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9144000" cy="6858000"/>
  <p:embeddedFontLst>
    <p:embeddedFont>
      <p:font typeface="Roboto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1" roundtripDataSignature="AMtx7miMJlR7mpqPw2YcmPi5XsivOFmU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https://ycharts.com/indicators/ethereum_average_gas_price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https://ycharts.com/indicators/ethereum_average_transaction_fee</a:t>
            </a:r>
            <a:endParaRPr/>
          </a:p>
        </p:txBody>
      </p:sp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gas for each instruction defined by a hard coded table.</a:t>
            </a:r>
            <a:endParaRPr/>
          </a:p>
        </p:txBody>
      </p:sp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6:  actually, the refund amount is   (gasLeft + min(gasUsed/2, gasCredit)) * gasPrice    (gasCredit from things like SELFDESTRUCT)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⟹  gas refund can never exceed the gasLimit.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gas for each instruction defined by a hard coded table.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BURN:  deflates the currency</a:t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 second price auction were used:  miners would be incentivized to create fake transactions.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See  https://arxiv.org/pdf/2106.01340.pdf  for an analysis.</a:t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https://etherchain.org/charts/totalGasUsage</a:t>
            </a:r>
            <a:endParaRPr/>
          </a:p>
        </p:txBody>
      </p:sp>
      <p:sp>
        <p:nvSpPr>
          <p:cNvPr id="233" name="Google Shape;233;p1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Pause contract if something goes wrong.</a:t>
            </a:r>
            <a:endParaRPr/>
          </a:p>
        </p:txBody>
      </p:sp>
      <p:sp>
        <p:nvSpPr>
          <p:cNvPr id="264" name="Google Shape;264;p2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tab shows code.   Pause variable is set to false … contract is not paused.</a:t>
            </a:r>
            <a:endParaRPr/>
          </a:p>
        </p:txBody>
      </p:sp>
      <p:sp>
        <p:nvSpPr>
          <p:cNvPr id="277" name="Google Shape;277;p2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send():  returns false on failure.    transfer() raises exception on failure.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SafeMath can be declared as a library:    Library SafeMath { }     (instead of a contract)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Libraries are called using DELEGATECALL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SafeMath can be declared as a library:    Library SafeMath { }     (instead of a contract)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Libraries are called using DELEGATECALL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nonce must match current nonce of sender in sender’s account data.   When Tx processed successfully, nonce in sender’s account data is incremented by 1.</a:t>
            </a:r>
            <a:endParaRPr/>
          </a:p>
        </p:txBody>
      </p:sp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transfer:  transfer from Tx sender.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transferFrom:  transfer from some other account.   Function will check permissions.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approve:  allow _spender to spend _value from Tx sender’s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totalSupply:  total coins in all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allowance:  how much can _spender spend from _owner’s acccount?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All coins initially belong to creator, set by constructor.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Admin can call the mint() function to add tokens to someone’s account.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4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Selfdestruct addr:  sends all account funds to specified address.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CREATE:  create a new contract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CALL:  contract at address addr,  with max gas,  and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Note:  max gas refund due to refund instructions is capped at half the gas used. </a:t>
            </a:r>
            <a:endParaRPr/>
          </a:p>
        </p:txBody>
      </p:sp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30M gas per block.</a:t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49"/>
          <p:cNvSpPr/>
          <p:nvPr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9"/>
          <p:cNvSpPr txBox="1"/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>
            <a:off x="365125" y="1"/>
            <a:ext cx="8350251" cy="81059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0"/>
          <p:cNvSpPr/>
          <p:nvPr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0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0"/>
          <p:cNvSpPr txBox="1"/>
          <p:nvPr>
            <p:ph idx="1" type="body"/>
          </p:nvPr>
        </p:nvSpPr>
        <p:spPr>
          <a:xfrm>
            <a:off x="457200" y="1200151"/>
            <a:ext cx="8229600" cy="38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ethereum/EIPs/blob/master/EIPS/eip-20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ctrTitle"/>
          </p:nvPr>
        </p:nvSpPr>
        <p:spPr>
          <a:xfrm>
            <a:off x="396570" y="1765005"/>
            <a:ext cx="8502354" cy="999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Solidity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2034863" y="3060104"/>
            <a:ext cx="50742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Risman Adnan Mattotorang, Ph.D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3376" l="0" r="0" t="0"/>
          <a:stretch/>
        </p:blipFill>
        <p:spPr>
          <a:xfrm>
            <a:off x="457200" y="1066871"/>
            <a:ext cx="8409211" cy="19418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Gas prices spike during congestion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350874" y="946296"/>
            <a:ext cx="4912242" cy="297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489349" y="990675"/>
            <a:ext cx="36299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GasPrice in Gwei:   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86 Gwei = 86×10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-9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ETH</a:t>
            </a:r>
            <a:endParaRPr/>
          </a:p>
        </p:txBody>
      </p:sp>
      <p:grpSp>
        <p:nvGrpSpPr>
          <p:cNvPr id="161" name="Google Shape;161;p10"/>
          <p:cNvGrpSpPr/>
          <p:nvPr/>
        </p:nvGrpSpPr>
        <p:grpSpPr>
          <a:xfrm>
            <a:off x="350875" y="3197135"/>
            <a:ext cx="8335926" cy="1941827"/>
            <a:chOff x="350875" y="3197135"/>
            <a:chExt cx="8335926" cy="1941827"/>
          </a:xfrm>
        </p:grpSpPr>
        <p:pic>
          <p:nvPicPr>
            <p:cNvPr id="162" name="Google Shape;162;p10"/>
            <p:cNvPicPr preferRelativeResize="0"/>
            <p:nvPr/>
          </p:nvPicPr>
          <p:blipFill rotWithShape="1">
            <a:blip r:embed="rId4">
              <a:alphaModFix/>
            </a:blip>
            <a:srcRect b="0" l="0" r="2108" t="4583"/>
            <a:stretch/>
          </p:blipFill>
          <p:spPr>
            <a:xfrm>
              <a:off x="350875" y="3197135"/>
              <a:ext cx="8335926" cy="1941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0"/>
            <p:cNvSpPr txBox="1"/>
            <p:nvPr/>
          </p:nvSpPr>
          <p:spPr>
            <a:xfrm>
              <a:off x="632635" y="3418831"/>
              <a:ext cx="28918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Average Tx fee in USD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Gas calculation:  EIP1559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202013" y="1200150"/>
            <a:ext cx="8612372" cy="3943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Every block has a “baseFee”:  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	the </a:t>
            </a:r>
            <a:r>
              <a:rPr b="1" lang="en-US" sz="2400"/>
              <a:t>minimum</a:t>
            </a:r>
            <a:r>
              <a:rPr lang="en-US" sz="2400"/>
              <a:t> gasPrice for all Tx in the block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baseFee is computed from </a:t>
            </a:r>
            <a:r>
              <a:rPr lang="en-US" sz="2400" u="sng"/>
              <a:t>total gas</a:t>
            </a:r>
            <a:r>
              <a:rPr lang="en-US" sz="2400"/>
              <a:t> in earlier blocks:</a:t>
            </a:r>
            <a:endParaRPr/>
          </a:p>
          <a:p>
            <a:pPr indent="-342900" lvl="0" marL="342900" rtl="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	earlier blocks at gas limit (30M gas) ⟹ base fee goes up 12.5% </a:t>
            </a:r>
            <a:endParaRPr/>
          </a:p>
          <a:p>
            <a:pPr indent="-342900" lvl="0" marL="342900" rtl="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	earlier blocks empty ⟹  base fee decreases by 12.5%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If earlier blocks at “target size” (15M gas)  ⟹  base fee does not change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grpSp>
        <p:nvGrpSpPr>
          <p:cNvPr id="170" name="Google Shape;170;p11"/>
          <p:cNvGrpSpPr/>
          <p:nvPr/>
        </p:nvGrpSpPr>
        <p:grpSpPr>
          <a:xfrm>
            <a:off x="7814934" y="3028950"/>
            <a:ext cx="1318433" cy="1036864"/>
            <a:chOff x="7644809" y="1881963"/>
            <a:chExt cx="1318433" cy="703418"/>
          </a:xfrm>
        </p:grpSpPr>
        <p:sp>
          <p:nvSpPr>
            <p:cNvPr id="171" name="Google Shape;171;p11"/>
            <p:cNvSpPr txBox="1"/>
            <p:nvPr/>
          </p:nvSpPr>
          <p:spPr>
            <a:xfrm>
              <a:off x="7810555" y="2000606"/>
              <a:ext cx="11526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interpolate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between</a:t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644809" y="1881963"/>
              <a:ext cx="212651" cy="689787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1"/>
          <p:cNvSpPr/>
          <p:nvPr/>
        </p:nvSpPr>
        <p:spPr>
          <a:xfrm>
            <a:off x="127591" y="2339162"/>
            <a:ext cx="8920716" cy="1892596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760228" y="3106222"/>
            <a:ext cx="7623544" cy="125464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gasPrice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bid:</a:t>
            </a:r>
            <a:endParaRPr/>
          </a:p>
          <a:p>
            <a:pPr indent="0" lvl="0" marL="0" marR="0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gasPrice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⇽ min(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maxFee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baseFee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maxPriorityFee)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Gas calculation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457200" y="1030028"/>
            <a:ext cx="8580474" cy="1862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EIP1559 Tx specifies three parameters: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gasLimit</a:t>
            </a:r>
            <a:r>
              <a:rPr lang="en-US" sz="2400"/>
              <a:t>:  max total gas allowed for Tx</a:t>
            </a:r>
            <a:endParaRPr/>
          </a:p>
          <a:p>
            <a:pPr indent="-342900" lvl="0" marL="342900" rtl="0" algn="l"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maxFee:   </a:t>
            </a:r>
            <a:r>
              <a:rPr lang="en-US" sz="2400"/>
              <a:t>maximum allowed gas price  </a:t>
            </a:r>
            <a:r>
              <a:rPr lang="en-US" sz="2000"/>
              <a:t>(max  gas ⇾ Wei  conversion)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maxPriorityFee</a:t>
            </a:r>
            <a:r>
              <a:rPr lang="en-US" sz="2400"/>
              <a:t>:  additional “tip” to be paid to miner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2009552" y="4579700"/>
            <a:ext cx="43659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Tx fee: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gasLimit × gasPrice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Gas calculation  </a:t>
            </a:r>
            <a:r>
              <a:rPr lang="en-US" sz="3600"/>
              <a:t>(simplified)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255178" y="1094014"/>
            <a:ext cx="8888822" cy="404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lang="en-US" sz="2400"/>
              <a:t>if  </a:t>
            </a:r>
            <a:r>
              <a:rPr b="1" lang="en-US" sz="2400"/>
              <a:t>gasPrice</a:t>
            </a:r>
            <a:r>
              <a:rPr lang="en-US" sz="2400"/>
              <a:t> &lt; </a:t>
            </a:r>
            <a:r>
              <a:rPr b="1" lang="en-US" sz="2400"/>
              <a:t>baseFee</a:t>
            </a:r>
            <a:r>
              <a:rPr lang="en-US" sz="2400"/>
              <a:t>:  abort</a:t>
            </a:r>
            <a:endParaRPr/>
          </a:p>
          <a:p>
            <a:pPr indent="-457200" lvl="0" marL="4572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lang="en-US" sz="2400"/>
              <a:t>If </a:t>
            </a:r>
            <a:r>
              <a:rPr b="1" lang="en-US" sz="2400"/>
              <a:t>gasLimit×gasPrice </a:t>
            </a:r>
            <a:r>
              <a:rPr lang="en-US" sz="2400"/>
              <a:t>&gt; msg.sender.balance:  abort</a:t>
            </a:r>
            <a:endParaRPr/>
          </a:p>
          <a:p>
            <a:pPr indent="-457200" lvl="0" marL="457200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lang="en-US" sz="2400"/>
              <a:t>deduct </a:t>
            </a:r>
            <a:r>
              <a:rPr b="1" lang="en-US" sz="2400"/>
              <a:t>gasLimit×gasPrice </a:t>
            </a:r>
            <a:r>
              <a:rPr lang="en-US" sz="2400"/>
              <a:t>from msg.sender.balance</a:t>
            </a:r>
            <a:endParaRPr sz="2400"/>
          </a:p>
          <a:p>
            <a:pPr indent="-457200" lvl="0" marL="45720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lang="en-US" sz="2400"/>
              <a:t>set </a:t>
            </a:r>
            <a:r>
              <a:rPr b="1" lang="en-US" sz="2400"/>
              <a:t>gasLeft</a:t>
            </a:r>
            <a:r>
              <a:rPr lang="en-US" sz="2400"/>
              <a:t> ⇽ </a:t>
            </a:r>
            <a:r>
              <a:rPr b="1" lang="en-US" sz="2400"/>
              <a:t>gasLimit</a:t>
            </a:r>
            <a:endParaRPr b="1" sz="2400"/>
          </a:p>
          <a:p>
            <a:pPr indent="-457200" lvl="0" marL="4572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Both"/>
            </a:pPr>
            <a:r>
              <a:rPr lang="en-US" sz="2400"/>
              <a:t>execute Tx:  deduct gas from </a:t>
            </a:r>
            <a:r>
              <a:rPr b="1" lang="en-US" sz="2400"/>
              <a:t>gasLeft</a:t>
            </a:r>
            <a:r>
              <a:rPr lang="en-US" sz="2400"/>
              <a:t> for each instruction</a:t>
            </a:r>
            <a:endParaRPr/>
          </a:p>
          <a:p>
            <a:pPr indent="0" lvl="0" marL="1143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    if at end (</a:t>
            </a:r>
            <a:r>
              <a:rPr b="1" lang="en-US" sz="2400"/>
              <a:t>gasLeft</a:t>
            </a:r>
            <a:r>
              <a:rPr lang="en-US" sz="2400"/>
              <a:t> &lt; 0):   Tx is invalid  </a:t>
            </a:r>
            <a:r>
              <a:rPr lang="en-US" sz="2200"/>
              <a:t>(miner keeps </a:t>
            </a:r>
            <a:r>
              <a:rPr b="1" lang="en-US" sz="2200"/>
              <a:t>gasLimit×gasPrice)</a:t>
            </a:r>
            <a:r>
              <a:rPr lang="en-US" sz="2200"/>
              <a:t>  </a:t>
            </a:r>
            <a:endParaRPr b="1" sz="2200"/>
          </a:p>
          <a:p>
            <a:pPr indent="0" lvl="0" marL="9525" rtl="0" algn="l"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(6)  refund </a:t>
            </a:r>
            <a:r>
              <a:rPr b="1" lang="en-US" sz="2400"/>
              <a:t>gasLeft</a:t>
            </a:r>
            <a:r>
              <a:rPr lang="en-US" sz="2400"/>
              <a:t>×</a:t>
            </a:r>
            <a:r>
              <a:rPr b="1" lang="en-US" sz="2400"/>
              <a:t>gasPrice</a:t>
            </a:r>
            <a:r>
              <a:rPr lang="en-US" sz="2400"/>
              <a:t> to msg.sender.balance</a:t>
            </a:r>
            <a:endParaRPr sz="2400"/>
          </a:p>
          <a:p>
            <a:pPr indent="0" lvl="0" marL="9525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(7) </a:t>
            </a:r>
            <a:r>
              <a:rPr b="1" lang="en-US" sz="2400"/>
              <a:t>gasUsed</a:t>
            </a:r>
            <a:r>
              <a:rPr lang="en-US" sz="2400"/>
              <a:t> ⇽ </a:t>
            </a:r>
            <a:r>
              <a:rPr b="1" lang="en-US" sz="2400"/>
              <a:t>gasLimit – gasLeft </a:t>
            </a:r>
            <a:endParaRPr/>
          </a:p>
          <a:p>
            <a:pPr indent="0" lvl="0" marL="9525" rtl="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		</a:t>
            </a:r>
            <a:r>
              <a:rPr lang="en-US" sz="2400"/>
              <a:t>(7a)  BURN  </a:t>
            </a:r>
            <a:r>
              <a:rPr b="1" lang="en-US" sz="2400"/>
              <a:t>gasUsed× baseFee</a:t>
            </a:r>
            <a:endParaRPr b="1" sz="2400"/>
          </a:p>
          <a:p>
            <a:pPr indent="0" lvl="0" marL="9525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	(7b)  send  </a:t>
            </a:r>
            <a:r>
              <a:rPr b="1" lang="en-US" sz="2400"/>
              <a:t>gasUsed×</a:t>
            </a:r>
            <a:r>
              <a:rPr lang="en-US" sz="2400"/>
              <a:t>(</a:t>
            </a:r>
            <a:r>
              <a:rPr b="1" lang="en-US" sz="2400"/>
              <a:t>gasPrice – baseFee</a:t>
            </a:r>
            <a:r>
              <a:rPr lang="en-US" sz="2400"/>
              <a:t>)  to miner</a:t>
            </a:r>
            <a:endParaRPr/>
          </a:p>
        </p:txBody>
      </p:sp>
      <p:pic>
        <p:nvPicPr>
          <p:cNvPr descr="Burning Fire, Flame Clipart, Burn It, Orange PNG Transparent Clipart Image  and PSD File for Free Download | Transparent background, Abstract artwork,  Clipart images"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026" y="3932528"/>
            <a:ext cx="767896" cy="542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3"/>
          <p:cNvCxnSpPr/>
          <p:nvPr/>
        </p:nvCxnSpPr>
        <p:spPr>
          <a:xfrm>
            <a:off x="170121" y="1839429"/>
            <a:ext cx="851667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2" name="Google Shape;192;p13"/>
          <p:cNvCxnSpPr/>
          <p:nvPr/>
        </p:nvCxnSpPr>
        <p:spPr>
          <a:xfrm>
            <a:off x="170121" y="3767470"/>
            <a:ext cx="851667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Burn results in practice</a:t>
            </a:r>
            <a:endParaRPr/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441" y="1611680"/>
            <a:ext cx="7493675" cy="254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/>
          <p:nvPr/>
        </p:nvSpPr>
        <p:spPr>
          <a:xfrm>
            <a:off x="6302829" y="1425906"/>
            <a:ext cx="2645228" cy="5878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7269232" y="4826516"/>
            <a:ext cx="1966885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watchtheburn.com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872176" y="892015"/>
            <a:ext cx="33978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reward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(2ETH)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minus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baseFee burned in block 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486609" y="1158405"/>
            <a:ext cx="26315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baseFee for block (Wei)</a:t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816999" y="4259745"/>
            <a:ext cx="76915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sometimes burn exceeds block rewards  ⟹  ETH deflation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723014" y="1558515"/>
            <a:ext cx="3731265" cy="2626919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4662764" y="1570294"/>
            <a:ext cx="3731265" cy="2626919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4"/>
          <p:cNvGrpSpPr/>
          <p:nvPr/>
        </p:nvGrpSpPr>
        <p:grpSpPr>
          <a:xfrm>
            <a:off x="5911703" y="1761045"/>
            <a:ext cx="2333444" cy="861167"/>
            <a:chOff x="5911703" y="1527125"/>
            <a:chExt cx="2333444" cy="861167"/>
          </a:xfrm>
        </p:grpSpPr>
        <p:sp>
          <p:nvSpPr>
            <p:cNvPr id="207" name="Google Shape;207;p14"/>
            <p:cNvSpPr txBox="1"/>
            <p:nvPr/>
          </p:nvSpPr>
          <p:spPr>
            <a:xfrm>
              <a:off x="5956315" y="1527125"/>
              <a:ext cx="2288832" cy="40011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baseFee period</a:t>
              </a:r>
              <a:endParaRPr/>
            </a:p>
          </p:txBody>
        </p:sp>
        <p:cxnSp>
          <p:nvCxnSpPr>
            <p:cNvPr id="208" name="Google Shape;208;p14"/>
            <p:cNvCxnSpPr/>
            <p:nvPr/>
          </p:nvCxnSpPr>
          <p:spPr>
            <a:xfrm flipH="1">
              <a:off x="5911703" y="1933073"/>
              <a:ext cx="893135" cy="45521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209" name="Google Shape;209;p14"/>
          <p:cNvGrpSpPr/>
          <p:nvPr/>
        </p:nvGrpSpPr>
        <p:grpSpPr>
          <a:xfrm>
            <a:off x="2064469" y="2622212"/>
            <a:ext cx="1893797" cy="661651"/>
            <a:chOff x="2064469" y="2388292"/>
            <a:chExt cx="1893797" cy="661651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2773326" y="2649833"/>
              <a:ext cx="1184940" cy="40011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burn</a:t>
              </a:r>
              <a:endParaRPr/>
            </a:p>
          </p:txBody>
        </p:sp>
        <p:cxnSp>
          <p:nvCxnSpPr>
            <p:cNvPr id="211" name="Google Shape;211;p14"/>
            <p:cNvCxnSpPr/>
            <p:nvPr/>
          </p:nvCxnSpPr>
          <p:spPr>
            <a:xfrm rot="10800000">
              <a:off x="2064469" y="2388292"/>
              <a:ext cx="1155425" cy="24976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on mining rewards</a:t>
            </a: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34075"/>
          <a:stretch/>
        </p:blipFill>
        <p:spPr>
          <a:xfrm>
            <a:off x="228600" y="2188028"/>
            <a:ext cx="8686800" cy="15886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2139044" y="1214381"/>
            <a:ext cx="51264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fee mining rewards paid to miners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 rot="-2305228">
            <a:off x="5698671" y="2612571"/>
            <a:ext cx="963386" cy="3265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5217143" y="4710804"/>
            <a:ext cx="36982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https://etherchain.org/charts/feeMiningReward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6492607" y="2110085"/>
            <a:ext cx="7728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burn ETH ???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457200" y="1200151"/>
            <a:ext cx="8229600" cy="38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/>
              <a:t>EIP1559 goals</a:t>
            </a:r>
            <a:r>
              <a:rPr lang="en-US" sz="2400"/>
              <a:t> (informal):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users incentivized to bid their true utility for posting Tx,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miners incentivized to not create fake Tx, and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disincentivize off chain agreements.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no burn  (i.e., baseFee given to miners):</a:t>
            </a:r>
            <a:endParaRPr/>
          </a:p>
          <a:p>
            <a:pPr indent="-581025" lvl="0" marL="5810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⟹	in periods of low Tx volume miners would try to increase volume by offering to refund the baseFee </a:t>
            </a:r>
            <a:r>
              <a:rPr i="1" lang="en-US" sz="2400"/>
              <a:t>off chain </a:t>
            </a:r>
            <a:r>
              <a:rPr lang="en-US" sz="2400"/>
              <a:t>to users.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Note: transactions are becoming more complex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958839" y="4324915"/>
            <a:ext cx="75593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 usage is increasing   ⇒   each Tx takes more instructions to execute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81664" l="31555" r="28834" t="2475"/>
          <a:stretch/>
        </p:blipFill>
        <p:spPr>
          <a:xfrm>
            <a:off x="1677426" y="1155166"/>
            <a:ext cx="5789147" cy="62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4">
            <a:alphaModFix/>
          </a:blip>
          <a:srcRect b="0" l="0" r="0" t="41728"/>
          <a:stretch/>
        </p:blipFill>
        <p:spPr>
          <a:xfrm>
            <a:off x="246455" y="2374062"/>
            <a:ext cx="8651087" cy="1355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the Ethereum blockchain</a:t>
            </a:r>
            <a:endParaRPr/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40379" t="0"/>
          <a:stretch/>
        </p:blipFill>
        <p:spPr>
          <a:xfrm>
            <a:off x="293805" y="1743152"/>
            <a:ext cx="3657709" cy="306254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8"/>
          <p:cNvSpPr txBox="1"/>
          <p:nvPr/>
        </p:nvSpPr>
        <p:spPr>
          <a:xfrm>
            <a:off x="244819" y="1071903"/>
            <a:ext cx="18054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etherscan.io:</a:t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244819" y="1743152"/>
            <a:ext cx="3706695" cy="3161126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8"/>
          <p:cNvGrpSpPr/>
          <p:nvPr/>
        </p:nvGrpSpPr>
        <p:grpSpPr>
          <a:xfrm>
            <a:off x="3941270" y="1259569"/>
            <a:ext cx="5072214" cy="3036843"/>
            <a:chOff x="3941270" y="1259569"/>
            <a:chExt cx="5072214" cy="3036843"/>
          </a:xfrm>
        </p:grpSpPr>
        <p:cxnSp>
          <p:nvCxnSpPr>
            <p:cNvPr id="248" name="Google Shape;248;p18"/>
            <p:cNvCxnSpPr/>
            <p:nvPr/>
          </p:nvCxnSpPr>
          <p:spPr>
            <a:xfrm flipH="1" rot="10800000">
              <a:off x="3951514" y="1770221"/>
              <a:ext cx="1045136" cy="38997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3941270" y="2856893"/>
              <a:ext cx="1055380" cy="143951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pic>
          <p:nvPicPr>
            <p:cNvPr id="250" name="Google Shape;250;p18"/>
            <p:cNvPicPr preferRelativeResize="0"/>
            <p:nvPr/>
          </p:nvPicPr>
          <p:blipFill rotWithShape="1">
            <a:blip r:embed="rId4">
              <a:alphaModFix/>
            </a:blip>
            <a:srcRect b="0" l="32064" r="0" t="0"/>
            <a:stretch/>
          </p:blipFill>
          <p:spPr>
            <a:xfrm>
              <a:off x="4996650" y="1770221"/>
              <a:ext cx="3853545" cy="2526191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51" name="Google Shape;251;p18"/>
            <p:cNvSpPr txBox="1"/>
            <p:nvPr/>
          </p:nvSpPr>
          <p:spPr>
            <a:xfrm>
              <a:off x="7820913" y="1259569"/>
              <a:ext cx="11925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Tx value</a:t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4866018" y="1281677"/>
              <a:ext cx="22533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From/to address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a transaction …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457200" y="996043"/>
            <a:ext cx="83746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ID: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0xe3b0c810424edca4d07a00a842e05b4aa1ea80b13286c8699f …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506187" y="1530707"/>
            <a:ext cx="7581243" cy="300082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0x628ebe4e3fe7386da04a6f9a37ccb5e980c22ffc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To: 		Contract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0x1a2a1c938ce3ec39b6d47113c7955baa9dd454f2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(Axie Infinity: Ronin Bridge)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Value:	0.167 Ether  ($583.16)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Function: depositEthFor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[0]:  d256119bb3ca86c7c9fcda4daba95bd233150e6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293914" y="4604527"/>
            <a:ext cx="8242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generated a virtual Tx to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0xC02aaA39b…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value=0.167 ETH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45" name="Google Shape;45;p2"/>
          <p:cNvSpPr txBox="1"/>
          <p:nvPr>
            <p:ph idx="1" type="body"/>
          </p:nvPr>
        </p:nvSpPr>
        <p:spPr>
          <a:xfrm>
            <a:off x="457200" y="1200150"/>
            <a:ext cx="8686800" cy="3943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World state:   set of accounts identified by 32-byte address.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Two types of accounts:</a:t>
            </a:r>
            <a:endParaRPr/>
          </a:p>
          <a:p>
            <a:pPr indent="-457200" lvl="1" marL="857250" rtl="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b="1" lang="en-US" sz="2400"/>
              <a:t>owned accounts</a:t>
            </a:r>
            <a:r>
              <a:rPr lang="en-US" sz="2400"/>
              <a:t>:    address = H(PK)</a:t>
            </a:r>
            <a:endParaRPr/>
          </a:p>
          <a:p>
            <a:pPr indent="0" lvl="1" marL="400050" rtl="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(2) contracts</a:t>
            </a:r>
            <a:r>
              <a:rPr lang="en-US" sz="2400"/>
              <a:t>:  		address = H(CreatorAddr, CreatorNonce)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the To contract …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457200" y="889715"/>
            <a:ext cx="823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0x1a2a1c938ce3ec39b6d47113c7955baa9dd454f2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452815" y="1474490"/>
            <a:ext cx="3916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(Axie Infinity: Ronin Bridge)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452815" y="2183858"/>
            <a:ext cx="5658537" cy="98488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Balance: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240.527684887998961173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Ether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		588 lines of solidity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452815" y="3307470"/>
            <a:ext cx="5935023" cy="178510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 public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  public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onlyAdmin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 require(msg.sender ==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 _;   }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 public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onlyAdmin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whenNotPaused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true;    emit Paused();   }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6320512" y="2199603"/>
            <a:ext cx="144083" cy="92660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6464595" y="2420537"/>
            <a:ext cx="23199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can read</a:t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6464595" y="4022952"/>
            <a:ext cx="17898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snippet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Remember: contracts cannot keep secrets! </a:t>
            </a:r>
            <a:endParaRPr/>
          </a:p>
        </p:txBody>
      </p:sp>
      <p:sp>
        <p:nvSpPr>
          <p:cNvPr id="280" name="Google Shape;280;p21"/>
          <p:cNvSpPr txBox="1"/>
          <p:nvPr/>
        </p:nvSpPr>
        <p:spPr>
          <a:xfrm>
            <a:off x="457200" y="889713"/>
            <a:ext cx="823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0x1a2a1c938ce3ec39b6d47113c7955baa9dd454f2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452815" y="1474488"/>
            <a:ext cx="39164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(Axie Infinity: Ronin Bridge)</a:t>
            </a:r>
            <a:endParaRPr/>
          </a:p>
        </p:txBody>
      </p:sp>
      <p:pic>
        <p:nvPicPr>
          <p:cNvPr id="282" name="Google Shape;282;p21"/>
          <p:cNvPicPr preferRelativeResize="0"/>
          <p:nvPr/>
        </p:nvPicPr>
        <p:blipFill rotWithShape="1">
          <a:blip r:embed="rId3">
            <a:alphaModFix/>
          </a:blip>
          <a:srcRect b="37006" l="2680" r="0" t="0"/>
          <a:stretch/>
        </p:blipFill>
        <p:spPr>
          <a:xfrm>
            <a:off x="5252493" y="1795594"/>
            <a:ext cx="3475813" cy="182260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/>
          <p:nvPr/>
        </p:nvSpPr>
        <p:spPr>
          <a:xfrm>
            <a:off x="7878722" y="1775629"/>
            <a:ext cx="956941" cy="510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6222625" y="1456293"/>
            <a:ext cx="14704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etherscan.io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5810267" y="4175727"/>
            <a:ext cx="2808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⋮</a:t>
            </a:r>
            <a:endParaRPr/>
          </a:p>
        </p:txBody>
      </p:sp>
      <p:grpSp>
        <p:nvGrpSpPr>
          <p:cNvPr id="286" name="Google Shape;286;p21"/>
          <p:cNvGrpSpPr/>
          <p:nvPr/>
        </p:nvGrpSpPr>
        <p:grpSpPr>
          <a:xfrm>
            <a:off x="395265" y="2423370"/>
            <a:ext cx="4034695" cy="1935979"/>
            <a:chOff x="395265" y="2423370"/>
            <a:chExt cx="4034695" cy="1935979"/>
          </a:xfrm>
        </p:grpSpPr>
        <p:sp>
          <p:nvSpPr>
            <p:cNvPr id="287" name="Google Shape;287;p21"/>
            <p:cNvSpPr/>
            <p:nvPr/>
          </p:nvSpPr>
          <p:spPr>
            <a:xfrm>
              <a:off x="395265" y="2423370"/>
              <a:ext cx="4034695" cy="1935979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 txBox="1"/>
            <p:nvPr/>
          </p:nvSpPr>
          <p:spPr>
            <a:xfrm>
              <a:off x="704804" y="3379062"/>
              <a:ext cx="36084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⟹	never store secret keys </a:t>
              </a:r>
              <a:b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in contract!</a:t>
              </a:r>
              <a:endParaRPr/>
            </a:p>
          </p:txBody>
        </p:sp>
        <p:sp>
          <p:nvSpPr>
            <p:cNvPr id="289" name="Google Shape;289;p21"/>
            <p:cNvSpPr txBox="1"/>
            <p:nvPr/>
          </p:nvSpPr>
          <p:spPr>
            <a:xfrm>
              <a:off x="582001" y="2576090"/>
              <a:ext cx="344318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Anyone can read contract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 in storage array</a:t>
              </a:r>
              <a:endParaRPr/>
            </a:p>
          </p:txBody>
        </p:sp>
      </p:grpSp>
      <p:pic>
        <p:nvPicPr>
          <p:cNvPr id="290" name="Google Shape;290;p21"/>
          <p:cNvPicPr preferRelativeResize="0"/>
          <p:nvPr/>
        </p:nvPicPr>
        <p:blipFill rotWithShape="1">
          <a:blip r:embed="rId4">
            <a:alphaModFix/>
          </a:blip>
          <a:srcRect b="0" l="0" r="9160" t="0"/>
          <a:stretch/>
        </p:blipFill>
        <p:spPr>
          <a:xfrm>
            <a:off x="5272922" y="3481786"/>
            <a:ext cx="3475813" cy="79258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 txBox="1"/>
          <p:nvPr/>
        </p:nvSpPr>
        <p:spPr>
          <a:xfrm>
            <a:off x="6500097" y="4029773"/>
            <a:ext cx="2388731" cy="830997"/>
          </a:xfrm>
          <a:prstGeom prst="rect">
            <a:avLst/>
          </a:prstGeom>
          <a:solidFill>
            <a:srgbClr val="FDE9D8"/>
          </a:solidFill>
          <a:ln cap="flat" cmpd="sng" w="9525">
            <a:solidFill>
              <a:srgbClr val="FDE9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Solidity variables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in S[] array</a:t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5184877" y="1795594"/>
            <a:ext cx="3863430" cy="3222987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6930270" y="2086382"/>
            <a:ext cx="9172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(see API)</a:t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5840258" y="2084816"/>
            <a:ext cx="9262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(storage)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Solidity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1212113" y="3159410"/>
            <a:ext cx="62492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docs:   https://solidity.readthedocs.io/en/v0.8.9/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1332010" y="4045674"/>
            <a:ext cx="64799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IDE:   https://remix-ide.readthedocs.io/en/latest/#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Contract structure</a:t>
            </a:r>
            <a:endParaRPr/>
          </a:p>
        </p:txBody>
      </p: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457200" y="1200150"/>
            <a:ext cx="8229600" cy="3943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contract </a:t>
            </a:r>
            <a:r>
              <a:rPr b="1" lang="en-US" sz="2000"/>
              <a:t>IERC20Token</a:t>
            </a:r>
            <a:r>
              <a:rPr lang="en-US" sz="2000"/>
              <a:t> {</a:t>
            </a:r>
            <a:br>
              <a:rPr lang="en-US" sz="2000"/>
            </a:br>
            <a:r>
              <a:rPr lang="en-US" sz="2000"/>
              <a:t>	function </a:t>
            </a:r>
            <a:r>
              <a:rPr b="1" lang="en-US" sz="2000"/>
              <a:t>transfer</a:t>
            </a:r>
            <a:r>
              <a:rPr lang="en-US" sz="2000"/>
              <a:t>(address _to,   uint256 _value)   external   returns (bool);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function </a:t>
            </a:r>
            <a:r>
              <a:rPr b="1" lang="en-US" sz="2000"/>
              <a:t>totalSupply</a:t>
            </a:r>
            <a:r>
              <a:rPr lang="en-US" sz="2000"/>
              <a:t>()  external  view  returns (uint256);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…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</a:t>
            </a:r>
            <a:endParaRPr/>
          </a:p>
          <a:p>
            <a:pPr indent="0" lvl="0" marL="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contract </a:t>
            </a:r>
            <a:r>
              <a:rPr b="1" lang="en-US" sz="2000"/>
              <a:t>ERC20Token</a:t>
            </a:r>
            <a:r>
              <a:rPr lang="en-US" sz="2000"/>
              <a:t> is </a:t>
            </a:r>
            <a:r>
              <a:rPr b="1" lang="en-US" sz="2000"/>
              <a:t>IERC20Token</a:t>
            </a:r>
            <a:r>
              <a:rPr lang="en-US" sz="2000"/>
              <a:t>  {           // inheritance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address owner;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constructor() public { owner = msg.sender;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function </a:t>
            </a:r>
            <a:r>
              <a:rPr b="1" lang="en-US" sz="2000"/>
              <a:t>transfer</a:t>
            </a:r>
            <a:r>
              <a:rPr lang="en-US" sz="2000"/>
              <a:t>(address _to, uint256 _value)  external returns (bool) 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…  implentation …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	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311700" y="1260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Value types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uint256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address (bytes32)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_address.balance,    _address.send(value),    _address.transfer(value)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call: send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Tx to another contract</a:t>
            </a:r>
            <a:endParaRPr/>
          </a:p>
          <a:p>
            <a:pPr indent="0" lvl="1" marL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US" sz="1800"/>
              <a:t>bool success = _address.call(data).value(amount).gas(amount);</a:t>
            </a:r>
            <a:endParaRPr sz="2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delegatecall: load code from another contract into current context 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bytes32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311700" y="24300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Reference types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structs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arrays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bytes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strings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mappings: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Declaration:		mapping (address =&gt; unit256) 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balances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Assignment:		balances[addr] = value;</a:t>
            </a:r>
            <a:endParaRPr/>
          </a:p>
        </p:txBody>
      </p:sp>
      <p:sp>
        <p:nvSpPr>
          <p:cNvPr id="320" name="Google Shape;320;p25"/>
          <p:cNvSpPr txBox="1"/>
          <p:nvPr/>
        </p:nvSpPr>
        <p:spPr>
          <a:xfrm>
            <a:off x="5938355" y="445025"/>
            <a:ext cx="2906693" cy="193899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 Person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uint128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uint128 balance;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address addr;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Person[10] public people;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Globally available variables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311699" y="876028"/>
            <a:ext cx="9013053" cy="4267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block:    .blockhash,  .coinbase,  .difficulty,  .gaslimit,  .number,  .timestamp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gasLeft()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msg:   .data,  .sender,  .sig,  .value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tx:  .gasprice,  .origin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Roboto Mono"/>
              <a:buChar char="●"/>
            </a:pPr>
            <a:r>
              <a:rPr lang="en-US" sz="1800">
                <a:solidFill>
                  <a:srgbClr val="A5A5A5"/>
                </a:solidFill>
                <a:latin typeface="Roboto Mono"/>
                <a:ea typeface="Roboto Mono"/>
                <a:cs typeface="Roboto Mono"/>
                <a:sym typeface="Roboto Mono"/>
              </a:rPr>
              <a:t>abi:  encode, encodePacked, encodeWithSelector, encodeWithSignature</a:t>
            </a:r>
            <a:endParaRPr sz="1800">
              <a:solidFill>
                <a:srgbClr val="A5A5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Keccak256(),  sha256(),  sha3()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require,   assert      e.g.:    require(msg.value &gt; 100,  “insufficient funds sent”)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3423684" y="4338084"/>
            <a:ext cx="5263116" cy="5316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5784111" y="1701209"/>
            <a:ext cx="2823209" cy="101566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⇾ B ⇾ C ⇾ 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D:	msg.sender ==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tx.origin ==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311700" y="17921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Function visibilities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11700" y="1152475"/>
            <a:ext cx="8520600" cy="3811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external: function can only be called from outside contract.</a:t>
            </a:r>
            <a:br>
              <a:rPr lang="en-U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	Arguments read from calldata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public:  function can be called externally and internally. </a:t>
            </a:r>
            <a:br>
              <a:rPr lang="en-U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	Arguments copied from calldata to memory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private:  only visible inside contract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internal: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only visible in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this contract and contracts deriving from it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view:  only read storage  (no writes to storage)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pure:  does not touch storage 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1562986" y="4650586"/>
            <a:ext cx="6582956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f(uint a) private pure returns (uint b) { return a + 1; }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311700" y="2111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Using imports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28"/>
          <p:cNvSpPr txBox="1"/>
          <p:nvPr>
            <p:ph idx="1" type="body"/>
          </p:nvPr>
        </p:nvSpPr>
        <p:spPr>
          <a:xfrm>
            <a:off x="127963" y="1388396"/>
            <a:ext cx="8839407" cy="3627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Inheritance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contract A is SafeMath {}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uint256 a = safeAdd(b, c);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SafeMath code is compiled into the A contract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4572000" y="211108"/>
            <a:ext cx="4396973" cy="2031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SafeMath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 safeAdd(uint256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uint256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internal pure returns (uint256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 + 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require(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&gt;= 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“UINT256_OVERFLOW");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311700" y="2111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Using imports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127963" y="1388396"/>
            <a:ext cx="8839407" cy="3627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Inheritance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contract A is SafeMath {}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uint256 a = safeAdd(b, c);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SafeMath code is compiled into the A contract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826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Libraries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contract A { using SafeMath for uint256;  }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uint256  </a:t>
            </a:r>
            <a: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.safeAdd(</a:t>
            </a:r>
            <a:r>
              <a:rPr b="1" lang="en-US" sz="200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4572000" y="211108"/>
            <a:ext cx="4396973" cy="2031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SafeMath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 safeAdd(uint256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uint256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internal pure returns (uint256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 + 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require(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&gt;= 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“UINT256_OVERFLOW");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Recap:  Transactions</a:t>
            </a:r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28586" y="1071562"/>
            <a:ext cx="9015413" cy="407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To:</a:t>
            </a:r>
            <a:r>
              <a:rPr lang="en-US" sz="2400"/>
              <a:t>  32-byte address   (0 ⇾ create new account)</a:t>
            </a:r>
            <a:endParaRPr/>
          </a:p>
          <a:p>
            <a:pPr indent="-342900" lvl="0" marL="342900" rtl="0" algn="l"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From</a:t>
            </a:r>
            <a:r>
              <a:rPr lang="en-US" sz="2400"/>
              <a:t>:   32-byte address</a:t>
            </a:r>
            <a:endParaRPr/>
          </a:p>
          <a:p>
            <a:pPr indent="-342900" lvl="0" marL="342900" rtl="0" algn="l"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Value</a:t>
            </a:r>
            <a:r>
              <a:rPr lang="en-US" sz="2400"/>
              <a:t>:  # Wei being sent with Tx</a:t>
            </a:r>
            <a:endParaRPr/>
          </a:p>
          <a:p>
            <a:pPr indent="-342900" lvl="0" marL="342900" rtl="0" algn="l"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Tx fees </a:t>
            </a:r>
            <a:r>
              <a:rPr lang="en-US" sz="1600"/>
              <a:t>(EIP 1559)</a:t>
            </a:r>
            <a:r>
              <a:rPr b="1" lang="en-US" sz="2400"/>
              <a:t>:  gasLimit,  maxFee,  maxPriorityFee</a:t>
            </a:r>
            <a:endParaRPr sz="2400"/>
          </a:p>
          <a:p>
            <a:pPr indent="-342900" lvl="0" marL="342900" rtl="0" algn="l"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data:  </a:t>
            </a:r>
            <a:r>
              <a:rPr lang="en-US" sz="2400"/>
              <a:t> what contract function to call &amp; arguments</a:t>
            </a:r>
            <a:endParaRPr/>
          </a:p>
          <a:p>
            <a:pPr indent="0" lvl="0" marL="0" rtl="0" algn="l"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if  To = 0:   create new contract   </a:t>
            </a:r>
            <a:r>
              <a:rPr b="1" lang="en-US" sz="2400"/>
              <a:t>code = (init, body)</a:t>
            </a:r>
            <a:endParaRPr/>
          </a:p>
          <a:p>
            <a:pPr indent="-342900" lvl="0" marL="342900" rtl="0" algn="l"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[signature]:</a:t>
            </a:r>
            <a:r>
              <a:rPr lang="en-US" sz="2400"/>
              <a:t>  if Tx initiated by an owned account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311700" y="24300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ERC20 tokens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173474" y="1152474"/>
            <a:ext cx="8832300" cy="3802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Roboto Mono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https://github.com/ethereum/EIPs/blob/master/EIPS/eip-20.md</a:t>
            </a:r>
            <a:endParaRPr sz="20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2000"/>
              <a:t>A standard API for </a:t>
            </a:r>
            <a:r>
              <a:rPr lang="en-US" sz="2000" u="sng"/>
              <a:t>fungible tokens</a:t>
            </a:r>
            <a:r>
              <a:rPr lang="en-US" sz="2000"/>
              <a:t> that provides basic functionality to transfer tokens or allow the tokens to be spent by a third party.</a:t>
            </a:r>
            <a:endParaRPr sz="20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2000"/>
              <a:t>An ERC20 token is itself a smart contract that maintains all user balances:</a:t>
            </a:r>
            <a:br>
              <a:rPr lang="en-US" sz="2000"/>
            </a:br>
            <a:r>
              <a:rPr lang="en-US" sz="2000"/>
              <a:t>		mapping(address =&gt; uint256)  internal </a:t>
            </a:r>
            <a:r>
              <a:rPr b="1" lang="en-US" sz="2000"/>
              <a:t>balances</a:t>
            </a:r>
            <a:r>
              <a:rPr lang="en-US" sz="2000"/>
              <a:t>;</a:t>
            </a:r>
            <a:endParaRPr sz="20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2000"/>
              <a:t>A standard interface allows other contracts to interact with every ERC20 token.   No need for special logic for each token.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ERC20 token interface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0" y="1269432"/>
            <a:ext cx="9144000" cy="3738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transfer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(address _to,   uint256 _value) external returns (bool);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transferFrom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(address _from,   address _to,   uint256 _value) external returns (bool);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approve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(address _spender,  uint256 _value) external returns (bool);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totalSupply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() external view returns (uint256);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balanceOf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(address _owner) external view returns (uint256);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allowance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(address _owner, address _spender) external view returns (uint256);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435934" y="5897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 sz="4000">
                <a:latin typeface="Roboto Mono"/>
                <a:ea typeface="Roboto Mono"/>
                <a:cs typeface="Roboto Mono"/>
                <a:sym typeface="Roboto Mono"/>
              </a:rPr>
              <a:t>How are ERC20 tokens transferred?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271130" y="991730"/>
            <a:ext cx="8685404" cy="363176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ERC20Token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IERC20Token  {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mapping (address =&gt; uint256) internal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(address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uint256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_value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external returns (bool)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require(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balances[msg.sender] &gt;= _value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"ERC20_INSUFFICIENT_BALANCE");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require(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balances[_to] + _value &gt;= balances[_to],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"UINT256_OVERFLOW” 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balances[msg.sender]  −=  _value;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balances[_to]  +=  _value;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emit Transfer(msg.sender, _to, _value);      //  write log message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}}</a:t>
            </a:r>
            <a:endParaRPr/>
          </a:p>
        </p:txBody>
      </p:sp>
      <p:sp>
        <p:nvSpPr>
          <p:cNvPr id="368" name="Google Shape;368;p32"/>
          <p:cNvSpPr txBox="1"/>
          <p:nvPr/>
        </p:nvSpPr>
        <p:spPr>
          <a:xfrm>
            <a:off x="249470" y="4684417"/>
            <a:ext cx="8447569" cy="400110"/>
          </a:xfrm>
          <a:prstGeom prst="rect">
            <a:avLst/>
          </a:prstGeom>
          <a:noFill/>
          <a:ln cap="flat" cmpd="sng" w="9525">
            <a:solidFill>
              <a:srgbClr val="FDE9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Tokens can be minted by a special function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mint(address _to,  uint256 _value)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ABI encoding and decoding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Google Shape;3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Every function has a 4 byte selector that is calculated as </a:t>
            </a:r>
            <a:br>
              <a:rPr lang="en-U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the first 4 bytes of the hash of the function signature.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In the case of `transfer`, this looks like </a:t>
            </a:r>
            <a:r>
              <a:rPr b="1" lang="en-US" sz="1400">
                <a:latin typeface="Roboto Mono"/>
                <a:ea typeface="Roboto Mono"/>
                <a:cs typeface="Roboto Mono"/>
                <a:sym typeface="Roboto Mono"/>
              </a:rPr>
              <a:t>bytes4(keccak256(“transfer(address,uint256)”);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The function arguments are then ABI encoded into a single byte array and concatenated with the function selector. ABI encoding simple types means left padding each argument to 32 bytes.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400">
                <a:latin typeface="Roboto Mono"/>
                <a:ea typeface="Roboto Mono"/>
                <a:cs typeface="Roboto Mono"/>
                <a:sym typeface="Roboto Mono"/>
              </a:rPr>
              <a:t>This data is then sent to the address of the contract, which is able to decode the arguments and execute the code.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b="1" lang="en-US" sz="1400">
                <a:latin typeface="Roboto Mono"/>
                <a:ea typeface="Roboto Mono"/>
                <a:cs typeface="Roboto Mono"/>
                <a:sym typeface="Roboto Mono"/>
              </a:rPr>
              <a:t>Functions can also be implemented within the fallback function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Calling other contracts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Addresses can be cast to contract types.</a:t>
            </a:r>
            <a:endParaRPr/>
          </a:p>
          <a:p>
            <a:pPr indent="0" lvl="3" marL="151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address  _token;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3" marL="151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IERC20Token 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tokenContract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= IERC20Token(_token);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3" marL="151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ERC20Token 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tokenContract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= ERC20Token(_token);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When calling a function on an external contract, Solidity will automatically handle ABI encoding, copying to memory, and copying return values.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tokenContract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.transfer(_to,  _value);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Gas cost considerations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Everything costs gas, including processes that are happening under the hood (ABI decoding, copying variables to memory, etc).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Considerations in reducing gas costs: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How often to we expect a certain function to be called? Is the bottleneck the cost of deploying the contract or the cost of each individual function call?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Are the variables being used in calldata, the stack, memory, or storage?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Stack variables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Stack variables are generally the cheapest to use and can be used for any simple types (anything that is &lt;= 32 bytes).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uint256 a = 123;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All simple types are represented as bytes32 at the EVM level.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Only 16 stack variables can exist within a single scope.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Calldata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118636" y="1282075"/>
            <a:ext cx="890672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Calldata is a read-only byte array.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Every byte of a transaction’s calldata costs gas </a:t>
            </a:r>
            <a:br>
              <a:rPr lang="en-US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			(68 gas per non-zero byte, 4 gas per zero byte).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All else equal, a function with more arguments (and larger calldata) will cost more gas.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It is cheaper to load variables directly from calldata, rather than copying them to memory.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For the most part, this can be accomplished by marking a function as `external`.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Memory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Memory is a byte array.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Complex types (anything &gt; 32 bytes such as structs, arrays, and strings) must be stored in memory or in storage.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1" marL="596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		string </a:t>
            </a:r>
            <a:r>
              <a:rPr lang="en-US" sz="1800" u="sng">
                <a:latin typeface="Roboto Mono"/>
                <a:ea typeface="Roboto Mono"/>
                <a:cs typeface="Roboto Mono"/>
                <a:sym typeface="Roboto Mono"/>
              </a:rPr>
              <a:t>memory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= “Alice”;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Memory is cheap, but the cost of memory grows quadratically.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311700" y="12493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Storage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311700" y="1152475"/>
            <a:ext cx="8520600" cy="38660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Using storage is very expensive and should be used sparingly.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Writing to storage is most expensive.  Reading from storage is cheaper, but still relatively expensive.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mappings and state variables are always in storage.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Some gas is refunded when storage is deleted or set to 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Trick for saving has:  variables &lt; 32 bytes can be packed into 32 byte slots.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Recap:  Blocks</a:t>
            </a:r>
            <a:endParaRPr/>
          </a:p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457199" y="1200151"/>
            <a:ext cx="8474149" cy="38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Miners collect Tx from users: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⇒  run them sequentially on current world state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⇒  new block contains updated world state</a:t>
            </a:r>
            <a:br>
              <a:rPr lang="en-US" sz="2400"/>
            </a:br>
            <a:r>
              <a:rPr lang="en-US" sz="2400"/>
              <a:t>					  and Tx list and log msgs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311700" y="12604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Event logs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Event logs are a cheap way of storing data that </a:t>
            </a:r>
            <a:br>
              <a:rPr lang="en-U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does not need to be accessed by any contracts.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Events are stored in transaction receipts, rather than in storage.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311700" y="17921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Security considerations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Are we checking math calculations for overflows and underflows?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What assertions should be made about function inputs, return values, and contract state?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Who is allowed to call each function?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Are we making any assumptions about the functionality of external contracts that are being called?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8" name="Google Shape;428;p42"/>
          <p:cNvSpPr txBox="1"/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Re-entrency bugs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idx="4294967295" type="body"/>
          </p:nvPr>
        </p:nvSpPr>
        <p:spPr>
          <a:xfrm>
            <a:off x="393403" y="137558"/>
            <a:ext cx="8516679" cy="5005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contract Bank{</a:t>
            </a:r>
            <a:endParaRPr/>
          </a:p>
          <a:p>
            <a:pPr indent="0" lvl="0" marL="0" rtl="0" algn="l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mapping(address=&gt;uint) userBalances;</a:t>
            </a:r>
            <a:endParaRPr/>
          </a:p>
          <a:p>
            <a:pPr indent="0" lvl="0" marL="0" rtl="0" algn="l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</a:t>
            </a:r>
            <a:r>
              <a:rPr b="1" lang="en-US" sz="2000"/>
              <a:t>function getUserBalance</a:t>
            </a:r>
            <a:r>
              <a:rPr lang="en-US" sz="2000"/>
              <a:t>(address user) constant public returns(uint) {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    return userBalances[user];      }</a:t>
            </a:r>
            <a:endParaRPr/>
          </a:p>
          <a:p>
            <a:pPr indent="0" lvl="0" marL="0" rtl="0" algn="l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</a:t>
            </a:r>
            <a:r>
              <a:rPr b="1" lang="en-US" sz="2000"/>
              <a:t>function addToBalance</a:t>
            </a:r>
            <a:r>
              <a:rPr lang="en-US" sz="2000"/>
              <a:t>() public payable {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    userBalances[msg.sender] = userBalances[msg.sender] + msg.value;    }</a:t>
            </a:r>
            <a:endParaRPr/>
          </a:p>
          <a:p>
            <a:pPr indent="0" lvl="0" marL="0" rtl="0" algn="l">
              <a:spcBef>
                <a:spcPts val="18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// user withdraws funds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</a:t>
            </a:r>
            <a:r>
              <a:rPr b="1" lang="en-US" sz="2000"/>
              <a:t>function withdrawBalance</a:t>
            </a:r>
            <a:r>
              <a:rPr lang="en-US" sz="2000"/>
              <a:t>() public {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    uint amountToWithdraw = userBalances[msg.sender];</a:t>
            </a:r>
            <a:br>
              <a:rPr lang="en-US" sz="2000"/>
            </a:b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    // send funds to caller ... vulnerable!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    if (</a:t>
            </a:r>
            <a:r>
              <a:rPr b="1" lang="en-US" sz="2000"/>
              <a:t>msg.sender.call().value(amountToWithdraw)</a:t>
            </a:r>
            <a:r>
              <a:rPr lang="en-US" sz="2000"/>
              <a:t> == false) {  throw;  }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       userBalances[msg.sender] = 0;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}  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/>
          <p:nvPr/>
        </p:nvSpPr>
        <p:spPr>
          <a:xfrm>
            <a:off x="175433" y="95960"/>
            <a:ext cx="8872870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Attacker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uint numIterations;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Bank bank;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Attacker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(address _bankAddress) {     // constructor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	bank = Bank(_bankAddress);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	numIterations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	if (bank.value(75).addToBalance() == false)     {   throw;   }      // Deposit 75 Wei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	if (bank.withdrawBalance() == false)     { throw; }                      // Trigger attack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}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()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	// the fallback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if (numIterations &gt;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    	numIterations --;   // make sure Tx does not run out of gas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    	if (bank.withdrawBalance() == false) {  throw;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}  }  }     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this an attack?</a:t>
            </a:r>
            <a:endParaRPr/>
          </a:p>
        </p:txBody>
      </p:sp>
      <p:sp>
        <p:nvSpPr>
          <p:cNvPr id="444" name="Google Shape;444;p45"/>
          <p:cNvSpPr txBox="1"/>
          <p:nvPr>
            <p:ph idx="1" type="body"/>
          </p:nvPr>
        </p:nvSpPr>
        <p:spPr>
          <a:xfrm>
            <a:off x="457200" y="1200151"/>
            <a:ext cx="8229600" cy="38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sz="2400"/>
              <a:t>Attacker ⇾ Bank.addToBalance(75)</a:t>
            </a:r>
            <a:endParaRPr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sz="2400"/>
              <a:t>Attacker ⇾ Bank.withdrawBalance ⇾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Attacker.fallback ⇾ Bank.withdrawBalance ⇾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Attacker.fallback ⇾ Bank.withdrawBalance ⇾  …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withdraw  75 Wei  at each recursive step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fix?</a:t>
            </a:r>
            <a:endParaRPr/>
          </a:p>
        </p:txBody>
      </p:sp>
      <p:sp>
        <p:nvSpPr>
          <p:cNvPr id="450" name="Google Shape;450;p46"/>
          <p:cNvSpPr txBox="1"/>
          <p:nvPr>
            <p:ph idx="1" type="body"/>
          </p:nvPr>
        </p:nvSpPr>
        <p:spPr>
          <a:xfrm>
            <a:off x="457200" y="1200151"/>
            <a:ext cx="8229600" cy="38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  </a:t>
            </a:r>
            <a:r>
              <a:rPr b="1" lang="en-US" sz="2000"/>
              <a:t>function withdrawBalance</a:t>
            </a:r>
            <a:r>
              <a:rPr lang="en-US" sz="2000"/>
              <a:t>() public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      uint amountToWithdraw = userBalances[msg.sender];</a:t>
            </a:r>
            <a:br>
              <a:rPr lang="en-US" sz="2000"/>
            </a:br>
            <a:r>
              <a:rPr lang="en-US" sz="2000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      userBalances[msg.sender] = 0;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      if (</a:t>
            </a:r>
            <a:r>
              <a:rPr b="1" lang="en-US" sz="2000"/>
              <a:t>msg.sender.call.value(amountToWithdraw)</a:t>
            </a:r>
            <a:r>
              <a:rPr lang="en-US" sz="2000"/>
              <a:t>() == false) {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 userBalances[msg.sender] = amountToWithdraw;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throw;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 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/>
          <p:nvPr>
            <p:ph idx="1" type="subTitle"/>
          </p:nvPr>
        </p:nvSpPr>
        <p:spPr>
          <a:xfrm>
            <a:off x="1127051" y="3333498"/>
            <a:ext cx="715039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Next lecture:   DeFi contracts</a:t>
            </a:r>
            <a:endParaRPr/>
          </a:p>
        </p:txBody>
      </p:sp>
      <p:sp>
        <p:nvSpPr>
          <p:cNvPr id="456" name="Google Shape;456;p47"/>
          <p:cNvSpPr txBox="1"/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 OF  LECTURE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Ethereum blockchain: abstractly</a:t>
            </a: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>
            <a:off x="8024042" y="1326037"/>
            <a:ext cx="986194" cy="1025778"/>
            <a:chOff x="8109105" y="1326037"/>
            <a:chExt cx="986194" cy="1025778"/>
          </a:xfrm>
        </p:grpSpPr>
        <p:sp>
          <p:nvSpPr>
            <p:cNvPr id="65" name="Google Shape;65;p5"/>
            <p:cNvSpPr/>
            <p:nvPr/>
          </p:nvSpPr>
          <p:spPr>
            <a:xfrm>
              <a:off x="8109105" y="1326037"/>
              <a:ext cx="308956" cy="102577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66;p5"/>
            <p:cNvCxnSpPr/>
            <p:nvPr/>
          </p:nvCxnSpPr>
          <p:spPr>
            <a:xfrm>
              <a:off x="8420984" y="1837472"/>
              <a:ext cx="34024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Google Shape;67;p5"/>
            <p:cNvSpPr txBox="1"/>
            <p:nvPr/>
          </p:nvSpPr>
          <p:spPr>
            <a:xfrm>
              <a:off x="8697433" y="1522702"/>
              <a:ext cx="3978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/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3451426" y="1284578"/>
            <a:ext cx="4877516" cy="3733323"/>
            <a:chOff x="3451426" y="1284578"/>
            <a:chExt cx="4877516" cy="3733323"/>
          </a:xfrm>
        </p:grpSpPr>
        <p:grpSp>
          <p:nvGrpSpPr>
            <p:cNvPr id="69" name="Google Shape;69;p5"/>
            <p:cNvGrpSpPr/>
            <p:nvPr/>
          </p:nvGrpSpPr>
          <p:grpSpPr>
            <a:xfrm>
              <a:off x="4816550" y="1284578"/>
              <a:ext cx="3512392" cy="3733323"/>
              <a:chOff x="425303" y="1360967"/>
              <a:chExt cx="3512392" cy="3733323"/>
            </a:xfrm>
          </p:grpSpPr>
          <p:sp>
            <p:nvSpPr>
              <p:cNvPr id="70" name="Google Shape;70;p5"/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prev hash</a:t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>
                  <a:gd fmla="val 50000" name="adj"/>
                </a:avLst>
              </a:prstGeom>
              <a:solidFill>
                <a:srgbClr val="C2D59B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>
                  <a:gd fmla="val 50000" name="adj"/>
                </a:avLst>
              </a:prstGeom>
              <a:solidFill>
                <a:srgbClr val="938953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updated</a:t>
                </a:r>
                <a:b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world</a:t>
                </a:r>
                <a:b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</a:t>
                </a:r>
                <a:endParaRPr/>
              </a:p>
            </p:txBody>
          </p:sp>
          <p:sp>
            <p:nvSpPr>
              <p:cNvPr id="77" name="Google Shape;77;p5"/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Tx</a:t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>
                  <a:gd fmla="val 50000" name="adj"/>
                </a:avLst>
              </a:prstGeom>
              <a:solidFill>
                <a:srgbClr val="FABF8E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</a:t>
                </a:r>
                <a:b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messages</a:t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5"/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accts.</a:t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rect b="b" l="l" r="r" t="t"/>
                <a:pathLst>
                  <a:path extrusionOk="0" h="1169581" w="384857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rect b="b" l="l" r="r" t="t"/>
                <a:pathLst>
                  <a:path extrusionOk="0" h="1169581" w="384857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rect b="b" l="l" r="r" t="t"/>
                <a:pathLst>
                  <a:path extrusionOk="0" h="957458" w="1090024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5"/>
            <p:cNvGrpSpPr/>
            <p:nvPr/>
          </p:nvGrpSpPr>
          <p:grpSpPr>
            <a:xfrm>
              <a:off x="3451426" y="1428118"/>
              <a:ext cx="2247626" cy="1025778"/>
              <a:chOff x="3451426" y="1428118"/>
              <a:chExt cx="2247626" cy="1025778"/>
            </a:xfrm>
          </p:grpSpPr>
          <p:sp>
            <p:nvSpPr>
              <p:cNvPr id="94" name="Google Shape;94;p5"/>
              <p:cNvSpPr/>
              <p:nvPr/>
            </p:nvSpPr>
            <p:spPr>
              <a:xfrm>
                <a:off x="3451426" y="1428118"/>
                <a:ext cx="308956" cy="1025778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" name="Google Shape;95;p5"/>
              <p:cNvCxnSpPr>
                <a:endCxn id="70" idx="1"/>
              </p:cNvCxnSpPr>
              <p:nvPr/>
            </p:nvCxnSpPr>
            <p:spPr>
              <a:xfrm flipH="1" rot="10800000">
                <a:off x="3760452" y="1428118"/>
                <a:ext cx="1938600" cy="507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</p:grpSp>
      <p:grpSp>
        <p:nvGrpSpPr>
          <p:cNvPr id="96" name="Google Shape;96;p5"/>
          <p:cNvGrpSpPr/>
          <p:nvPr/>
        </p:nvGrpSpPr>
        <p:grpSpPr>
          <a:xfrm>
            <a:off x="-15410" y="1360967"/>
            <a:ext cx="3953105" cy="3733323"/>
            <a:chOff x="-15410" y="1360967"/>
            <a:chExt cx="3953105" cy="3733323"/>
          </a:xfrm>
        </p:grpSpPr>
        <p:grpSp>
          <p:nvGrpSpPr>
            <p:cNvPr id="97" name="Google Shape;97;p5"/>
            <p:cNvGrpSpPr/>
            <p:nvPr/>
          </p:nvGrpSpPr>
          <p:grpSpPr>
            <a:xfrm>
              <a:off x="425303" y="1360967"/>
              <a:ext cx="3512392" cy="3733323"/>
              <a:chOff x="425303" y="1360967"/>
              <a:chExt cx="3512392" cy="3733323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prev hash</a:t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>
                  <a:gd fmla="val 50000" name="adj"/>
                </a:avLst>
              </a:prstGeom>
              <a:solidFill>
                <a:srgbClr val="C2D59B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>
                  <a:gd fmla="val 50000" name="adj"/>
                </a:avLst>
              </a:prstGeom>
              <a:solidFill>
                <a:srgbClr val="938953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"/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updated</a:t>
                </a:r>
                <a:b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world</a:t>
                </a:r>
                <a:b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state</a:t>
                </a:r>
                <a:endParaRPr/>
              </a:p>
            </p:txBody>
          </p:sp>
          <p:sp>
            <p:nvSpPr>
              <p:cNvPr id="105" name="Google Shape;105;p5"/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Tx</a:t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>
                  <a:gd fmla="val 50000" name="adj"/>
                </a:avLst>
              </a:prstGeom>
              <a:solidFill>
                <a:srgbClr val="FABF8E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</a:t>
                </a:r>
                <a:b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messages</a:t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accts.</a:t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rect b="b" l="l" r="r" t="t"/>
                <a:pathLst>
                  <a:path extrusionOk="0" h="1169581" w="384857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rect b="b" l="l" r="r" t="t"/>
                <a:pathLst>
                  <a:path extrusionOk="0" h="1169581" w="384857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rect b="b" l="l" r="r" t="t"/>
                <a:pathLst>
                  <a:path extrusionOk="0" h="957458" w="1090024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" name="Google Shape;121;p5"/>
            <p:cNvCxnSpPr/>
            <p:nvPr/>
          </p:nvCxnSpPr>
          <p:spPr>
            <a:xfrm flipH="1" rot="10800000">
              <a:off x="329916" y="1484481"/>
              <a:ext cx="995607" cy="507366"/>
            </a:xfrm>
            <a:prstGeom prst="bentConnector3">
              <a:avLst>
                <a:gd fmla="val 33981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22" name="Google Shape;122;p5"/>
            <p:cNvSpPr txBox="1"/>
            <p:nvPr/>
          </p:nvSpPr>
          <p:spPr>
            <a:xfrm>
              <a:off x="-15410" y="1678838"/>
              <a:ext cx="3978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EVM mechanics:  execution environment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200151"/>
            <a:ext cx="8229600" cy="38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Write code in Solidity (or another front-end language)</a:t>
            </a:r>
            <a:endParaRPr/>
          </a:p>
          <a:p>
            <a:pPr indent="0" lvl="0" marL="0" rtl="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⇒   compile to EVM bytecode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(recent projects use WASM or BPF bytecode)</a:t>
            </a:r>
            <a:endParaRPr/>
          </a:p>
          <a:p>
            <a:pPr indent="0" lvl="0" marL="0" rtl="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⇒   miners use the EVM to execute contract bytecode</a:t>
            </a:r>
            <a:br>
              <a:rPr lang="en-US" sz="2400"/>
            </a:br>
            <a:r>
              <a:rPr lang="en-US" sz="2400"/>
              <a:t>			in response to a Tx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EVM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287076" y="1200151"/>
            <a:ext cx="8686801" cy="38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Stack machine (like Bitcoin) but with JUMP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addition:  two types of zero initialized memory</a:t>
            </a:r>
            <a:endParaRPr/>
          </a:p>
          <a:p>
            <a:pPr indent="-342900" lvl="0" marL="342900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Persistent storage </a:t>
            </a:r>
            <a:r>
              <a:rPr lang="en-US" sz="2400"/>
              <a:t>(on blockchain):   SLOAD,  SSTORE   (expensive)</a:t>
            </a:r>
            <a:endParaRPr/>
          </a:p>
          <a:p>
            <a:pPr indent="-342900" lvl="0" marL="342900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Volatile memory </a:t>
            </a:r>
            <a:r>
              <a:rPr lang="en-US" sz="2400"/>
              <a:t>(for single Tx):   MLOAD, MSTORE      (cheap)</a:t>
            </a:r>
            <a:endParaRPr/>
          </a:p>
          <a:p>
            <a:pPr indent="-342900" lvl="0" marL="342900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LOG0(data) instruction:  write data to log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 EVM instruction costs gas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457199" y="1200150"/>
            <a:ext cx="8516679" cy="220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SSTORE  addr </a:t>
            </a:r>
            <a:r>
              <a:rPr lang="en-US" sz="2000"/>
              <a:t>(32 bytes)</a:t>
            </a:r>
            <a:r>
              <a:rPr lang="en-US" sz="2400"/>
              <a:t>,  </a:t>
            </a:r>
            <a:r>
              <a:rPr b="1" lang="en-US" sz="2400"/>
              <a:t>value</a:t>
            </a:r>
            <a:r>
              <a:rPr lang="en-US" sz="2400"/>
              <a:t> </a:t>
            </a:r>
            <a:r>
              <a:rPr lang="en-US" sz="2000"/>
              <a:t>(32 bytes)</a:t>
            </a:r>
            <a:endParaRPr sz="2400"/>
          </a:p>
          <a:p>
            <a:pPr indent="-342900" lvl="0" marL="342900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zero ⇾ non-zero:			20,000 gas</a:t>
            </a:r>
            <a:endParaRPr/>
          </a:p>
          <a:p>
            <a:pPr indent="-342900" lvl="0" marL="342900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non-zero ⇾ non-zero:		5,000 gas</a:t>
            </a:r>
            <a:endParaRPr/>
          </a:p>
          <a:p>
            <a:pPr indent="-342900" lvl="0" marL="342900" rtl="0" algn="l">
              <a:spcBef>
                <a:spcPts val="17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non-zero ⇾ zero:			15,000 gas refund</a:t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223284" y="1073888"/>
            <a:ext cx="7899990" cy="2328531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610027" y="4159350"/>
            <a:ext cx="7126503" cy="8617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SELFDESTRUCT addr:  kill current contract.		24,000 gas refund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:  32,000 gas			CALL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addr,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args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610027" y="3528236"/>
            <a:ext cx="55313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 is given for reducing size of blockchain state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Gas calculation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361506" y="1075232"/>
            <a:ext cx="8782493" cy="3943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Why charge gas?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Tx fees (gas) prevents submitting Tx that runs for many steps.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During high load: miners choose Tx from the mempool that maximize their income.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Old EVM:   (prior to </a:t>
            </a:r>
            <a:r>
              <a:rPr lang="en-US" sz="2000"/>
              <a:t>EIP1559,  live on 8/2021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Every Tx contains a </a:t>
            </a:r>
            <a:r>
              <a:rPr b="1" lang="en-US" sz="2400"/>
              <a:t>gasPrice</a:t>
            </a:r>
            <a:r>
              <a:rPr lang="en-US" sz="2400"/>
              <a:t> ``bid’’   (gas ⇾ Wei  conversion price)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Miners choose Tx with highest gasPrice   (</a:t>
            </a:r>
            <a:r>
              <a:rPr lang="en-US" sz="1800"/>
              <a:t>max  sum(gasPrice×gasLimit)</a:t>
            </a:r>
            <a:r>
              <a:rPr lang="en-US" sz="2400"/>
              <a:t>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⟹   not an efficient auction mechanism  (first price auction)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2010-10-17T19:58:05Z</dcterms:created>
  <dc:creator>Monica Lam</dc:creator>
</cp:coreProperties>
</file>