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3.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Slides/notesSlide5.xml" ContentType="application/vnd.openxmlformats-officedocument.presentationml.notes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type="screen4x3" cy="6858000" cx="9144000"/>
  <p:notesSz cx="6858000" cy="9144000"/>
  <p:defaultTextStyle>
    <a:defPPr>
      <a:defRPr lang="fr-FR"/>
    </a:defPPr>
    <a:lvl1pPr algn="l" eaLnBrk="0" fontAlgn="base" hangingPunct="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algn="l" eaLnBrk="0" fontAlgn="base" hangingPunct="0" marL="4572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algn="l" eaLnBrk="0" fontAlgn="base" hangingPunct="0" marL="9144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algn="l" eaLnBrk="0" fontAlgn="base" hangingPunct="0" marL="13716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algn="l" eaLnBrk="0" fontAlgn="base" hangingPunct="0" marL="18288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algn="l" defTabSz="914400" eaLnBrk="1" hangingPunct="1" latinLnBrk="0" marL="2286000" rtl="0">
      <a:defRPr kern="1200">
        <a:solidFill>
          <a:schemeClr val="tx1"/>
        </a:solidFill>
        <a:latin typeface="Arial" panose="020B0604020202020204" pitchFamily="34" charset="0"/>
        <a:ea typeface="+mn-ea"/>
        <a:cs typeface="Arial" panose="020B0604020202020204" pitchFamily="34" charset="0"/>
      </a:defRPr>
    </a:lvl6pPr>
    <a:lvl7pPr algn="l" defTabSz="914400" eaLnBrk="1" hangingPunct="1" latinLnBrk="0" marL="2743200" rtl="0">
      <a:defRPr kern="1200">
        <a:solidFill>
          <a:schemeClr val="tx1"/>
        </a:solidFill>
        <a:latin typeface="Arial" panose="020B0604020202020204" pitchFamily="34" charset="0"/>
        <a:ea typeface="+mn-ea"/>
        <a:cs typeface="Arial" panose="020B0604020202020204" pitchFamily="34" charset="0"/>
      </a:defRPr>
    </a:lvl7pPr>
    <a:lvl8pPr algn="l" defTabSz="914400" eaLnBrk="1" hangingPunct="1" latinLnBrk="0" marL="3200400" rtl="0">
      <a:defRPr kern="1200">
        <a:solidFill>
          <a:schemeClr val="tx1"/>
        </a:solidFill>
        <a:latin typeface="Arial" panose="020B0604020202020204" pitchFamily="34" charset="0"/>
        <a:ea typeface="+mn-ea"/>
        <a:cs typeface="Arial" panose="020B0604020202020204" pitchFamily="34" charset="0"/>
      </a:defRPr>
    </a:lvl8pPr>
    <a:lvl9pPr algn="l" defTabSz="914400" eaLnBrk="1" hangingPunct="1" latinLnBrk="0" marL="3657600" rtl="0">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620"/>
    <p:restoredTop sz="94255"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tableStyles" Target="tableStyles.xml"/><Relationship Id="rId75" Type="http://schemas.openxmlformats.org/officeDocument/2006/relationships/presProps" Target="presProps.xml"/><Relationship Id="rId7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177" name=""/>
        <p:cNvGrpSpPr/>
        <p:nvPr/>
      </p:nvGrpSpPr>
      <p:grpSpPr>
        <a:xfrm>
          <a:off x="0" y="0"/>
          <a:ext cx="0" cy="0"/>
          <a:chOff x="0" y="0"/>
          <a:chExt cx="0" cy="0"/>
        </a:xfrm>
      </p:grpSpPr>
      <p:sp>
        <p:nvSpPr>
          <p:cNvPr id="1048857" name="Espace réservé de l'en-tête 1"/>
          <p:cNvSpPr>
            <a:spLocks noGrp="1"/>
          </p:cNvSpPr>
          <p:nvPr>
            <p:ph type="hdr" sz="quarter"/>
          </p:nvPr>
        </p:nvSpPr>
        <p:spPr>
          <a:xfrm>
            <a:off x="0" y="0"/>
            <a:ext cx="2971800" cy="457200"/>
          </a:xfrm>
          <a:prstGeom prst="rect"/>
        </p:spPr>
        <p:txBody>
          <a:bodyPr bIns="45720" lIns="91440" rIns="91440" rtlCol="0" tIns="45720" vert="horz"/>
          <a:lstStyle>
            <a:lvl1pPr algn="l" eaLnBrk="1" fontAlgn="auto" hangingPunct="1">
              <a:spcBef>
                <a:spcPts val="0"/>
              </a:spcBef>
              <a:spcAft>
                <a:spcPts val="0"/>
              </a:spcAft>
              <a:defRPr sz="1200">
                <a:latin typeface="+mn-lt"/>
                <a:cs typeface="+mn-cs"/>
              </a:defRPr>
            </a:lvl1pPr>
          </a:lstStyle>
          <a:p>
            <a:r>
              <a:rPr lang="fr-FR"/>
              <a:t>DES  TRONC COMMUN DE CHIRURGIE</a:t>
            </a:r>
          </a:p>
        </p:txBody>
      </p:sp>
      <p:sp>
        <p:nvSpPr>
          <p:cNvPr id="1048858" name="Espace réservé de la date 2"/>
          <p:cNvSpPr>
            <a:spLocks noGrp="1"/>
          </p:cNvSpPr>
          <p:nvPr>
            <p:ph type="dt" sz="quarter" idx="1"/>
          </p:nvPr>
        </p:nvSpPr>
        <p:spPr>
          <a:xfrm>
            <a:off x="3884613" y="0"/>
            <a:ext cx="2971800" cy="457200"/>
          </a:xfrm>
          <a:prstGeom prst="rect"/>
        </p:spPr>
        <p:txBody>
          <a:bodyPr bIns="45720" lIns="91440" rIns="91440" rtlCol="0" tIns="45720" vert="horz"/>
          <a:lstStyle>
            <a:lvl1pPr algn="r" eaLnBrk="1" fontAlgn="auto" hangingPunct="1">
              <a:spcBef>
                <a:spcPts val="0"/>
              </a:spcBef>
              <a:spcAft>
                <a:spcPts val="0"/>
              </a:spcAft>
              <a:defRPr sz="1200">
                <a:latin typeface="+mn-lt"/>
                <a:cs typeface="+mn-cs"/>
              </a:defRPr>
            </a:lvl1pPr>
          </a:lstStyle>
          <a:p>
            <a:fld id="{13969EF2-A65B-48DA-BDA6-BD4D0D8175DF}" type="datetimeFigureOut">
              <a:rPr lang="fr-FR"/>
            </a:fld>
            <a:endParaRPr lang="fr-FR"/>
          </a:p>
        </p:txBody>
      </p:sp>
      <p:sp>
        <p:nvSpPr>
          <p:cNvPr id="1048859" name="Espace réservé du pied de page 3"/>
          <p:cNvSpPr>
            <a:spLocks noGrp="1"/>
          </p:cNvSpPr>
          <p:nvPr>
            <p:ph type="ftr" sz="quarter" idx="2"/>
          </p:nvPr>
        </p:nvSpPr>
        <p:spPr>
          <a:xfrm>
            <a:off x="0" y="8685213"/>
            <a:ext cx="2971800" cy="457200"/>
          </a:xfrm>
          <a:prstGeom prst="rect"/>
        </p:spPr>
        <p:txBody>
          <a:bodyPr anchor="b" bIns="45720" lIns="91440" rIns="91440" rtlCol="0" tIns="45720" vert="horz"/>
          <a:lstStyle>
            <a:lvl1pPr algn="l" eaLnBrk="1" fontAlgn="auto" hangingPunct="1">
              <a:spcBef>
                <a:spcPts val="0"/>
              </a:spcBef>
              <a:spcAft>
                <a:spcPts val="0"/>
              </a:spcAft>
              <a:defRPr sz="1200">
                <a:latin typeface="+mn-lt"/>
                <a:cs typeface="+mn-cs"/>
              </a:defRPr>
            </a:lvl1pPr>
          </a:lstStyle>
          <a:p>
            <a:endParaRPr lang="fr-FR"/>
          </a:p>
        </p:txBody>
      </p:sp>
      <p:sp>
        <p:nvSpPr>
          <p:cNvPr id="1048860" name="Espace réservé du numéro de diapositive 4"/>
          <p:cNvSpPr>
            <a:spLocks noGrp="1"/>
          </p:cNvSpPr>
          <p:nvPr>
            <p:ph type="sldNum" sz="quarter" idx="3"/>
          </p:nvPr>
        </p:nvSpPr>
        <p:spPr>
          <a:xfrm>
            <a:off x="3884613" y="8685213"/>
            <a:ext cx="2971800" cy="457200"/>
          </a:xfrm>
          <a:prstGeom prst="rect"/>
        </p:spPr>
        <p:txBody>
          <a:bodyPr anchor="b" anchorCtr="0" bIns="45720" compatLnSpc="1" lIns="91440" numCol="1" rIns="91440" tIns="45720" vert="horz" wrap="square">
            <a:prstTxWarp prst="textNoShape"/>
          </a:bodyPr>
          <a:lstStyle>
            <a:lvl1pPr algn="r" eaLnBrk="1" hangingPunct="1">
              <a:defRPr sz="1200">
                <a:latin typeface="Calibri" panose="020F0502020204030204" pitchFamily="34" charset="0"/>
              </a:defRPr>
            </a:lvl1pPr>
          </a:lstStyle>
          <a:p>
            <a:fld id="{EFE6CB4D-BF8C-4672-AE28-8AE716371FDC}" type="slidenum">
              <a:rPr altLang="fr-FR" lang="fr-FR"/>
            </a:fld>
            <a:endParaRPr altLang="fr-FR" lang="fr-FR"/>
          </a:p>
        </p:txBody>
      </p:sp>
    </p:spTree>
  </p:cSld>
  <p:clrMap accent1="accent1" accent2="accent2" accent3="accent3" accent4="accent4" accent5="accent5" accent6="accent6" bg1="lt1" bg2="lt2" tx1="dk1" tx2="dk2" hlink="hlink" folHlink="folHlink"/>
  <p:hf dt="0" ftr="0" hdr="1"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76" name=""/>
        <p:cNvGrpSpPr/>
        <p:nvPr/>
      </p:nvGrpSpPr>
      <p:grpSpPr>
        <a:xfrm>
          <a:off x="0" y="0"/>
          <a:ext cx="0" cy="0"/>
          <a:chOff x="0" y="0"/>
          <a:chExt cx="0" cy="0"/>
        </a:xfrm>
      </p:grpSpPr>
      <p:sp>
        <p:nvSpPr>
          <p:cNvPr id="1048851" name="Espace réservé de l'en-tête 1"/>
          <p:cNvSpPr>
            <a:spLocks noGrp="1"/>
          </p:cNvSpPr>
          <p:nvPr>
            <p:ph type="hdr" sz="quarter"/>
          </p:nvPr>
        </p:nvSpPr>
        <p:spPr>
          <a:xfrm>
            <a:off x="0" y="0"/>
            <a:ext cx="2971800" cy="457200"/>
          </a:xfrm>
          <a:prstGeom prst="rect"/>
        </p:spPr>
        <p:txBody>
          <a:bodyPr bIns="45720" lIns="91440" rIns="91440" rtlCol="0" tIns="45720" vert="horz"/>
          <a:lstStyle>
            <a:lvl1pPr algn="l" eaLnBrk="1" fontAlgn="auto" hangingPunct="1">
              <a:spcBef>
                <a:spcPts val="0"/>
              </a:spcBef>
              <a:spcAft>
                <a:spcPts val="0"/>
              </a:spcAft>
              <a:defRPr sz="1200">
                <a:latin typeface="+mn-lt"/>
                <a:cs typeface="+mn-cs"/>
              </a:defRPr>
            </a:lvl1pPr>
          </a:lstStyle>
          <a:p>
            <a:r>
              <a:rPr lang="fr-FR"/>
              <a:t>DES  TRONC COMMUN DE CHIRURGIE</a:t>
            </a:r>
          </a:p>
        </p:txBody>
      </p:sp>
      <p:sp>
        <p:nvSpPr>
          <p:cNvPr id="1048852" name="Espace réservé de la date 2"/>
          <p:cNvSpPr>
            <a:spLocks noGrp="1"/>
          </p:cNvSpPr>
          <p:nvPr>
            <p:ph type="dt" idx="1"/>
          </p:nvPr>
        </p:nvSpPr>
        <p:spPr>
          <a:xfrm>
            <a:off x="3884613" y="0"/>
            <a:ext cx="2971800" cy="457200"/>
          </a:xfrm>
          <a:prstGeom prst="rect"/>
        </p:spPr>
        <p:txBody>
          <a:bodyPr bIns="45720" lIns="91440" rIns="91440" rtlCol="0" tIns="45720" vert="horz"/>
          <a:lstStyle>
            <a:lvl1pPr algn="r" eaLnBrk="1" fontAlgn="auto" hangingPunct="1">
              <a:spcBef>
                <a:spcPts val="0"/>
              </a:spcBef>
              <a:spcAft>
                <a:spcPts val="0"/>
              </a:spcAft>
              <a:defRPr sz="1200">
                <a:latin typeface="+mn-lt"/>
                <a:cs typeface="+mn-cs"/>
              </a:defRPr>
            </a:lvl1pPr>
          </a:lstStyle>
          <a:p>
            <a:fld id="{C92F80AE-5040-4E3D-A84A-38C43B6B2BDC}" type="datetimeFigureOut">
              <a:rPr lang="fr-FR"/>
            </a:fld>
            <a:endParaRPr lang="fr-FR"/>
          </a:p>
        </p:txBody>
      </p:sp>
      <p:sp>
        <p:nvSpPr>
          <p:cNvPr id="1048853" name="Espace réservé de l'image des diapositives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pPr lvl="0"/>
            <a:endParaRPr lang="fr-FR" noProof="0"/>
          </a:p>
        </p:txBody>
      </p:sp>
      <p:sp>
        <p:nvSpPr>
          <p:cNvPr id="1048854" name="Espace réservé des commentaires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048855" name="Espace réservé du pied de page 5"/>
          <p:cNvSpPr>
            <a:spLocks noGrp="1"/>
          </p:cNvSpPr>
          <p:nvPr>
            <p:ph type="ftr" sz="quarter" idx="4"/>
          </p:nvPr>
        </p:nvSpPr>
        <p:spPr>
          <a:xfrm>
            <a:off x="0" y="8685213"/>
            <a:ext cx="2971800" cy="457200"/>
          </a:xfrm>
          <a:prstGeom prst="rect"/>
        </p:spPr>
        <p:txBody>
          <a:bodyPr anchor="b" bIns="45720" lIns="91440" rIns="91440" rtlCol="0" tIns="45720" vert="horz"/>
          <a:lstStyle>
            <a:lvl1pPr algn="l" eaLnBrk="1" fontAlgn="auto" hangingPunct="1">
              <a:spcBef>
                <a:spcPts val="0"/>
              </a:spcBef>
              <a:spcAft>
                <a:spcPts val="0"/>
              </a:spcAft>
              <a:defRPr sz="1200">
                <a:latin typeface="+mn-lt"/>
                <a:cs typeface="+mn-cs"/>
              </a:defRPr>
            </a:lvl1pPr>
          </a:lstStyle>
          <a:p>
            <a:endParaRPr lang="fr-FR"/>
          </a:p>
        </p:txBody>
      </p:sp>
      <p:sp>
        <p:nvSpPr>
          <p:cNvPr id="1048856" name="Espace réservé du numéro de diapositive 6"/>
          <p:cNvSpPr>
            <a:spLocks noGrp="1"/>
          </p:cNvSpPr>
          <p:nvPr>
            <p:ph type="sldNum" sz="quarter" idx="5"/>
          </p:nvPr>
        </p:nvSpPr>
        <p:spPr>
          <a:xfrm>
            <a:off x="3884613" y="8685213"/>
            <a:ext cx="2971800" cy="457200"/>
          </a:xfrm>
          <a:prstGeom prst="rect"/>
        </p:spPr>
        <p:txBody>
          <a:bodyPr anchor="b" anchorCtr="0" bIns="45720" compatLnSpc="1" lIns="91440" numCol="1" rIns="91440" tIns="45720" vert="horz" wrap="square">
            <a:prstTxWarp prst="textNoShape"/>
          </a:bodyPr>
          <a:lstStyle>
            <a:lvl1pPr algn="r" eaLnBrk="1" hangingPunct="1">
              <a:defRPr sz="1200">
                <a:latin typeface="Calibri" panose="020F0502020204030204" pitchFamily="34" charset="0"/>
              </a:defRPr>
            </a:lvl1pPr>
          </a:lstStyle>
          <a:p>
            <a:fld id="{791F4742-E2BA-46D1-98EC-F39115E13CCD}" type="slidenum">
              <a:rPr altLang="fr-FR" lang="fr-FR"/>
            </a:fld>
            <a:endParaRPr altLang="fr-FR" lang="fr-FR"/>
          </a:p>
        </p:txBody>
      </p:sp>
    </p:spTree>
  </p:cSld>
  <p:clrMap accent1="accent1" accent2="accent2" accent3="accent3" accent4="accent4" accent5="accent5" accent6="accent6" bg1="lt1" bg2="lt2" tx1="dk1" tx2="dk2" hlink="hlink" folHlink="folHlink"/>
  <p:hf dt="0" ftr="0" hdr="1" sldNum="0"/>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9" name="Espace réservé de l'image des diapositives 1"/>
          <p:cNvSpPr>
            <a:spLocks noChangeAspect="1" noRot="1" noGrp="1" noTextEdit="1"/>
          </p:cNvSpPr>
          <p:nvPr>
            <p:ph type="sldImg"/>
          </p:nvPr>
        </p:nvSpPr>
        <p:spPr bwMode="auto">
          <a:noFill/>
          <a:ln>
            <a:solidFill>
              <a:srgbClr val="000000"/>
            </a:solidFill>
            <a:miter lim="800000"/>
            <a:headEnd/>
            <a:tailEnd/>
          </a:ln>
        </p:spPr>
      </p:sp>
      <p:sp>
        <p:nvSpPr>
          <p:cNvPr id="1048590" name="Espace réservé des commentaires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fr-FR" lang="fr-FR"/>
          </a:p>
        </p:txBody>
      </p:sp>
      <p:sp>
        <p:nvSpPr>
          <p:cNvPr id="1048591" name="Espace réservé de l'en-tête 4"/>
          <p:cNvSpPr>
            <a:spLocks noGrp="1"/>
          </p:cNvSpPr>
          <p:nvPr>
            <p:ph type="hdr" sz="quarter"/>
          </p:nvPr>
        </p:nvSpPr>
        <p:spPr bwMode="auto">
          <a:ln>
            <a:miter lim="800000"/>
            <a:headEnd/>
            <a:tailEnd/>
          </a:ln>
        </p:spPr>
        <p:txBody>
          <a:bodyPr anchor="t" anchorCtr="0" compatLnSpc="1" numCol="1" wrap="square">
            <a:prstTxWarp prst="textNoShape"/>
          </a:bodyPr>
          <a:p>
            <a:pPr fontAlgn="base">
              <a:spcBef>
                <a:spcPct val="0"/>
              </a:spcBef>
              <a:spcAft>
                <a:spcPct val="0"/>
              </a:spcAft>
            </a:pPr>
            <a:r>
              <a:rPr lang="fr-FR"/>
              <a:t>DES  TRONC COMMUN DE CHIRURGIE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17" name="Espace réservé de l'image des diapositives 1"/>
          <p:cNvSpPr>
            <a:spLocks noChangeAspect="1" noRot="1" noGrp="1"/>
          </p:cNvSpPr>
          <p:nvPr>
            <p:ph type="sldImg"/>
          </p:nvPr>
        </p:nvSpPr>
        <p:spPr/>
      </p:sp>
      <p:sp>
        <p:nvSpPr>
          <p:cNvPr id="1048618" name="Espace réservé des commentaires 2"/>
          <p:cNvSpPr>
            <a:spLocks noGrp="1"/>
          </p:cNvSpPr>
          <p:nvPr>
            <p:ph type="body" idx="1"/>
          </p:nvPr>
        </p:nvSpPr>
        <p:spPr/>
        <p:txBody>
          <a:bodyPr/>
          <a:p>
            <a:endParaRPr dirty="0" lang="fr-FR"/>
          </a:p>
        </p:txBody>
      </p:sp>
      <p:sp>
        <p:nvSpPr>
          <p:cNvPr id="1048619" name="Espace réservé de l'en-tête 3"/>
          <p:cNvSpPr>
            <a:spLocks noGrp="1"/>
          </p:cNvSpPr>
          <p:nvPr>
            <p:ph type="hdr" sz="quarter" idx="10"/>
          </p:nvPr>
        </p:nvSpPr>
        <p:spPr/>
        <p:txBody>
          <a:bodyPr/>
          <a:p>
            <a:r>
              <a:rPr lang="fr-FR" smtClean="0"/>
              <a:t>DES  TRONC COMMUN DE CHIRURGIE</a:t>
            </a:r>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77" name="Espace réservé de l'image des diapositives 1"/>
          <p:cNvSpPr>
            <a:spLocks noChangeAspect="1" noRot="1" noGrp="1"/>
          </p:cNvSpPr>
          <p:nvPr>
            <p:ph type="sldImg"/>
          </p:nvPr>
        </p:nvSpPr>
        <p:spPr/>
      </p:sp>
      <p:sp>
        <p:nvSpPr>
          <p:cNvPr id="1048678" name="Espace réservé des commentaires 2"/>
          <p:cNvSpPr>
            <a:spLocks noGrp="1"/>
          </p:cNvSpPr>
          <p:nvPr>
            <p:ph type="body" idx="1"/>
          </p:nvPr>
        </p:nvSpPr>
        <p:spPr/>
        <p:txBody>
          <a:bodyPr/>
          <a:p>
            <a:endParaRPr dirty="0" lang="fr-FR"/>
          </a:p>
        </p:txBody>
      </p:sp>
      <p:sp>
        <p:nvSpPr>
          <p:cNvPr id="1048679" name="Espace réservé de l'en-tête 3"/>
          <p:cNvSpPr>
            <a:spLocks noGrp="1"/>
          </p:cNvSpPr>
          <p:nvPr>
            <p:ph type="hdr" sz="quarter" idx="10"/>
          </p:nvPr>
        </p:nvSpPr>
        <p:spPr/>
        <p:txBody>
          <a:bodyPr/>
          <a:p>
            <a:r>
              <a:rPr lang="fr-FR" smtClean="0"/>
              <a:t>DES  TRONC COMMUN DE CHIRURGIE</a:t>
            </a:r>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83" name="Espace réservé de l'image des diapositives 1"/>
          <p:cNvSpPr>
            <a:spLocks noChangeAspect="1" noRot="1" noGrp="1"/>
          </p:cNvSpPr>
          <p:nvPr>
            <p:ph type="sldImg"/>
          </p:nvPr>
        </p:nvSpPr>
        <p:spPr/>
      </p:sp>
      <p:sp>
        <p:nvSpPr>
          <p:cNvPr id="1048684" name="Espace réservé des commentaires 2"/>
          <p:cNvSpPr>
            <a:spLocks noGrp="1"/>
          </p:cNvSpPr>
          <p:nvPr>
            <p:ph type="body" idx="1"/>
          </p:nvPr>
        </p:nvSpPr>
        <p:spPr/>
        <p:txBody>
          <a:bodyPr/>
          <a:p>
            <a:endParaRPr dirty="0" lang="fr-FR"/>
          </a:p>
        </p:txBody>
      </p:sp>
      <p:sp>
        <p:nvSpPr>
          <p:cNvPr id="1048685" name="Espace réservé de l'en-tête 3"/>
          <p:cNvSpPr>
            <a:spLocks noGrp="1"/>
          </p:cNvSpPr>
          <p:nvPr>
            <p:ph type="hdr" sz="quarter" idx="10"/>
          </p:nvPr>
        </p:nvSpPr>
        <p:spPr/>
        <p:txBody>
          <a:bodyPr/>
          <a:p>
            <a:r>
              <a:rPr lang="fr-FR" smtClean="0"/>
              <a:t>DES  TRONC COMMUN DE CHIRURGIE</a:t>
            </a:r>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68" name="Espace réservé de l'image des diapositives 1"/>
          <p:cNvSpPr>
            <a:spLocks noChangeAspect="1" noRot="1" noGrp="1"/>
          </p:cNvSpPr>
          <p:nvPr>
            <p:ph type="sldImg"/>
          </p:nvPr>
        </p:nvSpPr>
        <p:spPr/>
      </p:sp>
      <p:sp>
        <p:nvSpPr>
          <p:cNvPr id="1048769" name="Espace réservé des notes 2"/>
          <p:cNvSpPr>
            <a:spLocks noGrp="1"/>
          </p:cNvSpPr>
          <p:nvPr>
            <p:ph type="body" idx="1"/>
          </p:nvPr>
        </p:nvSpPr>
        <p:spPr/>
        <p:txBody>
          <a:bodyPr/>
          <a:p>
            <a:endParaRPr dirty="0" lang="fr-FR"/>
          </a:p>
        </p:txBody>
      </p:sp>
      <p:sp>
        <p:nvSpPr>
          <p:cNvPr id="1048770" name="Espace réservé de l'en-tête 3"/>
          <p:cNvSpPr>
            <a:spLocks noGrp="1"/>
          </p:cNvSpPr>
          <p:nvPr>
            <p:ph type="hdr" sz="quarter" idx="10"/>
          </p:nvPr>
        </p:nvSpPr>
        <p:spPr/>
        <p:txBody>
          <a:bodyPr/>
          <a:p>
            <a:r>
              <a:rPr lang="fr-FR"/>
              <a:t>DES  TRONC COMMUN DE CHIRURGIE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Diapositive de titre">
    <p:spTree>
      <p:nvGrpSpPr>
        <p:cNvPr id="25" name=""/>
        <p:cNvGrpSpPr/>
        <p:nvPr/>
      </p:nvGrpSpPr>
      <p:grpSpPr>
        <a:xfrm>
          <a:off x="0" y="0"/>
          <a:ext cx="0" cy="0"/>
          <a:chOff x="0" y="0"/>
          <a:chExt cx="0" cy="0"/>
        </a:xfrm>
      </p:grpSpPr>
      <p:sp>
        <p:nvSpPr>
          <p:cNvPr id="1048581" name="Titre 1"/>
          <p:cNvSpPr>
            <a:spLocks noGrp="1"/>
          </p:cNvSpPr>
          <p:nvPr>
            <p:ph type="ctrTitle"/>
          </p:nvPr>
        </p:nvSpPr>
        <p:spPr>
          <a:xfrm>
            <a:off x="1143000" y="1122363"/>
            <a:ext cx="6858000" cy="2387600"/>
          </a:xfrm>
        </p:spPr>
        <p:txBody>
          <a:bodyPr anchor="b"/>
          <a:lstStyle>
            <a:lvl1pPr algn="ctr">
              <a:defRPr sz="4500"/>
            </a:lvl1pPr>
          </a:lstStyle>
          <a:p>
            <a:r>
              <a:rPr lang="fr-FR"/>
              <a:t>Modifiez le style du titre</a:t>
            </a:r>
          </a:p>
        </p:txBody>
      </p:sp>
      <p:sp>
        <p:nvSpPr>
          <p:cNvPr id="1048582" name="Sous-titre 2"/>
          <p:cNvSpPr>
            <a:spLocks noGrp="1"/>
          </p:cNvSpPr>
          <p:nvPr>
            <p:ph type="subTitle" idx="1"/>
          </p:nvPr>
        </p:nvSpPr>
        <p:spPr>
          <a:xfrm>
            <a:off x="1143000" y="3602038"/>
            <a:ext cx="6858000" cy="1655762"/>
          </a:xfrm>
        </p:spPr>
        <p:txBody>
          <a:bodyPr/>
          <a:lstStyle>
            <a:lvl1pPr algn="ctr" indent="0" marL="0">
              <a:buNone/>
              <a:defRPr sz="18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fr-FR"/>
              <a:t>Modifiez le style des sous-titres du masque</a:t>
            </a:r>
          </a:p>
        </p:txBody>
      </p:sp>
      <p:sp>
        <p:nvSpPr>
          <p:cNvPr id="1048583" name="Espace réservé de la date 3"/>
          <p:cNvSpPr>
            <a:spLocks noGrp="1"/>
          </p:cNvSpPr>
          <p:nvPr>
            <p:ph type="dt" sz="half" idx="10"/>
          </p:nvPr>
        </p:nvSpPr>
        <p:spPr/>
        <p:txBody>
          <a:bodyPr/>
          <a:p>
            <a:fld id="{28AF7268-F21C-4F16-B71C-5D5223168495}" type="datetime1">
              <a:rPr lang="fr-FR"/>
            </a:fld>
            <a:endParaRPr lang="fr-FR"/>
          </a:p>
        </p:txBody>
      </p:sp>
      <p:sp>
        <p:nvSpPr>
          <p:cNvPr id="1048584" name="Espace réservé du pied de page 4"/>
          <p:cNvSpPr>
            <a:spLocks noGrp="1"/>
          </p:cNvSpPr>
          <p:nvPr>
            <p:ph type="ftr" sz="quarter" idx="11"/>
          </p:nvPr>
        </p:nvSpPr>
        <p:spPr/>
        <p:txBody>
          <a:bodyPr/>
          <a:p>
            <a:endParaRPr lang="fr-FR"/>
          </a:p>
        </p:txBody>
      </p:sp>
      <p:sp>
        <p:nvSpPr>
          <p:cNvPr id="1048585" name="Espace réservé du numéro de diapositive 5"/>
          <p:cNvSpPr>
            <a:spLocks noGrp="1"/>
          </p:cNvSpPr>
          <p:nvPr>
            <p:ph type="sldNum" sz="quarter" idx="12"/>
          </p:nvPr>
        </p:nvSpPr>
        <p:spPr/>
        <p:txBody>
          <a:bodyPr/>
          <a:p>
            <a:fld id="{D6AFB8F7-44A8-42C1-99BB-395C51805A3C}" type="slidenum">
              <a:rPr altLang="fr-FR" lang="fr-FR"/>
            </a:fld>
            <a:endParaRPr altLang="fr-F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re et texte vertical">
    <p:spTree>
      <p:nvGrpSpPr>
        <p:cNvPr id="171" name=""/>
        <p:cNvGrpSpPr/>
        <p:nvPr/>
      </p:nvGrpSpPr>
      <p:grpSpPr>
        <a:xfrm>
          <a:off x="0" y="0"/>
          <a:ext cx="0" cy="0"/>
          <a:chOff x="0" y="0"/>
          <a:chExt cx="0" cy="0"/>
        </a:xfrm>
      </p:grpSpPr>
      <p:sp>
        <p:nvSpPr>
          <p:cNvPr id="1048821" name="Titre 1"/>
          <p:cNvSpPr>
            <a:spLocks noGrp="1"/>
          </p:cNvSpPr>
          <p:nvPr>
            <p:ph type="title"/>
          </p:nvPr>
        </p:nvSpPr>
        <p:spPr/>
        <p:txBody>
          <a:bodyPr/>
          <a:p>
            <a:r>
              <a:rPr lang="fr-FR"/>
              <a:t>Modifiez le style du titre</a:t>
            </a:r>
          </a:p>
        </p:txBody>
      </p:sp>
      <p:sp>
        <p:nvSpPr>
          <p:cNvPr id="1048822" name="Espace réservé du texte vertical 2"/>
          <p:cNvSpPr>
            <a:spLocks noGrp="1"/>
          </p:cNvSpPr>
          <p:nvPr>
            <p:ph type="body" orient="vert" idx="1"/>
          </p:nvPr>
        </p:nvSpPr>
        <p:spPr/>
        <p:txBody>
          <a:bodyPr vert="eaVert"/>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823" name="Espace réservé de la date 3"/>
          <p:cNvSpPr>
            <a:spLocks noGrp="1"/>
          </p:cNvSpPr>
          <p:nvPr>
            <p:ph type="dt" sz="half" idx="10"/>
          </p:nvPr>
        </p:nvSpPr>
        <p:spPr/>
        <p:txBody>
          <a:bodyPr/>
          <a:p>
            <a:fld id="{F02C65C0-65B1-4BF0-B17F-DC5A99C0EC6A}" type="datetime1">
              <a:rPr lang="fr-FR"/>
            </a:fld>
            <a:endParaRPr lang="fr-FR"/>
          </a:p>
        </p:txBody>
      </p:sp>
      <p:sp>
        <p:nvSpPr>
          <p:cNvPr id="1048824" name="Espace réservé du pied de page 4"/>
          <p:cNvSpPr>
            <a:spLocks noGrp="1"/>
          </p:cNvSpPr>
          <p:nvPr>
            <p:ph type="ftr" sz="quarter" idx="11"/>
          </p:nvPr>
        </p:nvSpPr>
        <p:spPr/>
        <p:txBody>
          <a:bodyPr/>
          <a:p>
            <a:endParaRPr lang="fr-FR"/>
          </a:p>
        </p:txBody>
      </p:sp>
      <p:sp>
        <p:nvSpPr>
          <p:cNvPr id="1048825" name="Espace réservé du numéro de diapositive 5"/>
          <p:cNvSpPr>
            <a:spLocks noGrp="1"/>
          </p:cNvSpPr>
          <p:nvPr>
            <p:ph type="sldNum" sz="quarter" idx="12"/>
          </p:nvPr>
        </p:nvSpPr>
        <p:spPr/>
        <p:txBody>
          <a:bodyPr/>
          <a:p>
            <a:fld id="{215F295D-F11B-4379-B8FA-C9DC24C36A74}" type="slidenum">
              <a:rPr altLang="fr-FR" lang="fr-FR"/>
            </a:fld>
            <a:endParaRPr altLang="fr-F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Titre vertical et texte">
    <p:spTree>
      <p:nvGrpSpPr>
        <p:cNvPr id="169" name=""/>
        <p:cNvGrpSpPr/>
        <p:nvPr/>
      </p:nvGrpSpPr>
      <p:grpSpPr>
        <a:xfrm>
          <a:off x="0" y="0"/>
          <a:ext cx="0" cy="0"/>
          <a:chOff x="0" y="0"/>
          <a:chExt cx="0" cy="0"/>
        </a:xfrm>
      </p:grpSpPr>
      <p:sp>
        <p:nvSpPr>
          <p:cNvPr id="1048810" name="Titre vertical 1"/>
          <p:cNvSpPr>
            <a:spLocks noGrp="1"/>
          </p:cNvSpPr>
          <p:nvPr>
            <p:ph type="title" orient="vert"/>
          </p:nvPr>
        </p:nvSpPr>
        <p:spPr>
          <a:xfrm>
            <a:off x="6543675" y="365125"/>
            <a:ext cx="1971675" cy="5811838"/>
          </a:xfrm>
        </p:spPr>
        <p:txBody>
          <a:bodyPr vert="eaVert"/>
          <a:p>
            <a:r>
              <a:rPr lang="fr-FR"/>
              <a:t>Modifiez le style du titre</a:t>
            </a:r>
          </a:p>
        </p:txBody>
      </p:sp>
      <p:sp>
        <p:nvSpPr>
          <p:cNvPr id="1048811" name="Espace réservé du texte vertical 2"/>
          <p:cNvSpPr>
            <a:spLocks noGrp="1"/>
          </p:cNvSpPr>
          <p:nvPr>
            <p:ph type="body" orient="vert" idx="1"/>
          </p:nvPr>
        </p:nvSpPr>
        <p:spPr>
          <a:xfrm>
            <a:off x="628650" y="365125"/>
            <a:ext cx="5800725" cy="5811838"/>
          </a:xfrm>
        </p:spPr>
        <p:txBody>
          <a:bodyPr vert="eaVert"/>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812" name="Espace réservé de la date 3"/>
          <p:cNvSpPr>
            <a:spLocks noGrp="1"/>
          </p:cNvSpPr>
          <p:nvPr>
            <p:ph type="dt" sz="half" idx="10"/>
          </p:nvPr>
        </p:nvSpPr>
        <p:spPr/>
        <p:txBody>
          <a:bodyPr/>
          <a:p>
            <a:fld id="{0D3F5118-5929-441F-BE5B-B73ED733B689}" type="datetime1">
              <a:rPr lang="fr-FR"/>
            </a:fld>
            <a:endParaRPr lang="fr-FR"/>
          </a:p>
        </p:txBody>
      </p:sp>
      <p:sp>
        <p:nvSpPr>
          <p:cNvPr id="1048813" name="Espace réservé du pied de page 4"/>
          <p:cNvSpPr>
            <a:spLocks noGrp="1"/>
          </p:cNvSpPr>
          <p:nvPr>
            <p:ph type="ftr" sz="quarter" idx="11"/>
          </p:nvPr>
        </p:nvSpPr>
        <p:spPr/>
        <p:txBody>
          <a:bodyPr/>
          <a:p>
            <a:endParaRPr lang="fr-FR"/>
          </a:p>
        </p:txBody>
      </p:sp>
      <p:sp>
        <p:nvSpPr>
          <p:cNvPr id="1048814" name="Espace réservé du numéro de diapositive 5"/>
          <p:cNvSpPr>
            <a:spLocks noGrp="1"/>
          </p:cNvSpPr>
          <p:nvPr>
            <p:ph type="sldNum" sz="quarter" idx="12"/>
          </p:nvPr>
        </p:nvSpPr>
        <p:spPr/>
        <p:txBody>
          <a:bodyPr/>
          <a:p>
            <a:fld id="{ACD6F9B9-1D34-4707-B4C5-2A6F9C1A9131}" type="slidenum">
              <a:rPr altLang="fr-FR" lang="fr-FR"/>
            </a:fld>
            <a:endParaRPr altLang="fr-F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re et contenu">
    <p:spTree>
      <p:nvGrpSpPr>
        <p:cNvPr id="89" name=""/>
        <p:cNvGrpSpPr/>
        <p:nvPr/>
      </p:nvGrpSpPr>
      <p:grpSpPr>
        <a:xfrm>
          <a:off x="0" y="0"/>
          <a:ext cx="0" cy="0"/>
          <a:chOff x="0" y="0"/>
          <a:chExt cx="0" cy="0"/>
        </a:xfrm>
      </p:grpSpPr>
      <p:sp>
        <p:nvSpPr>
          <p:cNvPr id="1048592" name="Titre 1"/>
          <p:cNvSpPr>
            <a:spLocks noGrp="1"/>
          </p:cNvSpPr>
          <p:nvPr>
            <p:ph type="title"/>
          </p:nvPr>
        </p:nvSpPr>
        <p:spPr/>
        <p:txBody>
          <a:bodyPr/>
          <a:p>
            <a:r>
              <a:rPr lang="fr-FR"/>
              <a:t>Modifiez le style du titre</a:t>
            </a:r>
          </a:p>
        </p:txBody>
      </p:sp>
      <p:sp>
        <p:nvSpPr>
          <p:cNvPr id="1048593" name="Espace réservé du contenu 2"/>
          <p:cNvSpPr>
            <a:spLocks noGrp="1"/>
          </p:cNvSpPr>
          <p:nvPr>
            <p:ph idx="1"/>
          </p:nvPr>
        </p:nvSpPr>
        <p:spPr/>
        <p:txBody>
          <a:bodyPr/>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594" name="Espace réservé de la date 3"/>
          <p:cNvSpPr>
            <a:spLocks noGrp="1"/>
          </p:cNvSpPr>
          <p:nvPr>
            <p:ph type="dt" sz="half" idx="10"/>
          </p:nvPr>
        </p:nvSpPr>
        <p:spPr/>
        <p:txBody>
          <a:bodyPr/>
          <a:p>
            <a:fld id="{4334D890-F4DB-44FC-972D-CF1BA705887C}" type="datetime1">
              <a:rPr lang="fr-FR"/>
            </a:fld>
            <a:endParaRPr lang="fr-FR"/>
          </a:p>
        </p:txBody>
      </p:sp>
      <p:sp>
        <p:nvSpPr>
          <p:cNvPr id="1048595" name="Espace réservé du pied de page 4"/>
          <p:cNvSpPr>
            <a:spLocks noGrp="1"/>
          </p:cNvSpPr>
          <p:nvPr>
            <p:ph type="ftr" sz="quarter" idx="11"/>
          </p:nvPr>
        </p:nvSpPr>
        <p:spPr/>
        <p:txBody>
          <a:bodyPr/>
          <a:p>
            <a:endParaRPr lang="fr-FR"/>
          </a:p>
        </p:txBody>
      </p:sp>
      <p:sp>
        <p:nvSpPr>
          <p:cNvPr id="1048596" name="Espace réservé du numéro de diapositive 5"/>
          <p:cNvSpPr>
            <a:spLocks noGrp="1"/>
          </p:cNvSpPr>
          <p:nvPr>
            <p:ph type="sldNum" sz="quarter" idx="12"/>
          </p:nvPr>
        </p:nvSpPr>
        <p:spPr/>
        <p:txBody>
          <a:bodyPr/>
          <a:p>
            <a:fld id="{10F383D9-529E-4BCB-BFCA-40378C01706A}" type="slidenum">
              <a:rPr altLang="fr-FR" lang="fr-FR"/>
            </a:fld>
            <a:endParaRPr altLang="fr-F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Titre de section">
    <p:spTree>
      <p:nvGrpSpPr>
        <p:cNvPr id="172" name=""/>
        <p:cNvGrpSpPr/>
        <p:nvPr/>
      </p:nvGrpSpPr>
      <p:grpSpPr>
        <a:xfrm>
          <a:off x="0" y="0"/>
          <a:ext cx="0" cy="0"/>
          <a:chOff x="0" y="0"/>
          <a:chExt cx="0" cy="0"/>
        </a:xfrm>
      </p:grpSpPr>
      <p:sp>
        <p:nvSpPr>
          <p:cNvPr id="1048826" name="Titre 1"/>
          <p:cNvSpPr>
            <a:spLocks noGrp="1"/>
          </p:cNvSpPr>
          <p:nvPr>
            <p:ph type="title"/>
          </p:nvPr>
        </p:nvSpPr>
        <p:spPr>
          <a:xfrm>
            <a:off x="623888" y="1709739"/>
            <a:ext cx="7886700" cy="2852737"/>
          </a:xfrm>
        </p:spPr>
        <p:txBody>
          <a:bodyPr anchor="b"/>
          <a:lstStyle>
            <a:lvl1pPr>
              <a:defRPr sz="4500"/>
            </a:lvl1pPr>
          </a:lstStyle>
          <a:p>
            <a:r>
              <a:rPr lang="fr-FR"/>
              <a:t>Modifiez le style du titre</a:t>
            </a:r>
          </a:p>
        </p:txBody>
      </p:sp>
      <p:sp>
        <p:nvSpPr>
          <p:cNvPr id="1048827" name="Espace réservé du texte 2"/>
          <p:cNvSpPr>
            <a:spLocks noGrp="1"/>
          </p:cNvSpPr>
          <p:nvPr>
            <p:ph type="body" idx="1"/>
          </p:nvPr>
        </p:nvSpPr>
        <p:spPr>
          <a:xfrm>
            <a:off x="623888" y="4589464"/>
            <a:ext cx="7886700" cy="1500187"/>
          </a:xfrm>
        </p:spPr>
        <p:txBody>
          <a:bodyPr/>
          <a:lstStyle>
            <a:lvl1pPr indent="0" marL="0">
              <a:buNone/>
              <a:defRPr sz="180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fr-FR"/>
              <a:t>Modifiez les styles du texte du masque</a:t>
            </a:r>
          </a:p>
        </p:txBody>
      </p:sp>
      <p:sp>
        <p:nvSpPr>
          <p:cNvPr id="1048828" name="Espace réservé de la date 3"/>
          <p:cNvSpPr>
            <a:spLocks noGrp="1"/>
          </p:cNvSpPr>
          <p:nvPr>
            <p:ph type="dt" sz="half" idx="10"/>
          </p:nvPr>
        </p:nvSpPr>
        <p:spPr/>
        <p:txBody>
          <a:bodyPr/>
          <a:p>
            <a:fld id="{B72C083F-8077-40F8-8958-CCF1BB0F4E6E}" type="datetime1">
              <a:rPr lang="fr-FR"/>
            </a:fld>
            <a:endParaRPr lang="fr-FR"/>
          </a:p>
        </p:txBody>
      </p:sp>
      <p:sp>
        <p:nvSpPr>
          <p:cNvPr id="1048829" name="Espace réservé du pied de page 4"/>
          <p:cNvSpPr>
            <a:spLocks noGrp="1"/>
          </p:cNvSpPr>
          <p:nvPr>
            <p:ph type="ftr" sz="quarter" idx="11"/>
          </p:nvPr>
        </p:nvSpPr>
        <p:spPr/>
        <p:txBody>
          <a:bodyPr/>
          <a:p>
            <a:endParaRPr lang="fr-FR"/>
          </a:p>
        </p:txBody>
      </p:sp>
      <p:sp>
        <p:nvSpPr>
          <p:cNvPr id="1048830" name="Espace réservé du numéro de diapositive 5"/>
          <p:cNvSpPr>
            <a:spLocks noGrp="1"/>
          </p:cNvSpPr>
          <p:nvPr>
            <p:ph type="sldNum" sz="quarter" idx="12"/>
          </p:nvPr>
        </p:nvSpPr>
        <p:spPr/>
        <p:txBody>
          <a:bodyPr/>
          <a:p>
            <a:fld id="{1A6DE4CB-56DA-4425-93BC-2517A6E30A2A}" type="slidenum">
              <a:rPr altLang="fr-FR" lang="fr-FR"/>
            </a:fld>
            <a:endParaRPr altLang="fr-F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Deux contenus">
    <p:spTree>
      <p:nvGrpSpPr>
        <p:cNvPr id="173" name=""/>
        <p:cNvGrpSpPr/>
        <p:nvPr/>
      </p:nvGrpSpPr>
      <p:grpSpPr>
        <a:xfrm>
          <a:off x="0" y="0"/>
          <a:ext cx="0" cy="0"/>
          <a:chOff x="0" y="0"/>
          <a:chExt cx="0" cy="0"/>
        </a:xfrm>
      </p:grpSpPr>
      <p:sp>
        <p:nvSpPr>
          <p:cNvPr id="1048831" name="Titre 1"/>
          <p:cNvSpPr>
            <a:spLocks noGrp="1"/>
          </p:cNvSpPr>
          <p:nvPr>
            <p:ph type="title"/>
          </p:nvPr>
        </p:nvSpPr>
        <p:spPr/>
        <p:txBody>
          <a:bodyPr/>
          <a:p>
            <a:r>
              <a:rPr lang="fr-FR"/>
              <a:t>Modifiez le style du titre</a:t>
            </a:r>
          </a:p>
        </p:txBody>
      </p:sp>
      <p:sp>
        <p:nvSpPr>
          <p:cNvPr id="1048832" name="Espace réservé du contenu 2"/>
          <p:cNvSpPr>
            <a:spLocks noGrp="1"/>
          </p:cNvSpPr>
          <p:nvPr>
            <p:ph sz="half" idx="1"/>
          </p:nvPr>
        </p:nvSpPr>
        <p:spPr>
          <a:xfrm>
            <a:off x="628650" y="1825625"/>
            <a:ext cx="3886200" cy="4351338"/>
          </a:xfrm>
        </p:spPr>
        <p:txBody>
          <a:bodyPr/>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833" name="Espace réservé du contenu 3"/>
          <p:cNvSpPr>
            <a:spLocks noGrp="1"/>
          </p:cNvSpPr>
          <p:nvPr>
            <p:ph sz="half" idx="2"/>
          </p:nvPr>
        </p:nvSpPr>
        <p:spPr>
          <a:xfrm>
            <a:off x="4629150" y="1825625"/>
            <a:ext cx="3886200" cy="4351338"/>
          </a:xfrm>
        </p:spPr>
        <p:txBody>
          <a:bodyPr/>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834" name="Espace réservé de la date 3"/>
          <p:cNvSpPr>
            <a:spLocks noGrp="1"/>
          </p:cNvSpPr>
          <p:nvPr>
            <p:ph type="dt" sz="half" idx="10"/>
          </p:nvPr>
        </p:nvSpPr>
        <p:spPr/>
        <p:txBody>
          <a:bodyPr/>
          <a:p>
            <a:fld id="{A680D9E5-DD40-4906-9013-B5D5494CF50A}" type="datetime1">
              <a:rPr lang="fr-FR"/>
            </a:fld>
            <a:endParaRPr lang="fr-FR"/>
          </a:p>
        </p:txBody>
      </p:sp>
      <p:sp>
        <p:nvSpPr>
          <p:cNvPr id="1048835" name="Espace réservé du pied de page 4"/>
          <p:cNvSpPr>
            <a:spLocks noGrp="1"/>
          </p:cNvSpPr>
          <p:nvPr>
            <p:ph type="ftr" sz="quarter" idx="11"/>
          </p:nvPr>
        </p:nvSpPr>
        <p:spPr/>
        <p:txBody>
          <a:bodyPr/>
          <a:p>
            <a:endParaRPr lang="fr-FR"/>
          </a:p>
        </p:txBody>
      </p:sp>
      <p:sp>
        <p:nvSpPr>
          <p:cNvPr id="1048836" name="Espace réservé du numéro de diapositive 5"/>
          <p:cNvSpPr>
            <a:spLocks noGrp="1"/>
          </p:cNvSpPr>
          <p:nvPr>
            <p:ph type="sldNum" sz="quarter" idx="12"/>
          </p:nvPr>
        </p:nvSpPr>
        <p:spPr/>
        <p:txBody>
          <a:bodyPr/>
          <a:p>
            <a:fld id="{F22D2E44-D98D-491D-A18C-45CC9AF0EACA}" type="slidenum">
              <a:rPr altLang="fr-FR" lang="fr-FR"/>
            </a:fld>
            <a:endParaRPr altLang="fr-F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aison">
    <p:spTree>
      <p:nvGrpSpPr>
        <p:cNvPr id="174" name=""/>
        <p:cNvGrpSpPr/>
        <p:nvPr/>
      </p:nvGrpSpPr>
      <p:grpSpPr>
        <a:xfrm>
          <a:off x="0" y="0"/>
          <a:ext cx="0" cy="0"/>
          <a:chOff x="0" y="0"/>
          <a:chExt cx="0" cy="0"/>
        </a:xfrm>
      </p:grpSpPr>
      <p:sp>
        <p:nvSpPr>
          <p:cNvPr id="1048837" name="Titre 1"/>
          <p:cNvSpPr>
            <a:spLocks noGrp="1"/>
          </p:cNvSpPr>
          <p:nvPr>
            <p:ph type="title"/>
          </p:nvPr>
        </p:nvSpPr>
        <p:spPr>
          <a:xfrm>
            <a:off x="629841" y="365126"/>
            <a:ext cx="7886700" cy="1325563"/>
          </a:xfrm>
        </p:spPr>
        <p:txBody>
          <a:bodyPr/>
          <a:p>
            <a:r>
              <a:rPr lang="fr-FR"/>
              <a:t>Modifiez le style du titre</a:t>
            </a:r>
          </a:p>
        </p:txBody>
      </p:sp>
      <p:sp>
        <p:nvSpPr>
          <p:cNvPr id="1048838" name="Espace réservé du texte 2"/>
          <p:cNvSpPr>
            <a:spLocks noGrp="1"/>
          </p:cNvSpPr>
          <p:nvPr>
            <p:ph type="body" idx="1"/>
          </p:nvPr>
        </p:nvSpPr>
        <p:spPr>
          <a:xfrm>
            <a:off x="629842" y="1681163"/>
            <a:ext cx="3868340"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fr-FR"/>
              <a:t>Modifiez les styles du texte du masque</a:t>
            </a:r>
          </a:p>
        </p:txBody>
      </p:sp>
      <p:sp>
        <p:nvSpPr>
          <p:cNvPr id="1048839" name="Espace réservé du contenu 3"/>
          <p:cNvSpPr>
            <a:spLocks noGrp="1"/>
          </p:cNvSpPr>
          <p:nvPr>
            <p:ph sz="half" idx="2"/>
          </p:nvPr>
        </p:nvSpPr>
        <p:spPr>
          <a:xfrm>
            <a:off x="629842" y="2505075"/>
            <a:ext cx="3868340" cy="3684588"/>
          </a:xfrm>
        </p:spPr>
        <p:txBody>
          <a:bodyPr/>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840" name="Espace réservé du texte 4"/>
          <p:cNvSpPr>
            <a:spLocks noGrp="1"/>
          </p:cNvSpPr>
          <p:nvPr>
            <p:ph type="body" sz="quarter" idx="3"/>
          </p:nvPr>
        </p:nvSpPr>
        <p:spPr>
          <a:xfrm>
            <a:off x="4629150" y="1681163"/>
            <a:ext cx="3887391"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fr-FR"/>
              <a:t>Modifiez les styles du texte du masque</a:t>
            </a:r>
          </a:p>
        </p:txBody>
      </p:sp>
      <p:sp>
        <p:nvSpPr>
          <p:cNvPr id="1048841" name="Espace réservé du contenu 5"/>
          <p:cNvSpPr>
            <a:spLocks noGrp="1"/>
          </p:cNvSpPr>
          <p:nvPr>
            <p:ph sz="quarter" idx="4"/>
          </p:nvPr>
        </p:nvSpPr>
        <p:spPr>
          <a:xfrm>
            <a:off x="4629150" y="2505075"/>
            <a:ext cx="3887391" cy="3684588"/>
          </a:xfrm>
        </p:spPr>
        <p:txBody>
          <a:bodyPr/>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842" name="Espace réservé de la date 3"/>
          <p:cNvSpPr>
            <a:spLocks noGrp="1"/>
          </p:cNvSpPr>
          <p:nvPr>
            <p:ph type="dt" sz="half" idx="10"/>
          </p:nvPr>
        </p:nvSpPr>
        <p:spPr/>
        <p:txBody>
          <a:bodyPr/>
          <a:p>
            <a:fld id="{EB813857-51E7-4E0A-B2A1-E9F505788FF1}" type="datetime1">
              <a:rPr lang="fr-FR"/>
            </a:fld>
            <a:endParaRPr lang="fr-FR"/>
          </a:p>
        </p:txBody>
      </p:sp>
      <p:sp>
        <p:nvSpPr>
          <p:cNvPr id="1048843" name="Espace réservé du pied de page 4"/>
          <p:cNvSpPr>
            <a:spLocks noGrp="1"/>
          </p:cNvSpPr>
          <p:nvPr>
            <p:ph type="ftr" sz="quarter" idx="11"/>
          </p:nvPr>
        </p:nvSpPr>
        <p:spPr/>
        <p:txBody>
          <a:bodyPr/>
          <a:p>
            <a:endParaRPr lang="fr-FR"/>
          </a:p>
        </p:txBody>
      </p:sp>
      <p:sp>
        <p:nvSpPr>
          <p:cNvPr id="1048844" name="Espace réservé du numéro de diapositive 5"/>
          <p:cNvSpPr>
            <a:spLocks noGrp="1"/>
          </p:cNvSpPr>
          <p:nvPr>
            <p:ph type="sldNum" sz="quarter" idx="12"/>
          </p:nvPr>
        </p:nvSpPr>
        <p:spPr/>
        <p:txBody>
          <a:bodyPr/>
          <a:p>
            <a:fld id="{05E80834-FF58-49B1-AEC9-B260F993D97C}" type="slidenum">
              <a:rPr altLang="fr-FR" lang="fr-FR"/>
            </a:fld>
            <a:endParaRPr altLang="fr-F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re seul">
    <p:spTree>
      <p:nvGrpSpPr>
        <p:cNvPr id="168" name=""/>
        <p:cNvGrpSpPr/>
        <p:nvPr/>
      </p:nvGrpSpPr>
      <p:grpSpPr>
        <a:xfrm>
          <a:off x="0" y="0"/>
          <a:ext cx="0" cy="0"/>
          <a:chOff x="0" y="0"/>
          <a:chExt cx="0" cy="0"/>
        </a:xfrm>
      </p:grpSpPr>
      <p:sp>
        <p:nvSpPr>
          <p:cNvPr id="1048806" name="Titre 1"/>
          <p:cNvSpPr>
            <a:spLocks noGrp="1"/>
          </p:cNvSpPr>
          <p:nvPr>
            <p:ph type="title"/>
          </p:nvPr>
        </p:nvSpPr>
        <p:spPr/>
        <p:txBody>
          <a:bodyPr/>
          <a:p>
            <a:r>
              <a:rPr lang="fr-FR"/>
              <a:t>Modifiez le style du titre</a:t>
            </a:r>
          </a:p>
        </p:txBody>
      </p:sp>
      <p:sp>
        <p:nvSpPr>
          <p:cNvPr id="1048807" name="Espace réservé de la date 3"/>
          <p:cNvSpPr>
            <a:spLocks noGrp="1"/>
          </p:cNvSpPr>
          <p:nvPr>
            <p:ph type="dt" sz="half" idx="10"/>
          </p:nvPr>
        </p:nvSpPr>
        <p:spPr/>
        <p:txBody>
          <a:bodyPr/>
          <a:p>
            <a:fld id="{B7481A62-C5A8-43F6-A284-A24C249F1146}" type="datetime1">
              <a:rPr lang="fr-FR"/>
            </a:fld>
            <a:endParaRPr lang="fr-FR"/>
          </a:p>
        </p:txBody>
      </p:sp>
      <p:sp>
        <p:nvSpPr>
          <p:cNvPr id="1048808" name="Espace réservé du pied de page 4"/>
          <p:cNvSpPr>
            <a:spLocks noGrp="1"/>
          </p:cNvSpPr>
          <p:nvPr>
            <p:ph type="ftr" sz="quarter" idx="11"/>
          </p:nvPr>
        </p:nvSpPr>
        <p:spPr/>
        <p:txBody>
          <a:bodyPr/>
          <a:p>
            <a:endParaRPr lang="fr-FR"/>
          </a:p>
        </p:txBody>
      </p:sp>
      <p:sp>
        <p:nvSpPr>
          <p:cNvPr id="1048809" name="Espace réservé du numéro de diapositive 5"/>
          <p:cNvSpPr>
            <a:spLocks noGrp="1"/>
          </p:cNvSpPr>
          <p:nvPr>
            <p:ph type="sldNum" sz="quarter" idx="12"/>
          </p:nvPr>
        </p:nvSpPr>
        <p:spPr/>
        <p:txBody>
          <a:bodyPr/>
          <a:p>
            <a:fld id="{11983311-FD91-4B06-80B6-6F12D5EA2805}" type="slidenum">
              <a:rPr altLang="fr-FR" lang="fr-FR"/>
            </a:fld>
            <a:endParaRPr altLang="fr-F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Vide">
    <p:spTree>
      <p:nvGrpSpPr>
        <p:cNvPr id="145" name=""/>
        <p:cNvGrpSpPr/>
        <p:nvPr/>
      </p:nvGrpSpPr>
      <p:grpSpPr>
        <a:xfrm>
          <a:off x="0" y="0"/>
          <a:ext cx="0" cy="0"/>
          <a:chOff x="0" y="0"/>
          <a:chExt cx="0" cy="0"/>
        </a:xfrm>
      </p:grpSpPr>
      <p:sp>
        <p:nvSpPr>
          <p:cNvPr id="1048747" name="Espace réservé de la date 3"/>
          <p:cNvSpPr>
            <a:spLocks noGrp="1"/>
          </p:cNvSpPr>
          <p:nvPr>
            <p:ph type="dt" sz="half" idx="10"/>
          </p:nvPr>
        </p:nvSpPr>
        <p:spPr/>
        <p:txBody>
          <a:bodyPr/>
          <a:p>
            <a:fld id="{2DA80A70-45C0-455B-8ECA-DA2B7867CF6A}" type="datetime1">
              <a:rPr lang="fr-FR"/>
            </a:fld>
            <a:endParaRPr lang="fr-FR"/>
          </a:p>
        </p:txBody>
      </p:sp>
      <p:sp>
        <p:nvSpPr>
          <p:cNvPr id="1048748" name="Espace réservé du pied de page 4"/>
          <p:cNvSpPr>
            <a:spLocks noGrp="1"/>
          </p:cNvSpPr>
          <p:nvPr>
            <p:ph type="ftr" sz="quarter" idx="11"/>
          </p:nvPr>
        </p:nvSpPr>
        <p:spPr/>
        <p:txBody>
          <a:bodyPr/>
          <a:p>
            <a:endParaRPr lang="fr-FR"/>
          </a:p>
        </p:txBody>
      </p:sp>
      <p:sp>
        <p:nvSpPr>
          <p:cNvPr id="1048749" name="Espace réservé du numéro de diapositive 5"/>
          <p:cNvSpPr>
            <a:spLocks noGrp="1"/>
          </p:cNvSpPr>
          <p:nvPr>
            <p:ph type="sldNum" sz="quarter" idx="12"/>
          </p:nvPr>
        </p:nvSpPr>
        <p:spPr/>
        <p:txBody>
          <a:bodyPr/>
          <a:p>
            <a:fld id="{FFA39905-2716-4632-B447-E08C99841A35}" type="slidenum">
              <a:rPr altLang="fr-FR" lang="fr-FR"/>
            </a:fld>
            <a:endParaRPr altLang="fr-F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u avec légende">
    <p:spTree>
      <p:nvGrpSpPr>
        <p:cNvPr id="175" name=""/>
        <p:cNvGrpSpPr/>
        <p:nvPr/>
      </p:nvGrpSpPr>
      <p:grpSpPr>
        <a:xfrm>
          <a:off x="0" y="0"/>
          <a:ext cx="0" cy="0"/>
          <a:chOff x="0" y="0"/>
          <a:chExt cx="0" cy="0"/>
        </a:xfrm>
      </p:grpSpPr>
      <p:sp>
        <p:nvSpPr>
          <p:cNvPr id="1048845" name="Titre 1"/>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1048846" name="Espace réservé du contenu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847" name="Espace réservé du texte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fr-FR"/>
              <a:t>Modifiez les styles du texte du masque</a:t>
            </a:r>
          </a:p>
        </p:txBody>
      </p:sp>
      <p:sp>
        <p:nvSpPr>
          <p:cNvPr id="1048848" name="Espace réservé de la date 3"/>
          <p:cNvSpPr>
            <a:spLocks noGrp="1"/>
          </p:cNvSpPr>
          <p:nvPr>
            <p:ph type="dt" sz="half" idx="10"/>
          </p:nvPr>
        </p:nvSpPr>
        <p:spPr/>
        <p:txBody>
          <a:bodyPr/>
          <a:p>
            <a:fld id="{8DE08B3C-64F0-4C44-9504-683BD5F96372}" type="datetime1">
              <a:rPr lang="fr-FR"/>
            </a:fld>
            <a:endParaRPr lang="fr-FR"/>
          </a:p>
        </p:txBody>
      </p:sp>
      <p:sp>
        <p:nvSpPr>
          <p:cNvPr id="1048849" name="Espace réservé du pied de page 4"/>
          <p:cNvSpPr>
            <a:spLocks noGrp="1"/>
          </p:cNvSpPr>
          <p:nvPr>
            <p:ph type="ftr" sz="quarter" idx="11"/>
          </p:nvPr>
        </p:nvSpPr>
        <p:spPr/>
        <p:txBody>
          <a:bodyPr/>
          <a:p>
            <a:endParaRPr lang="fr-FR"/>
          </a:p>
        </p:txBody>
      </p:sp>
      <p:sp>
        <p:nvSpPr>
          <p:cNvPr id="1048850" name="Espace réservé du numéro de diapositive 5"/>
          <p:cNvSpPr>
            <a:spLocks noGrp="1"/>
          </p:cNvSpPr>
          <p:nvPr>
            <p:ph type="sldNum" sz="quarter" idx="12"/>
          </p:nvPr>
        </p:nvSpPr>
        <p:spPr/>
        <p:txBody>
          <a:bodyPr/>
          <a:p>
            <a:fld id="{8B1404CE-8DC3-46F5-8CC3-A592DE1982FB}" type="slidenum">
              <a:rPr altLang="fr-FR" lang="fr-FR"/>
            </a:fld>
            <a:endParaRPr altLang="fr-F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Image avec légende">
    <p:spTree>
      <p:nvGrpSpPr>
        <p:cNvPr id="170" name=""/>
        <p:cNvGrpSpPr/>
        <p:nvPr/>
      </p:nvGrpSpPr>
      <p:grpSpPr>
        <a:xfrm>
          <a:off x="0" y="0"/>
          <a:ext cx="0" cy="0"/>
          <a:chOff x="0" y="0"/>
          <a:chExt cx="0" cy="0"/>
        </a:xfrm>
      </p:grpSpPr>
      <p:sp>
        <p:nvSpPr>
          <p:cNvPr id="1048815" name="Titre 1"/>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1048816" name="Espace réservé pour une image  2"/>
          <p:cNvSpPr>
            <a:spLocks noGrp="1"/>
          </p:cNvSpPr>
          <p:nvPr>
            <p:ph type="pic" idx="1"/>
          </p:nvPr>
        </p:nvSpPr>
        <p:spPr>
          <a:xfrm>
            <a:off x="3887391" y="987426"/>
            <a:ext cx="4629150" cy="4873625"/>
          </a:xfrm>
        </p:spPr>
        <p:txBody>
          <a:bodyPr rtlCol="0">
            <a:normAutofit/>
          </a:bodyPr>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pPr lvl="0"/>
            <a:endParaRPr lang="fr-FR" noProof="0"/>
          </a:p>
        </p:txBody>
      </p:sp>
      <p:sp>
        <p:nvSpPr>
          <p:cNvPr id="1048817" name="Espace réservé du texte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fr-FR"/>
              <a:t>Modifiez les styles du texte du masque</a:t>
            </a:r>
          </a:p>
        </p:txBody>
      </p:sp>
      <p:sp>
        <p:nvSpPr>
          <p:cNvPr id="1048818" name="Espace réservé de la date 3"/>
          <p:cNvSpPr>
            <a:spLocks noGrp="1"/>
          </p:cNvSpPr>
          <p:nvPr>
            <p:ph type="dt" sz="half" idx="10"/>
          </p:nvPr>
        </p:nvSpPr>
        <p:spPr/>
        <p:txBody>
          <a:bodyPr/>
          <a:p>
            <a:fld id="{B1A645E8-C12C-46CF-938E-10E5D35CEFCC}" type="datetime1">
              <a:rPr lang="fr-FR"/>
            </a:fld>
            <a:endParaRPr lang="fr-FR"/>
          </a:p>
        </p:txBody>
      </p:sp>
      <p:sp>
        <p:nvSpPr>
          <p:cNvPr id="1048819" name="Espace réservé du pied de page 4"/>
          <p:cNvSpPr>
            <a:spLocks noGrp="1"/>
          </p:cNvSpPr>
          <p:nvPr>
            <p:ph type="ftr" sz="quarter" idx="11"/>
          </p:nvPr>
        </p:nvSpPr>
        <p:spPr/>
        <p:txBody>
          <a:bodyPr/>
          <a:p>
            <a:endParaRPr lang="fr-FR"/>
          </a:p>
        </p:txBody>
      </p:sp>
      <p:sp>
        <p:nvSpPr>
          <p:cNvPr id="1048820" name="Espace réservé du numéro de diapositive 5"/>
          <p:cNvSpPr>
            <a:spLocks noGrp="1"/>
          </p:cNvSpPr>
          <p:nvPr>
            <p:ph type="sldNum" sz="quarter" idx="12"/>
          </p:nvPr>
        </p:nvSpPr>
        <p:spPr/>
        <p:txBody>
          <a:bodyPr/>
          <a:p>
            <a:fld id="{E52C59AE-32B4-4273-9C82-E40EFD6406B5}" type="slidenum">
              <a:rPr altLang="fr-FR" lang="fr-FR"/>
            </a:fld>
            <a:endParaRPr altLang="fr-FR" lang="fr-F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3" name=""/>
        <p:cNvGrpSpPr/>
        <p:nvPr/>
      </p:nvGrpSpPr>
      <p:grpSpPr>
        <a:xfrm>
          <a:off x="0" y="0"/>
          <a:ext cx="0" cy="0"/>
          <a:chOff x="0" y="0"/>
          <a:chExt cx="0" cy="0"/>
        </a:xfrm>
      </p:grpSpPr>
      <p:sp>
        <p:nvSpPr>
          <p:cNvPr id="1048576" name="Espace réservé du titre 1"/>
          <p:cNvSpPr>
            <a:spLocks noGrp="1"/>
          </p:cNvSpPr>
          <p:nvPr>
            <p:ph type="title"/>
          </p:nvPr>
        </p:nvSpPr>
        <p:spPr bwMode="auto">
          <a:xfrm>
            <a:off x="628650" y="365125"/>
            <a:ext cx="7886700" cy="1325563"/>
          </a:xfrm>
          <a:prstGeom prst="rect"/>
          <a:noFill/>
          <a:ln>
            <a:noFill/>
          </a:ln>
        </p:spPr>
        <p:txBody>
          <a:bodyPr anchor="ctr" anchorCtr="0" bIns="45720" compatLnSpc="1" lIns="91440" numCol="1" rIns="91440" tIns="45720" vert="horz" wrap="square">
            <a:prstTxWarp prst="textNoShape"/>
          </a:bodyPr>
          <a:p>
            <a:pPr lvl="0"/>
            <a:r>
              <a:rPr altLang="fr-FR" lang="fr-FR"/>
              <a:t>Modifiez le style du titre</a:t>
            </a:r>
          </a:p>
        </p:txBody>
      </p:sp>
      <p:sp>
        <p:nvSpPr>
          <p:cNvPr id="1048577" name="Espace réservé du texte 2"/>
          <p:cNvSpPr>
            <a:spLocks noGrp="1"/>
          </p:cNvSpPr>
          <p:nvPr>
            <p:ph type="body" idx="1"/>
          </p:nvPr>
        </p:nvSpPr>
        <p:spPr bwMode="auto">
          <a:xfrm>
            <a:off x="628650" y="1825625"/>
            <a:ext cx="7886700" cy="4351338"/>
          </a:xfrm>
          <a:prstGeom prst="rect"/>
          <a:noFill/>
          <a:ln>
            <a:noFill/>
          </a:ln>
        </p:spPr>
        <p:txBody>
          <a:bodyPr anchor="t" anchorCtr="0" bIns="45720" compatLnSpc="1" lIns="91440" numCol="1" rIns="91440" tIns="45720" vert="horz" wrap="square">
            <a:prstTxWarp prst="textNoShape"/>
          </a:bodyPr>
          <a:p>
            <a:pPr lvl="0"/>
            <a:r>
              <a:rPr altLang="fr-FR" lang="fr-FR"/>
              <a:t>Modifiez les styles du texte du masque</a:t>
            </a:r>
          </a:p>
          <a:p>
            <a:pPr lvl="1"/>
            <a:r>
              <a:rPr altLang="fr-FR" lang="fr-FR"/>
              <a:t>Deuxième niveau</a:t>
            </a:r>
          </a:p>
          <a:p>
            <a:pPr lvl="2"/>
            <a:r>
              <a:rPr altLang="fr-FR" lang="fr-FR"/>
              <a:t>Troisième niveau</a:t>
            </a:r>
          </a:p>
          <a:p>
            <a:pPr lvl="3"/>
            <a:r>
              <a:rPr altLang="fr-FR" lang="fr-FR"/>
              <a:t>Quatrième niveau</a:t>
            </a:r>
          </a:p>
          <a:p>
            <a:pPr lvl="4"/>
            <a:r>
              <a:rPr altLang="fr-FR" lang="fr-FR"/>
              <a:t>Cinquième niveau</a:t>
            </a:r>
          </a:p>
        </p:txBody>
      </p:sp>
      <p:sp>
        <p:nvSpPr>
          <p:cNvPr id="1048578" name="Espace réservé de la date 3"/>
          <p:cNvSpPr>
            <a:spLocks noGrp="1"/>
          </p:cNvSpPr>
          <p:nvPr>
            <p:ph type="dt" sz="half" idx="2"/>
          </p:nvPr>
        </p:nvSpPr>
        <p:spPr>
          <a:xfrm>
            <a:off x="628650" y="6356350"/>
            <a:ext cx="2057400" cy="365125"/>
          </a:xfrm>
          <a:prstGeom prst="rect"/>
        </p:spPr>
        <p:txBody>
          <a:bodyPr anchor="ctr" bIns="45720" lIns="91440" rIns="91440" rtlCol="0" tIns="45720" vert="horz"/>
          <a:lstStyle>
            <a:lvl1pPr algn="l">
              <a:defRPr sz="900">
                <a:solidFill>
                  <a:schemeClr val="tx1">
                    <a:tint val="75000"/>
                  </a:schemeClr>
                </a:solidFill>
              </a:defRPr>
            </a:lvl1pPr>
          </a:lstStyle>
          <a:p>
            <a:fld id="{FA2040BE-CDB5-49CC-A245-B14C72DBB272}" type="datetime1">
              <a:rPr lang="fr-FR"/>
            </a:fld>
            <a:endParaRPr lang="fr-FR"/>
          </a:p>
        </p:txBody>
      </p:sp>
      <p:sp>
        <p:nvSpPr>
          <p:cNvPr id="1048579" name="Espace réservé du pied de page 4"/>
          <p:cNvSpPr>
            <a:spLocks noGrp="1"/>
          </p:cNvSpPr>
          <p:nvPr>
            <p:ph type="ftr" sz="quarter" idx="3"/>
          </p:nvPr>
        </p:nvSpPr>
        <p:spPr>
          <a:xfrm>
            <a:off x="3028950" y="6356350"/>
            <a:ext cx="3086100" cy="365125"/>
          </a:xfrm>
          <a:prstGeom prst="rect"/>
        </p:spPr>
        <p:txBody>
          <a:bodyPr anchor="ctr" bIns="45720" lIns="91440" rIns="91440" rtlCol="0" tIns="45720" vert="horz"/>
          <a:lstStyle>
            <a:lvl1pPr algn="ctr">
              <a:defRPr sz="900">
                <a:solidFill>
                  <a:schemeClr val="tx1">
                    <a:tint val="75000"/>
                  </a:schemeClr>
                </a:solidFill>
              </a:defRPr>
            </a:lvl1pPr>
          </a:lstStyle>
          <a:p>
            <a:endParaRPr lang="fr-FR"/>
          </a:p>
        </p:txBody>
      </p:sp>
      <p:sp>
        <p:nvSpPr>
          <p:cNvPr id="1048580" name="Espace réservé du numéro de diapositive 5"/>
          <p:cNvSpPr>
            <a:spLocks noGrp="1"/>
          </p:cNvSpPr>
          <p:nvPr>
            <p:ph type="sldNum" sz="quarter" idx="4"/>
          </p:nvPr>
        </p:nvSpPr>
        <p:spPr>
          <a:xfrm>
            <a:off x="6457950" y="6356350"/>
            <a:ext cx="2057400" cy="365125"/>
          </a:xfrm>
          <a:prstGeom prst="rect"/>
        </p:spPr>
        <p:txBody>
          <a:bodyPr anchor="ctr" anchorCtr="0" bIns="45720" compatLnSpc="1" lIns="91440" numCol="1" rIns="91440" tIns="45720" vert="horz" wrap="square">
            <a:prstTxWarp prst="textNoShape"/>
          </a:bodyPr>
          <a:lstStyle>
            <a:lvl1pPr algn="r">
              <a:defRPr sz="900">
                <a:solidFill>
                  <a:srgbClr val="898989"/>
                </a:solidFill>
              </a:defRPr>
            </a:lvl1pPr>
          </a:lstStyle>
          <a:p>
            <a:fld id="{69439FD0-C3F1-47FF-96BB-EAE1717AB480}" type="slidenum">
              <a:rPr altLang="fr-FR" lang="fr-FR"/>
            </a:fld>
            <a:endParaRPr altLang="fr-FR" lang="fr-F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0" hdr="0" sldNum="0"/>
  <p:txStyles>
    <p:titleStyle>
      <a:lvl1pPr algn="l" defTabSz="685800" eaLnBrk="0" fontAlgn="base" hangingPunct="0" rtl="0">
        <a:lnSpc>
          <a:spcPct val="90000"/>
        </a:lnSpc>
        <a:spcBef>
          <a:spcPct val="0"/>
        </a:spcBef>
        <a:spcAft>
          <a:spcPct val="0"/>
        </a:spcAft>
        <a:defRPr sz="3300" kern="1200">
          <a:solidFill>
            <a:schemeClr val="tx1"/>
          </a:solidFill>
          <a:latin typeface="+mj-lt"/>
          <a:ea typeface="+mj-ea"/>
          <a:cs typeface="+mj-cs"/>
        </a:defRPr>
      </a:lvl1pPr>
      <a:lvl2pPr algn="l" defTabSz="685800" eaLnBrk="0" fontAlgn="base" hangingPunct="0" rtl="0">
        <a:lnSpc>
          <a:spcPct val="90000"/>
        </a:lnSpc>
        <a:spcBef>
          <a:spcPct val="0"/>
        </a:spcBef>
        <a:spcAft>
          <a:spcPct val="0"/>
        </a:spcAft>
        <a:defRPr sz="3300">
          <a:solidFill>
            <a:schemeClr val="tx1"/>
          </a:solidFill>
          <a:latin typeface="Calibri Light" panose="020F0302020204030204" pitchFamily="34" charset="0"/>
        </a:defRPr>
      </a:lvl2pPr>
      <a:lvl3pPr algn="l" defTabSz="685800" eaLnBrk="0" fontAlgn="base" hangingPunct="0" rtl="0">
        <a:lnSpc>
          <a:spcPct val="90000"/>
        </a:lnSpc>
        <a:spcBef>
          <a:spcPct val="0"/>
        </a:spcBef>
        <a:spcAft>
          <a:spcPct val="0"/>
        </a:spcAft>
        <a:defRPr sz="3300">
          <a:solidFill>
            <a:schemeClr val="tx1"/>
          </a:solidFill>
          <a:latin typeface="Calibri Light" panose="020F0302020204030204" pitchFamily="34" charset="0"/>
        </a:defRPr>
      </a:lvl3pPr>
      <a:lvl4pPr algn="l" defTabSz="685800" eaLnBrk="0" fontAlgn="base" hangingPunct="0" rtl="0">
        <a:lnSpc>
          <a:spcPct val="90000"/>
        </a:lnSpc>
        <a:spcBef>
          <a:spcPct val="0"/>
        </a:spcBef>
        <a:spcAft>
          <a:spcPct val="0"/>
        </a:spcAft>
        <a:defRPr sz="3300">
          <a:solidFill>
            <a:schemeClr val="tx1"/>
          </a:solidFill>
          <a:latin typeface="Calibri Light" panose="020F0302020204030204" pitchFamily="34" charset="0"/>
        </a:defRPr>
      </a:lvl4pPr>
      <a:lvl5pPr algn="l" defTabSz="685800" eaLnBrk="0" fontAlgn="base" hangingPunct="0" rtl="0">
        <a:lnSpc>
          <a:spcPct val="90000"/>
        </a:lnSpc>
        <a:spcBef>
          <a:spcPct val="0"/>
        </a:spcBef>
        <a:spcAft>
          <a:spcPct val="0"/>
        </a:spcAft>
        <a:defRPr sz="3300">
          <a:solidFill>
            <a:schemeClr val="tx1"/>
          </a:solidFill>
          <a:latin typeface="Calibri Light" panose="020F0302020204030204" pitchFamily="34" charset="0"/>
        </a:defRPr>
      </a:lvl5pPr>
      <a:lvl6pPr algn="l" defTabSz="685800" fontAlgn="base" marL="457200" rtl="0">
        <a:lnSpc>
          <a:spcPct val="90000"/>
        </a:lnSpc>
        <a:spcBef>
          <a:spcPct val="0"/>
        </a:spcBef>
        <a:spcAft>
          <a:spcPct val="0"/>
        </a:spcAft>
        <a:defRPr sz="3300">
          <a:solidFill>
            <a:schemeClr val="tx1"/>
          </a:solidFill>
          <a:latin typeface="Calibri Light" panose="020F0302020204030204" pitchFamily="34" charset="0"/>
        </a:defRPr>
      </a:lvl6pPr>
      <a:lvl7pPr algn="l" defTabSz="685800" fontAlgn="base" marL="914400" rtl="0">
        <a:lnSpc>
          <a:spcPct val="90000"/>
        </a:lnSpc>
        <a:spcBef>
          <a:spcPct val="0"/>
        </a:spcBef>
        <a:spcAft>
          <a:spcPct val="0"/>
        </a:spcAft>
        <a:defRPr sz="3300">
          <a:solidFill>
            <a:schemeClr val="tx1"/>
          </a:solidFill>
          <a:latin typeface="Calibri Light" panose="020F0302020204030204" pitchFamily="34" charset="0"/>
        </a:defRPr>
      </a:lvl7pPr>
      <a:lvl8pPr algn="l" defTabSz="685800" fontAlgn="base" marL="1371600" rtl="0">
        <a:lnSpc>
          <a:spcPct val="90000"/>
        </a:lnSpc>
        <a:spcBef>
          <a:spcPct val="0"/>
        </a:spcBef>
        <a:spcAft>
          <a:spcPct val="0"/>
        </a:spcAft>
        <a:defRPr sz="3300">
          <a:solidFill>
            <a:schemeClr val="tx1"/>
          </a:solidFill>
          <a:latin typeface="Calibri Light" panose="020F0302020204030204" pitchFamily="34" charset="0"/>
        </a:defRPr>
      </a:lvl8pPr>
      <a:lvl9pPr algn="l" defTabSz="685800" fontAlgn="base" marL="1828800" rtl="0">
        <a:lnSpc>
          <a:spcPct val="90000"/>
        </a:lnSpc>
        <a:spcBef>
          <a:spcPct val="0"/>
        </a:spcBef>
        <a:spcAft>
          <a:spcPct val="0"/>
        </a:spcAft>
        <a:defRPr sz="3300">
          <a:solidFill>
            <a:schemeClr val="tx1"/>
          </a:solidFill>
          <a:latin typeface="Calibri Light" panose="020F0302020204030204" pitchFamily="34" charset="0"/>
        </a:defRPr>
      </a:lvl9pPr>
    </p:titleStyle>
    <p:bodyStyle>
      <a:lvl1pPr algn="l" defTabSz="685800" eaLnBrk="0" fontAlgn="base" hangingPunct="0" indent="-171450" marL="171450" rtl="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algn="l" defTabSz="685800" eaLnBrk="0" fontAlgn="base" hangingPunct="0" indent="-171450" marL="514350" rtl="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algn="l" defTabSz="685800" eaLnBrk="0" fontAlgn="base" hangingPunct="0" indent="-171450" marL="857250" rtl="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algn="l" defTabSz="685800" eaLnBrk="0" fontAlgn="base" hangingPunct="0" indent="-171450" marL="1200150" rtl="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algn="l" defTabSz="685800" eaLnBrk="0" fontAlgn="base" hangingPunct="0" indent="-171450" marL="1543050" rtl="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Titre 1"/>
          <p:cNvSpPr>
            <a:spLocks noGrp="1"/>
          </p:cNvSpPr>
          <p:nvPr>
            <p:ph type="ctrTitle"/>
          </p:nvPr>
        </p:nvSpPr>
        <p:spPr/>
        <p:txBody>
          <a:bodyPr/>
          <a:p>
            <a:pPr eaLnBrk="1" hangingPunct="1"/>
            <a:r>
              <a:rPr altLang="fr-FR" b="1" dirty="0" lang="fr-FR">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CAT DEVANT UN ETAT DE CHOC</a:t>
            </a:r>
            <a:r>
              <a:rPr altLang="fr-FR" b="1" dirty="0" lang="fr-FR"/>
              <a:t> </a:t>
            </a:r>
            <a:r>
              <a:rPr altLang="fr-FR" dirty="0" lang="fr-FR"/>
              <a:t/>
            </a:r>
            <a:br>
              <a:rPr altLang="fr-FR" dirty="0" lang="fr-FR"/>
            </a:br>
            <a:endParaRPr altLang="fr-FR" dirty="0" sz="1600" lang="fr-FR"/>
          </a:p>
        </p:txBody>
      </p:sp>
      <p:sp>
        <p:nvSpPr>
          <p:cNvPr id="1048587" name="Sous-titre 2"/>
          <p:cNvSpPr>
            <a:spLocks noGrp="1"/>
          </p:cNvSpPr>
          <p:nvPr>
            <p:ph type="subTitle" idx="1"/>
          </p:nvPr>
        </p:nvSpPr>
        <p:spPr>
          <a:xfrm>
            <a:off x="1143000" y="3509962"/>
            <a:ext cx="6858000" cy="1655762"/>
          </a:xfrm>
        </p:spPr>
        <p:txBody>
          <a:bodyPr/>
          <a:p>
            <a:pPr eaLnBrk="1" hangingPunct="1"/>
            <a:r>
              <a:rPr altLang="fr-FR" dirty="0" lang="en-US">
                <a:latin typeface="Times New Roman" panose="02020603050405020304" pitchFamily="18" charset="0"/>
                <a:cs typeface="Times New Roman" panose="02020603050405020304" pitchFamily="18" charset="0"/>
              </a:rPr>
              <a:t>Dr</a:t>
            </a:r>
            <a:r>
              <a:rPr altLang="fr-FR" dirty="0" lang="en-US">
                <a:latin typeface="Times New Roman" panose="02020603050405020304" pitchFamily="18" charset="0"/>
                <a:cs typeface="Times New Roman" panose="02020603050405020304" pitchFamily="18" charset="0"/>
              </a:rPr>
              <a:t> </a:t>
            </a:r>
            <a:r>
              <a:rPr altLang="fr-FR" dirty="0" lang="en-US">
                <a:latin typeface="Times New Roman" panose="02020603050405020304" pitchFamily="18" charset="0"/>
                <a:cs typeface="Times New Roman" panose="02020603050405020304" pitchFamily="18" charset="0"/>
              </a:rPr>
              <a:t>:</a:t>
            </a:r>
            <a:r>
              <a:rPr altLang="fr-FR" dirty="0" lang="en-US">
                <a:latin typeface="Times New Roman" panose="02020603050405020304" pitchFamily="18" charset="0"/>
                <a:cs typeface="Times New Roman" panose="02020603050405020304" pitchFamily="18" charset="0"/>
              </a:rPr>
              <a:t> </a:t>
            </a:r>
            <a:r>
              <a:rPr altLang="fr-FR" dirty="0" lang="en-US">
                <a:latin typeface="Times New Roman" panose="02020603050405020304" pitchFamily="18" charset="0"/>
                <a:cs typeface="Times New Roman" panose="02020603050405020304" pitchFamily="18" charset="0"/>
              </a:rPr>
              <a:t>Tijani</a:t>
            </a:r>
            <a:r>
              <a:rPr altLang="fr-FR" dirty="0" lang="en-US">
                <a:latin typeface="Times New Roman" panose="02020603050405020304" pitchFamily="18" charset="0"/>
                <a:cs typeface="Times New Roman" panose="02020603050405020304" pitchFamily="18" charset="0"/>
              </a:rPr>
              <a:t> </a:t>
            </a:r>
            <a:r>
              <a:rPr altLang="fr-FR" dirty="0" lang="en-US">
                <a:latin typeface="Times New Roman" panose="02020603050405020304" pitchFamily="18" charset="0"/>
                <a:cs typeface="Times New Roman" panose="02020603050405020304" pitchFamily="18" charset="0"/>
              </a:rPr>
              <a:t>R</a:t>
            </a:r>
            <a:r>
              <a:rPr altLang="fr-FR" dirty="0" lang="en-US">
                <a:latin typeface="Times New Roman" panose="02020603050405020304" pitchFamily="18" charset="0"/>
                <a:cs typeface="Times New Roman" panose="02020603050405020304" pitchFamily="18" charset="0"/>
              </a:rPr>
              <a:t>e</a:t>
            </a:r>
            <a:r>
              <a:rPr altLang="fr-FR" dirty="0" lang="en-US">
                <a:latin typeface="Times New Roman" panose="02020603050405020304" pitchFamily="18" charset="0"/>
                <a:cs typeface="Times New Roman" panose="02020603050405020304" pitchFamily="18" charset="0"/>
              </a:rPr>
              <a:t>bani</a:t>
            </a:r>
            <a:endParaRPr/>
          </a:p>
          <a:p>
            <a:pPr eaLnBrk="1" hangingPunct="1"/>
            <a:r>
              <a:rPr altLang="fr-FR" dirty="0" lang="en-US">
                <a:latin typeface="Times New Roman" panose="02020603050405020304" pitchFamily="18" charset="0"/>
                <a:cs typeface="Times New Roman" panose="02020603050405020304" pitchFamily="18" charset="0"/>
              </a:rPr>
              <a:t>Résident</a:t>
            </a:r>
            <a:r>
              <a:rPr altLang="fr-FR" dirty="0" lang="en-US">
                <a:latin typeface="Times New Roman" panose="02020603050405020304" pitchFamily="18" charset="0"/>
                <a:cs typeface="Times New Roman" panose="02020603050405020304" pitchFamily="18" charset="0"/>
              </a:rPr>
              <a:t> </a:t>
            </a:r>
            <a:r>
              <a:rPr altLang="fr-FR" dirty="0" lang="en-US">
                <a:latin typeface="Times New Roman" panose="02020603050405020304" pitchFamily="18" charset="0"/>
                <a:cs typeface="Times New Roman" panose="02020603050405020304" pitchFamily="18" charset="0"/>
              </a:rPr>
              <a:t>en</a:t>
            </a:r>
            <a:r>
              <a:rPr altLang="fr-FR" dirty="0" lang="en-US">
                <a:latin typeface="Times New Roman" panose="02020603050405020304" pitchFamily="18" charset="0"/>
                <a:cs typeface="Times New Roman" panose="02020603050405020304" pitchFamily="18" charset="0"/>
              </a:rPr>
              <a:t> </a:t>
            </a:r>
            <a:r>
              <a:rPr altLang="fr-FR" dirty="0" lang="en-US">
                <a:latin typeface="Times New Roman" panose="02020603050405020304" pitchFamily="18" charset="0"/>
                <a:cs typeface="Times New Roman" panose="02020603050405020304" pitchFamily="18" charset="0"/>
              </a:rPr>
              <a:t>pédiatrie</a:t>
            </a:r>
            <a:r>
              <a:rPr altLang="fr-FR" dirty="0" lang="en-US">
                <a:latin typeface="Times New Roman" panose="02020603050405020304" pitchFamily="18" charset="0"/>
                <a:cs typeface="Times New Roman" panose="02020603050405020304" pitchFamily="18" charset="0"/>
              </a:rPr>
              <a:t> </a:t>
            </a:r>
            <a:r>
              <a:rPr altLang="fr-FR" dirty="0" lang="en-US">
                <a:latin typeface="Times New Roman" panose="02020603050405020304" pitchFamily="18" charset="0"/>
                <a:cs typeface="Times New Roman" panose="02020603050405020304" pitchFamily="18" charset="0"/>
              </a:rPr>
              <a:t> </a:t>
            </a:r>
            <a:r>
              <a:rPr altLang="fr-FR" dirty="0" lang="en-US">
                <a:latin typeface="Times New Roman" panose="02020603050405020304" pitchFamily="18" charset="0"/>
                <a:cs typeface="Times New Roman" panose="02020603050405020304" pitchFamily="18" charset="0"/>
              </a:rPr>
              <a:t> </a:t>
            </a:r>
            <a:endParaRPr/>
          </a:p>
        </p:txBody>
      </p:sp>
      <p:sp>
        <p:nvSpPr>
          <p:cNvPr id="1048588" name="Espace réservé de la date 3"/>
          <p:cNvSpPr>
            <a:spLocks noGrp="1"/>
          </p:cNvSpPr>
          <p:nvPr>
            <p:ph type="dt" sz="quarter" idx="10"/>
          </p:nvPr>
        </p:nvSpPr>
        <p:spPr/>
        <p:txBody>
          <a:bodyPr/>
          <a:p>
            <a:fld id="{FF20248A-697D-4EE3-B6A3-E55290EF666E}" type="datetime1">
              <a:rPr lang="fr-FR"/>
              <a:t>11/14/2023</a:t>
            </a:fld>
            <a:endParaRPr dirty="0"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26"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27"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pPr algn="ctr" eaLnBrk="1" hangingPunct="1" indent="0" marL="0">
              <a:buNone/>
            </a:pPr>
            <a:r>
              <a:rPr altLang="fr-FR" b="1" dirty="0" sz="2400" lang="fr-FR">
                <a:latin typeface="Times New Roman" panose="02020603050405020304" pitchFamily="18" charset="0"/>
                <a:cs typeface="Times New Roman" panose="02020603050405020304" pitchFamily="18" charset="0"/>
              </a:rPr>
              <a:t> </a:t>
            </a:r>
            <a:r>
              <a:rPr dirty="0" sz="2400" lang="fr-FR">
                <a:latin typeface="Times New Roman" panose="02020603050405020304" pitchFamily="18" charset="0"/>
                <a:cs typeface="Times New Roman" panose="02020603050405020304" pitchFamily="18" charset="0"/>
              </a:rPr>
              <a:t>Dysoxie cellulaire </a:t>
            </a:r>
          </a:p>
          <a:p>
            <a:pPr algn="ctr" eaLnBrk="1" hangingPunct="1" indent="0" marL="0">
              <a:buNone/>
            </a:pPr>
            <a:endParaRPr dirty="0" sz="2400" lang="fr-FR">
              <a:latin typeface="Times New Roman" panose="02020603050405020304" pitchFamily="18" charset="0"/>
              <a:cs typeface="Times New Roman" panose="02020603050405020304" pitchFamily="18" charset="0"/>
            </a:endParaRPr>
          </a:p>
          <a:p>
            <a:pPr algn="ctr" eaLnBrk="1" hangingPunct="1" indent="0" marL="0">
              <a:buNone/>
            </a:pPr>
            <a:r>
              <a:rPr dirty="0" sz="2400" lang="fr-FR">
                <a:latin typeface="Times New Roman" panose="02020603050405020304" pitchFamily="18" charset="0"/>
                <a:cs typeface="Times New Roman" panose="02020603050405020304" pitchFamily="18" charset="0"/>
              </a:rPr>
              <a:t>Déviation du métabolisme vers la voie anaérobie</a:t>
            </a:r>
          </a:p>
          <a:p>
            <a:pPr algn="ctr" eaLnBrk="1" hangingPunct="1" indent="0" marL="0">
              <a:buNone/>
            </a:pPr>
            <a:r>
              <a:rPr dirty="0" sz="2400" lang="fr-FR">
                <a:latin typeface="Times New Roman" panose="02020603050405020304" pitchFamily="18" charset="0"/>
                <a:cs typeface="Times New Roman" panose="02020603050405020304" pitchFamily="18" charset="0"/>
              </a:rPr>
              <a:t> </a:t>
            </a:r>
          </a:p>
          <a:p>
            <a:pPr algn="ctr" eaLnBrk="1" hangingPunct="1" indent="0" marL="0">
              <a:buNone/>
            </a:pPr>
            <a:r>
              <a:rPr dirty="0" sz="2400" lang="fr-FR">
                <a:latin typeface="Times New Roman" panose="02020603050405020304" pitchFamily="18" charset="0"/>
                <a:cs typeface="Times New Roman" panose="02020603050405020304" pitchFamily="18" charset="0"/>
              </a:rPr>
              <a:t>Défaut de synthèse d’ATP </a:t>
            </a:r>
          </a:p>
          <a:p>
            <a:pPr algn="ctr" eaLnBrk="1" hangingPunct="1" indent="0" marL="0">
              <a:buNone/>
            </a:pPr>
            <a:endParaRPr dirty="0" sz="2400" lang="fr-FR">
              <a:latin typeface="Times New Roman" panose="02020603050405020304" pitchFamily="18" charset="0"/>
              <a:cs typeface="Times New Roman" panose="02020603050405020304" pitchFamily="18" charset="0"/>
            </a:endParaRPr>
          </a:p>
          <a:p>
            <a:pPr algn="ctr" eaLnBrk="1" hangingPunct="1" indent="0" marL="0">
              <a:buNone/>
            </a:pPr>
            <a:r>
              <a:rPr dirty="0" sz="2400" lang="fr-FR">
                <a:latin typeface="Times New Roman" panose="02020603050405020304" pitchFamily="18" charset="0"/>
                <a:cs typeface="Times New Roman" panose="02020603050405020304" pitchFamily="18" charset="0"/>
              </a:rPr>
              <a:t>Transformation pyruvate en lactate</a:t>
            </a:r>
          </a:p>
          <a:p>
            <a:pPr algn="ctr" eaLnBrk="1" hangingPunct="1" indent="0" marL="0">
              <a:buNone/>
            </a:pPr>
            <a:r>
              <a:rPr dirty="0" sz="2400" lang="fr-FR">
                <a:latin typeface="Times New Roman" panose="02020603050405020304" pitchFamily="18" charset="0"/>
                <a:cs typeface="Times New Roman" panose="02020603050405020304" pitchFamily="18" charset="0"/>
              </a:rPr>
              <a:t> </a:t>
            </a:r>
          </a:p>
          <a:p>
            <a:pPr algn="ctr" eaLnBrk="1" hangingPunct="1" indent="0" marL="0">
              <a:buNone/>
            </a:pPr>
            <a:r>
              <a:rPr dirty="0" sz="2400" lang="fr-FR">
                <a:latin typeface="Times New Roman" panose="02020603050405020304" pitchFamily="18" charset="0"/>
                <a:cs typeface="Times New Roman" panose="02020603050405020304" pitchFamily="18" charset="0"/>
              </a:rPr>
              <a:t>Acidose lactique</a:t>
            </a:r>
          </a:p>
          <a:p>
            <a:pPr eaLnBrk="1" hangingPunct="1" indent="0" marL="0">
              <a:buNone/>
            </a:pPr>
            <a:endParaRPr dirty="0" sz="2400" lang="fr-FR"/>
          </a:p>
          <a:p>
            <a:pPr eaLnBrk="1" hangingPunct="1" indent="0" marL="0">
              <a:buFont typeface="Arial" panose="020B0604020202020204" pitchFamily="34" charset="0"/>
              <a:buNone/>
            </a:pPr>
            <a:endParaRPr altLang="fr-FR" b="1" dirty="0" sz="2400" lang="fr-FR">
              <a:latin typeface="Times New Roman" panose="02020603050405020304" pitchFamily="18" charset="0"/>
              <a:cs typeface="Times New Roman" panose="02020603050405020304" pitchFamily="18" charset="0"/>
            </a:endParaRPr>
          </a:p>
        </p:txBody>
      </p:sp>
      <p:sp>
        <p:nvSpPr>
          <p:cNvPr id="1048628" name="Espace réservé de la date 3"/>
          <p:cNvSpPr>
            <a:spLocks noGrp="1"/>
          </p:cNvSpPr>
          <p:nvPr>
            <p:ph type="dt" sz="quarter" idx="10"/>
          </p:nvPr>
        </p:nvSpPr>
        <p:spPr/>
        <p:txBody>
          <a:bodyPr/>
          <a:p>
            <a:fld id="{4957DD96-E295-442D-9B81-4393B0A45E2F}" type="datetime1">
              <a:rPr lang="fr-FR"/>
              <a:t>11/14/2023</a:t>
            </a:fld>
            <a:endParaRPr dirty="0" lang="fr-FR"/>
          </a:p>
        </p:txBody>
      </p:sp>
      <p:sp>
        <p:nvSpPr>
          <p:cNvPr id="1048629" name="Flèche : bas 4"/>
          <p:cNvSpPr/>
          <p:nvPr/>
        </p:nvSpPr>
        <p:spPr>
          <a:xfrm>
            <a:off x="4391980" y="2780928"/>
            <a:ext cx="360040" cy="28803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
        <p:nvSpPr>
          <p:cNvPr id="1048630" name="Flèche : bas 7"/>
          <p:cNvSpPr/>
          <p:nvPr/>
        </p:nvSpPr>
        <p:spPr>
          <a:xfrm>
            <a:off x="4355976" y="3573016"/>
            <a:ext cx="360040" cy="36004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
        <p:nvSpPr>
          <p:cNvPr id="1048631" name="Flèche : bas 8"/>
          <p:cNvSpPr/>
          <p:nvPr/>
        </p:nvSpPr>
        <p:spPr>
          <a:xfrm>
            <a:off x="4355976" y="4437113"/>
            <a:ext cx="396044" cy="39170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
        <p:nvSpPr>
          <p:cNvPr id="1048632" name="Flèche : bas 9"/>
          <p:cNvSpPr/>
          <p:nvPr/>
        </p:nvSpPr>
        <p:spPr>
          <a:xfrm>
            <a:off x="4515729" y="5373216"/>
            <a:ext cx="236291" cy="307231"/>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33"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pic>
        <p:nvPicPr>
          <p:cNvPr id="2097154" name="Espace réservé du contenu 1"/>
          <p:cNvPicPr>
            <a:picLocks noChangeAspect="1" noGrp="1"/>
          </p:cNvPicPr>
          <p:nvPr>
            <p:ph idx="1"/>
          </p:nvPr>
        </p:nvPicPr>
        <p:blipFill>
          <a:blip xmlns:r="http://schemas.openxmlformats.org/officeDocument/2006/relationships" r:embed="rId1"/>
          <a:stretch>
            <a:fillRect/>
          </a:stretch>
        </p:blipFill>
        <p:spPr>
          <a:xfrm>
            <a:off x="1115616" y="1556792"/>
            <a:ext cx="6768752" cy="4799558"/>
          </a:xfrm>
        </p:spPr>
      </p:pic>
      <p:sp>
        <p:nvSpPr>
          <p:cNvPr id="1048634" name="Espace réservé de la date 3"/>
          <p:cNvSpPr>
            <a:spLocks noGrp="1"/>
          </p:cNvSpPr>
          <p:nvPr>
            <p:ph type="dt" sz="quarter" idx="10"/>
          </p:nvPr>
        </p:nvSpPr>
        <p:spPr/>
        <p:txBody>
          <a:bodyPr/>
          <a:p>
            <a:fld id="{4957DD96-E295-442D-9B81-4393B0A45E2F}" type="datetime1">
              <a:rPr lang="fr-FR"/>
              <a:t>11/14/2023</a:t>
            </a:fld>
            <a:endParaRPr dirty="0"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35"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36"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a:t>
            </a:r>
            <a:r>
              <a:rPr altLang="fr-FR" b="1" dirty="0" sz="2400" lang="fr-FR" smtClean="0">
                <a:latin typeface="Times New Roman" panose="02020603050405020304" pitchFamily="18" charset="0"/>
                <a:cs typeface="Times New Roman" panose="02020603050405020304" pitchFamily="18" charset="0"/>
              </a:rPr>
              <a:t>physiopathologique</a:t>
            </a:r>
            <a:endParaRPr altLang="fr-FR" dirty="0" sz="2400" lang="fr-FR">
              <a:latin typeface="Times New Roman" panose="02020603050405020304" pitchFamily="18" charset="0"/>
              <a:cs typeface="Times New Roman" panose="02020603050405020304" pitchFamily="18" charset="0"/>
            </a:endParaRPr>
          </a:p>
          <a:p>
            <a:pPr eaLnBrk="1" hangingPunct="1" indent="0" marL="0">
              <a:buFont typeface="Arial" panose="020B0604020202020204" pitchFamily="34" charset="0"/>
              <a:buNone/>
            </a:pPr>
            <a:endParaRPr altLang="fr-FR" b="1" dirty="0" sz="2400" lang="fr-FR">
              <a:latin typeface="Times New Roman" panose="02020603050405020304" pitchFamily="18" charset="0"/>
              <a:cs typeface="Times New Roman" panose="02020603050405020304" pitchFamily="18" charset="0"/>
            </a:endParaRPr>
          </a:p>
        </p:txBody>
      </p:sp>
      <p:sp>
        <p:nvSpPr>
          <p:cNvPr id="1048637" name="Espace réservé de la date 3"/>
          <p:cNvSpPr>
            <a:spLocks noGrp="1"/>
          </p:cNvSpPr>
          <p:nvPr>
            <p:ph type="dt" sz="quarter" idx="10"/>
          </p:nvPr>
        </p:nvSpPr>
        <p:spPr/>
        <p:txBody>
          <a:bodyPr/>
          <a:p>
            <a:fld id="{4957DD96-E295-442D-9B81-4393B0A45E2F}" type="datetime1">
              <a:rPr lang="fr-FR"/>
              <a:t>11/14/2023</a:t>
            </a:fld>
            <a:endParaRPr dirty="0" lang="fr-FR"/>
          </a:p>
        </p:txBody>
      </p:sp>
      <p:pic>
        <p:nvPicPr>
          <p:cNvPr id="2097155" name="Image 1"/>
          <p:cNvPicPr>
            <a:picLocks noChangeAspect="1"/>
          </p:cNvPicPr>
          <p:nvPr/>
        </p:nvPicPr>
        <p:blipFill>
          <a:blip xmlns:r="http://schemas.openxmlformats.org/officeDocument/2006/relationships" r:embed="rId1"/>
          <a:stretch>
            <a:fillRect/>
          </a:stretch>
        </p:blipFill>
        <p:spPr>
          <a:xfrm>
            <a:off x="0" y="2204863"/>
            <a:ext cx="9144000" cy="451661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38"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39"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pPr eaLnBrk="1" hangingPunct="1" indent="0" marL="0">
              <a:buFont typeface="Arial" panose="020B0604020202020204" pitchFamily="34" charset="0"/>
              <a:buNone/>
            </a:pPr>
            <a:endParaRPr altLang="fr-FR" b="1" dirty="0" sz="2400" lang="fr-FR">
              <a:latin typeface="Times New Roman" panose="02020603050405020304" pitchFamily="18" charset="0"/>
              <a:cs typeface="Times New Roman" panose="02020603050405020304" pitchFamily="18" charset="0"/>
            </a:endParaRPr>
          </a:p>
        </p:txBody>
      </p:sp>
      <p:sp>
        <p:nvSpPr>
          <p:cNvPr id="1048640" name="Espace réservé de la date 3"/>
          <p:cNvSpPr>
            <a:spLocks noGrp="1"/>
          </p:cNvSpPr>
          <p:nvPr>
            <p:ph type="dt" sz="quarter" idx="10"/>
          </p:nvPr>
        </p:nvSpPr>
        <p:spPr/>
        <p:txBody>
          <a:bodyPr/>
          <a:p>
            <a:fld id="{4957DD96-E295-442D-9B81-4393B0A45E2F}" type="datetime1">
              <a:rPr lang="fr-FR"/>
              <a:t>11/14/2023</a:t>
            </a:fld>
            <a:endParaRPr dirty="0" lang="fr-FR"/>
          </a:p>
        </p:txBody>
      </p:sp>
      <p:pic>
        <p:nvPicPr>
          <p:cNvPr id="2097156" name="Image 2"/>
          <p:cNvPicPr>
            <a:picLocks noChangeAspect="1"/>
          </p:cNvPicPr>
          <p:nvPr/>
        </p:nvPicPr>
        <p:blipFill>
          <a:blip xmlns:r="http://schemas.openxmlformats.org/officeDocument/2006/relationships" r:embed="rId1"/>
          <a:stretch>
            <a:fillRect/>
          </a:stretch>
        </p:blipFill>
        <p:spPr>
          <a:xfrm>
            <a:off x="2195736" y="2348879"/>
            <a:ext cx="4968551" cy="331236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41"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42"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pPr eaLnBrk="1" hangingPunct="1" indent="0" marL="0">
              <a:buFont typeface="Arial" panose="020B0604020202020204" pitchFamily="34" charset="0"/>
              <a:buNone/>
            </a:pPr>
            <a:r>
              <a:rPr dirty="0" sz="2400" lang="fr-FR">
                <a:latin typeface="Times New Roman" panose="02020603050405020304" pitchFamily="18" charset="0"/>
                <a:cs typeface="Times New Roman" panose="02020603050405020304" pitchFamily="18" charset="0"/>
              </a:rPr>
              <a:t>Le schéma ci-dessus modélise le </a:t>
            </a:r>
            <a:r>
              <a:rPr dirty="0" sz="2400" lang="fr-FR" smtClean="0">
                <a:latin typeface="Times New Roman" panose="02020603050405020304" pitchFamily="18" charset="0"/>
                <a:cs typeface="Times New Roman" panose="02020603050405020304" pitchFamily="18" charset="0"/>
              </a:rPr>
              <a:t>système </a:t>
            </a:r>
            <a:r>
              <a:rPr dirty="0" sz="2400" lang="fr-FR">
                <a:latin typeface="Times New Roman" panose="02020603050405020304" pitchFamily="18" charset="0"/>
                <a:cs typeface="Times New Roman" panose="02020603050405020304" pitchFamily="18" charset="0"/>
              </a:rPr>
              <a:t>circulatoire avec ses éléments:</a:t>
            </a:r>
          </a:p>
          <a:p>
            <a:pPr eaLnBrk="1" hangingPunct="1"/>
            <a:r>
              <a:rPr dirty="0" sz="2400" lang="fr-FR">
                <a:latin typeface="Times New Roman" panose="02020603050405020304" pitchFamily="18" charset="0"/>
                <a:cs typeface="Times New Roman" panose="02020603050405020304" pitchFamily="18" charset="0"/>
              </a:rPr>
              <a:t>Précharge ou retour veineux (Vol intravasculaire)</a:t>
            </a:r>
          </a:p>
          <a:p>
            <a:pPr eaLnBrk="1" hangingPunct="1" indent="0" marL="0">
              <a:buNone/>
            </a:pPr>
            <a:r>
              <a:rPr dirty="0" sz="2400" lang="fr-FR">
                <a:latin typeface="Times New Roman" panose="02020603050405020304" pitchFamily="18" charset="0"/>
                <a:cs typeface="Times New Roman" panose="02020603050405020304" pitchFamily="18" charset="0"/>
              </a:rPr>
              <a:t> </a:t>
            </a:r>
          </a:p>
          <a:p>
            <a:pPr eaLnBrk="1" hangingPunct="1"/>
            <a:r>
              <a:rPr dirty="0" sz="2400" lang="fr-FR">
                <a:latin typeface="Times New Roman" panose="02020603050405020304" pitchFamily="18" charset="0"/>
                <a:cs typeface="Times New Roman" panose="02020603050405020304" pitchFamily="18" charset="0"/>
              </a:rPr>
              <a:t>Débit cardiaque </a:t>
            </a:r>
            <a:r>
              <a:rPr dirty="0" sz="2400" lang="fr-FR" smtClean="0">
                <a:latin typeface="Times New Roman" panose="02020603050405020304" pitchFamily="18" charset="0"/>
                <a:cs typeface="Times New Roman" panose="02020603050405020304" pitchFamily="18" charset="0"/>
              </a:rPr>
              <a:t>(cœur, contractilité, </a:t>
            </a:r>
            <a:r>
              <a:rPr dirty="0" sz="2400" lang="fr-FR">
                <a:latin typeface="Times New Roman" panose="02020603050405020304" pitchFamily="18" charset="0"/>
                <a:cs typeface="Times New Roman" panose="02020603050405020304" pitchFamily="18" charset="0"/>
              </a:rPr>
              <a:t>FC)</a:t>
            </a:r>
          </a:p>
          <a:p>
            <a:pPr eaLnBrk="1" hangingPunct="1" indent="0" marL="0">
              <a:buNone/>
            </a:pPr>
            <a:endParaRPr dirty="0" sz="2400" lang="fr-FR">
              <a:latin typeface="Times New Roman" panose="02020603050405020304" pitchFamily="18" charset="0"/>
              <a:cs typeface="Times New Roman" panose="02020603050405020304" pitchFamily="18" charset="0"/>
            </a:endParaRPr>
          </a:p>
          <a:p>
            <a:pPr eaLnBrk="1" hangingPunct="1"/>
            <a:r>
              <a:rPr dirty="0" sz="2400" lang="fr-FR">
                <a:latin typeface="Times New Roman" panose="02020603050405020304" pitchFamily="18" charset="0"/>
                <a:cs typeface="Times New Roman" panose="02020603050405020304" pitchFamily="18" charset="0"/>
              </a:rPr>
              <a:t>Postcharge (circuit de résistance)</a:t>
            </a:r>
          </a:p>
          <a:p>
            <a:pPr eaLnBrk="1" hangingPunct="1" indent="0" marL="0">
              <a:buNone/>
            </a:pPr>
            <a:endParaRPr dirty="0" sz="2400" lang="fr-FR">
              <a:latin typeface="Times New Roman" panose="02020603050405020304" pitchFamily="18" charset="0"/>
              <a:cs typeface="Times New Roman" panose="02020603050405020304" pitchFamily="18" charset="0"/>
            </a:endParaRPr>
          </a:p>
          <a:p>
            <a:pPr eaLnBrk="1" hangingPunct="1"/>
            <a:r>
              <a:rPr dirty="0" sz="2400" lang="fr-FR">
                <a:latin typeface="Times New Roman" panose="02020603050405020304" pitchFamily="18" charset="0"/>
                <a:cs typeface="Times New Roman" panose="02020603050405020304" pitchFamily="18" charset="0"/>
              </a:rPr>
              <a:t>le lit capillaire constitue le site d’échanges (passifs); </a:t>
            </a:r>
          </a:p>
        </p:txBody>
      </p:sp>
      <p:sp>
        <p:nvSpPr>
          <p:cNvPr id="1048643" name="Espace réservé de la date 3"/>
          <p:cNvSpPr>
            <a:spLocks noGrp="1"/>
          </p:cNvSpPr>
          <p:nvPr>
            <p:ph type="dt" sz="quarter" idx="10"/>
          </p:nvPr>
        </p:nvSpPr>
        <p:spPr/>
        <p:txBody>
          <a:bodyPr/>
          <a:p>
            <a:fld id="{4957DD96-E295-442D-9B81-4393B0A45E2F}" type="datetime1">
              <a:rPr lang="fr-FR"/>
              <a:t>11/14/2023</a:t>
            </a:fld>
            <a:endParaRPr dirty="0"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44"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45"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pPr eaLnBrk="1" hangingPunct="1"/>
            <a:r>
              <a:rPr dirty="0" sz="2400" lang="fr-FR">
                <a:latin typeface="Times New Roman" panose="02020603050405020304" pitchFamily="18" charset="0"/>
                <a:cs typeface="Times New Roman" panose="02020603050405020304" pitchFamily="18" charset="0"/>
              </a:rPr>
              <a:t>Lit veineux (veinules postcapillaires)</a:t>
            </a:r>
          </a:p>
          <a:p>
            <a:pPr eaLnBrk="1" hangingPunct="1" indent="0" marL="0">
              <a:buNone/>
            </a:pPr>
            <a:endParaRPr dirty="0" sz="2400" lang="fr-FR">
              <a:latin typeface="Times New Roman" panose="02020603050405020304" pitchFamily="18" charset="0"/>
              <a:cs typeface="Times New Roman" panose="02020603050405020304" pitchFamily="18" charset="0"/>
            </a:endParaRPr>
          </a:p>
          <a:p>
            <a:pPr eaLnBrk="1" hangingPunct="1"/>
            <a:r>
              <a:rPr dirty="0" sz="2400" lang="fr-FR">
                <a:latin typeface="Times New Roman" panose="02020603050405020304" pitchFamily="18" charset="0"/>
                <a:cs typeface="Times New Roman" panose="02020603050405020304" pitchFamily="18" charset="0"/>
              </a:rPr>
              <a:t>Zone de « shunt » physiologique </a:t>
            </a:r>
          </a:p>
          <a:p>
            <a:pPr eaLnBrk="1" hangingPunct="1" indent="0" marL="0">
              <a:buNone/>
            </a:pPr>
            <a:endParaRPr dirty="0" sz="2400" lang="fr-FR">
              <a:latin typeface="Times New Roman" panose="02020603050405020304" pitchFamily="18" charset="0"/>
              <a:cs typeface="Times New Roman" panose="02020603050405020304" pitchFamily="18" charset="0"/>
            </a:endParaRPr>
          </a:p>
          <a:p>
            <a:pPr eaLnBrk="1" hangingPunct="1"/>
            <a:r>
              <a:rPr dirty="0" sz="2400" lang="fr-FR">
                <a:latin typeface="Times New Roman" panose="02020603050405020304" pitchFamily="18" charset="0"/>
                <a:cs typeface="Times New Roman" panose="02020603050405020304" pitchFamily="18" charset="0"/>
              </a:rPr>
              <a:t>Système de capacitance veineuse </a:t>
            </a:r>
          </a:p>
          <a:p>
            <a:pPr eaLnBrk="1" hangingPunct="1" indent="0" marL="0">
              <a:buNone/>
            </a:pPr>
            <a:endParaRPr dirty="0" sz="2400" lang="fr-FR">
              <a:latin typeface="Times New Roman" panose="02020603050405020304" pitchFamily="18" charset="0"/>
              <a:cs typeface="Times New Roman" panose="02020603050405020304" pitchFamily="18" charset="0"/>
            </a:endParaRPr>
          </a:p>
          <a:p>
            <a:pPr eaLnBrk="1" hangingPunct="1"/>
            <a:r>
              <a:rPr dirty="0" sz="2400" lang="fr-FR">
                <a:latin typeface="Times New Roman" panose="02020603050405020304" pitchFamily="18" charset="0"/>
                <a:cs typeface="Times New Roman" panose="02020603050405020304" pitchFamily="18" charset="0"/>
              </a:rPr>
              <a:t>Réseau de conductance(Gros vaisseaux artériels et pulmonaires)</a:t>
            </a:r>
            <a:endParaRPr altLang="fr-FR" b="1" dirty="0" sz="2400" lang="fr-FR">
              <a:latin typeface="Times New Roman" panose="02020603050405020304" pitchFamily="18" charset="0"/>
              <a:cs typeface="Times New Roman" panose="02020603050405020304" pitchFamily="18" charset="0"/>
            </a:endParaRPr>
          </a:p>
          <a:p>
            <a:pPr eaLnBrk="1" hangingPunct="1" indent="0" marL="0">
              <a:buFont typeface="Arial" panose="020B0604020202020204" pitchFamily="34" charset="0"/>
              <a:buNone/>
            </a:pPr>
            <a:endParaRPr altLang="fr-FR" dirty="0" sz="2400" lang="fr-FR">
              <a:latin typeface="Times New Roman" panose="02020603050405020304" pitchFamily="18" charset="0"/>
              <a:cs typeface="Times New Roman" panose="02020603050405020304" pitchFamily="18" charset="0"/>
            </a:endParaRPr>
          </a:p>
        </p:txBody>
      </p:sp>
      <p:sp>
        <p:nvSpPr>
          <p:cNvPr id="1048646" name="Espace réservé de la date 3"/>
          <p:cNvSpPr>
            <a:spLocks noGrp="1"/>
          </p:cNvSpPr>
          <p:nvPr>
            <p:ph type="dt" sz="quarter" idx="10"/>
          </p:nvPr>
        </p:nvSpPr>
        <p:spPr/>
        <p:txBody>
          <a:bodyPr/>
          <a:p>
            <a:fld id="{4957DD96-E295-442D-9B81-4393B0A45E2F}" type="datetime1">
              <a:rPr lang="fr-FR"/>
              <a:t>11/14/2023</a:t>
            </a:fld>
            <a:endParaRPr dirty="0"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47" name="Titre 1"/>
          <p:cNvSpPr>
            <a:spLocks noGrp="1"/>
          </p:cNvSpPr>
          <p:nvPr>
            <p:ph type="title"/>
          </p:nvPr>
        </p:nvSpPr>
        <p:spPr/>
        <p:txBody>
          <a:bodyPr/>
          <a:p>
            <a:pPr eaLnBrk="1" hangingPunct="1"/>
            <a:r>
              <a:rPr altLang="fr-FR" b="1" dirty="0" lang="fr-FR"/>
              <a:t>                          </a:t>
            </a:r>
            <a:r>
              <a:rPr altLang="fr-FR" b="1" dirty="0" lang="fr-FR">
                <a:latin typeface="Times New Roman" panose="02020603050405020304" pitchFamily="18" charset="0"/>
                <a:cs typeface="Times New Roman" panose="02020603050405020304" pitchFamily="18" charset="0"/>
              </a:rPr>
              <a:t>I- GENERALITES</a:t>
            </a:r>
          </a:p>
        </p:txBody>
      </p:sp>
      <p:sp>
        <p:nvSpPr>
          <p:cNvPr id="1048648"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pPr eaLnBrk="1" hangingPunct="1" indent="0" marL="0">
              <a:buFont typeface="Arial" panose="020B0604020202020204" pitchFamily="34" charset="0"/>
              <a:buNone/>
            </a:pPr>
            <a:r>
              <a:rPr dirty="0" sz="2000" lang="fr-FR">
                <a:latin typeface="Times New Roman" panose="02020603050405020304" pitchFamily="18" charset="0"/>
                <a:cs typeface="Times New Roman" panose="02020603050405020304" pitchFamily="18" charset="0"/>
              </a:rPr>
              <a:t>Etat de choc : dysfonctionnement d’un ou plusieurs de ces éléments</a:t>
            </a:r>
            <a:endParaRPr altLang="fr-FR" b="1" dirty="0" sz="2000" lang="fr-FR">
              <a:latin typeface="Times New Roman" panose="02020603050405020304" pitchFamily="18" charset="0"/>
              <a:cs typeface="Times New Roman" panose="02020603050405020304" pitchFamily="18" charset="0"/>
            </a:endParaRPr>
          </a:p>
        </p:txBody>
      </p:sp>
      <p:sp>
        <p:nvSpPr>
          <p:cNvPr id="1048649" name="Espace réservé de la date 3"/>
          <p:cNvSpPr>
            <a:spLocks noGrp="1"/>
          </p:cNvSpPr>
          <p:nvPr>
            <p:ph type="dt" sz="quarter" idx="10"/>
          </p:nvPr>
        </p:nvSpPr>
        <p:spPr/>
        <p:txBody>
          <a:bodyPr/>
          <a:p>
            <a:fld id="{4957DD96-E295-442D-9B81-4393B0A45E2F}" type="datetime1">
              <a:rPr lang="fr-FR"/>
              <a:t>11/14/2023</a:t>
            </a:fld>
            <a:endParaRPr dirty="0" lang="fr-FR"/>
          </a:p>
        </p:txBody>
      </p:sp>
      <p:pic>
        <p:nvPicPr>
          <p:cNvPr id="2097157" name="Image 2"/>
          <p:cNvPicPr>
            <a:picLocks noChangeAspect="1"/>
          </p:cNvPicPr>
          <p:nvPr/>
        </p:nvPicPr>
        <p:blipFill>
          <a:blip xmlns:r="http://schemas.openxmlformats.org/officeDocument/2006/relationships" r:embed="rId1"/>
          <a:stretch>
            <a:fillRect/>
          </a:stretch>
        </p:blipFill>
        <p:spPr>
          <a:xfrm>
            <a:off x="971600" y="2780928"/>
            <a:ext cx="6984776" cy="3024336"/>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50"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51" name="Espace réservé du contenu 2"/>
          <p:cNvSpPr>
            <a:spLocks noGrp="1"/>
          </p:cNvSpPr>
          <p:nvPr>
            <p:ph idx="1"/>
          </p:nvPr>
        </p:nvSpPr>
        <p:spPr>
          <a:xfrm>
            <a:off x="628650" y="1825624"/>
            <a:ext cx="7886700" cy="5032375"/>
          </a:xfrm>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pPr indent="0" marL="0">
              <a:buNone/>
            </a:pPr>
            <a:r>
              <a:rPr altLang="fr-FR" b="1" dirty="0" sz="2400" lang="fr-FR" smtClean="0">
                <a:latin typeface="Times New Roman" panose="02020603050405020304" pitchFamily="18" charset="0"/>
                <a:cs typeface="Times New Roman" panose="02020603050405020304" pitchFamily="18" charset="0"/>
              </a:rPr>
              <a:t>I-3-1 Choc cardiogénique: </a:t>
            </a:r>
            <a:r>
              <a:rPr altLang="fr-FR" dirty="0" sz="2400" lang="fr-FR" smtClean="0">
                <a:latin typeface="Times New Roman" panose="02020603050405020304" pitchFamily="18" charset="0"/>
                <a:cs typeface="Times New Roman" panose="02020603050405020304" pitchFamily="18" charset="0"/>
              </a:rPr>
              <a:t>diminution VES et /ou FC par défaillance cardiaque intrinsèque</a:t>
            </a:r>
            <a:endParaRPr altLang="fr-FR" dirty="0" sz="2400" lang="fr-FR">
              <a:latin typeface="Times New Roman" panose="02020603050405020304" pitchFamily="18" charset="0"/>
              <a:cs typeface="Times New Roman" panose="02020603050405020304" pitchFamily="18" charset="0"/>
            </a:endParaRPr>
          </a:p>
          <a:p>
            <a:pPr indent="0" marL="0">
              <a:buNone/>
            </a:pPr>
            <a:endParaRPr altLang="fr-FR" dirty="0" sz="2400" lang="fr-FR">
              <a:latin typeface="Times New Roman" panose="02020603050405020304" pitchFamily="18" charset="0"/>
              <a:cs typeface="Times New Roman" panose="02020603050405020304" pitchFamily="18" charset="0"/>
            </a:endParaRPr>
          </a:p>
        </p:txBody>
      </p:sp>
      <p:sp>
        <p:nvSpPr>
          <p:cNvPr id="1048652" name="Espace réservé de la date 3"/>
          <p:cNvSpPr>
            <a:spLocks noGrp="1"/>
          </p:cNvSpPr>
          <p:nvPr>
            <p:ph type="dt" sz="quarter" idx="10"/>
          </p:nvPr>
        </p:nvSpPr>
        <p:spPr/>
        <p:txBody>
          <a:bodyPr/>
          <a:p>
            <a:fld id="{4957DD96-E295-442D-9B81-4393B0A45E2F}" type="datetime1">
              <a:rPr lang="fr-FR"/>
              <a:t>11/14/2023</a:t>
            </a:fld>
            <a:endParaRPr dirty="0" lang="fr-FR"/>
          </a:p>
        </p:txBody>
      </p:sp>
      <p:pic>
        <p:nvPicPr>
          <p:cNvPr id="2097158" name="Image 4"/>
          <p:cNvPicPr>
            <a:picLocks noChangeAspect="1"/>
          </p:cNvPicPr>
          <p:nvPr/>
        </p:nvPicPr>
        <p:blipFill>
          <a:blip xmlns:r="http://schemas.openxmlformats.org/officeDocument/2006/relationships" r:embed="rId1"/>
          <a:stretch>
            <a:fillRect/>
          </a:stretch>
        </p:blipFill>
        <p:spPr>
          <a:xfrm>
            <a:off x="1475656" y="3140968"/>
            <a:ext cx="6624736" cy="3717032"/>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53"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54"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pPr indent="0" marL="0">
              <a:buNone/>
            </a:pPr>
            <a:r>
              <a:rPr b="1" dirty="0" sz="2400" lang="fr-FR" smtClean="0">
                <a:latin typeface="Times New Roman" panose="02020603050405020304" pitchFamily="18" charset="0"/>
                <a:cs typeface="Times New Roman" panose="02020603050405020304" pitchFamily="18" charset="0"/>
              </a:rPr>
              <a:t>I-3-2 Choc </a:t>
            </a:r>
            <a:r>
              <a:rPr b="1" dirty="0" sz="2400" lang="fr-FR">
                <a:latin typeface="Times New Roman" panose="02020603050405020304" pitchFamily="18" charset="0"/>
                <a:cs typeface="Times New Roman" panose="02020603050405020304" pitchFamily="18" charset="0"/>
              </a:rPr>
              <a:t>hypovolémique</a:t>
            </a:r>
          </a:p>
          <a:p>
            <a:pPr indent="0" marL="0">
              <a:buNone/>
            </a:pPr>
            <a:r>
              <a:rPr dirty="0" sz="2400" lang="fr-FR">
                <a:latin typeface="Times New Roman" panose="02020603050405020304" pitchFamily="18" charset="0"/>
                <a:cs typeface="Times New Roman" panose="02020603050405020304" pitchFamily="18" charset="0"/>
              </a:rPr>
              <a:t> </a:t>
            </a:r>
          </a:p>
          <a:p>
            <a:pPr algn="ctr" indent="0" marL="0">
              <a:buNone/>
            </a:pPr>
            <a:r>
              <a:rPr dirty="0" sz="2400" lang="fr-FR">
                <a:latin typeface="Times New Roman" panose="02020603050405020304" pitchFamily="18" charset="0"/>
                <a:cs typeface="Times New Roman" panose="02020603050405020304" pitchFamily="18" charset="0"/>
              </a:rPr>
              <a:t>Diminution du volume intravasculaire</a:t>
            </a:r>
          </a:p>
          <a:p>
            <a:pPr algn="ctr" indent="0" marL="0">
              <a:buNone/>
            </a:pPr>
            <a:endParaRPr dirty="0" sz="2400" lang="fr-FR">
              <a:latin typeface="Times New Roman" panose="02020603050405020304" pitchFamily="18" charset="0"/>
              <a:cs typeface="Times New Roman" panose="02020603050405020304" pitchFamily="18" charset="0"/>
            </a:endParaRPr>
          </a:p>
          <a:p>
            <a:pPr algn="ctr" indent="0" marL="0">
              <a:buNone/>
            </a:pPr>
            <a:r>
              <a:rPr dirty="0" sz="2400" lang="fr-FR">
                <a:latin typeface="Times New Roman" panose="02020603050405020304" pitchFamily="18" charset="0"/>
                <a:cs typeface="Times New Roman" panose="02020603050405020304" pitchFamily="18" charset="0"/>
              </a:rPr>
              <a:t> Diminution du retour veineux</a:t>
            </a:r>
          </a:p>
          <a:p>
            <a:pPr algn="ctr" indent="0" marL="0">
              <a:buNone/>
            </a:pPr>
            <a:endParaRPr dirty="0" sz="2400" lang="fr-FR">
              <a:latin typeface="Times New Roman" panose="02020603050405020304" pitchFamily="18" charset="0"/>
              <a:cs typeface="Times New Roman" panose="02020603050405020304" pitchFamily="18" charset="0"/>
            </a:endParaRPr>
          </a:p>
          <a:p>
            <a:pPr algn="ctr" indent="0" marL="0">
              <a:buNone/>
            </a:pPr>
            <a:r>
              <a:rPr dirty="0" sz="2400" lang="fr-FR">
                <a:latin typeface="Times New Roman" panose="02020603050405020304" pitchFamily="18" charset="0"/>
                <a:cs typeface="Times New Roman" panose="02020603050405020304" pitchFamily="18" charset="0"/>
              </a:rPr>
              <a:t>Diminution de la </a:t>
            </a:r>
            <a:r>
              <a:rPr dirty="0" sz="2400" lang="fr-FR" smtClean="0">
                <a:latin typeface="Times New Roman" panose="02020603050405020304" pitchFamily="18" charset="0"/>
                <a:cs typeface="Times New Roman" panose="02020603050405020304" pitchFamily="18" charset="0"/>
              </a:rPr>
              <a:t>précharge</a:t>
            </a:r>
          </a:p>
          <a:p>
            <a:pPr algn="ctr" indent="0" marL="0">
              <a:buNone/>
            </a:pPr>
            <a:endParaRPr altLang="fr-FR" dirty="0" sz="2400" lang="fr-FR">
              <a:latin typeface="Times New Roman" panose="02020603050405020304" pitchFamily="18" charset="0"/>
              <a:cs typeface="Times New Roman" panose="02020603050405020304" pitchFamily="18" charset="0"/>
            </a:endParaRPr>
          </a:p>
          <a:p>
            <a:pPr algn="ctr" indent="0" marL="0">
              <a:buNone/>
            </a:pPr>
            <a:r>
              <a:rPr altLang="fr-FR" dirty="0" sz="2400" lang="fr-FR" smtClean="0">
                <a:latin typeface="Times New Roman" panose="02020603050405020304" pitchFamily="18" charset="0"/>
                <a:cs typeface="Times New Roman" panose="02020603050405020304" pitchFamily="18" charset="0"/>
              </a:rPr>
              <a:t>Diminution du Volume d’éjection Systolique(VES)</a:t>
            </a:r>
            <a:endParaRPr altLang="fr-FR" dirty="0" sz="2400" lang="fr-FR">
              <a:latin typeface="Times New Roman" panose="02020603050405020304" pitchFamily="18" charset="0"/>
              <a:cs typeface="Times New Roman" panose="02020603050405020304" pitchFamily="18" charset="0"/>
            </a:endParaRPr>
          </a:p>
        </p:txBody>
      </p:sp>
      <p:sp>
        <p:nvSpPr>
          <p:cNvPr id="1048655" name="Espace réservé de la date 3"/>
          <p:cNvSpPr>
            <a:spLocks noGrp="1"/>
          </p:cNvSpPr>
          <p:nvPr>
            <p:ph type="dt" sz="quarter" idx="10"/>
          </p:nvPr>
        </p:nvSpPr>
        <p:spPr/>
        <p:txBody>
          <a:bodyPr/>
          <a:p>
            <a:fld id="{4957DD96-E295-442D-9B81-4393B0A45E2F}" type="datetime1">
              <a:rPr lang="fr-FR"/>
              <a:t>11/14/2023</a:t>
            </a:fld>
            <a:endParaRPr dirty="0" lang="fr-FR"/>
          </a:p>
        </p:txBody>
      </p:sp>
      <p:sp>
        <p:nvSpPr>
          <p:cNvPr id="1048656" name="Flèche : bas 1"/>
          <p:cNvSpPr/>
          <p:nvPr/>
        </p:nvSpPr>
        <p:spPr>
          <a:xfrm>
            <a:off x="4211960" y="3717032"/>
            <a:ext cx="144016" cy="28803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
        <p:nvSpPr>
          <p:cNvPr id="1048657" name="Flèche : bas 2"/>
          <p:cNvSpPr/>
          <p:nvPr/>
        </p:nvSpPr>
        <p:spPr>
          <a:xfrm flipH="1">
            <a:off x="4211961" y="4607417"/>
            <a:ext cx="144015" cy="288033"/>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
        <p:nvSpPr>
          <p:cNvPr id="1048658" name="Flèche vers le bas 4"/>
          <p:cNvSpPr/>
          <p:nvPr/>
        </p:nvSpPr>
        <p:spPr>
          <a:xfrm>
            <a:off x="4211960" y="5324294"/>
            <a:ext cx="144016" cy="40896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59"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60"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a:t>
            </a:r>
            <a:r>
              <a:rPr altLang="fr-FR" b="1" dirty="0" sz="2400" lang="fr-FR" smtClean="0">
                <a:latin typeface="Times New Roman" panose="02020603050405020304" pitchFamily="18" charset="0"/>
                <a:cs typeface="Times New Roman" panose="02020603050405020304" pitchFamily="18" charset="0"/>
              </a:rPr>
              <a:t>physiopathologique</a:t>
            </a:r>
          </a:p>
          <a:p>
            <a:pPr eaLnBrk="1" hangingPunct="1" indent="0" marL="0">
              <a:buFont typeface="Arial" panose="020B0604020202020204" pitchFamily="34" charset="0"/>
              <a:buNone/>
            </a:pPr>
            <a:endParaRPr altLang="fr-FR" b="1" dirty="0" sz="2400" lang="fr-FR">
              <a:latin typeface="Times New Roman" panose="02020603050405020304" pitchFamily="18" charset="0"/>
              <a:cs typeface="Times New Roman" panose="02020603050405020304" pitchFamily="18" charset="0"/>
            </a:endParaRPr>
          </a:p>
          <a:p>
            <a:pPr indent="0" marL="0">
              <a:buNone/>
            </a:pPr>
            <a:r>
              <a:rPr b="1" dirty="0" sz="2400" lang="fr-FR" smtClean="0">
                <a:latin typeface="Times New Roman" panose="02020603050405020304" pitchFamily="18" charset="0"/>
                <a:cs typeface="Times New Roman" panose="02020603050405020304" pitchFamily="18" charset="0"/>
              </a:rPr>
              <a:t>I-3-3 </a:t>
            </a:r>
            <a:r>
              <a:rPr b="1" dirty="0" sz="2400" lang="fr-FR" smtClean="0">
                <a:latin typeface="Times New Roman" panose="02020603050405020304" pitchFamily="18" charset="0"/>
                <a:cs typeface="Times New Roman" panose="02020603050405020304" pitchFamily="18" charset="0"/>
              </a:rPr>
              <a:t>Choc obstructif</a:t>
            </a:r>
          </a:p>
          <a:p>
            <a:pPr indent="0" marL="0">
              <a:buNone/>
            </a:pPr>
            <a:r>
              <a:rPr dirty="0" sz="2400" lang="fr-FR" smtClean="0">
                <a:latin typeface="Times New Roman" panose="02020603050405020304" pitchFamily="18" charset="0"/>
                <a:cs typeface="Times New Roman" panose="02020603050405020304" pitchFamily="18" charset="0"/>
              </a:rPr>
              <a:t>Diminution du VES par obstacle du remplissage ou à l’éjection cardiaque</a:t>
            </a:r>
          </a:p>
          <a:p>
            <a:pPr indent="0" marL="0">
              <a:buNone/>
            </a:pPr>
            <a:r>
              <a:rPr b="1" dirty="0" sz="2400" lang="fr-FR" smtClean="0">
                <a:latin typeface="Times New Roman" panose="02020603050405020304" pitchFamily="18" charset="0"/>
                <a:cs typeface="Times New Roman" panose="02020603050405020304" pitchFamily="18" charset="0"/>
              </a:rPr>
              <a:t>I-3-4 Choc Septique</a:t>
            </a:r>
          </a:p>
          <a:p>
            <a:pPr indent="0" marL="0">
              <a:buNone/>
            </a:pPr>
            <a:r>
              <a:rPr dirty="0" sz="2400" lang="fr-FR" smtClean="0">
                <a:latin typeface="Times New Roman" panose="02020603050405020304" pitchFamily="18" charset="0"/>
                <a:cs typeface="Times New Roman" panose="02020603050405020304" pitchFamily="18" charset="0"/>
              </a:rPr>
              <a:t>Altération de la distribution tissulaire du Débit Cardiaque</a:t>
            </a:r>
            <a:endParaRPr dirty="0" sz="2400" lang="fr-FR">
              <a:latin typeface="Times New Roman" panose="02020603050405020304" pitchFamily="18" charset="0"/>
              <a:cs typeface="Times New Roman" panose="02020603050405020304" pitchFamily="18" charset="0"/>
            </a:endParaRPr>
          </a:p>
        </p:txBody>
      </p:sp>
      <p:sp>
        <p:nvSpPr>
          <p:cNvPr id="1048661" name="Espace réservé de la date 3"/>
          <p:cNvSpPr>
            <a:spLocks noGrp="1"/>
          </p:cNvSpPr>
          <p:nvPr>
            <p:ph type="dt" sz="quarter" idx="10"/>
          </p:nvPr>
        </p:nvSpPr>
        <p:spPr/>
        <p:txBody>
          <a:bodyPr/>
          <a:p>
            <a:fld id="{4957DD96-E295-442D-9B81-4393B0A45E2F}" type="datetime1">
              <a:rPr lang="fr-FR"/>
              <a:t>11/14/2023</a:t>
            </a:fld>
            <a:endParaRPr dirty="0"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597" name="Titre 1"/>
          <p:cNvSpPr>
            <a:spLocks noGrp="1"/>
          </p:cNvSpPr>
          <p:nvPr>
            <p:ph type="title"/>
          </p:nvPr>
        </p:nvSpPr>
        <p:spPr/>
        <p:txBody>
          <a:bodyPr/>
          <a:p>
            <a:pPr eaLnBrk="1" hangingPunct="1"/>
            <a:r>
              <a:rPr altLang="fr-FR" dirty="0" lang="fr-FR"/>
              <a:t>                          </a:t>
            </a:r>
            <a:r>
              <a:rPr altLang="fr-FR" b="1" dirty="0" lang="fr-FR">
                <a:effectLst>
                  <a:outerShdw algn="tl" blurRad="38100" dir="2700000" dist="38100">
                    <a:srgbClr val="000000">
                      <a:alpha val="43137"/>
                    </a:srgbClr>
                  </a:outerShdw>
                </a:effectLst>
              </a:rPr>
              <a:t>PLAN</a:t>
            </a:r>
            <a:endParaRPr altLang="fr-FR" b="1" dirty="0" lang="fr-FR">
              <a:latin typeface="Times New Roman" panose="02020603050405020304" pitchFamily="18" charset="0"/>
              <a:cs typeface="Times New Roman" panose="02020603050405020304" pitchFamily="18" charset="0"/>
            </a:endParaRPr>
          </a:p>
        </p:txBody>
      </p:sp>
      <p:sp>
        <p:nvSpPr>
          <p:cNvPr id="1048598" name="Espace réservé du contenu 2"/>
          <p:cNvSpPr>
            <a:spLocks noGrp="1"/>
          </p:cNvSpPr>
          <p:nvPr>
            <p:ph idx="1"/>
          </p:nvPr>
        </p:nvSpPr>
        <p:spPr>
          <a:xfrm>
            <a:off x="457200" y="1600200"/>
            <a:ext cx="8229600" cy="4471988"/>
          </a:xfrm>
        </p:spPr>
        <p:txBody>
          <a:bodyPr rtlCol="0">
            <a:normAutofit fontScale="71429" lnSpcReduction="20000"/>
          </a:bodyPr>
          <a:p>
            <a:pPr algn="just" eaLnBrk="1" fontAlgn="auto" hangingPunct="1" indent="0" marL="0">
              <a:lnSpc>
                <a:spcPct val="150000"/>
              </a:lnSpc>
              <a:spcAft>
                <a:spcPts val="0"/>
              </a:spcAft>
              <a:buFont typeface="Arial" panose="020B0604020202020204" pitchFamily="34" charset="0"/>
              <a:buNone/>
            </a:pPr>
            <a:r>
              <a:rPr b="1" dirty="0" sz="2400" lang="fr-FR">
                <a:latin typeface="Times New Roman" panose="02020603050405020304" pitchFamily="18" charset="0"/>
                <a:cs typeface="Times New Roman" panose="02020603050405020304" pitchFamily="18" charset="0"/>
              </a:rPr>
              <a:t>I- GENERALITES</a:t>
            </a:r>
          </a:p>
          <a:p>
            <a:pPr algn="just" eaLnBrk="1" fontAlgn="auto" hangingPunct="1" indent="0" marL="0">
              <a:lnSpc>
                <a:spcPct val="150000"/>
              </a:lnSpc>
              <a:spcAft>
                <a:spcPts val="0"/>
              </a:spcAft>
              <a:buFont typeface="Arial" panose="020B0604020202020204" pitchFamily="34" charset="0"/>
              <a:buNone/>
            </a:pPr>
            <a:r>
              <a:rPr dirty="0" sz="2400" lang="fr-FR">
                <a:latin typeface="Times New Roman" panose="02020603050405020304" pitchFamily="18" charset="0"/>
                <a:cs typeface="Times New Roman" panose="02020603050405020304" pitchFamily="18" charset="0"/>
              </a:rPr>
              <a:t>I-1 Définition </a:t>
            </a:r>
          </a:p>
          <a:p>
            <a:pPr algn="just" eaLnBrk="1" fontAlgn="auto" hangingPunct="1" indent="0" marL="0">
              <a:lnSpc>
                <a:spcPct val="150000"/>
              </a:lnSpc>
              <a:spcAft>
                <a:spcPts val="0"/>
              </a:spcAft>
              <a:buFont typeface="Arial" panose="020B0604020202020204" pitchFamily="34" charset="0"/>
              <a:buNone/>
            </a:pPr>
            <a:r>
              <a:rPr dirty="0" sz="2400" lang="fr-FR">
                <a:latin typeface="Times New Roman" panose="02020603050405020304" pitchFamily="18" charset="0"/>
                <a:cs typeface="Times New Roman" panose="02020603050405020304" pitchFamily="18" charset="0"/>
              </a:rPr>
              <a:t>I-2 Intérêt </a:t>
            </a:r>
          </a:p>
          <a:p>
            <a:pPr algn="just" eaLnBrk="1" fontAlgn="auto" hangingPunct="1" indent="0" marL="0">
              <a:lnSpc>
                <a:spcPct val="150000"/>
              </a:lnSpc>
              <a:spcAft>
                <a:spcPts val="0"/>
              </a:spcAft>
              <a:buFont typeface="Arial" panose="020B0604020202020204" pitchFamily="34" charset="0"/>
              <a:buNone/>
            </a:pPr>
            <a:r>
              <a:rPr dirty="0" sz="2400" lang="fr-FR">
                <a:latin typeface="Times New Roman" panose="02020603050405020304" pitchFamily="18" charset="0"/>
                <a:cs typeface="Times New Roman" panose="02020603050405020304" pitchFamily="18" charset="0"/>
              </a:rPr>
              <a:t>I-3 Rappel physiopathologique</a:t>
            </a:r>
            <a:endParaRPr b="1" dirty="0" sz="2400" lang="fr-FR">
              <a:latin typeface="Times New Roman" panose="02020603050405020304" pitchFamily="18" charset="0"/>
              <a:cs typeface="Times New Roman" panose="02020603050405020304" pitchFamily="18" charset="0"/>
            </a:endParaRPr>
          </a:p>
          <a:p>
            <a:pPr algn="just" eaLnBrk="1" fontAlgn="auto" hangingPunct="1" indent="0" marL="0">
              <a:lnSpc>
                <a:spcPct val="150000"/>
              </a:lnSpc>
              <a:spcAft>
                <a:spcPts val="0"/>
              </a:spcAft>
              <a:buFont typeface="Arial" panose="020B0604020202020204" pitchFamily="34" charset="0"/>
              <a:buNone/>
            </a:pPr>
            <a:r>
              <a:rPr b="1" dirty="0" sz="2400" lang="fr-FR">
                <a:latin typeface="Times New Roman" panose="02020603050405020304" pitchFamily="18" charset="0"/>
                <a:cs typeface="Times New Roman" panose="02020603050405020304" pitchFamily="18" charset="0"/>
              </a:rPr>
              <a:t>II- DIAGNOSTIC</a:t>
            </a:r>
          </a:p>
          <a:p>
            <a:pPr algn="just" eaLnBrk="1" fontAlgn="auto" hangingPunct="1" indent="0" marL="0">
              <a:lnSpc>
                <a:spcPct val="150000"/>
              </a:lnSpc>
              <a:spcAft>
                <a:spcPts val="0"/>
              </a:spcAft>
              <a:buFont typeface="Arial" panose="020B0604020202020204" pitchFamily="34" charset="0"/>
              <a:buNone/>
            </a:pPr>
            <a:r>
              <a:rPr dirty="0" sz="2400" lang="fr-FR">
                <a:latin typeface="Times New Roman" panose="02020603050405020304" pitchFamily="18" charset="0"/>
                <a:cs typeface="Times New Roman" panose="02020603050405020304" pitchFamily="18" charset="0"/>
              </a:rPr>
              <a:t>II-1 Positif</a:t>
            </a:r>
          </a:p>
          <a:p>
            <a:pPr algn="just" eaLnBrk="1" fontAlgn="auto" hangingPunct="1" indent="0" marL="0">
              <a:lnSpc>
                <a:spcPct val="150000"/>
              </a:lnSpc>
              <a:spcAft>
                <a:spcPts val="0"/>
              </a:spcAft>
              <a:buFont typeface="Arial" panose="020B0604020202020204" pitchFamily="34" charset="0"/>
              <a:buNone/>
            </a:pPr>
            <a:r>
              <a:rPr dirty="0" sz="2400" lang="fr-FR">
                <a:latin typeface="Times New Roman" panose="02020603050405020304" pitchFamily="18" charset="0"/>
                <a:cs typeface="Times New Roman" panose="02020603050405020304" pitchFamily="18" charset="0"/>
              </a:rPr>
              <a:t>II-2 Retentissement </a:t>
            </a:r>
          </a:p>
          <a:p>
            <a:pPr algn="just" eaLnBrk="1" fontAlgn="auto" hangingPunct="1" indent="0" marL="0">
              <a:lnSpc>
                <a:spcPct val="150000"/>
              </a:lnSpc>
              <a:spcAft>
                <a:spcPts val="0"/>
              </a:spcAft>
              <a:buFont typeface="Arial" panose="020B0604020202020204" pitchFamily="34" charset="0"/>
              <a:buNone/>
            </a:pPr>
            <a:r>
              <a:rPr dirty="0" sz="2400" lang="fr-FR">
                <a:latin typeface="Times New Roman" panose="02020603050405020304" pitchFamily="18" charset="0"/>
                <a:cs typeface="Times New Roman" panose="02020603050405020304" pitchFamily="18" charset="0"/>
              </a:rPr>
              <a:t>II-3 Etiologique </a:t>
            </a:r>
          </a:p>
          <a:p>
            <a:pPr algn="just" eaLnBrk="1" fontAlgn="auto" hangingPunct="1" indent="0" marL="0">
              <a:lnSpc>
                <a:spcPct val="150000"/>
              </a:lnSpc>
              <a:spcAft>
                <a:spcPts val="0"/>
              </a:spcAft>
              <a:buFont typeface="Arial" panose="020B0604020202020204" pitchFamily="34" charset="0"/>
              <a:buNone/>
            </a:pPr>
            <a:r>
              <a:rPr b="1" dirty="0" sz="2400" lang="fr-FR">
                <a:latin typeface="Times New Roman" panose="02020603050405020304" pitchFamily="18" charset="0"/>
                <a:cs typeface="Times New Roman" panose="02020603050405020304" pitchFamily="18" charset="0"/>
              </a:rPr>
              <a:t>III- PRISE EN CHARGE</a:t>
            </a:r>
            <a:endParaRPr b="1" dirty="0" sz="2400" lang="fr-FR"/>
          </a:p>
          <a:p>
            <a:pPr algn="just" eaLnBrk="1" fontAlgn="auto" hangingPunct="1" indent="0" marL="0">
              <a:lnSpc>
                <a:spcPct val="150000"/>
              </a:lnSpc>
              <a:spcAft>
                <a:spcPts val="0"/>
              </a:spcAft>
              <a:buFont typeface="Arial" panose="020B0604020202020204" pitchFamily="34" charset="0"/>
              <a:buNone/>
            </a:pPr>
            <a:endParaRPr dirty="0" sz="2400" lang="fr-FR"/>
          </a:p>
          <a:p>
            <a:pPr algn="just" eaLnBrk="1" fontAlgn="auto" hangingPunct="1">
              <a:lnSpc>
                <a:spcPct val="150000"/>
              </a:lnSpc>
              <a:spcAft>
                <a:spcPts val="0"/>
              </a:spcAft>
              <a:buFont typeface="Arial" panose="020B0604020202020204" pitchFamily="34" charset="0"/>
              <a:buNone/>
            </a:pPr>
            <a:endParaRPr dirty="0" lang="fr-FR"/>
          </a:p>
        </p:txBody>
      </p:sp>
      <p:sp>
        <p:nvSpPr>
          <p:cNvPr id="1048599" name="Espace réservé de la date 3"/>
          <p:cNvSpPr>
            <a:spLocks noGrp="1"/>
          </p:cNvSpPr>
          <p:nvPr>
            <p:ph type="dt" sz="quarter" idx="10"/>
          </p:nvPr>
        </p:nvSpPr>
        <p:spPr/>
        <p:txBody>
          <a:bodyPr/>
          <a:p>
            <a:fld id="{D0075F3D-87B6-4B84-A9BD-B46D26CEA2A7}" type="datetime1">
              <a:rPr lang="fr-FR"/>
              <a:t>11/14/2023</a:t>
            </a:fld>
            <a:endParaRPr dirty="0"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62" name="Titre 1"/>
          <p:cNvSpPr>
            <a:spLocks noGrp="1"/>
          </p:cNvSpPr>
          <p:nvPr>
            <p:ph type="title"/>
          </p:nvPr>
        </p:nvSpPr>
        <p:spPr>
          <a:xfrm>
            <a:off x="628650" y="365126"/>
            <a:ext cx="7886700" cy="831626"/>
          </a:xfrm>
        </p:spPr>
        <p:txBody>
          <a:bodyPr/>
          <a:p>
            <a:pPr eaLnBrk="1" hangingPunct="1"/>
            <a:r>
              <a:rPr altLang="fr-FR" b="1" dirty="0" lang="fr-FR" smtClean="0">
                <a:latin typeface="Times New Roman" panose="02020603050405020304" pitchFamily="18" charset="0"/>
                <a:cs typeface="Times New Roman" panose="02020603050405020304" pitchFamily="18" charset="0"/>
              </a:rPr>
              <a:t>II- DIAGNOSTIC</a:t>
            </a:r>
          </a:p>
        </p:txBody>
      </p:sp>
      <p:sp>
        <p:nvSpPr>
          <p:cNvPr id="1048663" name="Espace réservé du contenu 2"/>
          <p:cNvSpPr>
            <a:spLocks noGrp="1"/>
          </p:cNvSpPr>
          <p:nvPr>
            <p:ph idx="1"/>
          </p:nvPr>
        </p:nvSpPr>
        <p:spPr>
          <a:xfrm>
            <a:off x="457200" y="1628775"/>
            <a:ext cx="8229600" cy="4525963"/>
          </a:xfrm>
        </p:spPr>
        <p:txBody>
          <a:bodyPr/>
          <a:p>
            <a:pPr algn="just" eaLnBrk="1" hangingPunct="1" indent="0" marL="0">
              <a:lnSpc>
                <a:spcPct val="150000"/>
              </a:lnSpc>
              <a:buFont typeface="Arial" panose="020B0604020202020204" pitchFamily="34" charset="0"/>
              <a:buNone/>
            </a:pPr>
            <a:r>
              <a:rPr altLang="fr-FR" sz="2400" lang="fr-FR" smtClean="0"/>
              <a:t>                                </a:t>
            </a:r>
            <a:endParaRPr altLang="fr-FR" sz="2400" lang="fr-FR" smtClean="0">
              <a:solidFill>
                <a:srgbClr val="FF0000"/>
              </a:solidFill>
            </a:endParaRPr>
          </a:p>
        </p:txBody>
      </p:sp>
      <p:sp>
        <p:nvSpPr>
          <p:cNvPr id="1048664" name="Espace réservé de la date 3"/>
          <p:cNvSpPr>
            <a:spLocks noGrp="1"/>
          </p:cNvSpPr>
          <p:nvPr>
            <p:ph type="dt" sz="quarter" idx="10"/>
          </p:nvPr>
        </p:nvSpPr>
        <p:spPr/>
        <p:txBody>
          <a:bodyPr/>
          <a:p>
            <a:fld id="{0C6E7B84-9722-46F5-B1D4-F4C03FDA408A}" type="datetime1">
              <a:rPr lang="fr-FR"/>
              <a:t>11/14/2023</a:t>
            </a:fld>
            <a:endParaRPr lang="fr-FR"/>
          </a:p>
        </p:txBody>
      </p:sp>
      <p:pic>
        <p:nvPicPr>
          <p:cNvPr id="2097159" name="Image 1"/>
          <p:cNvPicPr>
            <a:picLocks noChangeAspect="1"/>
          </p:cNvPicPr>
          <p:nvPr/>
        </p:nvPicPr>
        <p:blipFill>
          <a:blip xmlns:r="http://schemas.openxmlformats.org/officeDocument/2006/relationships" r:embed="rId1"/>
          <a:srcRect/>
          <a:stretch>
            <a:fillRect/>
          </a:stretch>
        </p:blipFill>
        <p:spPr bwMode="auto">
          <a:xfrm>
            <a:off x="123635" y="1628775"/>
            <a:ext cx="9020365" cy="5524724"/>
          </a:xfrm>
          <a:prstGeom prst="rect"/>
          <a:noFill/>
          <a:ln>
            <a:noFill/>
          </a:ln>
        </p:spPr>
      </p:pic>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65" name="Titre 1"/>
          <p:cNvSpPr>
            <a:spLocks noGrp="1"/>
          </p:cNvSpPr>
          <p:nvPr>
            <p:ph type="title"/>
          </p:nvPr>
        </p:nvSpPr>
        <p:spPr/>
        <p:txBody>
          <a:bodyPr/>
          <a:p>
            <a:pPr eaLnBrk="1" hangingPunct="1"/>
            <a:r>
              <a:rPr altLang="fr-FR" b="1" dirty="0" lang="fr-FR">
                <a:solidFill>
                  <a:srgbClr val="000000"/>
                </a:solidFill>
                <a:latin typeface="Times New Roman" panose="02020603050405020304" pitchFamily="18" charset="0"/>
                <a:cs typeface="Times New Roman" panose="02020603050405020304" pitchFamily="18" charset="0"/>
              </a:rPr>
              <a:t>II- DIAGNOSTIC</a:t>
            </a:r>
            <a:endParaRPr altLang="fr-FR" b="1" dirty="0" lang="fr-FR">
              <a:latin typeface="Times New Roman" panose="02020603050405020304" pitchFamily="18" charset="0"/>
              <a:cs typeface="Times New Roman" panose="02020603050405020304" pitchFamily="18" charset="0"/>
            </a:endParaRPr>
          </a:p>
        </p:txBody>
      </p:sp>
      <p:sp>
        <p:nvSpPr>
          <p:cNvPr id="1048666" name="Espace réservé du contenu 2"/>
          <p:cNvSpPr>
            <a:spLocks noGrp="1"/>
          </p:cNvSpPr>
          <p:nvPr>
            <p:ph idx="1"/>
          </p:nvPr>
        </p:nvSpPr>
        <p:spPr>
          <a:xfrm>
            <a:off x="846327" y="1263192"/>
            <a:ext cx="7669023" cy="5707893"/>
          </a:xfrm>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II-1 POSITIF</a:t>
            </a:r>
          </a:p>
          <a:p>
            <a:pPr algn="just" eaLnBrk="1" hangingPunct="1" indent="0" marL="0">
              <a:lnSpc>
                <a:spcPct val="150000"/>
              </a:lnSpc>
              <a:buNone/>
            </a:pPr>
            <a:r>
              <a:rPr altLang="fr-FR" dirty="0" sz="2400" lang="fr-FR">
                <a:latin typeface="Times New Roman" panose="02020603050405020304" pitchFamily="18" charset="0"/>
                <a:cs typeface="Times New Roman" panose="02020603050405020304" pitchFamily="18" charset="0"/>
              </a:rPr>
              <a:t> L</a:t>
            </a:r>
            <a:r>
              <a:rPr altLang="fr-FR" dirty="0" sz="2400" lang="fr-FR" smtClean="0">
                <a:latin typeface="Times New Roman" panose="02020603050405020304" pitchFamily="18" charset="0"/>
                <a:cs typeface="Times New Roman" panose="02020603050405020304" pitchFamily="18" charset="0"/>
              </a:rPr>
              <a:t>es signes cliniques en fonction de l’orientation étiologique: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En cas de choc septique</a:t>
            </a:r>
            <a:r>
              <a:rPr altLang="fr-FR" dirty="0" sz="2400" lang="fr-FR" smtClean="0">
                <a:latin typeface="Times New Roman" panose="02020603050405020304" pitchFamily="18" charset="0"/>
                <a:cs typeface="Times New Roman" panose="02020603050405020304" pitchFamily="18" charset="0"/>
              </a:rPr>
              <a:t>:</a:t>
            </a:r>
          </a:p>
          <a:p>
            <a:pPr algn="just" eaLnBrk="1" hangingPunct="1" indent="0" marL="0">
              <a:lnSpc>
                <a:spcPct val="150000"/>
              </a:lnSpc>
              <a:buNone/>
            </a:pPr>
            <a:r>
              <a:rPr altLang="fr-FR" dirty="0" sz="2400" lang="fr-FR" smtClean="0">
                <a:latin typeface="Times New Roman" panose="02020603050405020304" pitchFamily="18" charset="0"/>
                <a:cs typeface="Times New Roman" panose="02020603050405020304" pitchFamily="18" charset="0"/>
              </a:rPr>
              <a:t>SRIS, Sepsis, Sepsis grave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Choc cardiogénique:</a:t>
            </a:r>
            <a:endParaRPr altLang="fr-FR" b="1" dirty="0" sz="2400" lang="fr-FR">
              <a:latin typeface="Times New Roman" panose="02020603050405020304" pitchFamily="18" charset="0"/>
              <a:cs typeface="Times New Roman" panose="02020603050405020304" pitchFamily="18" charset="0"/>
            </a:endParaRPr>
          </a:p>
          <a:p>
            <a:pPr algn="just" eaLnBrk="1" hangingPunct="1" indent="0" marL="0">
              <a:lnSpc>
                <a:spcPct val="150000"/>
              </a:lnSpc>
              <a:buNone/>
            </a:pPr>
            <a:r>
              <a:rPr altLang="fr-FR" dirty="0" sz="2400" lang="fr-FR" smtClean="0">
                <a:latin typeface="Times New Roman" panose="02020603050405020304" pitchFamily="18" charset="0"/>
                <a:cs typeface="Times New Roman" panose="02020603050405020304" pitchFamily="18" charset="0"/>
              </a:rPr>
              <a:t>Dyspnée; hépatomégalie; turgescence des veines jugulaires; des œdèmes </a:t>
            </a:r>
          </a:p>
        </p:txBody>
      </p:sp>
      <p:sp>
        <p:nvSpPr>
          <p:cNvPr id="1048667"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68" name="Titre 1"/>
          <p:cNvSpPr>
            <a:spLocks noGrp="1"/>
          </p:cNvSpPr>
          <p:nvPr>
            <p:ph type="title"/>
          </p:nvPr>
        </p:nvSpPr>
        <p:spPr/>
        <p:txBody>
          <a:bodyPr/>
          <a:p>
            <a:pPr eaLnBrk="1" hangingPunct="1"/>
            <a:r>
              <a:rPr altLang="fr-FR" b="1" dirty="0" lang="fr-FR">
                <a:solidFill>
                  <a:srgbClr val="000000"/>
                </a:solidFill>
                <a:latin typeface="Times New Roman" panose="02020603050405020304" pitchFamily="18" charset="0"/>
                <a:cs typeface="Times New Roman" panose="02020603050405020304" pitchFamily="18" charset="0"/>
              </a:rPr>
              <a:t>II- DIAGNOSTIC</a:t>
            </a:r>
            <a:endParaRPr altLang="fr-FR" b="1" dirty="0" lang="fr-FR">
              <a:latin typeface="Times New Roman" panose="02020603050405020304" pitchFamily="18" charset="0"/>
              <a:cs typeface="Times New Roman" panose="02020603050405020304" pitchFamily="18" charset="0"/>
            </a:endParaRPr>
          </a:p>
        </p:txBody>
      </p:sp>
      <p:sp>
        <p:nvSpPr>
          <p:cNvPr id="1048669" name="Espace réservé du contenu 2"/>
          <p:cNvSpPr>
            <a:spLocks noGrp="1"/>
          </p:cNvSpPr>
          <p:nvPr>
            <p:ph idx="1"/>
          </p:nvPr>
        </p:nvSpPr>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II-1 POSITIF</a:t>
            </a:r>
          </a:p>
          <a:p>
            <a:pPr algn="just" eaLnBrk="1" hangingPunct="1" indent="0" marL="0">
              <a:lnSpc>
                <a:spcPct val="150000"/>
              </a:lnSpc>
              <a:buNone/>
            </a:pPr>
            <a:r>
              <a:rPr altLang="fr-FR" dirty="0" sz="2400" lang="fr-FR">
                <a:latin typeface="Times New Roman" panose="02020603050405020304" pitchFamily="18" charset="0"/>
                <a:cs typeface="Times New Roman" panose="02020603050405020304" pitchFamily="18" charset="0"/>
              </a:rPr>
              <a:t> L</a:t>
            </a:r>
            <a:r>
              <a:rPr altLang="fr-FR" dirty="0" sz="2400" lang="fr-FR" smtClean="0">
                <a:latin typeface="Times New Roman" panose="02020603050405020304" pitchFamily="18" charset="0"/>
                <a:cs typeface="Times New Roman" panose="02020603050405020304" pitchFamily="18" charset="0"/>
              </a:rPr>
              <a:t>es signes cliniques en fonction de l’orientation étiologique: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Choc Cardiogénique:</a:t>
            </a:r>
            <a:r>
              <a:rPr altLang="fr-FR" dirty="0" sz="2400" lang="fr-FR" smtClean="0">
                <a:latin typeface="Times New Roman" panose="02020603050405020304" pitchFamily="18" charset="0"/>
                <a:cs typeface="Times New Roman" panose="02020603050405020304" pitchFamily="18" charset="0"/>
              </a:rPr>
              <a:t> </a:t>
            </a:r>
          </a:p>
          <a:p>
            <a:pPr algn="just" eaLnBrk="1" hangingPunct="1" indent="0" marL="0">
              <a:lnSpc>
                <a:spcPct val="150000"/>
              </a:lnSpc>
              <a:buNone/>
            </a:pPr>
            <a:r>
              <a:rPr altLang="fr-FR" dirty="0" sz="2400" lang="fr-FR" smtClean="0">
                <a:latin typeface="Times New Roman" panose="02020603050405020304" pitchFamily="18" charset="0"/>
                <a:cs typeface="Times New Roman" panose="02020603050405020304" pitchFamily="18" charset="0"/>
              </a:rPr>
              <a:t>Auscultation: tachycardie , un galop, un souffle cardiaque, des signes de congestion pulmonaire, bradycardie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Choc Anaphylactique: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Signes dermatologiques: </a:t>
            </a:r>
            <a:r>
              <a:rPr altLang="fr-FR" dirty="0" sz="2400" lang="fr-FR" smtClean="0">
                <a:latin typeface="Times New Roman" panose="02020603050405020304" pitchFamily="18" charset="0"/>
                <a:cs typeface="Times New Roman" panose="02020603050405020304" pitchFamily="18" charset="0"/>
              </a:rPr>
              <a:t>urticaire, prurit, flush, rash érythémateux ou </a:t>
            </a:r>
            <a:r>
              <a:rPr altLang="fr-FR" dirty="0" sz="2400" lang="fr-FR">
                <a:latin typeface="Times New Roman" panose="02020603050405020304" pitchFamily="18" charset="0"/>
                <a:cs typeface="Times New Roman" panose="02020603050405020304" pitchFamily="18" charset="0"/>
              </a:rPr>
              <a:t>œdème de Quincke</a:t>
            </a:r>
            <a:endParaRPr altLang="fr-FR" b="1" dirty="0" sz="2400" lang="fr-FR" smtClean="0">
              <a:latin typeface="Times New Roman" panose="02020603050405020304" pitchFamily="18" charset="0"/>
              <a:cs typeface="Times New Roman" panose="02020603050405020304" pitchFamily="18" charset="0"/>
            </a:endParaRPr>
          </a:p>
        </p:txBody>
      </p:sp>
      <p:sp>
        <p:nvSpPr>
          <p:cNvPr id="1048670"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71" name="Titre 1"/>
          <p:cNvSpPr>
            <a:spLocks noGrp="1"/>
          </p:cNvSpPr>
          <p:nvPr>
            <p:ph type="title"/>
          </p:nvPr>
        </p:nvSpPr>
        <p:spPr/>
        <p:txBody>
          <a:bodyPr/>
          <a:p>
            <a:pPr eaLnBrk="1" hangingPunct="1"/>
            <a:r>
              <a:rPr altLang="fr-FR" b="1" dirty="0" lang="fr-FR">
                <a:solidFill>
                  <a:srgbClr val="000000"/>
                </a:solidFill>
                <a:latin typeface="Times New Roman" panose="02020603050405020304" pitchFamily="18" charset="0"/>
                <a:cs typeface="Times New Roman" panose="02020603050405020304" pitchFamily="18" charset="0"/>
              </a:rPr>
              <a:t>II- DIAGNOSTIC</a:t>
            </a:r>
            <a:endParaRPr altLang="fr-FR" b="1" dirty="0" lang="fr-FR">
              <a:latin typeface="Times New Roman" panose="02020603050405020304" pitchFamily="18" charset="0"/>
              <a:cs typeface="Times New Roman" panose="02020603050405020304" pitchFamily="18" charset="0"/>
            </a:endParaRPr>
          </a:p>
        </p:txBody>
      </p:sp>
      <p:sp>
        <p:nvSpPr>
          <p:cNvPr id="1048672" name="Espace réservé du contenu 2"/>
          <p:cNvSpPr>
            <a:spLocks noGrp="1"/>
          </p:cNvSpPr>
          <p:nvPr>
            <p:ph idx="1"/>
          </p:nvPr>
        </p:nvSpPr>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II-1 POSITIF</a:t>
            </a:r>
          </a:p>
          <a:p>
            <a:pPr algn="just" eaLnBrk="1" hangingPunct="1" indent="0" marL="0">
              <a:lnSpc>
                <a:spcPct val="150000"/>
              </a:lnSpc>
              <a:buNone/>
            </a:pPr>
            <a:r>
              <a:rPr altLang="fr-FR" dirty="0" sz="2400" lang="fr-FR">
                <a:latin typeface="Times New Roman" panose="02020603050405020304" pitchFamily="18" charset="0"/>
                <a:cs typeface="Times New Roman" panose="02020603050405020304" pitchFamily="18" charset="0"/>
              </a:rPr>
              <a:t> L</a:t>
            </a:r>
            <a:r>
              <a:rPr altLang="fr-FR" dirty="0" sz="2400" lang="fr-FR" smtClean="0">
                <a:latin typeface="Times New Roman" panose="02020603050405020304" pitchFamily="18" charset="0"/>
                <a:cs typeface="Times New Roman" panose="02020603050405020304" pitchFamily="18" charset="0"/>
              </a:rPr>
              <a:t>es signes cliniques en fonction de l’orientation étiologique: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Choc Anaphylactique: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Signes respiratoires hauts: </a:t>
            </a:r>
            <a:r>
              <a:rPr altLang="fr-FR" dirty="0" sz="2400" lang="fr-FR" smtClean="0">
                <a:latin typeface="Times New Roman" panose="02020603050405020304" pitchFamily="18" charset="0"/>
                <a:cs typeface="Times New Roman" panose="02020603050405020304" pitchFamily="18" charset="0"/>
              </a:rPr>
              <a:t>picotement dans la bouche, , hypersalivation, œdème laryngé avec stridor, taux rauque , dysphonie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Signes respiratoires bas: </a:t>
            </a:r>
            <a:r>
              <a:rPr altLang="fr-FR" dirty="0" sz="2400" lang="fr-FR" smtClean="0">
                <a:latin typeface="Times New Roman" panose="02020603050405020304" pitchFamily="18" charset="0"/>
                <a:cs typeface="Times New Roman" panose="02020603050405020304" pitchFamily="18" charset="0"/>
              </a:rPr>
              <a:t>toux, wheezing, dyspnée et cyanose</a:t>
            </a:r>
            <a:endParaRPr altLang="fr-FR" b="1" dirty="0" sz="2400" lang="fr-FR" smtClean="0">
              <a:latin typeface="Times New Roman" panose="02020603050405020304" pitchFamily="18" charset="0"/>
              <a:cs typeface="Times New Roman" panose="02020603050405020304" pitchFamily="18" charset="0"/>
            </a:endParaRPr>
          </a:p>
        </p:txBody>
      </p:sp>
      <p:sp>
        <p:nvSpPr>
          <p:cNvPr id="1048673"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74" name="Titre 1"/>
          <p:cNvSpPr>
            <a:spLocks noGrp="1"/>
          </p:cNvSpPr>
          <p:nvPr>
            <p:ph type="title"/>
          </p:nvPr>
        </p:nvSpPr>
        <p:spPr/>
        <p:txBody>
          <a:bodyPr/>
          <a:p>
            <a:pPr eaLnBrk="1" hangingPunct="1"/>
            <a:r>
              <a:rPr altLang="fr-FR" b="1" dirty="0" lang="fr-FR">
                <a:solidFill>
                  <a:srgbClr val="000000"/>
                </a:solidFill>
                <a:latin typeface="Times New Roman" panose="02020603050405020304" pitchFamily="18" charset="0"/>
                <a:cs typeface="Times New Roman" panose="02020603050405020304" pitchFamily="18" charset="0"/>
              </a:rPr>
              <a:t>II- DIAGNOSTIC</a:t>
            </a:r>
            <a:endParaRPr altLang="fr-FR" b="1" dirty="0" lang="fr-FR">
              <a:latin typeface="Times New Roman" panose="02020603050405020304" pitchFamily="18" charset="0"/>
              <a:cs typeface="Times New Roman" panose="02020603050405020304" pitchFamily="18" charset="0"/>
            </a:endParaRPr>
          </a:p>
        </p:txBody>
      </p:sp>
      <p:sp>
        <p:nvSpPr>
          <p:cNvPr id="1048675" name="Espace réservé du contenu 2"/>
          <p:cNvSpPr>
            <a:spLocks noGrp="1"/>
          </p:cNvSpPr>
          <p:nvPr>
            <p:ph idx="1"/>
          </p:nvPr>
        </p:nvSpPr>
        <p:spPr>
          <a:xfrm>
            <a:off x="628650" y="1825624"/>
            <a:ext cx="7886700" cy="5032375"/>
          </a:xfrm>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II-1 POSITIF</a:t>
            </a:r>
          </a:p>
          <a:p>
            <a:pPr algn="just" eaLnBrk="1" hangingPunct="1" indent="0" marL="0">
              <a:lnSpc>
                <a:spcPct val="150000"/>
              </a:lnSpc>
              <a:buNone/>
            </a:pPr>
            <a:r>
              <a:rPr altLang="fr-FR" dirty="0" sz="2400" lang="fr-FR">
                <a:latin typeface="Times New Roman" panose="02020603050405020304" pitchFamily="18" charset="0"/>
                <a:cs typeface="Times New Roman" panose="02020603050405020304" pitchFamily="18" charset="0"/>
              </a:rPr>
              <a:t> L</a:t>
            </a:r>
            <a:r>
              <a:rPr altLang="fr-FR" dirty="0" sz="2400" lang="fr-FR" smtClean="0">
                <a:latin typeface="Times New Roman" panose="02020603050405020304" pitchFamily="18" charset="0"/>
                <a:cs typeface="Times New Roman" panose="02020603050405020304" pitchFamily="18" charset="0"/>
              </a:rPr>
              <a:t>es signes cliniques en fonction de l’orientation étiologique:</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Choc Hypovolémique: </a:t>
            </a:r>
          </a:p>
          <a:p>
            <a:pPr algn="just" eaLnBrk="1" hangingPunct="1" indent="0" marL="0">
              <a:lnSpc>
                <a:spcPct val="150000"/>
              </a:lnSpc>
              <a:buNone/>
            </a:pPr>
            <a:r>
              <a:rPr altLang="fr-FR" dirty="0" sz="2400" lang="fr-FR" smtClean="0">
                <a:latin typeface="Times New Roman" panose="02020603050405020304" pitchFamily="18" charset="0"/>
                <a:cs typeface="Times New Roman" panose="02020603050405020304" pitchFamily="18" charset="0"/>
              </a:rPr>
              <a:t>Signes de déshydratation sévère: pli cutané persistant, yeux enfoncés, lèvres sèches, fontanelle antérieur déprimée</a:t>
            </a:r>
          </a:p>
          <a:p>
            <a:pPr algn="just" eaLnBrk="1" hangingPunct="1" indent="0" marL="0">
              <a:lnSpc>
                <a:spcPct val="150000"/>
              </a:lnSpc>
              <a:buNone/>
            </a:pPr>
            <a:r>
              <a:rPr altLang="fr-FR" dirty="0" sz="2400" lang="fr-FR" smtClean="0">
                <a:latin typeface="Times New Roman" panose="02020603050405020304" pitchFamily="18" charset="0"/>
                <a:cs typeface="Times New Roman" panose="02020603050405020304" pitchFamily="18" charset="0"/>
              </a:rPr>
              <a:t>Hémorragie extériorisée: spoliation sanguine, méléna, hématémèse, épistaxis</a:t>
            </a:r>
          </a:p>
          <a:p>
            <a:pPr algn="just" eaLnBrk="1" hangingPunct="1" indent="0" marL="0">
              <a:lnSpc>
                <a:spcPct val="150000"/>
              </a:lnSpc>
              <a:buNone/>
            </a:pPr>
            <a:r>
              <a:rPr altLang="fr-FR" dirty="0" sz="2400" lang="fr-FR" err="1" smtClean="0">
                <a:latin typeface="Times New Roman" panose="02020603050405020304" pitchFamily="18" charset="0"/>
                <a:cs typeface="Times New Roman" panose="02020603050405020304" pitchFamily="18" charset="0"/>
              </a:rPr>
              <a:t>Paleur</a:t>
            </a:r>
            <a:r>
              <a:rPr altLang="fr-FR" dirty="0" sz="2400" lang="fr-FR" smtClean="0">
                <a:latin typeface="Times New Roman" panose="02020603050405020304" pitchFamily="18" charset="0"/>
                <a:cs typeface="Times New Roman" panose="02020603050405020304" pitchFamily="18" charset="0"/>
              </a:rPr>
              <a:t> cutanéo-muqueuse</a:t>
            </a:r>
          </a:p>
        </p:txBody>
      </p:sp>
      <p:sp>
        <p:nvSpPr>
          <p:cNvPr id="1048676" name="Espace réservé de la date 3"/>
          <p:cNvSpPr>
            <a:spLocks noGrp="1"/>
          </p:cNvSpPr>
          <p:nvPr>
            <p:ph type="dt" sz="quarter" idx="10"/>
          </p:nvPr>
        </p:nvSpPr>
        <p:spPr>
          <a:xfrm>
            <a:off x="628650" y="6356350"/>
            <a:ext cx="1639094" cy="365125"/>
          </a:xfrm>
        </p:spPr>
        <p:txBody>
          <a:bodyPr/>
          <a:p>
            <a:fld id="{297564E0-CCF9-4E03-9D08-B2A3A12FB0BD}" type="datetime1">
              <a:rPr lang="fr-FR" smtClean="0"/>
              <a:t>11/14/2023</a:t>
            </a:fld>
            <a:r>
              <a:rPr dirty="0" lang="fr-FR" smtClean="0"/>
              <a:t>-</a:t>
            </a:r>
            <a:endParaRPr dirty="0"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80" name="Titre 1"/>
          <p:cNvSpPr>
            <a:spLocks noGrp="1"/>
          </p:cNvSpPr>
          <p:nvPr>
            <p:ph type="title"/>
          </p:nvPr>
        </p:nvSpPr>
        <p:spPr/>
        <p:txBody>
          <a:bodyPr/>
          <a:p>
            <a:pPr eaLnBrk="1" hangingPunct="1"/>
            <a:r>
              <a:rPr altLang="fr-FR" b="1" lang="fr-FR">
                <a:solidFill>
                  <a:srgbClr val="000000"/>
                </a:solidFill>
                <a:latin typeface="Times New Roman" panose="02020603050405020304" pitchFamily="18" charset="0"/>
                <a:cs typeface="Times New Roman" panose="02020603050405020304" pitchFamily="18" charset="0"/>
              </a:rPr>
              <a:t>II- DIAGNOSTIC</a:t>
            </a:r>
            <a:endParaRPr altLang="fr-FR" b="1" lang="fr-FR">
              <a:latin typeface="Times New Roman" panose="02020603050405020304" pitchFamily="18" charset="0"/>
              <a:cs typeface="Times New Roman" panose="02020603050405020304" pitchFamily="18" charset="0"/>
            </a:endParaRPr>
          </a:p>
        </p:txBody>
      </p:sp>
      <p:sp>
        <p:nvSpPr>
          <p:cNvPr id="1048681" name="Espace réservé du contenu 2"/>
          <p:cNvSpPr>
            <a:spLocks noGrp="1"/>
          </p:cNvSpPr>
          <p:nvPr>
            <p:ph idx="1"/>
          </p:nvPr>
        </p:nvSpPr>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II- 1 POSITIF </a:t>
            </a:r>
          </a:p>
          <a:p>
            <a:pPr algn="just" eaLnBrk="1" hangingPunct="1" indent="0" marL="0">
              <a:lnSpc>
                <a:spcPct val="150000"/>
              </a:lnSpc>
              <a:buFont typeface="Arial" panose="020B0604020202020204" pitchFamily="34" charset="0"/>
              <a:buNone/>
            </a:pPr>
            <a:r>
              <a:rPr altLang="fr-FR" dirty="0" sz="2400" lang="fr-FR">
                <a:solidFill>
                  <a:srgbClr val="FF0000"/>
                </a:solidFill>
                <a:latin typeface="Times New Roman" panose="02020603050405020304" pitchFamily="18" charset="0"/>
                <a:cs typeface="Times New Roman" panose="02020603050405020304" pitchFamily="18" charset="0"/>
              </a:rPr>
              <a:t>CAT </a:t>
            </a:r>
            <a:r>
              <a:rPr altLang="fr-FR" dirty="0" sz="2400" lang="fr-FR" smtClean="0">
                <a:solidFill>
                  <a:srgbClr val="FF0000"/>
                </a:solidFill>
                <a:latin typeface="Times New Roman" panose="02020603050405020304" pitchFamily="18" charset="0"/>
                <a:cs typeface="Times New Roman" panose="02020603050405020304" pitchFamily="18" charset="0"/>
              </a:rPr>
              <a:t>d’urgence:</a:t>
            </a:r>
          </a:p>
          <a:p>
            <a:pPr algn="just" eaLnBrk="1" hangingPunct="1">
              <a:lnSpc>
                <a:spcPct val="150000"/>
              </a:lnSpc>
              <a:buFont typeface="Wingdings" panose="05000000000000000000" pitchFamily="2" charset="2"/>
              <a:buChar char="§"/>
            </a:pPr>
            <a:r>
              <a:rPr altLang="fr-FR" dirty="0" sz="2400" lang="fr-FR" smtClean="0">
                <a:latin typeface="Times New Roman" panose="02020603050405020304" pitchFamily="18" charset="0"/>
                <a:cs typeface="Times New Roman" panose="02020603050405020304" pitchFamily="18" charset="0"/>
              </a:rPr>
              <a:t>Mise en condition: A= Airways B= breathing C= circulation</a:t>
            </a:r>
          </a:p>
          <a:p>
            <a:pPr algn="just" eaLnBrk="1" hangingPunct="1" indent="0" marL="0">
              <a:lnSpc>
                <a:spcPct val="150000"/>
              </a:lnSpc>
              <a:buNone/>
            </a:pPr>
            <a:r>
              <a:rPr altLang="fr-FR" dirty="0" sz="2400" lang="fr-FR" smtClean="0">
                <a:latin typeface="Times New Roman" panose="02020603050405020304" pitchFamily="18" charset="0"/>
                <a:cs typeface="Times New Roman" panose="02020603050405020304" pitchFamily="18" charset="0"/>
              </a:rPr>
              <a:t>                                 Sonde Urinaire</a:t>
            </a:r>
            <a:endParaRPr altLang="fr-FR" dirty="0" sz="2400" lang="fr-FR">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pPr>
            <a:r>
              <a:rPr altLang="fr-FR" dirty="0" sz="2400" lang="fr-FR">
                <a:latin typeface="Times New Roman" panose="02020603050405020304" pitchFamily="18" charset="0"/>
                <a:cs typeface="Times New Roman" panose="02020603050405020304" pitchFamily="18" charset="0"/>
              </a:rPr>
              <a:t>Monitoring: SpO2; FC </a:t>
            </a:r>
            <a:r>
              <a:rPr altLang="fr-FR" dirty="0" sz="2400" lang="fr-FR" smtClean="0">
                <a:latin typeface="Times New Roman" panose="02020603050405020304" pitchFamily="18" charset="0"/>
                <a:cs typeface="Times New Roman" panose="02020603050405020304" pitchFamily="18" charset="0"/>
              </a:rPr>
              <a:t>; FR; TA ; Diurèse; T°; diurèse</a:t>
            </a:r>
          </a:p>
          <a:p>
            <a:pPr algn="just" eaLnBrk="1" hangingPunct="1">
              <a:lnSpc>
                <a:spcPct val="150000"/>
              </a:lnSpc>
              <a:buFont typeface="Wingdings" panose="05000000000000000000" pitchFamily="2" charset="2"/>
              <a:buChar char="§"/>
            </a:pPr>
            <a:r>
              <a:rPr altLang="fr-FR" dirty="0" sz="2400" lang="fr-FR" smtClean="0">
                <a:latin typeface="Times New Roman" panose="02020603050405020304" pitchFamily="18" charset="0"/>
                <a:cs typeface="Times New Roman" panose="02020603050405020304" pitchFamily="18" charset="0"/>
              </a:rPr>
              <a:t>Oxygénothérapie: 2L/mn</a:t>
            </a:r>
            <a:endParaRPr altLang="fr-FR" dirty="0" sz="2400" lang="fr-FR">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pPr>
            <a:r>
              <a:rPr altLang="fr-FR" dirty="0" sz="2400" lang="fr-FR" smtClean="0">
                <a:latin typeface="Times New Roman" panose="02020603050405020304" pitchFamily="18" charset="0"/>
                <a:cs typeface="Times New Roman" panose="02020603050405020304" pitchFamily="18" charset="0"/>
              </a:rPr>
              <a:t>Abord </a:t>
            </a:r>
            <a:r>
              <a:rPr altLang="fr-FR" dirty="0" sz="2400" lang="fr-FR">
                <a:latin typeface="Times New Roman" panose="02020603050405020304" pitchFamily="18" charset="0"/>
                <a:cs typeface="Times New Roman" panose="02020603050405020304" pitchFamily="18" charset="0"/>
              </a:rPr>
              <a:t>vasculaire: </a:t>
            </a:r>
            <a:r>
              <a:rPr altLang="fr-FR" dirty="0" sz="2400" lang="fr-FR" smtClean="0">
                <a:latin typeface="Times New Roman" panose="02020603050405020304" pitchFamily="18" charset="0"/>
                <a:cs typeface="Times New Roman" panose="02020603050405020304" pitchFamily="18" charset="0"/>
              </a:rPr>
              <a:t>2VVP</a:t>
            </a:r>
            <a:r>
              <a:rPr altLang="fr-FR" dirty="0" sz="2400" lang="fr-FR">
                <a:latin typeface="Times New Roman" panose="02020603050405020304" pitchFamily="18" charset="0"/>
                <a:cs typeface="Times New Roman" panose="02020603050405020304" pitchFamily="18" charset="0"/>
              </a:rPr>
              <a:t>, si difficile, Voie </a:t>
            </a:r>
            <a:r>
              <a:rPr altLang="fr-FR" dirty="0" sz="2400" lang="fr-FR" smtClean="0">
                <a:latin typeface="Times New Roman" panose="02020603050405020304" pitchFamily="18" charset="0"/>
                <a:cs typeface="Times New Roman" panose="02020603050405020304" pitchFamily="18" charset="0"/>
              </a:rPr>
              <a:t>osseuse</a:t>
            </a:r>
            <a:endParaRPr altLang="fr-FR" dirty="0" sz="2400" lang="fr-FR">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pPr>
            <a:r>
              <a:rPr altLang="fr-FR" dirty="0" sz="2400" lang="fr-FR">
                <a:latin typeface="Times New Roman" panose="02020603050405020304" pitchFamily="18" charset="0"/>
                <a:cs typeface="Times New Roman" panose="02020603050405020304" pitchFamily="18" charset="0"/>
              </a:rPr>
              <a:t>Remplissage vasculaire + + +</a:t>
            </a:r>
          </a:p>
          <a:p>
            <a:pPr algn="just" eaLnBrk="1" hangingPunct="1">
              <a:lnSpc>
                <a:spcPct val="150000"/>
              </a:lnSpc>
              <a:buFont typeface="Wingdings" panose="05000000000000000000" pitchFamily="2" charset="2"/>
              <a:buChar char="§"/>
            </a:pPr>
            <a:endParaRPr altLang="fr-FR" dirty="0" sz="2400" lang="fr-FR">
              <a:latin typeface="Times New Roman" panose="02020603050405020304" pitchFamily="18" charset="0"/>
              <a:cs typeface="Times New Roman" panose="02020603050405020304" pitchFamily="18" charset="0"/>
            </a:endParaRPr>
          </a:p>
        </p:txBody>
      </p:sp>
      <p:sp>
        <p:nvSpPr>
          <p:cNvPr id="1048682"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86" name="Titre 1"/>
          <p:cNvSpPr>
            <a:spLocks noGrp="1"/>
          </p:cNvSpPr>
          <p:nvPr>
            <p:ph type="title"/>
          </p:nvPr>
        </p:nvSpPr>
        <p:spPr/>
        <p:txBody>
          <a:bodyPr/>
          <a:p>
            <a:pPr eaLnBrk="1" hangingPunct="1"/>
            <a:r>
              <a:rPr altLang="fr-FR" b="1" lang="fr-FR">
                <a:solidFill>
                  <a:srgbClr val="000000"/>
                </a:solidFill>
                <a:latin typeface="Times New Roman" panose="02020603050405020304" pitchFamily="18" charset="0"/>
                <a:cs typeface="Times New Roman" panose="02020603050405020304" pitchFamily="18" charset="0"/>
              </a:rPr>
              <a:t>II- DIAGNOSTIC</a:t>
            </a:r>
            <a:endParaRPr altLang="fr-FR" b="1" lang="fr-FR">
              <a:latin typeface="Times New Roman" panose="02020603050405020304" pitchFamily="18" charset="0"/>
              <a:cs typeface="Times New Roman" panose="02020603050405020304" pitchFamily="18" charset="0"/>
            </a:endParaRPr>
          </a:p>
        </p:txBody>
      </p:sp>
      <p:sp>
        <p:nvSpPr>
          <p:cNvPr id="1048687" name="Espace réservé du contenu 2"/>
          <p:cNvSpPr>
            <a:spLocks noGrp="1"/>
          </p:cNvSpPr>
          <p:nvPr>
            <p:ph idx="1"/>
          </p:nvPr>
        </p:nvSpPr>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II- 1 POSITIF </a:t>
            </a:r>
          </a:p>
          <a:p>
            <a:pPr algn="just" eaLnBrk="1" hangingPunct="1" indent="0" marL="0">
              <a:lnSpc>
                <a:spcPct val="150000"/>
              </a:lnSpc>
              <a:buFont typeface="Arial" panose="020B0604020202020204" pitchFamily="34" charset="0"/>
              <a:buNone/>
            </a:pPr>
            <a:r>
              <a:rPr altLang="fr-FR" dirty="0" sz="2400" lang="fr-FR">
                <a:solidFill>
                  <a:srgbClr val="FF0000"/>
                </a:solidFill>
                <a:latin typeface="Times New Roman" panose="02020603050405020304" pitchFamily="18" charset="0"/>
                <a:cs typeface="Times New Roman" panose="02020603050405020304" pitchFamily="18" charset="0"/>
              </a:rPr>
              <a:t>CAT </a:t>
            </a:r>
            <a:r>
              <a:rPr altLang="fr-FR" dirty="0" sz="2400" lang="fr-FR" smtClean="0">
                <a:solidFill>
                  <a:srgbClr val="FF0000"/>
                </a:solidFill>
                <a:latin typeface="Times New Roman" panose="02020603050405020304" pitchFamily="18" charset="0"/>
                <a:cs typeface="Times New Roman" panose="02020603050405020304" pitchFamily="18" charset="0"/>
              </a:rPr>
              <a:t>d’urgence: </a:t>
            </a:r>
            <a:endParaRPr altLang="fr-FR" dirty="0" sz="2400" lang="fr-FR">
              <a:solidFill>
                <a:srgbClr val="FF0000"/>
              </a:solidFill>
              <a:latin typeface="Times New Roman" panose="02020603050405020304" pitchFamily="18" charset="0"/>
              <a:cs typeface="Times New Roman" panose="02020603050405020304" pitchFamily="18" charset="0"/>
            </a:endParaRPr>
          </a:p>
          <a:p>
            <a:pPr algn="just" eaLnBrk="1" hangingPunct="1" indent="0" marL="0">
              <a:lnSpc>
                <a:spcPct val="150000"/>
              </a:lnSpc>
              <a:buNone/>
            </a:pPr>
            <a:r>
              <a:rPr altLang="fr-FR" b="1" dirty="0" sz="2400" lang="fr-FR">
                <a:latin typeface="Times New Roman" panose="02020603050405020304" pitchFamily="18" charset="0"/>
                <a:cs typeface="Times New Roman" panose="02020603050405020304" pitchFamily="18" charset="0"/>
              </a:rPr>
              <a:t>Remplissage vasculaire</a:t>
            </a:r>
            <a:r>
              <a:rPr altLang="fr-FR" dirty="0" sz="2400" lang="fr-FR" smtClean="0">
                <a:latin typeface="Times New Roman" panose="02020603050405020304" pitchFamily="18" charset="0"/>
                <a:cs typeface="Times New Roman" panose="02020603050405020304" pitchFamily="18" charset="0"/>
              </a:rPr>
              <a:t>: bolus de </a:t>
            </a:r>
            <a:r>
              <a:rPr altLang="fr-FR" b="1" dirty="0" sz="2400" lang="fr-FR" smtClean="0">
                <a:latin typeface="Times New Roman" panose="02020603050405020304" pitchFamily="18" charset="0"/>
                <a:cs typeface="Times New Roman" panose="02020603050405020304" pitchFamily="18" charset="0"/>
              </a:rPr>
              <a:t>SSI</a:t>
            </a:r>
            <a:r>
              <a:rPr altLang="fr-FR" dirty="0" sz="2400" lang="fr-FR" smtClean="0">
                <a:latin typeface="Times New Roman" panose="02020603050405020304" pitchFamily="18" charset="0"/>
                <a:cs typeface="Times New Roman" panose="02020603050405020304" pitchFamily="18" charset="0"/>
              </a:rPr>
              <a:t> à raison </a:t>
            </a:r>
            <a:r>
              <a:rPr altLang="fr-FR" b="1" dirty="0" sz="2400" lang="fr-FR" smtClean="0">
                <a:latin typeface="Times New Roman" panose="02020603050405020304" pitchFamily="18" charset="0"/>
                <a:cs typeface="Times New Roman" panose="02020603050405020304" pitchFamily="18" charset="0"/>
              </a:rPr>
              <a:t>20 cc / kg en 20 mn </a:t>
            </a:r>
            <a:r>
              <a:rPr altLang="fr-FR" dirty="0" sz="2400" lang="fr-FR" smtClean="0">
                <a:latin typeface="Times New Roman" panose="02020603050405020304" pitchFamily="18" charset="0"/>
                <a:cs typeface="Times New Roman" panose="02020603050405020304" pitchFamily="18" charset="0"/>
              </a:rPr>
              <a:t>à répéter jusqu’à 3 reprises (60cc / kg) pour la 1ere heure </a:t>
            </a:r>
            <a:r>
              <a:rPr altLang="fr-FR" b="1" dirty="0" sz="2400" lang="fr-FR" smtClean="0">
                <a:latin typeface="Times New Roman" panose="02020603050405020304" pitchFamily="18" charset="0"/>
                <a:cs typeface="Times New Roman" panose="02020603050405020304" pitchFamily="18" charset="0"/>
              </a:rPr>
              <a:t>sauf si choc cardiogénique</a:t>
            </a:r>
            <a:endParaRPr altLang="fr-FR" b="1" dirty="0" sz="2400" lang="fr-FR">
              <a:latin typeface="Times New Roman" panose="02020603050405020304" pitchFamily="18" charset="0"/>
              <a:cs typeface="Times New Roman" panose="02020603050405020304" pitchFamily="18" charset="0"/>
            </a:endParaRPr>
          </a:p>
          <a:p>
            <a:pPr algn="just" eaLnBrk="1" hangingPunct="1" indent="0" marL="0">
              <a:lnSpc>
                <a:spcPct val="150000"/>
              </a:lnSpc>
              <a:buNone/>
            </a:pPr>
            <a:endParaRPr altLang="fr-FR" dirty="0" sz="2400" lang="fr-FR">
              <a:latin typeface="Times New Roman" panose="02020603050405020304" pitchFamily="18" charset="0"/>
              <a:cs typeface="Times New Roman" panose="02020603050405020304" pitchFamily="18" charset="0"/>
            </a:endParaRPr>
          </a:p>
        </p:txBody>
      </p:sp>
      <p:sp>
        <p:nvSpPr>
          <p:cNvPr id="1048688"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89" name="Titre 1"/>
          <p:cNvSpPr>
            <a:spLocks noGrp="1"/>
          </p:cNvSpPr>
          <p:nvPr>
            <p:ph type="title"/>
          </p:nvPr>
        </p:nvSpPr>
        <p:spPr/>
        <p:txBody>
          <a:bodyPr/>
          <a:p>
            <a:pPr eaLnBrk="1" hangingPunct="1"/>
            <a:r>
              <a:rPr altLang="fr-FR" b="1" lang="fr-FR">
                <a:solidFill>
                  <a:srgbClr val="000000"/>
                </a:solidFill>
                <a:latin typeface="Times New Roman" panose="02020603050405020304" pitchFamily="18" charset="0"/>
                <a:cs typeface="Times New Roman" panose="02020603050405020304" pitchFamily="18" charset="0"/>
              </a:rPr>
              <a:t>II- DIAGNOSTIC</a:t>
            </a:r>
            <a:endParaRPr altLang="fr-FR" b="1" lang="fr-FR">
              <a:latin typeface="Times New Roman" panose="02020603050405020304" pitchFamily="18" charset="0"/>
              <a:cs typeface="Times New Roman" panose="02020603050405020304" pitchFamily="18" charset="0"/>
            </a:endParaRPr>
          </a:p>
        </p:txBody>
      </p:sp>
      <p:sp>
        <p:nvSpPr>
          <p:cNvPr id="1048690" name="Espace réservé du contenu 2"/>
          <p:cNvSpPr>
            <a:spLocks noGrp="1"/>
          </p:cNvSpPr>
          <p:nvPr>
            <p:ph idx="1"/>
          </p:nvPr>
        </p:nvSpPr>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II-1 POSITIF</a:t>
            </a:r>
          </a:p>
          <a:p>
            <a:pPr algn="just" eaLnBrk="1" hangingPunct="1">
              <a:lnSpc>
                <a:spcPct val="150000"/>
              </a:lnSpc>
              <a:buFont typeface="Wingdings" panose="05000000000000000000" pitchFamily="2" charset="2"/>
              <a:buChar char="q"/>
            </a:pPr>
            <a:r>
              <a:rPr altLang="fr-FR" b="1" dirty="0" sz="2400" lang="fr-FR">
                <a:latin typeface="Times New Roman" panose="02020603050405020304" pitchFamily="18" charset="0"/>
                <a:cs typeface="Times New Roman" panose="02020603050405020304" pitchFamily="18" charset="0"/>
              </a:rPr>
              <a:t>Signes paracliniques:</a:t>
            </a:r>
          </a:p>
          <a:p>
            <a:pPr algn="just" eaLnBrk="1" hangingPunct="1">
              <a:lnSpc>
                <a:spcPct val="150000"/>
              </a:lnSpc>
              <a:buFont typeface="Wingdings" panose="05000000000000000000" pitchFamily="2" charset="2"/>
              <a:buChar char="§"/>
            </a:pPr>
            <a:r>
              <a:rPr altLang="fr-FR" b="1" dirty="0" sz="2400" lang="fr-FR">
                <a:latin typeface="Times New Roman" panose="02020603050405020304" pitchFamily="18" charset="0"/>
                <a:cs typeface="Times New Roman" panose="02020603050405020304" pitchFamily="18" charset="0"/>
              </a:rPr>
              <a:t>Gaz du sang: </a:t>
            </a:r>
            <a:r>
              <a:rPr altLang="fr-FR" dirty="0" sz="2400" lang="fr-FR">
                <a:latin typeface="Times New Roman" panose="02020603050405020304" pitchFamily="18" charset="0"/>
                <a:cs typeface="Times New Roman" panose="02020603050405020304" pitchFamily="18" charset="0"/>
              </a:rPr>
              <a:t>acidose métabolique, hypoxémie et </a:t>
            </a:r>
            <a:r>
              <a:rPr altLang="fr-FR" dirty="0" sz="2400" lang="fr-FR" smtClean="0">
                <a:latin typeface="Times New Roman" panose="02020603050405020304" pitchFamily="18" charset="0"/>
                <a:cs typeface="Times New Roman" panose="02020603050405020304" pitchFamily="18" charset="0"/>
              </a:rPr>
              <a:t>hypercapnie </a:t>
            </a:r>
          </a:p>
          <a:p>
            <a:pPr algn="just" eaLnBrk="1" hangingPunct="1" indent="0" marL="0">
              <a:lnSpc>
                <a:spcPct val="150000"/>
              </a:lnSpc>
              <a:buNone/>
            </a:pPr>
            <a:r>
              <a:rPr altLang="fr-FR" dirty="0" sz="2400" lang="fr-FR" smtClean="0">
                <a:solidFill>
                  <a:srgbClr val="FF0000"/>
                </a:solidFill>
                <a:latin typeface="Times New Roman" panose="02020603050405020304" pitchFamily="18" charset="0"/>
                <a:cs typeface="Times New Roman" panose="02020603050405020304" pitchFamily="18" charset="0"/>
              </a:rPr>
              <a:t>valeurs normales:</a:t>
            </a:r>
          </a:p>
          <a:p>
            <a:pPr algn="just" eaLnBrk="1" hangingPunct="1">
              <a:lnSpc>
                <a:spcPct val="150000"/>
              </a:lnSpc>
              <a:buFont typeface="Wingdings" panose="05000000000000000000" pitchFamily="2" charset="2"/>
              <a:buChar char="§"/>
            </a:pPr>
            <a:r>
              <a:rPr altLang="fr-FR" b="1" dirty="0" sz="2400" lang="fr-FR" smtClean="0">
                <a:latin typeface="Times New Roman" panose="02020603050405020304" pitchFamily="18" charset="0"/>
                <a:cs typeface="Times New Roman" panose="02020603050405020304" pitchFamily="18" charset="0"/>
              </a:rPr>
              <a:t>pH: 7,35-7,45</a:t>
            </a:r>
          </a:p>
          <a:p>
            <a:pPr algn="just" eaLnBrk="1" hangingPunct="1">
              <a:lnSpc>
                <a:spcPct val="150000"/>
              </a:lnSpc>
              <a:buFont typeface="Wingdings" panose="05000000000000000000" pitchFamily="2" charset="2"/>
              <a:buChar char="§"/>
            </a:pPr>
            <a:r>
              <a:rPr altLang="fr-FR" b="1" dirty="0" sz="2400" lang="fr-FR" smtClean="0">
                <a:latin typeface="Times New Roman" panose="02020603050405020304" pitchFamily="18" charset="0"/>
                <a:cs typeface="Times New Roman" panose="02020603050405020304" pitchFamily="18" charset="0"/>
              </a:rPr>
              <a:t>PaO2 &gt; 80 </a:t>
            </a:r>
            <a:r>
              <a:rPr altLang="fr-FR" b="1" dirty="0" sz="2400" lang="fr-FR" err="1" smtClean="0">
                <a:latin typeface="Times New Roman" panose="02020603050405020304" pitchFamily="18" charset="0"/>
                <a:cs typeface="Times New Roman" panose="02020603050405020304" pitchFamily="18" charset="0"/>
              </a:rPr>
              <a:t>mmHg</a:t>
            </a:r>
            <a:r>
              <a:rPr altLang="fr-FR" b="1" dirty="0" sz="2400" lang="fr-FR" smtClean="0">
                <a:latin typeface="Times New Roman" panose="02020603050405020304" pitchFamily="18" charset="0"/>
                <a:cs typeface="Times New Roman" panose="02020603050405020304" pitchFamily="18" charset="0"/>
              </a:rPr>
              <a:t>(10,7kPa)</a:t>
            </a:r>
          </a:p>
          <a:p>
            <a:pPr algn="just" eaLnBrk="1" hangingPunct="1">
              <a:lnSpc>
                <a:spcPct val="150000"/>
              </a:lnSpc>
              <a:buFont typeface="Wingdings" panose="05000000000000000000" pitchFamily="2" charset="2"/>
              <a:buChar char="§"/>
            </a:pPr>
            <a:r>
              <a:rPr altLang="fr-FR" b="1" dirty="0" sz="2400" lang="fr-FR" smtClean="0">
                <a:latin typeface="Times New Roman" panose="02020603050405020304" pitchFamily="18" charset="0"/>
                <a:cs typeface="Times New Roman" panose="02020603050405020304" pitchFamily="18" charset="0"/>
              </a:rPr>
              <a:t>PaCO2 &gt; 35 à 45 mmHg(4,7 – 6 kPa)</a:t>
            </a:r>
          </a:p>
          <a:p>
            <a:pPr algn="just" eaLnBrk="1" hangingPunct="1">
              <a:lnSpc>
                <a:spcPct val="150000"/>
              </a:lnSpc>
              <a:buFont typeface="Wingdings" panose="05000000000000000000" pitchFamily="2" charset="2"/>
              <a:buChar char="§"/>
            </a:pPr>
            <a:r>
              <a:rPr altLang="fr-FR" b="1" dirty="0" sz="2400" lang="fr-FR" smtClean="0">
                <a:latin typeface="Times New Roman" panose="02020603050405020304" pitchFamily="18" charset="0"/>
                <a:cs typeface="Times New Roman" panose="02020603050405020304" pitchFamily="18" charset="0"/>
              </a:rPr>
              <a:t>HCO2: 22 – 26 </a:t>
            </a:r>
            <a:r>
              <a:rPr altLang="fr-FR" b="1" dirty="0" sz="2400" lang="fr-FR" err="1" smtClean="0">
                <a:latin typeface="Times New Roman" panose="02020603050405020304" pitchFamily="18" charset="0"/>
                <a:cs typeface="Times New Roman" panose="02020603050405020304" pitchFamily="18" charset="0"/>
              </a:rPr>
              <a:t>mmol</a:t>
            </a:r>
            <a:r>
              <a:rPr altLang="fr-FR" b="1" dirty="0" sz="2400" lang="fr-FR" smtClean="0">
                <a:latin typeface="Times New Roman" panose="02020603050405020304" pitchFamily="18" charset="0"/>
                <a:cs typeface="Times New Roman" panose="02020603050405020304" pitchFamily="18" charset="0"/>
              </a:rPr>
              <a:t> / L </a:t>
            </a:r>
          </a:p>
          <a:p>
            <a:pPr algn="just" eaLnBrk="1" hangingPunct="1">
              <a:lnSpc>
                <a:spcPct val="150000"/>
              </a:lnSpc>
              <a:buFont typeface="Wingdings" panose="05000000000000000000" pitchFamily="2" charset="2"/>
              <a:buChar char="§"/>
            </a:pPr>
            <a:endParaRPr altLang="fr-FR" dirty="0" sz="2400" lang="fr-FR">
              <a:solidFill>
                <a:srgbClr val="FF0000"/>
              </a:solidFill>
              <a:latin typeface="Times New Roman" panose="02020603050405020304" pitchFamily="18" charset="0"/>
              <a:cs typeface="Times New Roman" panose="02020603050405020304" pitchFamily="18" charset="0"/>
            </a:endParaRPr>
          </a:p>
          <a:p>
            <a:pPr algn="just" eaLnBrk="1" hangingPunct="1" indent="0" marL="0">
              <a:lnSpc>
                <a:spcPct val="150000"/>
              </a:lnSpc>
              <a:buNone/>
            </a:pPr>
            <a:endParaRPr altLang="fr-FR" b="1" dirty="0" sz="2400" lang="fr-FR">
              <a:latin typeface="Times New Roman" panose="02020603050405020304" pitchFamily="18" charset="0"/>
              <a:cs typeface="Times New Roman" panose="02020603050405020304" pitchFamily="18" charset="0"/>
            </a:endParaRPr>
          </a:p>
        </p:txBody>
      </p:sp>
      <p:sp>
        <p:nvSpPr>
          <p:cNvPr id="1048691"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92" name="Titre 1"/>
          <p:cNvSpPr>
            <a:spLocks noGrp="1"/>
          </p:cNvSpPr>
          <p:nvPr>
            <p:ph type="title"/>
          </p:nvPr>
        </p:nvSpPr>
        <p:spPr/>
        <p:txBody>
          <a:bodyPr/>
          <a:p>
            <a:pPr eaLnBrk="1" hangingPunct="1"/>
            <a:r>
              <a:rPr altLang="fr-FR" b="1" lang="fr-FR">
                <a:solidFill>
                  <a:srgbClr val="000000"/>
                </a:solidFill>
                <a:latin typeface="Times New Roman" panose="02020603050405020304" pitchFamily="18" charset="0"/>
                <a:cs typeface="Times New Roman" panose="02020603050405020304" pitchFamily="18" charset="0"/>
              </a:rPr>
              <a:t>II- DIAGNOSTIC</a:t>
            </a:r>
            <a:endParaRPr altLang="fr-FR" b="1" lang="fr-FR">
              <a:latin typeface="Times New Roman" panose="02020603050405020304" pitchFamily="18" charset="0"/>
              <a:cs typeface="Times New Roman" panose="02020603050405020304" pitchFamily="18" charset="0"/>
            </a:endParaRPr>
          </a:p>
        </p:txBody>
      </p:sp>
      <p:sp>
        <p:nvSpPr>
          <p:cNvPr id="1048693" name="Espace réservé du contenu 2"/>
          <p:cNvSpPr>
            <a:spLocks noGrp="1"/>
          </p:cNvSpPr>
          <p:nvPr>
            <p:ph idx="1"/>
          </p:nvPr>
        </p:nvSpPr>
        <p:spPr>
          <a:xfrm>
            <a:off x="628650" y="1825624"/>
            <a:ext cx="7886700" cy="5779840"/>
          </a:xfrm>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II-1 POSITIF</a:t>
            </a:r>
          </a:p>
          <a:p>
            <a:pPr algn="just" eaLnBrk="1" hangingPunct="1">
              <a:lnSpc>
                <a:spcPct val="150000"/>
              </a:lnSpc>
              <a:buFont typeface="Wingdings" panose="05000000000000000000" pitchFamily="2" charset="2"/>
              <a:buChar char="q"/>
            </a:pPr>
            <a:r>
              <a:rPr altLang="fr-FR" b="1" dirty="0" sz="2400" lang="fr-FR">
                <a:latin typeface="Times New Roman" panose="02020603050405020304" pitchFamily="18" charset="0"/>
                <a:cs typeface="Times New Roman" panose="02020603050405020304" pitchFamily="18" charset="0"/>
              </a:rPr>
              <a:t>Signes paracliniques</a:t>
            </a:r>
            <a:r>
              <a:rPr altLang="fr-FR" b="1" dirty="0" sz="2400" lang="fr-FR" smtClean="0">
                <a:latin typeface="Times New Roman" panose="02020603050405020304" pitchFamily="18" charset="0"/>
                <a:cs typeface="Times New Roman" panose="02020603050405020304" pitchFamily="18" charset="0"/>
              </a:rPr>
              <a:t>:</a:t>
            </a:r>
            <a:endParaRPr altLang="fr-FR" b="1" dirty="0" sz="2400" lang="fr-FR" smtClean="0">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pPr>
            <a:r>
              <a:rPr altLang="fr-FR" b="1" dirty="0" sz="2400" lang="fr-FR" smtClean="0">
                <a:latin typeface="Times New Roman" panose="02020603050405020304" pitchFamily="18" charset="0"/>
                <a:cs typeface="Times New Roman" panose="02020603050405020304" pitchFamily="18" charset="0"/>
              </a:rPr>
              <a:t>Nb:</a:t>
            </a:r>
            <a:r>
              <a:rPr altLang="fr-FR" dirty="0" sz="2400" lang="fr-FR" smtClean="0">
                <a:latin typeface="Times New Roman" panose="02020603050405020304" pitchFamily="18" charset="0"/>
                <a:cs typeface="Times New Roman" panose="02020603050405020304" pitchFamily="18" charset="0"/>
              </a:rPr>
              <a:t> La PaO2 et PaCO2 dépendent de la température centrale du sujet qui doit être précisée lors du prélèvement afin qu’une correction soit apportée lors du rendu du résultat( une élévation de la T° s’accompagne augmentation de la pression gazeuse. La PaO2 dépend aussi de la fraction d’oxygène dans les gaz inspirés( donc préciser si le prélèvement est fait en air ambiant ou sous O2) </a:t>
            </a:r>
          </a:p>
          <a:p>
            <a:pPr algn="just" eaLnBrk="1" hangingPunct="1">
              <a:lnSpc>
                <a:spcPct val="150000"/>
              </a:lnSpc>
              <a:buFont typeface="Wingdings" panose="05000000000000000000" pitchFamily="2" charset="2"/>
              <a:buChar char="§"/>
            </a:pPr>
            <a:endParaRPr altLang="fr-FR" b="1" dirty="0" sz="2400" lang="fr-FR">
              <a:latin typeface="Times New Roman" panose="02020603050405020304" pitchFamily="18" charset="0"/>
              <a:cs typeface="Times New Roman" panose="02020603050405020304" pitchFamily="18" charset="0"/>
            </a:endParaRPr>
          </a:p>
        </p:txBody>
      </p:sp>
      <p:sp>
        <p:nvSpPr>
          <p:cNvPr id="1048694"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95" name="Titre 1"/>
          <p:cNvSpPr>
            <a:spLocks noGrp="1"/>
          </p:cNvSpPr>
          <p:nvPr>
            <p:ph type="title"/>
          </p:nvPr>
        </p:nvSpPr>
        <p:spPr/>
        <p:txBody>
          <a:bodyPr/>
          <a:p>
            <a:pPr eaLnBrk="1" hangingPunct="1"/>
            <a:r>
              <a:rPr altLang="fr-FR" b="1" lang="fr-FR">
                <a:solidFill>
                  <a:srgbClr val="000000"/>
                </a:solidFill>
                <a:latin typeface="Times New Roman" panose="02020603050405020304" pitchFamily="18" charset="0"/>
                <a:cs typeface="Times New Roman" panose="02020603050405020304" pitchFamily="18" charset="0"/>
              </a:rPr>
              <a:t>II- DIAGNOSTIC</a:t>
            </a:r>
            <a:endParaRPr altLang="fr-FR" b="1" lang="fr-FR">
              <a:latin typeface="Times New Roman" panose="02020603050405020304" pitchFamily="18" charset="0"/>
              <a:cs typeface="Times New Roman" panose="02020603050405020304" pitchFamily="18" charset="0"/>
            </a:endParaRPr>
          </a:p>
        </p:txBody>
      </p:sp>
      <p:sp>
        <p:nvSpPr>
          <p:cNvPr id="1048696" name="Espace réservé du contenu 2"/>
          <p:cNvSpPr>
            <a:spLocks noGrp="1"/>
          </p:cNvSpPr>
          <p:nvPr>
            <p:ph idx="1"/>
          </p:nvPr>
        </p:nvSpPr>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II-1 POSITIF</a:t>
            </a:r>
          </a:p>
          <a:p>
            <a:pPr algn="just" eaLnBrk="1" hangingPunct="1">
              <a:lnSpc>
                <a:spcPct val="150000"/>
              </a:lnSpc>
              <a:buFont typeface="Wingdings" panose="05000000000000000000" pitchFamily="2" charset="2"/>
              <a:buChar char="q"/>
            </a:pPr>
            <a:r>
              <a:rPr altLang="fr-FR" dirty="0" sz="2400" lang="fr-FR">
                <a:latin typeface="Times New Roman" panose="02020603050405020304" pitchFamily="18" charset="0"/>
                <a:cs typeface="Times New Roman" panose="02020603050405020304" pitchFamily="18" charset="0"/>
              </a:rPr>
              <a:t>Signes </a:t>
            </a:r>
            <a:r>
              <a:rPr altLang="fr-FR" dirty="0" sz="2400" lang="fr-FR" smtClean="0">
                <a:latin typeface="Times New Roman" panose="02020603050405020304" pitchFamily="18" charset="0"/>
                <a:cs typeface="Times New Roman" panose="02020603050405020304" pitchFamily="18" charset="0"/>
              </a:rPr>
              <a:t>paracliniques:</a:t>
            </a:r>
            <a:endParaRPr altLang="fr-FR" dirty="0" sz="2400" lang="fr-FR">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pPr>
            <a:r>
              <a:rPr altLang="fr-FR" b="1" dirty="0" sz="2400" lang="fr-FR" smtClean="0">
                <a:solidFill>
                  <a:srgbClr val="FF0000"/>
                </a:solidFill>
                <a:latin typeface="Times New Roman" panose="02020603050405020304" pitchFamily="18" charset="0"/>
                <a:cs typeface="Times New Roman" panose="02020603050405020304" pitchFamily="18" charset="0"/>
              </a:rPr>
              <a:t>Lactatémie élevée &gt; 2mmol/l </a:t>
            </a:r>
            <a:endParaRPr altLang="fr-FR" b="1" dirty="0" sz="2400" lang="fr-FR">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pPr>
            <a:r>
              <a:rPr altLang="fr-FR" b="1" dirty="0" sz="2400" lang="fr-FR" smtClean="0">
                <a:latin typeface="Times New Roman" panose="02020603050405020304" pitchFamily="18" charset="0"/>
                <a:cs typeface="Times New Roman" panose="02020603050405020304" pitchFamily="18" charset="0"/>
              </a:rPr>
              <a:t>En fonction de l’étiologie:</a:t>
            </a:r>
          </a:p>
          <a:p>
            <a:pPr algn="just" eaLnBrk="1" hangingPunct="1">
              <a:lnSpc>
                <a:spcPct val="150000"/>
              </a:lnSpc>
              <a:buFont typeface="Wingdings" panose="05000000000000000000" pitchFamily="2" charset="2"/>
              <a:buChar char="§"/>
            </a:pPr>
            <a:r>
              <a:rPr altLang="fr-FR" b="1" dirty="0" sz="2400" lang="fr-FR" smtClean="0">
                <a:latin typeface="Times New Roman" panose="02020603050405020304" pitchFamily="18" charset="0"/>
                <a:cs typeface="Times New Roman" panose="02020603050405020304" pitchFamily="18" charset="0"/>
              </a:rPr>
              <a:t>Choc septique: </a:t>
            </a:r>
            <a:r>
              <a:rPr altLang="fr-FR" dirty="0" sz="2400" lang="fr-FR" smtClean="0">
                <a:latin typeface="Times New Roman" panose="02020603050405020304" pitchFamily="18" charset="0"/>
                <a:cs typeface="Times New Roman" panose="02020603050405020304" pitchFamily="18" charset="0"/>
              </a:rPr>
              <a:t>NFS, CRP, Pro calcitonine (PCT), Hémocultures, ECBU, Recherche d’un foyer infectieux…</a:t>
            </a:r>
          </a:p>
          <a:p>
            <a:pPr algn="just" eaLnBrk="1" hangingPunct="1">
              <a:lnSpc>
                <a:spcPct val="150000"/>
              </a:lnSpc>
              <a:buFont typeface="Wingdings" panose="05000000000000000000" pitchFamily="2" charset="2"/>
              <a:buChar char="§"/>
            </a:pPr>
            <a:r>
              <a:rPr altLang="fr-FR" b="1" dirty="0" sz="2400" lang="fr-FR" smtClean="0">
                <a:latin typeface="Times New Roman" panose="02020603050405020304" pitchFamily="18" charset="0"/>
                <a:cs typeface="Times New Roman" panose="02020603050405020304" pitchFamily="18" charset="0"/>
              </a:rPr>
              <a:t>Choc hypovolémique: </a:t>
            </a:r>
            <a:r>
              <a:rPr altLang="fr-FR" dirty="0" sz="2400" lang="fr-FR" smtClean="0">
                <a:latin typeface="Times New Roman" panose="02020603050405020304" pitchFamily="18" charset="0"/>
                <a:cs typeface="Times New Roman" panose="02020603050405020304" pitchFamily="18" charset="0"/>
              </a:rPr>
              <a:t>NFS , TP TCA…</a:t>
            </a:r>
            <a:endParaRPr altLang="fr-FR" dirty="0" sz="2400" lang="fr-FR">
              <a:latin typeface="Times New Roman" panose="02020603050405020304" pitchFamily="18" charset="0"/>
              <a:cs typeface="Times New Roman" panose="02020603050405020304" pitchFamily="18" charset="0"/>
            </a:endParaRPr>
          </a:p>
        </p:txBody>
      </p:sp>
      <p:sp>
        <p:nvSpPr>
          <p:cNvPr id="1048697"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00" name="Titre 1"/>
          <p:cNvSpPr>
            <a:spLocks noGrp="1"/>
          </p:cNvSpPr>
          <p:nvPr>
            <p:ph type="title"/>
          </p:nvPr>
        </p:nvSpPr>
        <p:spPr/>
        <p:txBody>
          <a:bodyPr/>
          <a:p>
            <a:pPr eaLnBrk="1" hangingPunct="1"/>
            <a:r>
              <a:rPr altLang="fr-FR" b="1" lang="fr-FR"/>
              <a:t>                          I- </a:t>
            </a:r>
            <a:r>
              <a:rPr altLang="fr-FR" b="1" lang="fr-FR">
                <a:latin typeface="Times New Roman" panose="02020603050405020304" pitchFamily="18" charset="0"/>
                <a:cs typeface="Times New Roman" panose="02020603050405020304" pitchFamily="18" charset="0"/>
              </a:rPr>
              <a:t>GENERALITES </a:t>
            </a:r>
            <a:endParaRPr altLang="fr-FR" b="1" lang="fr-FR"/>
          </a:p>
        </p:txBody>
      </p:sp>
      <p:sp>
        <p:nvSpPr>
          <p:cNvPr id="1048601" name="Espace réservé du contenu 2"/>
          <p:cNvSpPr>
            <a:spLocks noGrp="1"/>
          </p:cNvSpPr>
          <p:nvPr>
            <p:ph idx="1"/>
          </p:nvPr>
        </p:nvSpPr>
        <p:spPr/>
        <p:txBody>
          <a:bodyPr/>
          <a:p>
            <a:pPr algn="just" eaLnBrk="1" hangingPunct="1" indent="0" marL="0">
              <a:lnSpc>
                <a:spcPct val="150000"/>
              </a:lnSpc>
              <a:buFont typeface="Arial" panose="020B0604020202020204" pitchFamily="34" charset="0"/>
              <a:buNone/>
            </a:pPr>
            <a:r>
              <a:rPr altLang="fr-FR" b="1" sz="2400" lang="fr-FR">
                <a:latin typeface="Times New Roman" panose="02020603050405020304" pitchFamily="18" charset="0"/>
                <a:cs typeface="Times New Roman" panose="02020603050405020304" pitchFamily="18" charset="0"/>
              </a:rPr>
              <a:t>I-1 Définition</a:t>
            </a:r>
          </a:p>
          <a:p>
            <a:pPr algn="just" eaLnBrk="1" hangingPunct="1" indent="0" marL="0">
              <a:lnSpc>
                <a:spcPct val="150000"/>
              </a:lnSpc>
              <a:buFont typeface="Arial" panose="020B0604020202020204" pitchFamily="34" charset="0"/>
              <a:buNone/>
            </a:pPr>
            <a:r>
              <a:rPr altLang="fr-FR" sz="2400" lang="fr-FR">
                <a:latin typeface="Times New Roman" panose="02020603050405020304" pitchFamily="18" charset="0"/>
                <a:cs typeface="Times New Roman" panose="02020603050405020304" pitchFamily="18" charset="0"/>
              </a:rPr>
              <a:t>L’ état de choc est défini comme une insuffisance circulatoire aigue et durable aboutissant à une hypoxie cellulaire.</a:t>
            </a:r>
            <a:endParaRPr altLang="fr-FR" sz="2400" lang="fr-FR"/>
          </a:p>
        </p:txBody>
      </p:sp>
      <p:sp>
        <p:nvSpPr>
          <p:cNvPr id="1048602" name="Espace réservé de la date 3"/>
          <p:cNvSpPr>
            <a:spLocks noGrp="1"/>
          </p:cNvSpPr>
          <p:nvPr>
            <p:ph type="dt" sz="quarter" idx="10"/>
          </p:nvPr>
        </p:nvSpPr>
        <p:spPr/>
        <p:txBody>
          <a:bodyPr/>
          <a:p>
            <a:fld id="{4957DD96-E295-442D-9B81-4393B0A45E2F}" type="datetime1">
              <a:rPr lang="fr-FR"/>
              <a:t>11/14/2023</a:t>
            </a:fld>
            <a:endParaRPr dirty="0"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98" name="Titre 1"/>
          <p:cNvSpPr>
            <a:spLocks noGrp="1"/>
          </p:cNvSpPr>
          <p:nvPr>
            <p:ph type="title"/>
          </p:nvPr>
        </p:nvSpPr>
        <p:spPr/>
        <p:txBody>
          <a:bodyPr/>
          <a:p>
            <a:pPr eaLnBrk="1" hangingPunct="1"/>
            <a:r>
              <a:rPr altLang="fr-FR" b="1" dirty="0" lang="fr-FR">
                <a:solidFill>
                  <a:srgbClr val="000000"/>
                </a:solidFill>
                <a:latin typeface="Times New Roman" panose="02020603050405020304" pitchFamily="18" charset="0"/>
                <a:cs typeface="Times New Roman" panose="02020603050405020304" pitchFamily="18" charset="0"/>
              </a:rPr>
              <a:t>II- DIAGNOSTIC</a:t>
            </a:r>
            <a:endParaRPr altLang="fr-FR" b="1" dirty="0" lang="fr-FR">
              <a:latin typeface="Times New Roman" panose="02020603050405020304" pitchFamily="18" charset="0"/>
              <a:cs typeface="Times New Roman" panose="02020603050405020304" pitchFamily="18" charset="0"/>
            </a:endParaRPr>
          </a:p>
        </p:txBody>
      </p:sp>
      <p:sp>
        <p:nvSpPr>
          <p:cNvPr id="1048699" name="Espace réservé du contenu 2"/>
          <p:cNvSpPr>
            <a:spLocks noGrp="1"/>
          </p:cNvSpPr>
          <p:nvPr>
            <p:ph idx="1"/>
          </p:nvPr>
        </p:nvSpPr>
        <p:spPr/>
        <p:txBody>
          <a:bodyPr/>
          <a:p>
            <a:pPr algn="just" eaLnBrk="1" hangingPunct="1" indent="0" marL="0">
              <a:lnSpc>
                <a:spcPct val="150000"/>
              </a:lnSpc>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II-1 POSITIF</a:t>
            </a:r>
          </a:p>
          <a:p>
            <a:pPr algn="just" eaLnBrk="1" hangingPunct="1" indent="0" marL="0">
              <a:lnSpc>
                <a:spcPct val="150000"/>
              </a:lnSpc>
              <a:buNone/>
            </a:pPr>
            <a:r>
              <a:rPr altLang="fr-FR" b="1" dirty="0" sz="2400" lang="fr-FR" smtClean="0">
                <a:latin typeface="Times New Roman" panose="02020603050405020304" pitchFamily="18" charset="0"/>
                <a:cs typeface="Times New Roman" panose="02020603050405020304" pitchFamily="18" charset="0"/>
              </a:rPr>
              <a:t>Choc cardiogénique:</a:t>
            </a:r>
            <a:endParaRPr altLang="fr-FR" b="1" dirty="0" sz="2400" lang="fr-FR">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pPr>
            <a:r>
              <a:rPr altLang="fr-FR" b="1" dirty="0" sz="2400" lang="fr-FR">
                <a:latin typeface="Times New Roman" panose="02020603050405020304" pitchFamily="18" charset="0"/>
                <a:cs typeface="Times New Roman" panose="02020603050405020304" pitchFamily="18" charset="0"/>
              </a:rPr>
              <a:t>Echocoeur </a:t>
            </a:r>
            <a:r>
              <a:rPr altLang="fr-FR" dirty="0" sz="2400" lang="fr-FR">
                <a:latin typeface="Times New Roman" panose="02020603050405020304" pitchFamily="18" charset="0"/>
                <a:cs typeface="Times New Roman" panose="02020603050405020304" pitchFamily="18" charset="0"/>
              </a:rPr>
              <a:t>: état VCI(veine cave </a:t>
            </a:r>
            <a:r>
              <a:rPr altLang="fr-FR" dirty="0" sz="2400" lang="fr-FR" err="1">
                <a:latin typeface="Times New Roman" panose="02020603050405020304" pitchFamily="18" charset="0"/>
                <a:cs typeface="Times New Roman" panose="02020603050405020304" pitchFamily="18" charset="0"/>
              </a:rPr>
              <a:t>inf</a:t>
            </a:r>
            <a:r>
              <a:rPr altLang="fr-FR" dirty="0" sz="2400" lang="fr-FR">
                <a:latin typeface="Times New Roman" panose="02020603050405020304" pitchFamily="18" charset="0"/>
                <a:cs typeface="Times New Roman" panose="02020603050405020304" pitchFamily="18" charset="0"/>
              </a:rPr>
              <a:t>), état du VG(ventricule gauche)</a:t>
            </a:r>
          </a:p>
          <a:p>
            <a:pPr algn="just" eaLnBrk="1" hangingPunct="1">
              <a:lnSpc>
                <a:spcPct val="150000"/>
              </a:lnSpc>
              <a:buFont typeface="Wingdings" panose="05000000000000000000" pitchFamily="2" charset="2"/>
              <a:buChar char="§"/>
            </a:pPr>
            <a:r>
              <a:rPr altLang="fr-FR" b="1" dirty="0" sz="2400" lang="fr-FR">
                <a:latin typeface="Times New Roman" panose="02020603050405020304" pitchFamily="18" charset="0"/>
                <a:cs typeface="Times New Roman" panose="02020603050405020304" pitchFamily="18" charset="0"/>
              </a:rPr>
              <a:t>ECG</a:t>
            </a:r>
            <a:r>
              <a:rPr altLang="fr-FR" dirty="0" sz="2400" lang="fr-FR">
                <a:latin typeface="Times New Roman" panose="02020603050405020304" pitchFamily="18" charset="0"/>
                <a:cs typeface="Times New Roman" panose="02020603050405020304" pitchFamily="18" charset="0"/>
              </a:rPr>
              <a:t>: troubles du rythme, signes d’ischémie</a:t>
            </a:r>
          </a:p>
          <a:p>
            <a:pPr algn="just" eaLnBrk="1" hangingPunct="1">
              <a:lnSpc>
                <a:spcPct val="150000"/>
              </a:lnSpc>
              <a:buFont typeface="Wingdings" panose="05000000000000000000" pitchFamily="2" charset="2"/>
              <a:buChar char="§"/>
            </a:pPr>
            <a:r>
              <a:rPr altLang="fr-FR" b="1" dirty="0" sz="2400" lang="fr-FR">
                <a:latin typeface="Times New Roman" panose="02020603050405020304" pitchFamily="18" charset="0"/>
                <a:cs typeface="Times New Roman" panose="02020603050405020304" pitchFamily="18" charset="0"/>
              </a:rPr>
              <a:t>Cathétérisme cardiaque </a:t>
            </a:r>
            <a:r>
              <a:rPr altLang="fr-FR" dirty="0" sz="2400" lang="fr-FR">
                <a:latin typeface="Times New Roman" panose="02020603050405020304" pitchFamily="18" charset="0"/>
                <a:cs typeface="Times New Roman" panose="02020603050405020304" pitchFamily="18" charset="0"/>
              </a:rPr>
              <a:t>: élévation ou chute de la PVC</a:t>
            </a:r>
          </a:p>
          <a:p>
            <a:pPr algn="just" eaLnBrk="1" hangingPunct="1">
              <a:lnSpc>
                <a:spcPct val="150000"/>
              </a:lnSpc>
              <a:buFont typeface="Wingdings" panose="05000000000000000000" pitchFamily="2" charset="2"/>
              <a:buChar char="§"/>
            </a:pPr>
            <a:r>
              <a:rPr altLang="fr-FR" b="1" dirty="0" sz="2400" lang="fr-FR">
                <a:latin typeface="Times New Roman" panose="02020603050405020304" pitchFamily="18" charset="0"/>
                <a:cs typeface="Times New Roman" panose="02020603050405020304" pitchFamily="18" charset="0"/>
              </a:rPr>
              <a:t>Radiographie thorax: </a:t>
            </a:r>
            <a:r>
              <a:rPr altLang="fr-FR" dirty="0" sz="2400" lang="fr-FR">
                <a:latin typeface="Times New Roman" panose="02020603050405020304" pitchFamily="18" charset="0"/>
                <a:cs typeface="Times New Roman" panose="02020603050405020304" pitchFamily="18" charset="0"/>
              </a:rPr>
              <a:t>opacités alvéolaires </a:t>
            </a:r>
            <a:r>
              <a:rPr altLang="fr-FR" dirty="0" sz="2400" lang="fr-FR" smtClean="0">
                <a:latin typeface="Times New Roman" panose="02020603050405020304" pitchFamily="18" charset="0"/>
                <a:cs typeface="Times New Roman" panose="02020603050405020304" pitchFamily="18" charset="0"/>
              </a:rPr>
              <a:t>bilatérales, cardiomégalie</a:t>
            </a:r>
            <a:endParaRPr altLang="fr-FR" b="1" dirty="0" sz="2400" lang="fr-FR">
              <a:latin typeface="Times New Roman" panose="02020603050405020304" pitchFamily="18" charset="0"/>
              <a:cs typeface="Times New Roman" panose="02020603050405020304" pitchFamily="18" charset="0"/>
            </a:endParaRPr>
          </a:p>
        </p:txBody>
      </p:sp>
      <p:sp>
        <p:nvSpPr>
          <p:cNvPr id="1048700" name="Espace réservé de la date 3"/>
          <p:cNvSpPr>
            <a:spLocks noGrp="1"/>
          </p:cNvSpPr>
          <p:nvPr>
            <p:ph type="dt" sz="quarter" idx="10"/>
          </p:nvPr>
        </p:nvSpPr>
        <p:spPr/>
        <p:txBody>
          <a:bodyPr/>
          <a:p>
            <a:fld id="{297564E0-CCF9-4E03-9D08-B2A3A12FB0BD}" type="datetime1">
              <a:rPr lang="fr-FR"/>
              <a:t>11/14/2023</a:t>
            </a:fld>
            <a:endParaRPr dirty="0"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01" name="Titre 1"/>
          <p:cNvSpPr>
            <a:spLocks noGrp="1"/>
          </p:cNvSpPr>
          <p:nvPr>
            <p:ph type="title"/>
          </p:nvPr>
        </p:nvSpPr>
        <p:spPr/>
        <p:txBody>
          <a:bodyPr/>
          <a:p>
            <a:r>
              <a:rPr altLang="fr-FR" b="1" dirty="0" lang="fr-FR">
                <a:solidFill>
                  <a:srgbClr val="000000"/>
                </a:solidFill>
                <a:latin typeface="Times New Roman" panose="02020603050405020304" pitchFamily="18" charset="0"/>
                <a:cs typeface="Times New Roman" panose="02020603050405020304" pitchFamily="18" charset="0"/>
              </a:rPr>
              <a:t>II- DIAGNOSTIC</a:t>
            </a:r>
            <a:endParaRPr dirty="0" lang="fr-FR"/>
          </a:p>
        </p:txBody>
      </p:sp>
      <p:sp>
        <p:nvSpPr>
          <p:cNvPr id="1048702" name="Espace réservé du contenu 2"/>
          <p:cNvSpPr>
            <a:spLocks noGrp="1"/>
          </p:cNvSpPr>
          <p:nvPr>
            <p:ph idx="1"/>
          </p:nvPr>
        </p:nvSpPr>
        <p:spPr/>
        <p:txBody>
          <a:bodyPr/>
          <a:p>
            <a:pPr indent="0" marL="0">
              <a:buNone/>
            </a:pPr>
            <a:r>
              <a:rPr altLang="fr-FR" b="1" dirty="0" sz="2400" lang="fr-FR">
                <a:latin typeface="Times New Roman" panose="02020603050405020304" pitchFamily="18" charset="0"/>
                <a:cs typeface="Times New Roman" panose="02020603050405020304" pitchFamily="18" charset="0"/>
              </a:rPr>
              <a:t>II-2 RETENTISSEMENT </a:t>
            </a:r>
            <a:r>
              <a:rPr altLang="fr-FR" b="1" dirty="0" sz="2000" lang="fr-FR">
                <a:latin typeface="Times New Roman" panose="02020603050405020304" pitchFamily="18" charset="0"/>
                <a:cs typeface="Times New Roman" panose="02020603050405020304" pitchFamily="18" charset="0"/>
              </a:rPr>
              <a:t>: </a:t>
            </a:r>
            <a:r>
              <a:rPr altLang="fr-FR" dirty="0" sz="2400" lang="fr-FR">
                <a:latin typeface="Times New Roman" panose="02020603050405020304" pitchFamily="18" charset="0"/>
                <a:cs typeface="Times New Roman" panose="02020603050405020304" pitchFamily="18" charset="0"/>
              </a:rPr>
              <a:t>il peut être</a:t>
            </a:r>
            <a:endParaRPr dirty="0" sz="2400" i="0" lang="fr-FR">
              <a:solidFill>
                <a:srgbClr val="000000"/>
              </a:solidFill>
              <a:effectLst/>
              <a:latin typeface="Times New Roman" panose="02020603050405020304" pitchFamily="18" charset="0"/>
            </a:endParaRPr>
          </a:p>
          <a:p>
            <a:r>
              <a:rPr b="1" dirty="0" sz="2400" lang="fr-FR">
                <a:solidFill>
                  <a:srgbClr val="000000"/>
                </a:solidFill>
                <a:latin typeface="Times New Roman" panose="02020603050405020304" pitchFamily="18" charset="0"/>
              </a:rPr>
              <a:t>R</a:t>
            </a:r>
            <a:r>
              <a:rPr b="1" dirty="0" sz="2400" i="0" lang="fr-FR">
                <a:solidFill>
                  <a:srgbClr val="000000"/>
                </a:solidFill>
                <a:effectLst/>
                <a:latin typeface="Times New Roman" panose="02020603050405020304" pitchFamily="18" charset="0"/>
              </a:rPr>
              <a:t>énale</a:t>
            </a:r>
            <a:r>
              <a:rPr b="0" dirty="0" sz="2400" i="0" lang="fr-FR">
                <a:solidFill>
                  <a:srgbClr val="000000"/>
                </a:solidFill>
                <a:effectLst/>
                <a:latin typeface="Times New Roman" panose="02020603050405020304" pitchFamily="18" charset="0"/>
              </a:rPr>
              <a:t>: IRA à diurèse conservée ou oligoanurique</a:t>
            </a:r>
            <a:endParaRPr dirty="0" sz="2400" lang="fr-FR">
              <a:solidFill>
                <a:srgbClr val="000000"/>
              </a:solidFill>
              <a:latin typeface="Times New Roman" panose="02020603050405020304" pitchFamily="18" charset="0"/>
            </a:endParaRPr>
          </a:p>
          <a:p>
            <a:pPr indent="0" marL="0">
              <a:buNone/>
            </a:pPr>
            <a:endParaRPr b="0" dirty="0" sz="2400" i="0" lang="fr-FR">
              <a:solidFill>
                <a:srgbClr val="000000"/>
              </a:solidFill>
              <a:effectLst/>
              <a:latin typeface="Times New Roman" panose="02020603050405020304" pitchFamily="18" charset="0"/>
            </a:endParaRPr>
          </a:p>
          <a:p>
            <a:r>
              <a:rPr b="1" dirty="0" sz="2400" lang="fr-FR">
                <a:solidFill>
                  <a:srgbClr val="000000"/>
                </a:solidFill>
                <a:latin typeface="Times New Roman" panose="02020603050405020304" pitchFamily="18" charset="0"/>
              </a:rPr>
              <a:t>P</a:t>
            </a:r>
            <a:r>
              <a:rPr b="1" dirty="0" sz="2400" i="0" lang="fr-FR">
                <a:solidFill>
                  <a:srgbClr val="000000"/>
                </a:solidFill>
                <a:effectLst/>
                <a:latin typeface="Times New Roman" panose="02020603050405020304" pitchFamily="18" charset="0"/>
              </a:rPr>
              <a:t>ulmonaire</a:t>
            </a:r>
            <a:r>
              <a:rPr b="0" dirty="0" sz="2400" i="0" lang="fr-FR">
                <a:solidFill>
                  <a:srgbClr val="000000"/>
                </a:solidFill>
                <a:effectLst/>
                <a:latin typeface="Times New Roman" panose="02020603050405020304" pitchFamily="18" charset="0"/>
              </a:rPr>
              <a:t>: </a:t>
            </a:r>
            <a:r>
              <a:rPr b="1" dirty="0" sz="2400" i="0" lang="fr-FR">
                <a:solidFill>
                  <a:srgbClr val="000000"/>
                </a:solidFill>
                <a:effectLst/>
                <a:latin typeface="Times New Roman" panose="02020603050405020304" pitchFamily="18" charset="0"/>
              </a:rPr>
              <a:t>SDRA </a:t>
            </a:r>
          </a:p>
          <a:p>
            <a:pPr indent="0" marL="0">
              <a:buNone/>
            </a:pPr>
            <a:r>
              <a:rPr b="0" dirty="0" sz="2400" i="0" lang="fr-FR">
                <a:solidFill>
                  <a:srgbClr val="000000"/>
                </a:solidFill>
                <a:effectLst/>
                <a:latin typeface="Times New Roman" panose="02020603050405020304" pitchFamily="18" charset="0"/>
              </a:rPr>
              <a:t>- Radiographie de thorax: attei</a:t>
            </a:r>
            <a:r>
              <a:rPr dirty="0" sz="2400" lang="fr-FR">
                <a:solidFill>
                  <a:srgbClr val="000000"/>
                </a:solidFill>
                <a:latin typeface="Times New Roman" panose="02020603050405020304" pitchFamily="18" charset="0"/>
              </a:rPr>
              <a:t>nte alvéolaire diffuse ou focalisée</a:t>
            </a:r>
          </a:p>
          <a:p>
            <a:pPr indent="0" marL="0">
              <a:buNone/>
            </a:pPr>
            <a:r>
              <a:rPr dirty="0" sz="2400" lang="fr-FR">
                <a:solidFill>
                  <a:srgbClr val="000000"/>
                </a:solidFill>
                <a:latin typeface="Times New Roman" panose="02020603050405020304" pitchFamily="18" charset="0"/>
              </a:rPr>
              <a:t>- G</a:t>
            </a:r>
            <a:r>
              <a:rPr b="0" dirty="0" sz="2400" i="0" lang="fr-FR">
                <a:solidFill>
                  <a:srgbClr val="000000"/>
                </a:solidFill>
                <a:effectLst/>
                <a:latin typeface="Times New Roman" panose="02020603050405020304" pitchFamily="18" charset="0"/>
              </a:rPr>
              <a:t>az du sang: hypoxie hypercapnie et acidose</a:t>
            </a:r>
          </a:p>
          <a:p>
            <a:pPr indent="0" marL="0">
              <a:buNone/>
            </a:pPr>
            <a:r>
              <a:rPr b="0" dirty="0" sz="2400" i="0" lang="fr-FR">
                <a:solidFill>
                  <a:srgbClr val="000000"/>
                </a:solidFill>
                <a:effectLst/>
                <a:latin typeface="Times New Roman" panose="02020603050405020304" pitchFamily="18" charset="0"/>
              </a:rPr>
              <a:t> </a:t>
            </a:r>
          </a:p>
          <a:p>
            <a:r>
              <a:rPr b="1" dirty="0" sz="2400" lang="fr-FR">
                <a:solidFill>
                  <a:srgbClr val="000000"/>
                </a:solidFill>
                <a:latin typeface="Times New Roman" panose="02020603050405020304" pitchFamily="18" charset="0"/>
              </a:rPr>
              <a:t>C</a:t>
            </a:r>
            <a:r>
              <a:rPr b="1" dirty="0" sz="2400" i="0" lang="fr-FR">
                <a:solidFill>
                  <a:srgbClr val="000000"/>
                </a:solidFill>
                <a:effectLst/>
                <a:latin typeface="Times New Roman" panose="02020603050405020304" pitchFamily="18" charset="0"/>
              </a:rPr>
              <a:t>ardiaque</a:t>
            </a:r>
            <a:r>
              <a:rPr b="0" dirty="0" sz="2400" i="0" lang="fr-FR">
                <a:solidFill>
                  <a:srgbClr val="000000"/>
                </a:solidFill>
                <a:effectLst/>
                <a:latin typeface="Times New Roman" panose="02020603050405020304" pitchFamily="18" charset="0"/>
              </a:rPr>
              <a:t>: défaillance cardiaque</a:t>
            </a:r>
          </a:p>
          <a:p>
            <a:pPr indent="0" marL="0">
              <a:buNone/>
            </a:pPr>
            <a:r>
              <a:rPr dirty="0" sz="2400" lang="fr-FR">
                <a:solidFill>
                  <a:srgbClr val="000000"/>
                </a:solidFill>
                <a:latin typeface="Times New Roman" panose="02020603050405020304" pitchFamily="18" charset="0"/>
              </a:rPr>
              <a:t>Echocoeur : </a:t>
            </a:r>
            <a:r>
              <a:rPr b="0" dirty="0" sz="2400" i="0" lang="fr-FR">
                <a:solidFill>
                  <a:srgbClr val="000000"/>
                </a:solidFill>
                <a:effectLst/>
                <a:latin typeface="Times New Roman" panose="02020603050405020304" pitchFamily="18" charset="0"/>
              </a:rPr>
              <a:t>atteinte du VG</a:t>
            </a:r>
          </a:p>
        </p:txBody>
      </p:sp>
      <p:sp>
        <p:nvSpPr>
          <p:cNvPr id="1048703"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04" name="Titre 1"/>
          <p:cNvSpPr>
            <a:spLocks noGrp="1"/>
          </p:cNvSpPr>
          <p:nvPr>
            <p:ph type="title"/>
          </p:nvPr>
        </p:nvSpPr>
        <p:spPr/>
        <p:txBody>
          <a:bodyPr/>
          <a:p>
            <a:r>
              <a:rPr altLang="fr-FR" b="1" dirty="0" lang="fr-FR">
                <a:solidFill>
                  <a:srgbClr val="000000"/>
                </a:solidFill>
                <a:latin typeface="Times New Roman" panose="02020603050405020304" pitchFamily="18" charset="0"/>
                <a:cs typeface="Times New Roman" panose="02020603050405020304" pitchFamily="18" charset="0"/>
              </a:rPr>
              <a:t>II- DIAGNOSTIC</a:t>
            </a:r>
            <a:endParaRPr dirty="0" lang="fr-FR"/>
          </a:p>
        </p:txBody>
      </p:sp>
      <p:sp>
        <p:nvSpPr>
          <p:cNvPr id="1048705" name="Espace réservé du contenu 2"/>
          <p:cNvSpPr>
            <a:spLocks noGrp="1"/>
          </p:cNvSpPr>
          <p:nvPr>
            <p:ph idx="1"/>
          </p:nvPr>
        </p:nvSpPr>
        <p:spPr/>
        <p:txBody>
          <a:bodyPr/>
          <a:p>
            <a:pPr indent="0" marL="0">
              <a:buNone/>
            </a:pPr>
            <a:r>
              <a:rPr b="1" dirty="0" sz="2400" lang="fr-FR">
                <a:solidFill>
                  <a:srgbClr val="000000"/>
                </a:solidFill>
                <a:latin typeface="Times New Roman" panose="02020603050405020304" pitchFamily="18" charset="0"/>
                <a:cs typeface="Times New Roman" panose="02020603050405020304" pitchFamily="18" charset="0"/>
              </a:rPr>
              <a:t>II-2 RETENTISSEMENT</a:t>
            </a:r>
          </a:p>
          <a:p>
            <a:pPr indent="0" marL="0">
              <a:buNone/>
            </a:pPr>
            <a:r>
              <a:rPr b="1" dirty="0" sz="2400" lang="fr-FR">
                <a:solidFill>
                  <a:srgbClr val="000000"/>
                </a:solidFill>
                <a:latin typeface="Times New Roman" panose="02020603050405020304" pitchFamily="18" charset="0"/>
                <a:cs typeface="Times New Roman" panose="02020603050405020304" pitchFamily="18" charset="0"/>
              </a:rPr>
              <a:t>N</a:t>
            </a:r>
            <a:r>
              <a:rPr b="1" dirty="0" sz="2400" i="0" lang="fr-FR">
                <a:solidFill>
                  <a:srgbClr val="000000"/>
                </a:solidFill>
                <a:effectLst/>
                <a:latin typeface="Times New Roman" panose="02020603050405020304" pitchFamily="18" charset="0"/>
                <a:cs typeface="Times New Roman" panose="02020603050405020304" pitchFamily="18" charset="0"/>
              </a:rPr>
              <a:t>eurologique</a:t>
            </a:r>
            <a:r>
              <a:rPr b="0" dirty="0" sz="2400" i="0" lang="fr-FR">
                <a:solidFill>
                  <a:srgbClr val="000000"/>
                </a:solidFill>
                <a:effectLst/>
                <a:latin typeface="Times New Roman" panose="02020603050405020304" pitchFamily="18" charset="0"/>
                <a:cs typeface="Times New Roman" panose="02020603050405020304" pitchFamily="18" charset="0"/>
              </a:rPr>
              <a:t>: confusion, troubles de conscience, déficit;</a:t>
            </a:r>
          </a:p>
          <a:p>
            <a:r>
              <a:rPr b="1" dirty="0" sz="2400" lang="fr-FR">
                <a:solidFill>
                  <a:srgbClr val="000000"/>
                </a:solidFill>
                <a:latin typeface="Times New Roman" panose="02020603050405020304" pitchFamily="18" charset="0"/>
                <a:cs typeface="Times New Roman" panose="02020603050405020304" pitchFamily="18" charset="0"/>
              </a:rPr>
              <a:t>D</a:t>
            </a:r>
            <a:r>
              <a:rPr b="1" dirty="0" sz="2400" i="0" lang="fr-FR">
                <a:solidFill>
                  <a:srgbClr val="000000"/>
                </a:solidFill>
                <a:effectLst/>
                <a:latin typeface="Times New Roman" panose="02020603050405020304" pitchFamily="18" charset="0"/>
                <a:cs typeface="Times New Roman" panose="02020603050405020304" pitchFamily="18" charset="0"/>
              </a:rPr>
              <a:t>igestive</a:t>
            </a:r>
            <a:r>
              <a:rPr b="0" dirty="0" sz="2400" i="0" lang="fr-FR">
                <a:solidFill>
                  <a:srgbClr val="000000"/>
                </a:solidFill>
                <a:effectLst/>
                <a:latin typeface="Times New Roman" panose="02020603050405020304" pitchFamily="18" charset="0"/>
                <a:cs typeface="Times New Roman" panose="02020603050405020304" pitchFamily="18" charset="0"/>
              </a:rPr>
              <a:t>: ulcère de stress; ischémie </a:t>
            </a:r>
            <a:r>
              <a:rPr b="0" dirty="0" sz="2400" i="0" lang="fr-FR" smtClean="0">
                <a:solidFill>
                  <a:srgbClr val="000000"/>
                </a:solidFill>
                <a:effectLst/>
                <a:latin typeface="Times New Roman" panose="02020603050405020304" pitchFamily="18" charset="0"/>
                <a:cs typeface="Times New Roman" panose="02020603050405020304" pitchFamily="18" charset="0"/>
              </a:rPr>
              <a:t>mésentérique</a:t>
            </a:r>
            <a:endParaRPr b="0" dirty="0" sz="2400" i="0" lang="fr-FR">
              <a:solidFill>
                <a:srgbClr val="000000"/>
              </a:solidFill>
              <a:effectLst/>
              <a:latin typeface="Times New Roman" panose="02020603050405020304" pitchFamily="18" charset="0"/>
              <a:cs typeface="Times New Roman" panose="02020603050405020304" pitchFamily="18" charset="0"/>
            </a:endParaRPr>
          </a:p>
          <a:p>
            <a:r>
              <a:rPr b="1" dirty="0" sz="2400" lang="fr-FR">
                <a:solidFill>
                  <a:srgbClr val="000000"/>
                </a:solidFill>
                <a:latin typeface="Times New Roman" panose="02020603050405020304" pitchFamily="18" charset="0"/>
                <a:cs typeface="Times New Roman" panose="02020603050405020304" pitchFamily="18" charset="0"/>
              </a:rPr>
              <a:t>H</a:t>
            </a:r>
            <a:r>
              <a:rPr b="1" dirty="0" sz="2400" i="0" lang="fr-FR">
                <a:solidFill>
                  <a:srgbClr val="000000"/>
                </a:solidFill>
                <a:effectLst/>
                <a:latin typeface="Times New Roman" panose="02020603050405020304" pitchFamily="18" charset="0"/>
                <a:cs typeface="Times New Roman" panose="02020603050405020304" pitchFamily="18" charset="0"/>
              </a:rPr>
              <a:t>ématologique</a:t>
            </a:r>
            <a:r>
              <a:rPr b="0" dirty="0" sz="2400" i="0" lang="fr-FR">
                <a:solidFill>
                  <a:srgbClr val="000000"/>
                </a:solidFill>
                <a:effectLst/>
                <a:latin typeface="Times New Roman" panose="02020603050405020304" pitchFamily="18" charset="0"/>
                <a:cs typeface="Times New Roman" panose="02020603050405020304" pitchFamily="18" charset="0"/>
              </a:rPr>
              <a:t>: troubles de la coagulation</a:t>
            </a:r>
            <a:r>
              <a:rPr dirty="0" sz="2400" lang="fr-FR">
                <a:solidFill>
                  <a:srgbClr val="000000"/>
                </a:solidFill>
                <a:latin typeface="Times New Roman" panose="02020603050405020304" pitchFamily="18" charset="0"/>
                <a:cs typeface="Times New Roman" panose="02020603050405020304" pitchFamily="18" charset="0"/>
              </a:rPr>
              <a:t>,</a:t>
            </a:r>
            <a:r>
              <a:rPr b="0" dirty="0" sz="2400" i="0" lang="fr-FR">
                <a:solidFill>
                  <a:srgbClr val="000000"/>
                </a:solidFill>
                <a:effectLst/>
                <a:latin typeface="Times New Roman" panose="02020603050405020304" pitchFamily="18" charset="0"/>
                <a:cs typeface="Times New Roman" panose="02020603050405020304" pitchFamily="18" charset="0"/>
              </a:rPr>
              <a:t> thrombopénie, </a:t>
            </a:r>
            <a:r>
              <a:rPr dirty="0" sz="2400" lang="fr-FR">
                <a:solidFill>
                  <a:srgbClr val="000000"/>
                </a:solidFill>
                <a:latin typeface="Times New Roman" panose="02020603050405020304" pitchFamily="18" charset="0"/>
                <a:cs typeface="Times New Roman" panose="02020603050405020304" pitchFamily="18" charset="0"/>
              </a:rPr>
              <a:t>CIVD</a:t>
            </a:r>
            <a:r>
              <a:rPr b="0" dirty="0" sz="2400" i="0" lang="fr-FR">
                <a:solidFill>
                  <a:srgbClr val="000000"/>
                </a:solidFill>
                <a:effectLst/>
                <a:latin typeface="Times New Roman" panose="02020603050405020304" pitchFamily="18" charset="0"/>
                <a:cs typeface="Times New Roman" panose="02020603050405020304" pitchFamily="18" charset="0"/>
              </a:rPr>
              <a:t> </a:t>
            </a:r>
            <a:endParaRPr dirty="0" sz="2400" lang="fr-FR">
              <a:solidFill>
                <a:srgbClr val="000000"/>
              </a:solidFill>
              <a:latin typeface="Times New Roman" panose="02020603050405020304" pitchFamily="18" charset="0"/>
              <a:cs typeface="Times New Roman" panose="02020603050405020304" pitchFamily="18" charset="0"/>
            </a:endParaRPr>
          </a:p>
          <a:p>
            <a:r>
              <a:rPr b="1" dirty="0" sz="2400" lang="fr-FR">
                <a:solidFill>
                  <a:srgbClr val="000000"/>
                </a:solidFill>
                <a:latin typeface="Times New Roman" panose="02020603050405020304" pitchFamily="18" charset="0"/>
                <a:cs typeface="Times New Roman" panose="02020603050405020304" pitchFamily="18" charset="0"/>
              </a:rPr>
              <a:t>M</a:t>
            </a:r>
            <a:r>
              <a:rPr b="1" dirty="0" sz="2400" i="0" lang="fr-FR">
                <a:solidFill>
                  <a:srgbClr val="000000"/>
                </a:solidFill>
                <a:effectLst/>
                <a:latin typeface="Times New Roman" panose="02020603050405020304" pitchFamily="18" charset="0"/>
                <a:cs typeface="Times New Roman" panose="02020603050405020304" pitchFamily="18" charset="0"/>
              </a:rPr>
              <a:t>étabolique</a:t>
            </a:r>
            <a:r>
              <a:rPr b="0" dirty="0" sz="2400" i="0" lang="fr-FR">
                <a:solidFill>
                  <a:srgbClr val="000000"/>
                </a:solidFill>
                <a:effectLst/>
                <a:latin typeface="Times New Roman" panose="02020603050405020304" pitchFamily="18" charset="0"/>
                <a:cs typeface="Times New Roman" panose="02020603050405020304" pitchFamily="18" charset="0"/>
              </a:rPr>
              <a:t>: acidose lactique, hyperglycémie, hypoglycémie, hypocalcémie...</a:t>
            </a:r>
          </a:p>
          <a:p>
            <a:pPr indent="0" marL="0">
              <a:buNone/>
            </a:pPr>
            <a:endParaRPr dirty="0" sz="2400" lang="fr-FR">
              <a:latin typeface="Times New Roman" panose="02020603050405020304" pitchFamily="18" charset="0"/>
              <a:cs typeface="Times New Roman" panose="02020603050405020304" pitchFamily="18" charset="0"/>
            </a:endParaRPr>
          </a:p>
          <a:p>
            <a:r>
              <a:rPr b="1" dirty="0" sz="2400" lang="fr-FR">
                <a:latin typeface="Times New Roman" panose="02020603050405020304" pitchFamily="18" charset="0"/>
                <a:cs typeface="Times New Roman" panose="02020603050405020304" pitchFamily="18" charset="0"/>
              </a:rPr>
              <a:t>Hépatique</a:t>
            </a:r>
            <a:r>
              <a:rPr dirty="0" sz="2400" lang="fr-FR">
                <a:latin typeface="Times New Roman" panose="02020603050405020304" pitchFamily="18" charset="0"/>
                <a:cs typeface="Times New Roman" panose="02020603050405020304" pitchFamily="18" charset="0"/>
              </a:rPr>
              <a:t>: ictère, insuffisance hépatocellulaire</a:t>
            </a:r>
          </a:p>
          <a:p>
            <a:pPr indent="0" marL="0">
              <a:buNone/>
            </a:pPr>
            <a:r>
              <a:rPr dirty="0" sz="2400" lang="fr-FR">
                <a:latin typeface="Times New Roman" panose="02020603050405020304" pitchFamily="18" charset="0"/>
                <a:cs typeface="Times New Roman" panose="02020603050405020304" pitchFamily="18" charset="0"/>
              </a:rPr>
              <a:t>                biologie: cytolyse majeure</a:t>
            </a:r>
          </a:p>
        </p:txBody>
      </p:sp>
      <p:sp>
        <p:nvSpPr>
          <p:cNvPr id="1048706"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07" name="Titre 1"/>
          <p:cNvSpPr>
            <a:spLocks noGrp="1"/>
          </p:cNvSpPr>
          <p:nvPr>
            <p:ph type="title"/>
          </p:nvPr>
        </p:nvSpPr>
        <p:spPr>
          <a:xfrm>
            <a:off x="628650" y="1131094"/>
            <a:ext cx="7886700" cy="672754"/>
          </a:xfrm>
        </p:spPr>
        <p:txBody>
          <a:bodyPr/>
          <a:p>
            <a:r>
              <a:rPr b="1" dirty="0" lang="fr-FR" smtClean="0">
                <a:latin typeface="Times New Roman" panose="02020603050405020304" pitchFamily="18" charset="0"/>
                <a:cs typeface="Times New Roman" panose="02020603050405020304" pitchFamily="18" charset="0"/>
              </a:rPr>
              <a:t>II-3 DIAGNOSTIC ETIOLOGIQUE</a:t>
            </a:r>
            <a:endParaRPr dirty="0" lang="fr-FR"/>
          </a:p>
        </p:txBody>
      </p:sp>
      <p:sp>
        <p:nvSpPr>
          <p:cNvPr id="1048708" name="Espace réservé du contenu 2"/>
          <p:cNvSpPr>
            <a:spLocks noGrp="1"/>
          </p:cNvSpPr>
          <p:nvPr>
            <p:ph idx="1"/>
          </p:nvPr>
        </p:nvSpPr>
        <p:spPr>
          <a:xfrm>
            <a:off x="628650" y="1803846"/>
            <a:ext cx="7886700" cy="4865513"/>
          </a:xfrm>
        </p:spPr>
        <p:txBody>
          <a:bodyPr/>
          <a:p>
            <a:pPr indent="0" marL="0">
              <a:buNone/>
            </a:pPr>
            <a:r>
              <a:rPr b="1" dirty="0" sz="2400" lang="fr-FR" smtClean="0">
                <a:latin typeface="Times New Roman" panose="02020603050405020304" pitchFamily="18" charset="0"/>
                <a:cs typeface="Times New Roman" panose="02020603050405020304" pitchFamily="18" charset="0"/>
              </a:rPr>
              <a:t>II-3-1 </a:t>
            </a:r>
            <a:r>
              <a:rPr b="1" dirty="0" sz="2400" lang="fr-FR">
                <a:latin typeface="Times New Roman" panose="02020603050405020304" pitchFamily="18" charset="0"/>
                <a:cs typeface="Times New Roman" panose="02020603050405020304" pitchFamily="18" charset="0"/>
              </a:rPr>
              <a:t>CHOC SEPTIQUE</a:t>
            </a:r>
          </a:p>
          <a:p>
            <a:pPr indent="0" marL="0">
              <a:buNone/>
            </a:pPr>
            <a:endParaRPr dirty="0" lang="fr-FR"/>
          </a:p>
        </p:txBody>
      </p:sp>
      <p:pic>
        <p:nvPicPr>
          <p:cNvPr id="2097160" name="Image 3"/>
          <p:cNvPicPr>
            <a:picLocks noChangeAspect="1"/>
          </p:cNvPicPr>
          <p:nvPr/>
        </p:nvPicPr>
        <p:blipFill>
          <a:blip xmlns:r="http://schemas.openxmlformats.org/officeDocument/2006/relationships" r:embed="rId1"/>
          <a:stretch>
            <a:fillRect/>
          </a:stretch>
        </p:blipFill>
        <p:spPr>
          <a:xfrm>
            <a:off x="628650" y="2476600"/>
            <a:ext cx="7886700" cy="3413070"/>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09"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DIAGNOSTIC </a:t>
            </a:r>
            <a:r>
              <a:rPr b="1" dirty="0" lang="fr-FR">
                <a:latin typeface="Times New Roman" panose="02020603050405020304" pitchFamily="18" charset="0"/>
                <a:cs typeface="Times New Roman" panose="02020603050405020304" pitchFamily="18" charset="0"/>
              </a:rPr>
              <a:t>ETIOLOGIQUE</a:t>
            </a:r>
            <a:endParaRPr dirty="0" lang="fr-FR"/>
          </a:p>
        </p:txBody>
      </p:sp>
      <p:pic>
        <p:nvPicPr>
          <p:cNvPr id="2097161" name="Espace réservé du contenu 3"/>
          <p:cNvPicPr>
            <a:picLocks noChangeAspect="1" noGrp="1"/>
          </p:cNvPicPr>
          <p:nvPr>
            <p:ph idx="1"/>
          </p:nvPr>
        </p:nvPicPr>
        <p:blipFill>
          <a:blip xmlns:r="http://schemas.openxmlformats.org/officeDocument/2006/relationships" r:embed="rId1"/>
          <a:stretch>
            <a:fillRect/>
          </a:stretch>
        </p:blipFill>
        <p:spPr>
          <a:xfrm>
            <a:off x="1014212" y="1958394"/>
            <a:ext cx="6143222" cy="3796048"/>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10"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II- 3 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11" name="Espace réservé du contenu 2"/>
          <p:cNvSpPr>
            <a:spLocks noGrp="1"/>
          </p:cNvSpPr>
          <p:nvPr>
            <p:ph idx="1"/>
          </p:nvPr>
        </p:nvSpPr>
        <p:spPr/>
        <p:txBody>
          <a:bodyPr>
            <a:normAutofit/>
          </a:bodyPr>
          <a:p>
            <a:pPr indent="0" marL="0">
              <a:buNone/>
            </a:pPr>
            <a:r>
              <a:rPr b="1" dirty="0" sz="2400" lang="fr-FR" smtClean="0">
                <a:latin typeface="Times New Roman" panose="02020603050405020304" pitchFamily="18" charset="0"/>
                <a:cs typeface="Times New Roman" panose="02020603050405020304" pitchFamily="18" charset="0"/>
              </a:rPr>
              <a:t>II-3-1 </a:t>
            </a:r>
            <a:r>
              <a:rPr b="1" dirty="0" sz="2400" lang="fr-FR">
                <a:latin typeface="Times New Roman" panose="02020603050405020304" pitchFamily="18" charset="0"/>
                <a:cs typeface="Times New Roman" panose="02020603050405020304" pitchFamily="18" charset="0"/>
              </a:rPr>
              <a:t>CHOC SEPTIQUE</a:t>
            </a:r>
            <a:endParaRPr dirty="0" sz="2400" lang="fr-FR">
              <a:latin typeface="Times New Roman" panose="02020603050405020304" pitchFamily="18" charset="0"/>
              <a:cs typeface="Times New Roman" panose="02020603050405020304" pitchFamily="18" charset="0"/>
            </a:endParaRPr>
          </a:p>
          <a:p>
            <a:pPr indent="0" marL="0">
              <a:buNone/>
            </a:pPr>
            <a:r>
              <a:rPr dirty="0" sz="2400" lang="fr-FR">
                <a:latin typeface="Times New Roman" panose="02020603050405020304" pitchFamily="18" charset="0"/>
                <a:cs typeface="Times New Roman" panose="02020603050405020304" pitchFamily="18" charset="0"/>
              </a:rPr>
              <a:t>1- </a:t>
            </a:r>
            <a:r>
              <a:rPr b="1" dirty="0" sz="2400" lang="fr-FR">
                <a:latin typeface="Times New Roman" panose="02020603050405020304" pitchFamily="18" charset="0"/>
                <a:cs typeface="Times New Roman" panose="02020603050405020304" pitchFamily="18" charset="0"/>
              </a:rPr>
              <a:t>Infection à Gram négatif</a:t>
            </a:r>
            <a:r>
              <a:rPr dirty="0" sz="2400" lang="fr-FR">
                <a:latin typeface="Times New Roman" panose="02020603050405020304" pitchFamily="18" charset="0"/>
                <a:cs typeface="Times New Roman" panose="02020603050405020304" pitchFamily="18" charset="0"/>
              </a:rPr>
              <a:t>: E. coli Méningocoque Haemophilus influenzae Klebsiella spp (infection nosocomiale) Pseudomonas mycobactérium</a:t>
            </a:r>
          </a:p>
          <a:p>
            <a:pPr indent="0" marL="0">
              <a:buNone/>
            </a:pPr>
            <a:r>
              <a:rPr dirty="0" sz="2400" lang="fr-FR">
                <a:latin typeface="Times New Roman" panose="02020603050405020304" pitchFamily="18" charset="0"/>
                <a:cs typeface="Times New Roman" panose="02020603050405020304" pitchFamily="18" charset="0"/>
              </a:rPr>
              <a:t>2- </a:t>
            </a:r>
            <a:r>
              <a:rPr b="1" dirty="0" sz="2400" lang="fr-FR">
                <a:latin typeface="Times New Roman" panose="02020603050405020304" pitchFamily="18" charset="0"/>
                <a:cs typeface="Times New Roman" panose="02020603050405020304" pitchFamily="18" charset="0"/>
              </a:rPr>
              <a:t>Infection à Gram positif </a:t>
            </a:r>
            <a:r>
              <a:rPr dirty="0" sz="2400" lang="fr-FR">
                <a:latin typeface="Times New Roman" panose="02020603050405020304" pitchFamily="18" charset="0"/>
                <a:cs typeface="Times New Roman" panose="02020603050405020304" pitchFamily="18" charset="0"/>
              </a:rPr>
              <a:t>: Streptocoque A et B Staphylocoque Pneumocoque</a:t>
            </a:r>
          </a:p>
          <a:p>
            <a:pPr indent="0" marL="0">
              <a:buNone/>
            </a:pPr>
            <a:r>
              <a:rPr dirty="0" sz="2400" lang="fr-FR">
                <a:latin typeface="Times New Roman" panose="02020603050405020304" pitchFamily="18" charset="0"/>
                <a:cs typeface="Times New Roman" panose="02020603050405020304" pitchFamily="18" charset="0"/>
              </a:rPr>
              <a:t>3- </a:t>
            </a:r>
            <a:r>
              <a:rPr b="1" dirty="0" sz="2400" lang="fr-FR">
                <a:latin typeface="Times New Roman" panose="02020603050405020304" pitchFamily="18" charset="0"/>
                <a:cs typeface="Times New Roman" panose="02020603050405020304" pitchFamily="18" charset="0"/>
              </a:rPr>
              <a:t>Virus </a:t>
            </a:r>
            <a:r>
              <a:rPr dirty="0" sz="2400" lang="fr-FR">
                <a:latin typeface="Times New Roman" panose="02020603050405020304" pitchFamily="18" charset="0"/>
                <a:cs typeface="Times New Roman" panose="02020603050405020304" pitchFamily="18" charset="0"/>
              </a:rPr>
              <a:t>: fièvre hémorragique, coxsackie B, adénovirus, herpes virus</a:t>
            </a:r>
          </a:p>
          <a:p>
            <a:pPr indent="0" marL="0">
              <a:buNone/>
            </a:pPr>
            <a:r>
              <a:rPr dirty="0" sz="2400" lang="fr-FR">
                <a:latin typeface="Times New Roman" panose="02020603050405020304" pitchFamily="18" charset="0"/>
                <a:cs typeface="Times New Roman" panose="02020603050405020304" pitchFamily="18" charset="0"/>
              </a:rPr>
              <a:t>4- </a:t>
            </a:r>
            <a:r>
              <a:rPr b="1" dirty="0" sz="2400" lang="fr-FR">
                <a:latin typeface="Times New Roman" panose="02020603050405020304" pitchFamily="18" charset="0"/>
                <a:cs typeface="Times New Roman" panose="02020603050405020304" pitchFamily="18" charset="0"/>
              </a:rPr>
              <a:t>Agents fongiques </a:t>
            </a:r>
            <a:r>
              <a:rPr dirty="0" sz="2400" lang="fr-FR">
                <a:latin typeface="Times New Roman" panose="02020603050405020304" pitchFamily="18" charset="0"/>
                <a:cs typeface="Times New Roman" panose="02020603050405020304" pitchFamily="18" charset="0"/>
              </a:rPr>
              <a:t>: candida , Aspergillus</a:t>
            </a:r>
            <a:r>
              <a:rPr dirty="0" sz="1950" lang="fr-FR">
                <a:latin typeface="Times New Roman" panose="02020603050405020304" pitchFamily="18" charset="0"/>
                <a:cs typeface="Times New Roman" panose="02020603050405020304" pitchFamily="18" charset="0"/>
              </a:rPr>
              <a:t>, </a:t>
            </a:r>
            <a:r>
              <a:rPr dirty="0" sz="2400" lang="fr-FR">
                <a:latin typeface="Times New Roman" panose="02020603050405020304" pitchFamily="18" charset="0"/>
                <a:cs typeface="Times New Roman" panose="02020603050405020304" pitchFamily="18" charset="0"/>
              </a:rPr>
              <a:t>pneumocystis jiroveci ou carini</a:t>
            </a:r>
          </a:p>
          <a:p>
            <a:pPr indent="0" marL="0">
              <a:buNone/>
            </a:pPr>
            <a:r>
              <a:rPr dirty="0" sz="2400" lang="fr-FR">
                <a:latin typeface="Times New Roman" panose="02020603050405020304" pitchFamily="18" charset="0"/>
                <a:cs typeface="Times New Roman" panose="02020603050405020304" pitchFamily="18" charset="0"/>
              </a:rPr>
              <a:t>5- </a:t>
            </a:r>
            <a:r>
              <a:rPr b="1" dirty="0" sz="2400" lang="fr-FR">
                <a:latin typeface="Times New Roman" panose="02020603050405020304" pitchFamily="18" charset="0"/>
                <a:cs typeface="Times New Roman" panose="02020603050405020304" pitchFamily="18" charset="0"/>
              </a:rPr>
              <a:t>Parasite</a:t>
            </a:r>
            <a:r>
              <a:rPr dirty="0" sz="2400" lang="fr-FR">
                <a:latin typeface="Times New Roman" panose="02020603050405020304" pitchFamily="18" charset="0"/>
                <a:cs typeface="Times New Roman" panose="02020603050405020304" pitchFamily="18" charset="0"/>
              </a:rPr>
              <a:t> : Plasmodium falciparum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12" name="Titre 1"/>
          <p:cNvSpPr>
            <a:spLocks noGrp="1"/>
          </p:cNvSpPr>
          <p:nvPr>
            <p:ph type="title"/>
          </p:nvPr>
        </p:nvSpPr>
        <p:spPr>
          <a:xfrm>
            <a:off x="251520" y="825614"/>
            <a:ext cx="7886700" cy="1325563"/>
          </a:xfrm>
        </p:spPr>
        <p:txBody>
          <a:bodyPr>
            <a:normAutofit/>
          </a:bodyPr>
          <a:p>
            <a:r>
              <a:rPr b="1" dirty="0" sz="3200" lang="fr-FR" smtClean="0">
                <a:latin typeface="Times New Roman" panose="02020603050405020304" pitchFamily="18" charset="0"/>
                <a:cs typeface="Times New Roman" panose="02020603050405020304" pitchFamily="18" charset="0"/>
              </a:rPr>
              <a:t>II-3 DIAGNOSTIC </a:t>
            </a:r>
            <a:r>
              <a:rPr b="1" dirty="0" sz="3200" lang="fr-FR">
                <a:latin typeface="Times New Roman" panose="02020603050405020304" pitchFamily="18" charset="0"/>
                <a:cs typeface="Times New Roman" panose="02020603050405020304" pitchFamily="18" charset="0"/>
              </a:rPr>
              <a:t>ETIOLOGIQUE</a:t>
            </a:r>
            <a:br>
              <a:rPr b="1" dirty="0" sz="3200" lang="fr-FR">
                <a:latin typeface="Times New Roman" panose="02020603050405020304" pitchFamily="18" charset="0"/>
                <a:cs typeface="Times New Roman" panose="02020603050405020304" pitchFamily="18" charset="0"/>
              </a:rPr>
            </a:br>
            <a:endParaRPr b="1" dirty="0" sz="3200" lang="fr-FR">
              <a:latin typeface="Times New Roman" panose="02020603050405020304" pitchFamily="18" charset="0"/>
              <a:cs typeface="Times New Roman" panose="02020603050405020304" pitchFamily="18" charset="0"/>
            </a:endParaRPr>
          </a:p>
        </p:txBody>
      </p:sp>
      <p:sp>
        <p:nvSpPr>
          <p:cNvPr id="1048713" name="Espace réservé du contenu 2"/>
          <p:cNvSpPr>
            <a:spLocks noGrp="1"/>
          </p:cNvSpPr>
          <p:nvPr>
            <p:ph idx="1"/>
          </p:nvPr>
        </p:nvSpPr>
        <p:spPr>
          <a:xfrm>
            <a:off x="395536" y="1988840"/>
            <a:ext cx="7577502" cy="3960440"/>
          </a:xfrm>
        </p:spPr>
        <p:txBody>
          <a:bodyPr>
            <a:normAutofit/>
          </a:bodyPr>
          <a:p>
            <a:pPr indent="0" marL="0">
              <a:buNone/>
            </a:pPr>
            <a:endParaRPr b="1" dirty="0" sz="2800" lang="fr-FR">
              <a:latin typeface="Times New Roman" panose="02020603050405020304" pitchFamily="18" charset="0"/>
              <a:cs typeface="Times New Roman" panose="02020603050405020304" pitchFamily="18" charset="0"/>
            </a:endParaRPr>
          </a:p>
          <a:p>
            <a:pPr indent="0" marL="0">
              <a:buNone/>
            </a:pPr>
            <a:r>
              <a:rPr b="1" dirty="0" sz="2400" lang="fr-FR" smtClean="0">
                <a:latin typeface="Times New Roman" panose="02020603050405020304" pitchFamily="18" charset="0"/>
                <a:cs typeface="Times New Roman" panose="02020603050405020304" pitchFamily="18" charset="0"/>
              </a:rPr>
              <a:t>II-3-2 </a:t>
            </a:r>
            <a:r>
              <a:rPr b="1" dirty="0" sz="2400" lang="fr-FR">
                <a:latin typeface="Times New Roman" panose="02020603050405020304" pitchFamily="18" charset="0"/>
                <a:cs typeface="Times New Roman" panose="02020603050405020304" pitchFamily="18" charset="0"/>
              </a:rPr>
              <a:t>CHOC </a:t>
            </a:r>
            <a:r>
              <a:rPr b="1" dirty="0" sz="2400" lang="fr-FR" smtClean="0">
                <a:latin typeface="Times New Roman" panose="02020603050405020304" pitchFamily="18" charset="0"/>
                <a:cs typeface="Times New Roman" panose="02020603050405020304" pitchFamily="18" charset="0"/>
              </a:rPr>
              <a:t>HYPOVOLEMIQUE</a:t>
            </a:r>
            <a:endParaRPr b="1" dirty="0" sz="2400" lang="fr-FR">
              <a:latin typeface="Times New Roman" panose="02020603050405020304" pitchFamily="18" charset="0"/>
              <a:cs typeface="Times New Roman" panose="02020603050405020304" pitchFamily="18" charset="0"/>
            </a:endParaRPr>
          </a:p>
          <a:p>
            <a:pPr indent="0" marL="0">
              <a:buNone/>
            </a:pPr>
            <a:r>
              <a:rPr b="1" dirty="0" sz="2400" lang="fr-FR">
                <a:latin typeface="Times New Roman" panose="02020603050405020304" pitchFamily="18" charset="0"/>
                <a:cs typeface="Times New Roman" panose="02020603050405020304" pitchFamily="18" charset="0"/>
              </a:rPr>
              <a:t>CHOC HYPOVOLEMIQUE </a:t>
            </a:r>
            <a:r>
              <a:rPr dirty="0" sz="2400" lang="fr-FR">
                <a:latin typeface="Times New Roman" panose="02020603050405020304" pitchFamily="18" charset="0"/>
                <a:cs typeface="Times New Roman" panose="02020603050405020304" pitchFamily="18" charset="0"/>
              </a:rPr>
              <a:t>: </a:t>
            </a:r>
            <a:r>
              <a:rPr b="1" dirty="0" sz="2400" lang="fr-FR">
                <a:latin typeface="Times New Roman" panose="02020603050405020304" pitchFamily="18" charset="0"/>
                <a:cs typeface="Times New Roman" panose="02020603050405020304" pitchFamily="18" charset="0"/>
              </a:rPr>
              <a:t>Nouveau-Né</a:t>
            </a:r>
          </a:p>
          <a:p>
            <a:pPr indent="0" marL="0">
              <a:buNone/>
            </a:pPr>
            <a:r>
              <a:rPr dirty="0" sz="2400" lang="fr-FR">
                <a:latin typeface="Times New Roman" panose="02020603050405020304" pitchFamily="18" charset="0"/>
                <a:cs typeface="Times New Roman" panose="02020603050405020304" pitchFamily="18" charset="0"/>
              </a:rPr>
              <a:t> 1- </a:t>
            </a:r>
            <a:r>
              <a:rPr b="1" dirty="0" sz="2400" lang="fr-FR">
                <a:latin typeface="Times New Roman" panose="02020603050405020304" pitchFamily="18" charset="0"/>
                <a:cs typeface="Times New Roman" panose="02020603050405020304" pitchFamily="18" charset="0"/>
              </a:rPr>
              <a:t>hémorragie anténatale </a:t>
            </a:r>
          </a:p>
          <a:p>
            <a:pPr indent="0" marL="0">
              <a:buNone/>
            </a:pPr>
            <a:r>
              <a:rPr dirty="0" sz="2400" lang="fr-FR">
                <a:latin typeface="Times New Roman" panose="02020603050405020304" pitchFamily="18" charset="0"/>
                <a:cs typeface="Times New Roman" panose="02020603050405020304" pitchFamily="18" charset="0"/>
              </a:rPr>
              <a:t>-Placenta prævia</a:t>
            </a:r>
          </a:p>
          <a:p>
            <a:pPr indent="0" marL="0">
              <a:buNone/>
            </a:pPr>
            <a:r>
              <a:rPr dirty="0" sz="2400" lang="fr-FR">
                <a:latin typeface="Times New Roman" panose="02020603050405020304" pitchFamily="18" charset="0"/>
                <a:cs typeface="Times New Roman" panose="02020603050405020304" pitchFamily="18" charset="0"/>
              </a:rPr>
              <a:t>-</a:t>
            </a:r>
            <a:r>
              <a:rPr dirty="0" sz="2400" lang="fr-FR" smtClean="0">
                <a:latin typeface="Times New Roman" panose="02020603050405020304" pitchFamily="18" charset="0"/>
                <a:cs typeface="Times New Roman" panose="02020603050405020304" pitchFamily="18" charset="0"/>
              </a:rPr>
              <a:t>Twin-twin </a:t>
            </a:r>
            <a:r>
              <a:rPr dirty="0" sz="2400" lang="fr-FR">
                <a:latin typeface="Times New Roman" panose="02020603050405020304" pitchFamily="18" charset="0"/>
                <a:cs typeface="Times New Roman" panose="02020603050405020304" pitchFamily="18" charset="0"/>
              </a:rPr>
              <a:t>transfusion </a:t>
            </a:r>
          </a:p>
          <a:p>
            <a:pPr>
              <a:buFontTx/>
              <a:buChar char="-"/>
            </a:pPr>
            <a:r>
              <a:rPr dirty="0" sz="2400" lang="fr-FR" smtClean="0">
                <a:latin typeface="Times New Roman" panose="02020603050405020304" pitchFamily="18" charset="0"/>
                <a:cs typeface="Times New Roman" panose="02020603050405020304" pitchFamily="18" charset="0"/>
              </a:rPr>
              <a:t>Hémorragie </a:t>
            </a:r>
            <a:r>
              <a:rPr dirty="0" sz="2400" lang="fr-FR" err="1" smtClean="0">
                <a:latin typeface="Times New Roman" panose="02020603050405020304" pitchFamily="18" charset="0"/>
                <a:cs typeface="Times New Roman" panose="02020603050405020304" pitchFamily="18" charset="0"/>
              </a:rPr>
              <a:t>foeto-maternelle</a:t>
            </a:r>
            <a:endParaRPr dirty="0" sz="2400" lang="fr-FR" smtClean="0">
              <a:latin typeface="Times New Roman" panose="02020603050405020304" pitchFamily="18" charset="0"/>
              <a:cs typeface="Times New Roman" panose="02020603050405020304" pitchFamily="18" charset="0"/>
            </a:endParaRPr>
          </a:p>
          <a:p>
            <a:pPr>
              <a:buFontTx/>
              <a:buChar char="-"/>
            </a:pPr>
            <a:endParaRPr dirty="0" sz="2400" lang="fr-FR" smtClean="0">
              <a:latin typeface="Times New Roman" panose="02020603050405020304" pitchFamily="18" charset="0"/>
              <a:cs typeface="Times New Roman" panose="02020603050405020304" pitchFamily="18" charset="0"/>
            </a:endParaRPr>
          </a:p>
          <a:p>
            <a:pPr>
              <a:buFontTx/>
              <a:buChar char="-"/>
            </a:pPr>
            <a:endParaRPr dirty="0" sz="2400" lang="fr-FR">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14"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a:t>
            </a:r>
            <a:r>
              <a:rPr b="1" dirty="0" lang="fr-FR" smtClean="0">
                <a:latin typeface="Times New Roman" panose="02020603050405020304" pitchFamily="18" charset="0"/>
                <a:cs typeface="Times New Roman" panose="02020603050405020304" pitchFamily="18" charset="0"/>
              </a:rPr>
              <a:t>DIAGNOSTIC </a:t>
            </a:r>
            <a:r>
              <a:rPr b="1" dirty="0" lang="fr-FR">
                <a:latin typeface="Times New Roman" panose="02020603050405020304" pitchFamily="18" charset="0"/>
                <a:cs typeface="Times New Roman" panose="02020603050405020304" pitchFamily="18" charset="0"/>
              </a:rPr>
              <a:t>ETIOLOGIQUE</a:t>
            </a:r>
            <a:br>
              <a:rPr b="1" dirty="0" lang="fr-FR">
                <a:latin typeface="Times New Roman" panose="02020603050405020304" pitchFamily="18" charset="0"/>
                <a:cs typeface="Times New Roman" panose="02020603050405020304" pitchFamily="18" charset="0"/>
              </a:rPr>
            </a:br>
            <a:endParaRPr dirty="0" lang="fr-FR"/>
          </a:p>
        </p:txBody>
      </p:sp>
      <p:sp>
        <p:nvSpPr>
          <p:cNvPr id="1048715"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II-3-2 CHOC </a:t>
            </a:r>
            <a:r>
              <a:rPr b="1" dirty="0" sz="2400" lang="fr-FR" smtClean="0">
                <a:latin typeface="Times New Roman" panose="02020603050405020304" pitchFamily="18" charset="0"/>
                <a:cs typeface="Times New Roman" panose="02020603050405020304" pitchFamily="18" charset="0"/>
              </a:rPr>
              <a:t>HYPOVOLEMIQUE</a:t>
            </a:r>
          </a:p>
          <a:p>
            <a:pPr indent="0" marL="0">
              <a:buNone/>
            </a:pPr>
            <a:endParaRPr b="1" dirty="0" sz="2400" lang="fr-FR">
              <a:latin typeface="Times New Roman" panose="02020603050405020304" pitchFamily="18" charset="0"/>
              <a:cs typeface="Times New Roman" panose="02020603050405020304" pitchFamily="18" charset="0"/>
            </a:endParaRPr>
          </a:p>
          <a:p>
            <a:pPr indent="0" marL="0">
              <a:buNone/>
            </a:pPr>
            <a:r>
              <a:rPr b="1" dirty="0" sz="2400" lang="fr-FR">
                <a:latin typeface="Times New Roman" panose="02020603050405020304" pitchFamily="18" charset="0"/>
                <a:cs typeface="Times New Roman" panose="02020603050405020304" pitchFamily="18" charset="0"/>
              </a:rPr>
              <a:t>CHOC HYPOVOLEMIQUE </a:t>
            </a:r>
            <a:r>
              <a:rPr dirty="0" sz="2400" lang="fr-FR">
                <a:latin typeface="Times New Roman" panose="02020603050405020304" pitchFamily="18" charset="0"/>
                <a:cs typeface="Times New Roman" panose="02020603050405020304" pitchFamily="18" charset="0"/>
              </a:rPr>
              <a:t>: </a:t>
            </a:r>
            <a:r>
              <a:rPr b="1" dirty="0" sz="2400" lang="fr-FR" smtClean="0">
                <a:latin typeface="Times New Roman" panose="02020603050405020304" pitchFamily="18" charset="0"/>
                <a:cs typeface="Times New Roman" panose="02020603050405020304" pitchFamily="18" charset="0"/>
              </a:rPr>
              <a:t>Nouveau-Né</a:t>
            </a:r>
          </a:p>
          <a:p>
            <a:pPr indent="0" marL="0">
              <a:buNone/>
            </a:pPr>
            <a:endParaRPr dirty="0" sz="2400" lang="fr-FR">
              <a:latin typeface="Times New Roman" panose="02020603050405020304" pitchFamily="18" charset="0"/>
              <a:cs typeface="Times New Roman" panose="02020603050405020304" pitchFamily="18" charset="0"/>
            </a:endParaRPr>
          </a:p>
          <a:p>
            <a:pPr indent="0" marL="0">
              <a:buNone/>
            </a:pPr>
            <a:r>
              <a:rPr dirty="0" sz="2400" lang="fr-FR" smtClean="0">
                <a:latin typeface="Times New Roman" panose="02020603050405020304" pitchFamily="18" charset="0"/>
                <a:cs typeface="Times New Roman" panose="02020603050405020304" pitchFamily="18" charset="0"/>
              </a:rPr>
              <a:t>2- </a:t>
            </a:r>
            <a:r>
              <a:rPr b="1" dirty="0" sz="2400" lang="fr-FR" smtClean="0">
                <a:latin typeface="Times New Roman" panose="02020603050405020304" pitchFamily="18" charset="0"/>
                <a:cs typeface="Times New Roman" panose="02020603050405020304" pitchFamily="18" charset="0"/>
              </a:rPr>
              <a:t>Hémorragie </a:t>
            </a:r>
            <a:r>
              <a:rPr b="1" dirty="0" sz="2400" lang="fr-FR">
                <a:latin typeface="Times New Roman" panose="02020603050405020304" pitchFamily="18" charset="0"/>
                <a:cs typeface="Times New Roman" panose="02020603050405020304" pitchFamily="18" charset="0"/>
              </a:rPr>
              <a:t>post-natale</a:t>
            </a:r>
          </a:p>
          <a:p>
            <a:pPr indent="0" marL="0">
              <a:buNone/>
            </a:pPr>
            <a:r>
              <a:rPr dirty="0" sz="2400" lang="fr-FR">
                <a:latin typeface="Times New Roman" panose="02020603050405020304" pitchFamily="18" charset="0"/>
                <a:cs typeface="Times New Roman" panose="02020603050405020304" pitchFamily="18" charset="0"/>
              </a:rPr>
              <a:t> - Déficit en vitamine K</a:t>
            </a:r>
          </a:p>
          <a:p>
            <a:pPr indent="0" marL="0">
              <a:buNone/>
            </a:pPr>
            <a:r>
              <a:rPr dirty="0" sz="2400" lang="fr-FR">
                <a:latin typeface="Times New Roman" panose="02020603050405020304" pitchFamily="18" charset="0"/>
                <a:cs typeface="Times New Roman" panose="02020603050405020304" pitchFamily="18" charset="0"/>
              </a:rPr>
              <a:t> - Causes </a:t>
            </a:r>
            <a:r>
              <a:rPr dirty="0" sz="2400" lang="fr-FR" smtClean="0">
                <a:latin typeface="Times New Roman" panose="02020603050405020304" pitchFamily="18" charset="0"/>
                <a:cs typeface="Times New Roman" panose="02020603050405020304" pitchFamily="18" charset="0"/>
              </a:rPr>
              <a:t>iatrogènes </a:t>
            </a:r>
            <a:r>
              <a:rPr dirty="0" sz="2400" lang="fr-FR">
                <a:latin typeface="Times New Roman" panose="02020603050405020304" pitchFamily="18" charset="0"/>
                <a:cs typeface="Times New Roman" panose="02020603050405020304" pitchFamily="18" charset="0"/>
              </a:rPr>
              <a:t>: saignement d’un cathéter - Hémorragie </a:t>
            </a:r>
            <a:r>
              <a:rPr dirty="0" sz="2400" lang="fr-FR" smtClean="0">
                <a:latin typeface="Times New Roman" panose="02020603050405020304" pitchFamily="18" charset="0"/>
                <a:cs typeface="Times New Roman" panose="02020603050405020304" pitchFamily="18" charset="0"/>
              </a:rPr>
              <a:t>pulmonaire</a:t>
            </a:r>
          </a:p>
          <a:p>
            <a:pPr indent="0" marL="0">
              <a:buNone/>
            </a:pPr>
            <a:r>
              <a:rPr dirty="0" sz="2400" lang="fr-FR" smtClean="0">
                <a:latin typeface="Times New Roman" panose="02020603050405020304" pitchFamily="18" charset="0"/>
                <a:cs typeface="Times New Roman" panose="02020603050405020304" pitchFamily="18" charset="0"/>
              </a:rPr>
              <a:t> </a:t>
            </a:r>
            <a:endParaRPr dirty="0" sz="2400" lang="fr-FR">
              <a:latin typeface="Times New Roman" panose="02020603050405020304" pitchFamily="18" charset="0"/>
              <a:cs typeface="Times New Roman" panose="02020603050405020304" pitchFamily="18" charset="0"/>
            </a:endParaRPr>
          </a:p>
          <a:p>
            <a:pPr indent="0" marL="0">
              <a:buNone/>
            </a:pPr>
            <a:r>
              <a:rPr dirty="0" sz="2400" lang="fr-FR">
                <a:latin typeface="Times New Roman" panose="02020603050405020304" pitchFamily="18" charset="0"/>
                <a:cs typeface="Times New Roman" panose="02020603050405020304" pitchFamily="18" charset="0"/>
              </a:rPr>
              <a:t>3- </a:t>
            </a:r>
            <a:r>
              <a:rPr b="1" dirty="0" sz="2400" lang="fr-FR">
                <a:latin typeface="Times New Roman" panose="02020603050405020304" pitchFamily="18" charset="0"/>
                <a:cs typeface="Times New Roman" panose="02020603050405020304" pitchFamily="18" charset="0"/>
              </a:rPr>
              <a:t>Pertes hydro-électrolytiques </a:t>
            </a:r>
            <a:r>
              <a:rPr dirty="0" sz="2400" lang="fr-FR">
                <a:latin typeface="Times New Roman" panose="02020603050405020304" pitchFamily="18" charset="0"/>
                <a:cs typeface="Times New Roman" panose="02020603050405020304" pitchFamily="18" charset="0"/>
              </a:rPr>
              <a:t>Nné Prémat</a:t>
            </a:r>
            <a:r>
              <a:rPr dirty="0" lang="fr-FR">
                <a:latin typeface="Times New Roman" panose="02020603050405020304" pitchFamily="18" charset="0"/>
                <a:cs typeface="Times New Roman" panose="02020603050405020304" pitchFamily="18" charset="0"/>
              </a:rPr>
              <a:t>uré +++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16"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a:t>
            </a:r>
            <a:r>
              <a:rPr b="1" dirty="0" lang="fr-FR" smtClean="0">
                <a:latin typeface="Times New Roman" panose="02020603050405020304" pitchFamily="18" charset="0"/>
                <a:cs typeface="Times New Roman" panose="02020603050405020304" pitchFamily="18" charset="0"/>
              </a:rPr>
              <a:t>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17" name="Espace réservé du contenu 2"/>
          <p:cNvSpPr>
            <a:spLocks noGrp="1"/>
          </p:cNvSpPr>
          <p:nvPr>
            <p:ph idx="1"/>
          </p:nvPr>
        </p:nvSpPr>
        <p:spPr>
          <a:xfrm>
            <a:off x="628650" y="1825624"/>
            <a:ext cx="7886700" cy="4771727"/>
          </a:xfrm>
        </p:spPr>
        <p:txBody>
          <a:bodyPr>
            <a:normAutofit/>
          </a:bodyPr>
          <a:p>
            <a:pPr indent="0" marL="0">
              <a:buNone/>
            </a:pPr>
            <a:r>
              <a:rPr b="1" dirty="0" sz="2000" lang="fr-FR">
                <a:latin typeface="Times New Roman" panose="02020603050405020304" pitchFamily="18" charset="0"/>
                <a:cs typeface="Times New Roman" panose="02020603050405020304" pitchFamily="18" charset="0"/>
              </a:rPr>
              <a:t>II-3-2 CHOC </a:t>
            </a:r>
            <a:r>
              <a:rPr b="1" dirty="0" sz="2000" lang="fr-FR" smtClean="0">
                <a:latin typeface="Times New Roman" panose="02020603050405020304" pitchFamily="18" charset="0"/>
                <a:cs typeface="Times New Roman" panose="02020603050405020304" pitchFamily="18" charset="0"/>
              </a:rPr>
              <a:t>HYPOVOLEMIQUE</a:t>
            </a:r>
            <a:endParaRPr b="1" dirty="0" lang="fr-FR"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b="1" dirty="0" lang="fr-FR" smtClean="0">
                <a:latin typeface="Times New Roman" panose="02020603050405020304" pitchFamily="18" charset="0"/>
                <a:cs typeface="Times New Roman" panose="02020603050405020304" pitchFamily="18" charset="0"/>
              </a:rPr>
              <a:t>HYPOVOLEMIQUE </a:t>
            </a:r>
            <a:r>
              <a:rPr b="1" dirty="0" lang="fr-FR">
                <a:latin typeface="Times New Roman" panose="02020603050405020304" pitchFamily="18" charset="0"/>
                <a:cs typeface="Times New Roman" panose="02020603050405020304" pitchFamily="18" charset="0"/>
              </a:rPr>
              <a:t>VRAI </a:t>
            </a:r>
          </a:p>
          <a:p>
            <a:pPr indent="0" marL="0">
              <a:buNone/>
            </a:pPr>
            <a:r>
              <a:rPr dirty="0" lang="fr-FR"/>
              <a:t>• </a:t>
            </a:r>
            <a:r>
              <a:rPr b="1" dirty="0" lang="fr-FR">
                <a:latin typeface="Times New Roman" panose="02020603050405020304" pitchFamily="18" charset="0"/>
                <a:cs typeface="Times New Roman" panose="02020603050405020304" pitchFamily="18" charset="0"/>
              </a:rPr>
              <a:t>Déshydratation sévère :</a:t>
            </a:r>
          </a:p>
          <a:p>
            <a:pPr>
              <a:buFont typeface="Wingdings" panose="05000000000000000000" pitchFamily="2" charset="2"/>
              <a:buChar char="ü"/>
            </a:pPr>
            <a:r>
              <a:rPr dirty="0" lang="fr-FR">
                <a:latin typeface="Times New Roman" panose="02020603050405020304" pitchFamily="18" charset="0"/>
                <a:cs typeface="Times New Roman" panose="02020603050405020304" pitchFamily="18" charset="0"/>
              </a:rPr>
              <a:t>  </a:t>
            </a:r>
            <a:r>
              <a:rPr b="1" dirty="0" lang="fr-FR">
                <a:latin typeface="Times New Roman" panose="02020603050405020304" pitchFamily="18" charset="0"/>
                <a:cs typeface="Times New Roman" panose="02020603050405020304" pitchFamily="18" charset="0"/>
              </a:rPr>
              <a:t>Causes extra rénales </a:t>
            </a:r>
          </a:p>
          <a:p>
            <a:pPr indent="0" marL="0">
              <a:buNone/>
            </a:pPr>
            <a:r>
              <a:rPr dirty="0" lang="fr-FR">
                <a:latin typeface="Times New Roman" panose="02020603050405020304" pitchFamily="18" charset="0"/>
                <a:cs typeface="Times New Roman" panose="02020603050405020304" pitchFamily="18" charset="0"/>
              </a:rPr>
              <a:t>– Digestives : diarrhée, vomissements, fistules </a:t>
            </a:r>
          </a:p>
          <a:p>
            <a:pPr indent="0" marL="0">
              <a:buNone/>
            </a:pPr>
            <a:r>
              <a:rPr dirty="0" lang="fr-FR">
                <a:latin typeface="Times New Roman" panose="02020603050405020304" pitchFamily="18" charset="0"/>
                <a:cs typeface="Times New Roman" panose="02020603050405020304" pitchFamily="18" charset="0"/>
              </a:rPr>
              <a:t>– 3ème secteur abdominal</a:t>
            </a:r>
          </a:p>
          <a:p>
            <a:pPr indent="0" marL="0">
              <a:buNone/>
            </a:pPr>
            <a:r>
              <a:rPr dirty="0" lang="fr-FR">
                <a:latin typeface="Times New Roman" panose="02020603050405020304" pitchFamily="18" charset="0"/>
                <a:cs typeface="Times New Roman" panose="02020603050405020304" pitchFamily="18" charset="0"/>
              </a:rPr>
              <a:t> – brûlure étendue</a:t>
            </a:r>
          </a:p>
          <a:p>
            <a:pPr indent="0" marL="0">
              <a:buNone/>
            </a:pPr>
            <a:r>
              <a:rPr dirty="0" lang="fr-FR">
                <a:latin typeface="Times New Roman" panose="02020603050405020304" pitchFamily="18" charset="0"/>
                <a:cs typeface="Times New Roman" panose="02020603050405020304" pitchFamily="18" charset="0"/>
              </a:rPr>
              <a:t>- Lyell … </a:t>
            </a:r>
          </a:p>
          <a:p>
            <a:pPr>
              <a:buFont typeface="Wingdings" panose="05000000000000000000" pitchFamily="2" charset="2"/>
              <a:buChar char="ü"/>
            </a:pPr>
            <a:r>
              <a:rPr dirty="0" lang="fr-FR">
                <a:latin typeface="Times New Roman" panose="02020603050405020304" pitchFamily="18" charset="0"/>
                <a:cs typeface="Times New Roman" panose="02020603050405020304" pitchFamily="18" charset="0"/>
              </a:rPr>
              <a:t> </a:t>
            </a:r>
            <a:r>
              <a:rPr b="1" dirty="0" lang="fr-FR">
                <a:latin typeface="Times New Roman" panose="02020603050405020304" pitchFamily="18" charset="0"/>
                <a:cs typeface="Times New Roman" panose="02020603050405020304" pitchFamily="18" charset="0"/>
              </a:rPr>
              <a:t>causes rénales</a:t>
            </a:r>
          </a:p>
          <a:p>
            <a:pPr indent="0" marL="0">
              <a:buNone/>
            </a:pPr>
            <a:r>
              <a:rPr dirty="0" lang="fr-FR">
                <a:latin typeface="Times New Roman" panose="02020603050405020304" pitchFamily="18" charset="0"/>
                <a:cs typeface="Times New Roman" panose="02020603050405020304" pitchFamily="18" charset="0"/>
              </a:rPr>
              <a:t> – DID</a:t>
            </a:r>
          </a:p>
          <a:p>
            <a:pPr indent="0" marL="0">
              <a:buNone/>
            </a:pPr>
            <a:r>
              <a:rPr dirty="0" lang="fr-FR">
                <a:latin typeface="Times New Roman" panose="02020603050405020304" pitchFamily="18" charset="0"/>
                <a:cs typeface="Times New Roman" panose="02020603050405020304" pitchFamily="18" charset="0"/>
              </a:rPr>
              <a:t> – insuffisance corticosurrénalienne </a:t>
            </a:r>
          </a:p>
          <a:p>
            <a:pPr indent="0" marL="0">
              <a:buNone/>
            </a:pPr>
            <a:r>
              <a:rPr dirty="0" lang="fr-FR">
                <a:latin typeface="Times New Roman" panose="02020603050405020304" pitchFamily="18" charset="0"/>
                <a:cs typeface="Times New Roman" panose="02020603050405020304" pitchFamily="18" charset="0"/>
              </a:rPr>
              <a:t>– tubulopathie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718"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a:t>
            </a:r>
            <a:r>
              <a:rPr b="1" dirty="0" lang="fr-FR" smtClean="0">
                <a:latin typeface="Times New Roman" panose="02020603050405020304" pitchFamily="18" charset="0"/>
                <a:cs typeface="Times New Roman" panose="02020603050405020304" pitchFamily="18" charset="0"/>
              </a:rPr>
              <a:t>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19"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II-3-2 CHOC HYPOVOLEMIQUE</a:t>
            </a:r>
          </a:p>
          <a:p>
            <a:pPr>
              <a:buFont typeface="Wingdings" panose="05000000000000000000" pitchFamily="2" charset="2"/>
              <a:buChar char="q"/>
            </a:pPr>
            <a:r>
              <a:rPr b="1" dirty="0" sz="2400" lang="fr-FR">
                <a:latin typeface="Times New Roman" panose="02020603050405020304" pitchFamily="18" charset="0"/>
                <a:cs typeface="Times New Roman" panose="02020603050405020304" pitchFamily="18" charset="0"/>
              </a:rPr>
              <a:t>HYPOVOLEMIQUE </a:t>
            </a:r>
            <a:r>
              <a:rPr b="1" dirty="0" sz="2400" lang="fr-FR" smtClean="0">
                <a:latin typeface="Times New Roman" panose="02020603050405020304" pitchFamily="18" charset="0"/>
                <a:cs typeface="Times New Roman" panose="02020603050405020304" pitchFamily="18" charset="0"/>
              </a:rPr>
              <a:t>VRAI</a:t>
            </a:r>
            <a:endParaRPr dirty="0" sz="2400" lang="fr-FR">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b="1" dirty="0" sz="1800" lang="fr-FR">
              <a:latin typeface="Times New Roman" panose="02020603050405020304" pitchFamily="18" charset="0"/>
              <a:cs typeface="Times New Roman" panose="02020603050405020304" pitchFamily="18" charset="0"/>
            </a:endParaRPr>
          </a:p>
          <a:p>
            <a:r>
              <a:rPr b="1" dirty="0" sz="2400" lang="fr-FR" smtClean="0">
                <a:latin typeface="Times New Roman" panose="02020603050405020304" pitchFamily="18" charset="0"/>
                <a:cs typeface="Times New Roman" panose="02020603050405020304" pitchFamily="18" charset="0"/>
              </a:rPr>
              <a:t>Traumatisme</a:t>
            </a:r>
            <a:endParaRPr b="1" dirty="0" sz="2400" lang="fr-FR">
              <a:latin typeface="Times New Roman" panose="02020603050405020304" pitchFamily="18" charset="0"/>
              <a:cs typeface="Times New Roman" panose="02020603050405020304" pitchFamily="18" charset="0"/>
            </a:endParaRPr>
          </a:p>
          <a:p>
            <a:pPr indent="0" marL="0">
              <a:buNone/>
            </a:pPr>
            <a:r>
              <a:rPr dirty="0" sz="2400" lang="fr-FR">
                <a:latin typeface="Times New Roman" panose="02020603050405020304" pitchFamily="18" charset="0"/>
                <a:cs typeface="Times New Roman" panose="02020603050405020304" pitchFamily="18" charset="0"/>
              </a:rPr>
              <a:t>-Hémorragie externe: section artérielle</a:t>
            </a:r>
          </a:p>
          <a:p>
            <a:pPr indent="0" marL="0">
              <a:buNone/>
            </a:pPr>
            <a:r>
              <a:rPr dirty="0" sz="2400" lang="fr-FR">
                <a:latin typeface="Times New Roman" panose="02020603050405020304" pitchFamily="18" charset="0"/>
                <a:cs typeface="Times New Roman" panose="02020603050405020304" pitchFamily="18" charset="0"/>
              </a:rPr>
              <a:t>-Hémorragie interne: hémothorax, rupture splénique, fx bassin...</a:t>
            </a:r>
          </a:p>
          <a:p>
            <a:pPr indent="0" marL="0">
              <a:buNone/>
            </a:pPr>
            <a:r>
              <a:rPr b="1" dirty="0" sz="2400" lang="fr-FR">
                <a:latin typeface="Times New Roman" panose="02020603050405020304" pitchFamily="18" charset="0"/>
                <a:cs typeface="Times New Roman" panose="02020603050405020304" pitchFamily="18" charset="0"/>
              </a:rPr>
              <a:t>• Chirurgie</a:t>
            </a:r>
          </a:p>
          <a:p>
            <a:pPr indent="0" marL="0">
              <a:buNone/>
            </a:pPr>
            <a:r>
              <a:rPr dirty="0" sz="2400" lang="fr-FR">
                <a:latin typeface="Times New Roman" panose="02020603050405020304" pitchFamily="18" charset="0"/>
                <a:cs typeface="Times New Roman" panose="02020603050405020304" pitchFamily="18" charset="0"/>
              </a:rPr>
              <a:t>- cardiaque, intra abdominale, adénectomie, neurochirurgie</a:t>
            </a:r>
          </a:p>
          <a:p>
            <a:r>
              <a:rPr b="1" dirty="0" sz="2400" lang="fr-FR">
                <a:latin typeface="Times New Roman" panose="02020603050405020304" pitchFamily="18" charset="0"/>
                <a:cs typeface="Times New Roman" panose="02020603050405020304" pitchFamily="18" charset="0"/>
              </a:rPr>
              <a:t> Hémorragie digestive haute ou basse</a:t>
            </a:r>
          </a:p>
          <a:p>
            <a:pPr indent="0" marL="0">
              <a:buNone/>
            </a:pPr>
            <a:r>
              <a:rPr b="1" dirty="0" sz="2400" lang="fr-FR">
                <a:latin typeface="Times New Roman" panose="02020603050405020304" pitchFamily="18" charset="0"/>
                <a:cs typeface="Times New Roman" panose="02020603050405020304" pitchFamily="18" charset="0"/>
              </a:rPr>
              <a:t> •  Coagulopathie</a:t>
            </a:r>
          </a:p>
          <a:p>
            <a:pPr indent="0" marL="0">
              <a:buNone/>
            </a:pPr>
            <a:endParaRPr dirty="0"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03"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04"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I-2- INTERET</a:t>
            </a:r>
          </a:p>
          <a:p>
            <a:pPr eaLnBrk="1" hangingPunct="1">
              <a:buFont typeface="Wingdings" panose="05000000000000000000" pitchFamily="2" charset="2"/>
              <a:buChar char="Ø"/>
            </a:pPr>
            <a:r>
              <a:rPr altLang="fr-FR" dirty="0" sz="2400" lang="fr-FR">
                <a:latin typeface="Times New Roman" panose="02020603050405020304" pitchFamily="18" charset="0"/>
                <a:cs typeface="Times New Roman" panose="02020603050405020304" pitchFamily="18" charset="0"/>
              </a:rPr>
              <a:t>Urgence vitale majeure +++ </a:t>
            </a:r>
          </a:p>
          <a:p>
            <a:pPr eaLnBrk="1" hangingPunct="1">
              <a:buFont typeface="Wingdings" panose="05000000000000000000" pitchFamily="2" charset="2"/>
              <a:buChar char="Ø"/>
            </a:pPr>
            <a:r>
              <a:rPr altLang="fr-FR" dirty="0" sz="2400" lang="fr-FR">
                <a:latin typeface="Times New Roman" panose="02020603050405020304" pitchFamily="18" charset="0"/>
                <a:cs typeface="Times New Roman" panose="02020603050405020304" pitchFamily="18" charset="0"/>
              </a:rPr>
              <a:t>Diagnostique : essentiellement clinique</a:t>
            </a:r>
          </a:p>
          <a:p>
            <a:pPr eaLnBrk="1" hangingPunct="1" indent="0" marL="0">
              <a:buFont typeface="Arial" panose="020B0604020202020204" pitchFamily="34" charset="0"/>
              <a:buNone/>
            </a:pPr>
            <a:r>
              <a:rPr altLang="fr-FR" dirty="0" sz="2400" lang="fr-FR">
                <a:latin typeface="Times New Roman" panose="02020603050405020304" pitchFamily="18" charset="0"/>
                <a:cs typeface="Times New Roman" panose="02020603050405020304" pitchFamily="18" charset="0"/>
              </a:rPr>
              <a:t>                           reconnaitre le mécanisme</a:t>
            </a:r>
          </a:p>
          <a:p>
            <a:pPr eaLnBrk="1" hangingPunct="1">
              <a:buFont typeface="Wingdings" panose="05000000000000000000" pitchFamily="2" charset="2"/>
              <a:buChar char="Ø"/>
            </a:pPr>
            <a:r>
              <a:rPr altLang="fr-FR" dirty="0" sz="2400" lang="fr-FR">
                <a:latin typeface="Times New Roman" panose="02020603050405020304" pitchFamily="18" charset="0"/>
                <a:cs typeface="Times New Roman" panose="02020603050405020304" pitchFamily="18" charset="0"/>
              </a:rPr>
              <a:t>Etiologique: dominées choc hypovolémique et septique</a:t>
            </a:r>
          </a:p>
          <a:p>
            <a:pPr eaLnBrk="1" hangingPunct="1" indent="0" marL="0">
              <a:buFont typeface="Arial" panose="020B0604020202020204" pitchFamily="34" charset="0"/>
              <a:buNone/>
            </a:pPr>
            <a:endParaRPr altLang="fr-FR" dirty="0" sz="2400" lang="fr-FR">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altLang="fr-FR" dirty="0" sz="2400" lang="fr-FR">
                <a:latin typeface="Times New Roman" panose="02020603050405020304" pitchFamily="18" charset="0"/>
                <a:cs typeface="Times New Roman" panose="02020603050405020304" pitchFamily="18" charset="0"/>
              </a:rPr>
              <a:t>Thérapeutique : PEC rapide et adéquate</a:t>
            </a:r>
          </a:p>
          <a:p>
            <a:pPr eaLnBrk="1" hangingPunct="1" indent="0" marL="0">
              <a:buFont typeface="Arial" panose="020B0604020202020204" pitchFamily="34" charset="0"/>
              <a:buNone/>
            </a:pPr>
            <a:endParaRPr altLang="fr-FR" dirty="0" sz="2400" lang="fr-FR">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altLang="fr-FR" dirty="0" sz="2400" lang="fr-FR">
                <a:latin typeface="Times New Roman" panose="02020603050405020304" pitchFamily="18" charset="0"/>
                <a:cs typeface="Times New Roman" panose="02020603050405020304" pitchFamily="18" charset="0"/>
              </a:rPr>
              <a:t>Pronostic : dépend de l’atteinte multiviscérale</a:t>
            </a:r>
          </a:p>
          <a:p>
            <a:pPr eaLnBrk="1" hangingPunct="1" indent="0" marL="0">
              <a:buFont typeface="Arial" panose="020B0604020202020204" pitchFamily="34" charset="0"/>
              <a:buNone/>
            </a:pPr>
            <a:r>
              <a:rPr altLang="fr-FR" dirty="0" sz="2400" lang="fr-FR">
                <a:latin typeface="Times New Roman" panose="02020603050405020304" pitchFamily="18" charset="0"/>
                <a:cs typeface="Times New Roman" panose="02020603050405020304" pitchFamily="18" charset="0"/>
              </a:rPr>
              <a:t>                      mortalité élevée </a:t>
            </a:r>
          </a:p>
        </p:txBody>
      </p:sp>
      <p:sp>
        <p:nvSpPr>
          <p:cNvPr id="1048605" name="Espace réservé de la date 3"/>
          <p:cNvSpPr>
            <a:spLocks noGrp="1"/>
          </p:cNvSpPr>
          <p:nvPr>
            <p:ph type="dt" sz="quarter" idx="10"/>
          </p:nvPr>
        </p:nvSpPr>
        <p:spPr/>
        <p:txBody>
          <a:bodyPr/>
          <a:p>
            <a:fld id="{4957DD96-E295-442D-9B81-4393B0A45E2F}" type="datetime1">
              <a:rPr lang="fr-FR"/>
              <a:t>11/14/2023</a:t>
            </a:fld>
            <a:endParaRPr dirty="0"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20"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a:t>
            </a:r>
            <a:r>
              <a:rPr b="1" dirty="0" lang="fr-FR" smtClean="0">
                <a:latin typeface="Times New Roman" panose="02020603050405020304" pitchFamily="18" charset="0"/>
                <a:cs typeface="Times New Roman" panose="02020603050405020304" pitchFamily="18" charset="0"/>
              </a:rPr>
              <a:t>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21" name="Espace réservé du contenu 2"/>
          <p:cNvSpPr>
            <a:spLocks noGrp="1"/>
          </p:cNvSpPr>
          <p:nvPr>
            <p:ph idx="1"/>
          </p:nvPr>
        </p:nvSpPr>
        <p:spPr/>
        <p:txBody>
          <a:bodyPr/>
          <a:p>
            <a:pPr>
              <a:buFont typeface="Wingdings" panose="05000000000000000000" pitchFamily="2" charset="2"/>
              <a:buChar char="q"/>
            </a:pPr>
            <a:endParaRPr b="1" dirty="0" sz="1800" lang="fr-FR" smtClean="0">
              <a:latin typeface="Times New Roman" panose="02020603050405020304" pitchFamily="18" charset="0"/>
              <a:cs typeface="Times New Roman" panose="02020603050405020304" pitchFamily="18" charset="0"/>
            </a:endParaRPr>
          </a:p>
          <a:p>
            <a:pPr indent="0" marL="0">
              <a:buNone/>
            </a:pPr>
            <a:r>
              <a:rPr b="1" dirty="0" sz="2400" lang="fr-FR">
                <a:latin typeface="Times New Roman" panose="02020603050405020304" pitchFamily="18" charset="0"/>
                <a:cs typeface="Times New Roman" panose="02020603050405020304" pitchFamily="18" charset="0"/>
              </a:rPr>
              <a:t>II-3-2 CHOC HYPOVOLEMIQUE</a:t>
            </a:r>
          </a:p>
          <a:p>
            <a:pPr>
              <a:buFont typeface="Wingdings" panose="05000000000000000000" pitchFamily="2" charset="2"/>
              <a:buChar char="q"/>
            </a:pPr>
            <a:r>
              <a:rPr b="1" dirty="0" sz="2400" lang="fr-FR" smtClean="0">
                <a:latin typeface="Times New Roman" panose="02020603050405020304" pitchFamily="18" charset="0"/>
                <a:cs typeface="Times New Roman" panose="02020603050405020304" pitchFamily="18" charset="0"/>
              </a:rPr>
              <a:t>HYPOVOLEMIQUE </a:t>
            </a:r>
            <a:r>
              <a:rPr b="1" dirty="0" sz="2400" lang="fr-FR">
                <a:latin typeface="Times New Roman" panose="02020603050405020304" pitchFamily="18" charset="0"/>
                <a:cs typeface="Times New Roman" panose="02020603050405020304" pitchFamily="18" charset="0"/>
              </a:rPr>
              <a:t>RELATIVE </a:t>
            </a:r>
          </a:p>
          <a:p>
            <a:pPr indent="0" marL="0">
              <a:buNone/>
            </a:pPr>
            <a:r>
              <a:rPr dirty="0" sz="2400" lang="fr-FR">
                <a:latin typeface="Times New Roman" panose="02020603050405020304" pitchFamily="18" charset="0"/>
                <a:cs typeface="Times New Roman" panose="02020603050405020304" pitchFamily="18" charset="0"/>
              </a:rPr>
              <a:t>• </a:t>
            </a:r>
            <a:r>
              <a:rPr b="1" dirty="0" sz="2400" lang="fr-FR">
                <a:latin typeface="Times New Roman" panose="02020603050405020304" pitchFamily="18" charset="0"/>
                <a:cs typeface="Times New Roman" panose="02020603050405020304" pitchFamily="18" charset="0"/>
              </a:rPr>
              <a:t>Choc anaphylactique </a:t>
            </a:r>
          </a:p>
          <a:p>
            <a:pPr indent="0" marL="0">
              <a:buNone/>
            </a:pPr>
            <a:r>
              <a:rPr dirty="0" sz="2400" lang="fr-FR">
                <a:latin typeface="Times New Roman" panose="02020603050405020304" pitchFamily="18" charset="0"/>
                <a:cs typeface="Times New Roman" panose="02020603050405020304" pitchFamily="18" charset="0"/>
              </a:rPr>
              <a:t>-notion de prise médicamenteuse </a:t>
            </a:r>
          </a:p>
          <a:p>
            <a:pPr indent="0" marL="0">
              <a:buNone/>
            </a:pPr>
            <a:r>
              <a:rPr dirty="0" sz="2400" lang="fr-FR">
                <a:latin typeface="Times New Roman" panose="02020603050405020304" pitchFamily="18" charset="0"/>
                <a:cs typeface="Times New Roman" panose="02020603050405020304" pitchFamily="18" charset="0"/>
              </a:rPr>
              <a:t>-notion de piqûre d’insectes. </a:t>
            </a:r>
          </a:p>
          <a:p>
            <a:pPr indent="0" marL="0">
              <a:buNone/>
            </a:pPr>
            <a:r>
              <a:rPr dirty="0" sz="2400" lang="fr-FR">
                <a:latin typeface="Times New Roman" panose="02020603050405020304" pitchFamily="18" charset="0"/>
                <a:cs typeface="Times New Roman" panose="02020603050405020304" pitchFamily="18" charset="0"/>
              </a:rPr>
              <a:t>• </a:t>
            </a:r>
            <a:r>
              <a:rPr b="1" dirty="0" sz="2400" lang="fr-FR">
                <a:latin typeface="Times New Roman" panose="02020603050405020304" pitchFamily="18" charset="0"/>
                <a:cs typeface="Times New Roman" panose="02020603050405020304" pitchFamily="18" charset="0"/>
              </a:rPr>
              <a:t>Choc septique</a:t>
            </a:r>
            <a:r>
              <a:rPr dirty="0" sz="2400" lang="fr-FR">
                <a:latin typeface="Times New Roman" panose="02020603050405020304" pitchFamily="18" charset="0"/>
                <a:cs typeface="Times New Roman" panose="02020603050405020304" pitchFamily="18" charset="0"/>
              </a:rPr>
              <a:t>: composante hypovolémique </a:t>
            </a:r>
          </a:p>
          <a:p>
            <a:pPr indent="0" marL="0">
              <a:buNone/>
            </a:pPr>
            <a:r>
              <a:rPr dirty="0" sz="2400" lang="fr-FR">
                <a:latin typeface="Times New Roman" panose="02020603050405020304" pitchFamily="18" charset="0"/>
                <a:cs typeface="Times New Roman" panose="02020603050405020304" pitchFamily="18" charset="0"/>
              </a:rPr>
              <a:t>• </a:t>
            </a:r>
            <a:r>
              <a:rPr b="1" dirty="0" sz="2400" lang="fr-FR">
                <a:latin typeface="Times New Roman" panose="02020603050405020304" pitchFamily="18" charset="0"/>
                <a:cs typeface="Times New Roman" panose="02020603050405020304" pitchFamily="18" charset="0"/>
              </a:rPr>
              <a:t>Choc neurogénique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22"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a:t>
            </a:r>
            <a:r>
              <a:rPr b="1" dirty="0" lang="fr-FR" smtClean="0">
                <a:latin typeface="Times New Roman" panose="02020603050405020304" pitchFamily="18" charset="0"/>
                <a:cs typeface="Times New Roman" panose="02020603050405020304" pitchFamily="18" charset="0"/>
              </a:rPr>
              <a:t>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23" name="Espace réservé du contenu 2"/>
          <p:cNvSpPr>
            <a:spLocks noGrp="1"/>
          </p:cNvSpPr>
          <p:nvPr>
            <p:ph idx="1"/>
          </p:nvPr>
        </p:nvSpPr>
        <p:spPr/>
        <p:txBody>
          <a:bodyPr>
            <a:normAutofit/>
          </a:bodyPr>
          <a:p>
            <a:pPr indent="0" marL="0">
              <a:buNone/>
            </a:pPr>
            <a:r>
              <a:rPr b="1" dirty="0" sz="2400" lang="fr-FR" smtClean="0">
                <a:latin typeface="Times New Roman" panose="02020603050405020304" pitchFamily="18" charset="0"/>
                <a:cs typeface="Times New Roman" panose="02020603050405020304" pitchFamily="18" charset="0"/>
              </a:rPr>
              <a:t>II-3-3 </a:t>
            </a:r>
            <a:r>
              <a:rPr b="1" dirty="0" sz="2400" lang="fr-FR">
                <a:latin typeface="Times New Roman" panose="02020603050405020304" pitchFamily="18" charset="0"/>
                <a:cs typeface="Times New Roman" panose="02020603050405020304" pitchFamily="18" charset="0"/>
              </a:rPr>
              <a:t>CHOC CARDIOGENIQUE</a:t>
            </a:r>
          </a:p>
          <a:p>
            <a:pPr>
              <a:buFont typeface="Wingdings" panose="05000000000000000000" pitchFamily="2" charset="2"/>
              <a:buChar char="Ø"/>
            </a:pPr>
            <a:r>
              <a:rPr b="1" dirty="0" sz="2400" lang="fr-FR">
                <a:latin typeface="Times New Roman" panose="02020603050405020304" pitchFamily="18" charset="0"/>
                <a:cs typeface="Times New Roman" panose="02020603050405020304" pitchFamily="18" charset="0"/>
              </a:rPr>
              <a:t>ATTEINTE CARDIAQUE PRIMAIRE</a:t>
            </a:r>
            <a:r>
              <a:rPr dirty="0" sz="2400" lang="fr-FR">
                <a:latin typeface="Times New Roman" panose="02020603050405020304" pitchFamily="18" charset="0"/>
                <a:cs typeface="Times New Roman" panose="02020603050405020304" pitchFamily="18" charset="0"/>
              </a:rPr>
              <a:t> </a:t>
            </a:r>
          </a:p>
          <a:p>
            <a:pPr indent="0" marL="0">
              <a:buNone/>
            </a:pPr>
            <a:r>
              <a:rPr dirty="0" sz="2400" lang="fr-FR">
                <a:latin typeface="Times New Roman" panose="02020603050405020304" pitchFamily="18" charset="0"/>
                <a:cs typeface="Times New Roman" panose="02020603050405020304" pitchFamily="18" charset="0"/>
              </a:rPr>
              <a:t>-Cardiomyopathie dilatée, restrictive ou hypertrophique familiale ou idiopatique</a:t>
            </a:r>
          </a:p>
          <a:p>
            <a:pPr indent="0" marL="0">
              <a:buNone/>
            </a:pPr>
            <a:r>
              <a:rPr dirty="0" sz="2400" lang="fr-FR">
                <a:latin typeface="Times New Roman" panose="02020603050405020304" pitchFamily="18" charset="0"/>
                <a:cs typeface="Times New Roman" panose="02020603050405020304" pitchFamily="18" charset="0"/>
              </a:rPr>
              <a:t>-Cardiomyopathie, Endocardite et myocardite </a:t>
            </a:r>
          </a:p>
          <a:p>
            <a:pPr indent="0" marL="0">
              <a:buNone/>
            </a:pPr>
            <a:r>
              <a:rPr dirty="0" sz="2400" lang="fr-FR">
                <a:latin typeface="Times New Roman" panose="02020603050405020304" pitchFamily="18" charset="0"/>
                <a:cs typeface="Times New Roman" panose="02020603050405020304" pitchFamily="18" charset="0"/>
              </a:rPr>
              <a:t>-RAA </a:t>
            </a:r>
          </a:p>
          <a:p>
            <a:pPr indent="0" marL="0">
              <a:buNone/>
            </a:pPr>
            <a:r>
              <a:rPr dirty="0" sz="2400" lang="fr-FR">
                <a:latin typeface="Times New Roman" panose="02020603050405020304" pitchFamily="18" charset="0"/>
                <a:cs typeface="Times New Roman" panose="02020603050405020304" pitchFamily="18" charset="0"/>
              </a:rPr>
              <a:t>-Fibro élastose endocardique</a:t>
            </a:r>
          </a:p>
          <a:p>
            <a:pPr indent="0" marL="0">
              <a:buNone/>
            </a:pPr>
            <a:r>
              <a:rPr dirty="0" sz="2400" lang="fr-FR">
                <a:latin typeface="Times New Roman" panose="02020603050405020304" pitchFamily="18" charset="0"/>
                <a:cs typeface="Times New Roman" panose="02020603050405020304" pitchFamily="18" charset="0"/>
              </a:rPr>
              <a:t>-TDR : Tachyarythmie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24"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a:t>
            </a:r>
            <a:r>
              <a:rPr b="1" dirty="0" lang="fr-FR" smtClean="0">
                <a:latin typeface="Times New Roman" panose="02020603050405020304" pitchFamily="18" charset="0"/>
                <a:cs typeface="Times New Roman" panose="02020603050405020304" pitchFamily="18" charset="0"/>
              </a:rPr>
              <a:t>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25" name="Espace réservé du contenu 2"/>
          <p:cNvSpPr>
            <a:spLocks noGrp="1"/>
          </p:cNvSpPr>
          <p:nvPr>
            <p:ph idx="1"/>
          </p:nvPr>
        </p:nvSpPr>
        <p:spPr>
          <a:xfrm>
            <a:off x="628650" y="1825624"/>
            <a:ext cx="7886700" cy="4555703"/>
          </a:xfrm>
        </p:spPr>
        <p:txBody>
          <a:bodyPr>
            <a:normAutofit/>
          </a:bodyPr>
          <a:p>
            <a:pPr indent="0" marL="0">
              <a:buNone/>
            </a:pPr>
            <a:r>
              <a:rPr b="1" dirty="0" sz="2400" lang="fr-FR" smtClean="0">
                <a:latin typeface="Times New Roman" panose="02020603050405020304" pitchFamily="18" charset="0"/>
                <a:cs typeface="Times New Roman" panose="02020603050405020304" pitchFamily="18" charset="0"/>
              </a:rPr>
              <a:t>II-3-3 </a:t>
            </a:r>
            <a:r>
              <a:rPr b="1" dirty="0" sz="2400" lang="fr-FR">
                <a:latin typeface="Times New Roman" panose="02020603050405020304" pitchFamily="18" charset="0"/>
                <a:cs typeface="Times New Roman" panose="02020603050405020304" pitchFamily="18" charset="0"/>
              </a:rPr>
              <a:t>CHOC CARDIOGENIQUE</a:t>
            </a:r>
          </a:p>
          <a:p>
            <a:pPr>
              <a:buFont typeface="Wingdings" panose="05000000000000000000" pitchFamily="2" charset="2"/>
              <a:buChar char="Ø"/>
            </a:pPr>
            <a:r>
              <a:rPr b="1" dirty="0" sz="1950" lang="fr-FR">
                <a:latin typeface="Times New Roman" panose="02020603050405020304" pitchFamily="18" charset="0"/>
                <a:cs typeface="Times New Roman" panose="02020603050405020304" pitchFamily="18" charset="0"/>
              </a:rPr>
              <a:t>ATTEINTE CARDIAQUE SECONDAIRE</a:t>
            </a:r>
          </a:p>
          <a:p>
            <a:pPr indent="0" marL="0">
              <a:buNone/>
            </a:pPr>
            <a:r>
              <a:rPr dirty="0" lang="fr-FR" smtClean="0"/>
              <a:t>- </a:t>
            </a:r>
            <a:r>
              <a:rPr b="1" dirty="0" sz="1950" lang="fr-FR">
                <a:latin typeface="Times New Roman" panose="02020603050405020304" pitchFamily="18" charset="0"/>
                <a:cs typeface="Times New Roman" panose="02020603050405020304" pitchFamily="18" charset="0"/>
              </a:rPr>
              <a:t>Cause infectieuses</a:t>
            </a:r>
            <a:r>
              <a:rPr dirty="0" sz="1950" lang="fr-FR">
                <a:latin typeface="Times New Roman" panose="02020603050405020304" pitchFamily="18" charset="0"/>
                <a:cs typeface="Times New Roman" panose="02020603050405020304" pitchFamily="18" charset="0"/>
              </a:rPr>
              <a:t>: choc septique( ex méningococcémie, septicémie virale à adénovirus)</a:t>
            </a:r>
          </a:p>
          <a:p>
            <a:pPr indent="0" marL="0">
              <a:buNone/>
            </a:pPr>
            <a:r>
              <a:rPr dirty="0" sz="1950" lang="fr-FR">
                <a:latin typeface="Times New Roman" panose="02020603050405020304" pitchFamily="18" charset="0"/>
                <a:cs typeface="Times New Roman" panose="02020603050405020304" pitchFamily="18" charset="0"/>
              </a:rPr>
              <a:t>- </a:t>
            </a:r>
            <a:r>
              <a:rPr b="1" dirty="0" sz="1950" lang="fr-FR">
                <a:latin typeface="Times New Roman" panose="02020603050405020304" pitchFamily="18" charset="0"/>
                <a:cs typeface="Times New Roman" panose="02020603050405020304" pitchFamily="18" charset="0"/>
              </a:rPr>
              <a:t>Causes métaboliques</a:t>
            </a:r>
            <a:r>
              <a:rPr dirty="0" sz="1950" lang="fr-FR">
                <a:latin typeface="Times New Roman" panose="02020603050405020304" pitchFamily="18" charset="0"/>
                <a:cs typeface="Times New Roman" panose="02020603050405020304" pitchFamily="18" charset="0"/>
              </a:rPr>
              <a:t>: maladie de surcharge, maladie mitochondriale, IRA…</a:t>
            </a:r>
          </a:p>
          <a:p>
            <a:pPr indent="0" marL="0">
              <a:buNone/>
            </a:pPr>
            <a:r>
              <a:rPr dirty="0" sz="1950" lang="fr-FR">
                <a:latin typeface="Times New Roman" panose="02020603050405020304" pitchFamily="18" charset="0"/>
                <a:cs typeface="Times New Roman" panose="02020603050405020304" pitchFamily="18" charset="0"/>
              </a:rPr>
              <a:t>- </a:t>
            </a:r>
            <a:r>
              <a:rPr b="1" dirty="0" sz="1950" lang="fr-FR">
                <a:latin typeface="Times New Roman" panose="02020603050405020304" pitchFamily="18" charset="0"/>
                <a:cs typeface="Times New Roman" panose="02020603050405020304" pitchFamily="18" charset="0"/>
              </a:rPr>
              <a:t>Causes toxiques</a:t>
            </a:r>
            <a:r>
              <a:rPr dirty="0" sz="1950" lang="fr-FR">
                <a:latin typeface="Times New Roman" panose="02020603050405020304" pitchFamily="18" charset="0"/>
                <a:cs typeface="Times New Roman" panose="02020603050405020304" pitchFamily="18" charset="0"/>
              </a:rPr>
              <a:t>: toxicité aux anthracyclines…</a:t>
            </a:r>
          </a:p>
          <a:p>
            <a:pPr indent="0" marL="0">
              <a:buNone/>
            </a:pPr>
            <a:r>
              <a:rPr b="1" dirty="0" sz="1950" lang="fr-FR">
                <a:latin typeface="Times New Roman" panose="02020603050405020304" pitchFamily="18" charset="0"/>
                <a:cs typeface="Times New Roman" panose="02020603050405020304" pitchFamily="18" charset="0"/>
              </a:rPr>
              <a:t>- Causes pulmonaires</a:t>
            </a:r>
            <a:r>
              <a:rPr dirty="0" sz="1950" lang="fr-FR">
                <a:latin typeface="Times New Roman" panose="02020603050405020304" pitchFamily="18" charset="0"/>
                <a:cs typeface="Times New Roman" panose="02020603050405020304" pitchFamily="18" charset="0"/>
              </a:rPr>
              <a:t>: hypertension pulmonaire primaire, obstruction des voies aérienne...</a:t>
            </a:r>
          </a:p>
          <a:p>
            <a:pPr indent="0" marL="0">
              <a:buNone/>
            </a:pPr>
            <a:r>
              <a:rPr dirty="0" sz="1950" lang="fr-FR">
                <a:latin typeface="Times New Roman" panose="02020603050405020304" pitchFamily="18" charset="0"/>
                <a:cs typeface="Times New Roman" panose="02020603050405020304" pitchFamily="18" charset="0"/>
              </a:rPr>
              <a:t>- </a:t>
            </a:r>
            <a:r>
              <a:rPr b="1" dirty="0" sz="1950" lang="fr-FR">
                <a:latin typeface="Times New Roman" panose="02020603050405020304" pitchFamily="18" charset="0"/>
                <a:cs typeface="Times New Roman" panose="02020603050405020304" pitchFamily="18" charset="0"/>
              </a:rPr>
              <a:t>Causes obstructives </a:t>
            </a:r>
            <a:r>
              <a:rPr dirty="0" sz="1950" lang="fr-FR">
                <a:latin typeface="Times New Roman" panose="02020603050405020304" pitchFamily="18" charset="0"/>
                <a:cs typeface="Times New Roman" panose="02020603050405020304" pitchFamily="18" charset="0"/>
              </a:rPr>
              <a:t>: tamponnade péricardique, pneumothorax sous tension, embolie pulmonaire massive, pneumopéricarde</a:t>
            </a:r>
          </a:p>
          <a:p>
            <a:pPr indent="0" marL="0">
              <a:buNone/>
            </a:pPr>
            <a:r>
              <a:rPr dirty="0" sz="1950" lang="fr-FR">
                <a:latin typeface="Times New Roman" panose="02020603050405020304" pitchFamily="18" charset="0"/>
                <a:cs typeface="Times New Roman" panose="02020603050405020304" pitchFamily="18" charset="0"/>
              </a:rPr>
              <a:t>- </a:t>
            </a:r>
            <a:r>
              <a:rPr b="1" dirty="0" sz="1950" lang="fr-FR">
                <a:latin typeface="Times New Roman" panose="02020603050405020304" pitchFamily="18" charset="0"/>
                <a:cs typeface="Times New Roman" panose="02020603050405020304" pitchFamily="18" charset="0"/>
              </a:rPr>
              <a:t>Autres</a:t>
            </a:r>
            <a:r>
              <a:rPr dirty="0" sz="1950" lang="fr-FR">
                <a:latin typeface="Times New Roman" panose="02020603050405020304" pitchFamily="18" charset="0"/>
                <a:cs typeface="Times New Roman" panose="02020603050405020304" pitchFamily="18" charset="0"/>
              </a:rPr>
              <a:t>: sd de kawasaki, lupus, polyartérite noueuse, maladie neuromusculaire</a:t>
            </a:r>
            <a:endParaRPr dirty="0" lang="fr-FR"/>
          </a:p>
          <a:p>
            <a:endParaRPr dirty="0"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26"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27" name="Espace réservé du contenu 2"/>
          <p:cNvSpPr>
            <a:spLocks noGrp="1"/>
          </p:cNvSpPr>
          <p:nvPr>
            <p:ph idx="1"/>
          </p:nvPr>
        </p:nvSpPr>
        <p:spPr/>
        <p:txBody>
          <a:bodyPr/>
          <a:p>
            <a:pPr indent="0" marL="0">
              <a:buNone/>
            </a:pPr>
            <a:r>
              <a:rPr b="1" dirty="0" sz="2400" lang="fr-FR" smtClean="0">
                <a:latin typeface="Times New Roman" panose="02020603050405020304" pitchFamily="18" charset="0"/>
                <a:cs typeface="Times New Roman" panose="02020603050405020304" pitchFamily="18" charset="0"/>
              </a:rPr>
              <a:t>II</a:t>
            </a:r>
            <a:r>
              <a:rPr b="1" dirty="0" sz="2400" lang="fr-FR" smtClean="0">
                <a:latin typeface="Times New Roman" panose="02020603050405020304" pitchFamily="18" charset="0"/>
                <a:cs typeface="Times New Roman" panose="02020603050405020304" pitchFamily="18" charset="0"/>
              </a:rPr>
              <a:t>-3-4 </a:t>
            </a:r>
            <a:r>
              <a:rPr b="1" dirty="0" sz="2400" lang="fr-FR">
                <a:latin typeface="Times New Roman" panose="02020603050405020304" pitchFamily="18" charset="0"/>
                <a:cs typeface="Times New Roman" panose="02020603050405020304" pitchFamily="18" charset="0"/>
              </a:rPr>
              <a:t>CHOC ANAPHYLACTIQUE </a:t>
            </a:r>
          </a:p>
          <a:p>
            <a:pPr indent="0" marL="0">
              <a:buNone/>
            </a:pPr>
            <a:r>
              <a:rPr b="1" dirty="0" sz="2400" lang="fr-FR">
                <a:latin typeface="Times New Roman" panose="02020603050405020304" pitchFamily="18" charset="0"/>
                <a:cs typeface="Times New Roman" panose="02020603050405020304" pitchFamily="18" charset="0"/>
              </a:rPr>
              <a:t>DEFINITION</a:t>
            </a:r>
          </a:p>
          <a:p>
            <a:pPr indent="0" marL="0">
              <a:buNone/>
            </a:pPr>
            <a:r>
              <a:rPr dirty="0" lang="fr-FR" smtClean="0">
                <a:latin typeface="Times New Roman" panose="02020603050405020304" pitchFamily="18" charset="0"/>
                <a:cs typeface="Times New Roman" panose="02020603050405020304" pitchFamily="18" charset="0"/>
              </a:rPr>
              <a:t>Réaction </a:t>
            </a:r>
            <a:r>
              <a:rPr dirty="0" lang="fr-FR">
                <a:latin typeface="Times New Roman" panose="02020603050405020304" pitchFamily="18" charset="0"/>
                <a:cs typeface="Times New Roman" panose="02020603050405020304" pitchFamily="18" charset="0"/>
              </a:rPr>
              <a:t>d’hypersensibilité survenant après exposition à un stimulus exogène, </a:t>
            </a:r>
            <a:r>
              <a:rPr dirty="0" lang="fr-FR" smtClean="0">
                <a:latin typeface="Times New Roman" panose="02020603050405020304" pitchFamily="18" charset="0"/>
                <a:cs typeface="Times New Roman" panose="02020603050405020304" pitchFamily="18" charset="0"/>
              </a:rPr>
              <a:t>entrainant </a:t>
            </a:r>
            <a:r>
              <a:rPr dirty="0" lang="fr-FR">
                <a:latin typeface="Times New Roman" panose="02020603050405020304" pitchFamily="18" charset="0"/>
                <a:cs typeface="Times New Roman" panose="02020603050405020304" pitchFamily="18" charset="0"/>
              </a:rPr>
              <a:t>des perturbations </a:t>
            </a:r>
            <a:r>
              <a:rPr dirty="0" lang="fr-FR" smtClean="0">
                <a:latin typeface="Times New Roman" panose="02020603050405020304" pitchFamily="18" charset="0"/>
                <a:cs typeface="Times New Roman" panose="02020603050405020304" pitchFamily="18" charset="0"/>
              </a:rPr>
              <a:t>hémodynamiques.</a:t>
            </a:r>
            <a:endParaRPr dirty="0" lang="fr-FR">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28"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a:t>
            </a:r>
            <a:r>
              <a:rPr b="1" dirty="0" lang="fr-FR" smtClean="0">
                <a:latin typeface="Times New Roman" panose="02020603050405020304" pitchFamily="18" charset="0"/>
                <a:cs typeface="Times New Roman" panose="02020603050405020304" pitchFamily="18" charset="0"/>
              </a:rPr>
              <a:t>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29" name="Espace réservé du contenu 2"/>
          <p:cNvSpPr>
            <a:spLocks noGrp="1"/>
          </p:cNvSpPr>
          <p:nvPr>
            <p:ph idx="1"/>
          </p:nvPr>
        </p:nvSpPr>
        <p:spPr/>
        <p:txBody>
          <a:bodyPr>
            <a:normAutofit/>
          </a:bodyPr>
          <a:p>
            <a:pPr indent="0" marL="0">
              <a:buNone/>
            </a:pPr>
            <a:r>
              <a:rPr b="1" dirty="0" sz="2400" lang="fr-FR" smtClean="0">
                <a:latin typeface="Times New Roman" panose="02020603050405020304" pitchFamily="18" charset="0"/>
                <a:cs typeface="Times New Roman" panose="02020603050405020304" pitchFamily="18" charset="0"/>
              </a:rPr>
              <a:t>II</a:t>
            </a:r>
            <a:r>
              <a:rPr b="1" dirty="0" sz="2400" lang="fr-FR" smtClean="0">
                <a:latin typeface="Times New Roman" panose="02020603050405020304" pitchFamily="18" charset="0"/>
                <a:cs typeface="Times New Roman" panose="02020603050405020304" pitchFamily="18" charset="0"/>
              </a:rPr>
              <a:t>-3-4 </a:t>
            </a:r>
            <a:r>
              <a:rPr b="1" dirty="0" sz="2400" lang="fr-FR">
                <a:latin typeface="Times New Roman" panose="02020603050405020304" pitchFamily="18" charset="0"/>
                <a:cs typeface="Times New Roman" panose="02020603050405020304" pitchFamily="18" charset="0"/>
              </a:rPr>
              <a:t>CHOC ANAPHYLACTIQUE </a:t>
            </a:r>
            <a:endParaRPr b="1" dirty="0" sz="2400" lang="fr-FR" smtClean="0">
              <a:latin typeface="Times New Roman" panose="02020603050405020304" pitchFamily="18" charset="0"/>
              <a:cs typeface="Times New Roman" panose="02020603050405020304" pitchFamily="18" charset="0"/>
            </a:endParaRPr>
          </a:p>
          <a:p>
            <a:pPr indent="0" marL="0">
              <a:buNone/>
            </a:pPr>
            <a:r>
              <a:rPr b="1" dirty="0" sz="2400" lang="fr-FR" smtClean="0">
                <a:latin typeface="Times New Roman" panose="02020603050405020304" pitchFamily="18" charset="0"/>
                <a:cs typeface="Times New Roman" panose="02020603050405020304" pitchFamily="18" charset="0"/>
              </a:rPr>
              <a:t>Enquête étiologique: </a:t>
            </a:r>
            <a:r>
              <a:rPr dirty="0" sz="2400" lang="fr-FR" smtClean="0">
                <a:latin typeface="Times New Roman" panose="02020603050405020304" pitchFamily="18" charset="0"/>
                <a:cs typeface="Times New Roman" panose="02020603050405020304" pitchFamily="18" charset="0"/>
              </a:rPr>
              <a:t>terrain d’atopie, exposition à un allergène</a:t>
            </a:r>
            <a:endParaRPr dirty="0" sz="2400" lang="fr-FR"/>
          </a:p>
          <a:p>
            <a:pPr indent="0" marL="0">
              <a:buNone/>
            </a:pPr>
            <a:r>
              <a:rPr dirty="0" sz="2400" lang="fr-FR">
                <a:latin typeface="Times New Roman" panose="02020603050405020304" pitchFamily="18" charset="0"/>
                <a:cs typeface="Times New Roman" panose="02020603050405020304" pitchFamily="18" charset="0"/>
              </a:rPr>
              <a:t>- Alimentaires: noix, arachides, poissons, crustacés, produits laitiers </a:t>
            </a:r>
          </a:p>
          <a:p>
            <a:pPr indent="0" marL="0">
              <a:buNone/>
            </a:pPr>
            <a:r>
              <a:rPr dirty="0" sz="2400" lang="fr-FR">
                <a:latin typeface="Times New Roman" panose="02020603050405020304" pitchFamily="18" charset="0"/>
                <a:cs typeface="Times New Roman" panose="02020603050405020304" pitchFamily="18" charset="0"/>
              </a:rPr>
              <a:t>- Venins d’ Hyménoptères</a:t>
            </a:r>
          </a:p>
          <a:p>
            <a:pPr indent="0" marL="0">
              <a:buNone/>
            </a:pPr>
            <a:r>
              <a:rPr dirty="0" sz="2400" lang="fr-FR">
                <a:latin typeface="Times New Roman" panose="02020603050405020304" pitchFamily="18" charset="0"/>
                <a:cs typeface="Times New Roman" panose="02020603050405020304" pitchFamily="18" charset="0"/>
              </a:rPr>
              <a:t>- Médicamenteuses: pénicilline+++</a:t>
            </a:r>
          </a:p>
          <a:p>
            <a:pPr indent="0" marL="0">
              <a:buNone/>
            </a:pPr>
            <a:r>
              <a:rPr dirty="0" sz="2400" lang="fr-FR">
                <a:latin typeface="Times New Roman" panose="02020603050405020304" pitchFamily="18" charset="0"/>
                <a:cs typeface="Times New Roman" panose="02020603050405020304" pitchFamily="18" charset="0"/>
              </a:rPr>
              <a:t>- Latex, produits de contraste radiologique </a:t>
            </a:r>
          </a:p>
          <a:p>
            <a:pPr indent="0" marL="0">
              <a:buNone/>
            </a:pPr>
            <a:r>
              <a:rPr dirty="0" sz="2400" lang="fr-FR">
                <a:latin typeface="Times New Roman" panose="02020603050405020304" pitchFamily="18" charset="0"/>
                <a:cs typeface="Times New Roman" panose="02020603050405020304" pitchFamily="18" charset="0"/>
              </a:rPr>
              <a:t>- Réactions transfusionnelles</a:t>
            </a:r>
          </a:p>
          <a:p>
            <a:pPr indent="0" marL="0">
              <a:buNone/>
            </a:pPr>
            <a:r>
              <a:rPr dirty="0" sz="2400" lang="fr-FR">
                <a:latin typeface="Times New Roman" panose="02020603050405020304" pitchFamily="18" charset="0"/>
                <a:cs typeface="Times New Roman" panose="02020603050405020304" pitchFamily="18" charset="0"/>
              </a:rPr>
              <a:t>- Vaccins</a:t>
            </a:r>
          </a:p>
          <a:p>
            <a:pPr indent="0" marL="0">
              <a:buNone/>
            </a:pPr>
            <a:endParaRPr dirty="0" lang="fr-F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30" name="Titre 1"/>
          <p:cNvSpPr>
            <a:spLocks noGrp="1"/>
          </p:cNvSpPr>
          <p:nvPr>
            <p:ph type="title"/>
          </p:nvPr>
        </p:nvSpPr>
        <p:spPr/>
        <p:txBody>
          <a:bodyPr/>
          <a:p>
            <a:r>
              <a:rPr b="1" dirty="0" lang="fr-FR" smtClean="0">
                <a:latin typeface="Times New Roman" panose="02020603050405020304" pitchFamily="18" charset="0"/>
                <a:cs typeface="Times New Roman" panose="02020603050405020304" pitchFamily="18" charset="0"/>
              </a:rPr>
              <a:t>II-3 </a:t>
            </a:r>
            <a:r>
              <a:rPr b="1" dirty="0" lang="fr-FR" smtClean="0">
                <a:latin typeface="Times New Roman" panose="02020603050405020304" pitchFamily="18" charset="0"/>
                <a:cs typeface="Times New Roman" panose="02020603050405020304" pitchFamily="18" charset="0"/>
              </a:rPr>
              <a:t>DIAGNOSTIC </a:t>
            </a:r>
            <a:r>
              <a:rPr b="1" dirty="0" lang="fr-FR">
                <a:latin typeface="Times New Roman" panose="02020603050405020304" pitchFamily="18" charset="0"/>
                <a:cs typeface="Times New Roman" panose="02020603050405020304" pitchFamily="18" charset="0"/>
              </a:rPr>
              <a:t>ETIOLOGIQUE</a:t>
            </a:r>
            <a:endParaRPr dirty="0" lang="fr-FR"/>
          </a:p>
        </p:txBody>
      </p:sp>
      <p:sp>
        <p:nvSpPr>
          <p:cNvPr id="1048731" name="Espace réservé du contenu 2"/>
          <p:cNvSpPr>
            <a:spLocks noGrp="1"/>
          </p:cNvSpPr>
          <p:nvPr>
            <p:ph idx="1"/>
          </p:nvPr>
        </p:nvSpPr>
        <p:spPr/>
        <p:txBody>
          <a:bodyPr>
            <a:normAutofit/>
          </a:bodyPr>
          <a:p>
            <a:pPr indent="0" marL="0">
              <a:buNone/>
            </a:pPr>
            <a:r>
              <a:rPr b="1" dirty="0" sz="2400" lang="fr-FR" smtClean="0">
                <a:latin typeface="Times New Roman" panose="02020603050405020304" pitchFamily="18" charset="0"/>
                <a:cs typeface="Times New Roman" panose="02020603050405020304" pitchFamily="18" charset="0"/>
              </a:rPr>
              <a:t>II-3-5 CHOC OBSTRUCTIF</a:t>
            </a:r>
          </a:p>
          <a:p>
            <a:pPr indent="0" marL="0">
              <a:buNone/>
            </a:pPr>
            <a:r>
              <a:rPr dirty="0" sz="2400" lang="fr-FR" smtClean="0">
                <a:latin typeface="Times New Roman" panose="02020603050405020304" pitchFamily="18" charset="0"/>
                <a:cs typeface="Times New Roman" panose="02020603050405020304" pitchFamily="18" charset="0"/>
              </a:rPr>
              <a:t>C’est une diminution du VES par obstacle au remplissage ou à l’éjection cardiaque</a:t>
            </a:r>
          </a:p>
          <a:p>
            <a:pPr indent="0" marL="0">
              <a:buNone/>
            </a:pPr>
            <a:r>
              <a:rPr b="1" dirty="0" sz="2400" lang="fr-FR" smtClean="0">
                <a:latin typeface="Times New Roman" panose="02020603050405020304" pitchFamily="18" charset="0"/>
                <a:cs typeface="Times New Roman" panose="02020603050405020304" pitchFamily="18" charset="0"/>
              </a:rPr>
              <a:t>Etiologies :</a:t>
            </a:r>
            <a:endParaRPr b="1" dirty="0" sz="2400" lang="fr-FR" smtClean="0">
              <a:latin typeface="Times New Roman" panose="02020603050405020304" pitchFamily="18" charset="0"/>
              <a:cs typeface="Times New Roman" panose="02020603050405020304" pitchFamily="18" charset="0"/>
            </a:endParaRPr>
          </a:p>
          <a:p>
            <a:pPr indent="0" marL="0">
              <a:buNone/>
            </a:pPr>
            <a:r>
              <a:rPr dirty="0" sz="2400" lang="fr-FR" smtClean="0">
                <a:latin typeface="Times New Roman" panose="02020603050405020304" pitchFamily="18" charset="0"/>
                <a:cs typeface="Times New Roman" panose="02020603050405020304" pitchFamily="18" charset="0"/>
              </a:rPr>
              <a:t>Tamponnade </a:t>
            </a:r>
            <a:r>
              <a:rPr dirty="0" sz="2400" lang="fr-FR">
                <a:latin typeface="Times New Roman" panose="02020603050405020304" pitchFamily="18" charset="0"/>
                <a:cs typeface="Times New Roman" panose="02020603050405020304" pitchFamily="18" charset="0"/>
              </a:rPr>
              <a:t>p</a:t>
            </a:r>
            <a:r>
              <a:rPr dirty="0" sz="2400" lang="fr-FR" smtClean="0">
                <a:latin typeface="Times New Roman" panose="02020603050405020304" pitchFamily="18" charset="0"/>
                <a:cs typeface="Times New Roman" panose="02020603050405020304" pitchFamily="18" charset="0"/>
              </a:rPr>
              <a:t>éricardique</a:t>
            </a:r>
          </a:p>
          <a:p>
            <a:pPr indent="0" marL="0">
              <a:buNone/>
            </a:pPr>
            <a:r>
              <a:rPr dirty="0" sz="2400" lang="fr-FR" smtClean="0">
                <a:latin typeface="Times New Roman" panose="02020603050405020304" pitchFamily="18" charset="0"/>
                <a:cs typeface="Times New Roman" panose="02020603050405020304" pitchFamily="18" charset="0"/>
              </a:rPr>
              <a:t>Embolie pulmonaire</a:t>
            </a:r>
          </a:p>
          <a:p>
            <a:pPr indent="0" marL="0">
              <a:buNone/>
            </a:pPr>
            <a:r>
              <a:rPr dirty="0" sz="2400" lang="fr-FR" smtClean="0">
                <a:latin typeface="Times New Roman" panose="02020603050405020304" pitchFamily="18" charset="0"/>
                <a:cs typeface="Times New Roman" panose="02020603050405020304" pitchFamily="18" charset="0"/>
              </a:rPr>
              <a:t>Pneumothorax</a:t>
            </a:r>
          </a:p>
          <a:p>
            <a:pPr indent="0" marL="0">
              <a:buNone/>
            </a:pPr>
            <a:endParaRPr dirty="0" sz="2400" lang="fr-FR"/>
          </a:p>
          <a:p>
            <a:pPr indent="0" marL="0">
              <a:buNone/>
            </a:pPr>
            <a:endParaRPr dirty="0" sz="1800" lang="fr-FR">
              <a:latin typeface="Times New Roman" panose="02020603050405020304" pitchFamily="18" charset="0"/>
              <a:cs typeface="Times New Roman" panose="02020603050405020304" pitchFamily="18" charset="0"/>
            </a:endParaRPr>
          </a:p>
          <a:p>
            <a:pPr indent="0" marL="0">
              <a:buNone/>
            </a:pPr>
            <a:endParaRPr dirty="0"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32" name="Titre 1"/>
          <p:cNvSpPr>
            <a:spLocks noGrp="1"/>
          </p:cNvSpPr>
          <p:nvPr>
            <p:ph type="title"/>
          </p:nvPr>
        </p:nvSpPr>
        <p:spPr>
          <a:xfrm>
            <a:off x="755576" y="365125"/>
            <a:ext cx="7759774" cy="903635"/>
          </a:xfrm>
        </p:spPr>
        <p:txBody>
          <a:bodyPr/>
          <a:p>
            <a:r>
              <a:rPr b="1" dirty="0" lang="fr-FR">
                <a:latin typeface="Times New Roman" panose="02020603050405020304" pitchFamily="18" charset="0"/>
                <a:cs typeface="Times New Roman" panose="02020603050405020304" pitchFamily="18" charset="0"/>
              </a:rPr>
              <a:t/>
            </a:r>
            <a:br>
              <a:rPr b="1" dirty="0" lang="fr-FR">
                <a:latin typeface="Times New Roman" panose="02020603050405020304" pitchFamily="18" charset="0"/>
                <a:cs typeface="Times New Roman" panose="02020603050405020304" pitchFamily="18" charset="0"/>
              </a:rPr>
            </a:br>
            <a:r>
              <a:rPr b="1" dirty="0" lang="fr-FR">
                <a:latin typeface="Times New Roman" panose="02020603050405020304" pitchFamily="18" charset="0"/>
                <a:cs typeface="Times New Roman" panose="02020603050405020304" pitchFamily="18" charset="0"/>
              </a:rPr>
              <a:t/>
            </a:r>
            <a:br>
              <a:rPr b="1" dirty="0" lang="fr-FR">
                <a:latin typeface="Times New Roman" panose="02020603050405020304" pitchFamily="18" charset="0"/>
                <a:cs typeface="Times New Roman" panose="02020603050405020304" pitchFamily="18" charset="0"/>
              </a:rPr>
            </a:br>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33" name="Espace réservé du contenu 2"/>
          <p:cNvSpPr>
            <a:spLocks noGrp="1"/>
          </p:cNvSpPr>
          <p:nvPr>
            <p:ph idx="1"/>
          </p:nvPr>
        </p:nvSpPr>
        <p:spPr>
          <a:xfrm>
            <a:off x="628650" y="1052736"/>
            <a:ext cx="7886700" cy="5152362"/>
          </a:xfrm>
        </p:spPr>
        <p:txBody>
          <a:bodyPr/>
          <a:p>
            <a:pPr>
              <a:buNone/>
            </a:pPr>
            <a:endParaRPr b="1" dirty="0" sz="2400" lang="fr-FR">
              <a:latin typeface="Times New Roman" panose="02020603050405020304" pitchFamily="18" charset="0"/>
              <a:cs typeface="Times New Roman" panose="02020603050405020304" pitchFamily="18" charset="0"/>
            </a:endParaRPr>
          </a:p>
          <a:p>
            <a:pPr>
              <a:buNone/>
            </a:pPr>
            <a:endParaRPr b="1" dirty="0" sz="2400" lang="fr-FR">
              <a:latin typeface="Times New Roman" panose="02020603050405020304" pitchFamily="18" charset="0"/>
              <a:cs typeface="Times New Roman" panose="02020603050405020304" pitchFamily="18" charset="0"/>
            </a:endParaRPr>
          </a:p>
          <a:p>
            <a:pPr>
              <a:buNone/>
            </a:pPr>
            <a:r>
              <a:rPr b="1" dirty="0" sz="2400" lang="fr-FR" smtClean="0">
                <a:latin typeface="Times New Roman" panose="02020603050405020304" pitchFamily="18" charset="0"/>
                <a:cs typeface="Times New Roman" panose="02020603050405020304" pitchFamily="18" charset="0"/>
              </a:rPr>
              <a:t>III-1 </a:t>
            </a:r>
            <a:r>
              <a:rPr b="1" dirty="0" sz="2400" lang="fr-FR">
                <a:latin typeface="Times New Roman" panose="02020603050405020304" pitchFamily="18" charset="0"/>
                <a:cs typeface="Times New Roman" panose="02020603050405020304" pitchFamily="18" charset="0"/>
              </a:rPr>
              <a:t>Buts:</a:t>
            </a:r>
          </a:p>
          <a:p>
            <a:pPr>
              <a:buFontTx/>
              <a:buChar char="-"/>
            </a:pPr>
            <a:r>
              <a:rPr dirty="0" sz="2400" lang="fr-FR">
                <a:latin typeface="Times New Roman" panose="02020603050405020304" pitchFamily="18" charset="0"/>
                <a:cs typeface="Times New Roman" panose="02020603050405020304" pitchFamily="18" charset="0"/>
              </a:rPr>
              <a:t>Assurer une bonne oxygénation tissulaire</a:t>
            </a:r>
          </a:p>
          <a:p>
            <a:pPr>
              <a:buFontTx/>
              <a:buChar char="-"/>
            </a:pPr>
            <a:r>
              <a:rPr dirty="0" sz="2400" lang="fr-FR">
                <a:latin typeface="Times New Roman" panose="02020603050405020304" pitchFamily="18" charset="0"/>
                <a:cs typeface="Times New Roman" panose="02020603050405020304" pitchFamily="18" charset="0"/>
              </a:rPr>
              <a:t>Restaurer la volémie</a:t>
            </a:r>
          </a:p>
          <a:p>
            <a:pPr>
              <a:buFontTx/>
              <a:buChar char="-"/>
            </a:pPr>
            <a:r>
              <a:rPr dirty="0" sz="2400" lang="fr-FR">
                <a:latin typeface="Times New Roman" panose="02020603050405020304" pitchFamily="18" charset="0"/>
                <a:cs typeface="Times New Roman" panose="02020603050405020304" pitchFamily="18" charset="0"/>
              </a:rPr>
              <a:t>Assurer les fonctions vitales</a:t>
            </a:r>
          </a:p>
          <a:p>
            <a:pPr>
              <a:buFontTx/>
              <a:buChar char="-"/>
            </a:pPr>
            <a:r>
              <a:rPr dirty="0" sz="2400" lang="fr-FR">
                <a:latin typeface="Times New Roman" panose="02020603050405020304" pitchFamily="18" charset="0"/>
                <a:cs typeface="Times New Roman" panose="02020603050405020304" pitchFamily="18" charset="0"/>
              </a:rPr>
              <a:t>Trouver le mécanisme du choc et son étiologie</a:t>
            </a:r>
          </a:p>
          <a:p>
            <a:pPr>
              <a:buFontTx/>
              <a:buChar char="-"/>
            </a:pPr>
            <a:r>
              <a:rPr dirty="0" sz="2400" lang="fr-FR">
                <a:latin typeface="Times New Roman" panose="02020603050405020304" pitchFamily="18" charset="0"/>
                <a:cs typeface="Times New Roman" panose="02020603050405020304" pitchFamily="18" charset="0"/>
              </a:rPr>
              <a:t>Evaluer son retentissement</a:t>
            </a:r>
          </a:p>
          <a:p>
            <a:pPr>
              <a:buFontTx/>
              <a:buChar char="-"/>
            </a:pPr>
            <a:r>
              <a:rPr dirty="0" sz="2400" lang="fr-FR">
                <a:latin typeface="Times New Roman" panose="02020603050405020304" pitchFamily="18" charset="0"/>
                <a:cs typeface="Times New Roman" panose="02020603050405020304" pitchFamily="18" charset="0"/>
              </a:rPr>
              <a:t>Eviter la défaillance multi viscérale</a:t>
            </a:r>
          </a:p>
          <a:p>
            <a:endParaRPr dirty="0" lang="fr-FR"/>
          </a:p>
        </p:txBody>
      </p:sp>
      <p:sp>
        <p:nvSpPr>
          <p:cNvPr id="1048734"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35" name="Titre 1"/>
          <p:cNvSpPr>
            <a:spLocks noGrp="1"/>
          </p:cNvSpPr>
          <p:nvPr>
            <p:ph type="title"/>
          </p:nvPr>
        </p:nvSpPr>
        <p:spPr>
          <a:xfrm>
            <a:off x="628650" y="365125"/>
            <a:ext cx="7886700" cy="831627"/>
          </a:xfrm>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36" name="Espace réservé du contenu 2"/>
          <p:cNvSpPr>
            <a:spLocks noGrp="1"/>
          </p:cNvSpPr>
          <p:nvPr>
            <p:ph idx="1"/>
          </p:nvPr>
        </p:nvSpPr>
        <p:spPr>
          <a:xfrm>
            <a:off x="628650" y="1196752"/>
            <a:ext cx="7886700" cy="4980211"/>
          </a:xfrm>
        </p:spPr>
        <p:txBody>
          <a:bodyPr/>
          <a:p>
            <a:pPr>
              <a:buNone/>
            </a:pPr>
            <a:r>
              <a:rPr b="1" dirty="0" sz="2400" lang="fr-FR">
                <a:latin typeface="Times New Roman" panose="02020603050405020304" pitchFamily="18" charset="0"/>
                <a:cs typeface="Times New Roman" panose="02020603050405020304" pitchFamily="18" charset="0"/>
              </a:rPr>
              <a:t>III-2 Moyens: </a:t>
            </a:r>
          </a:p>
          <a:p>
            <a:pPr>
              <a:buFont typeface="Wingdings" pitchFamily="2" charset="2"/>
              <a:buChar char="ü"/>
            </a:pPr>
            <a:r>
              <a:rPr dirty="0" sz="2400" lang="fr-FR">
                <a:latin typeface="Times New Roman" panose="02020603050405020304" pitchFamily="18" charset="0"/>
                <a:cs typeface="Times New Roman" panose="02020603050405020304" pitchFamily="18" charset="0"/>
              </a:rPr>
              <a:t>Symptomatique: oxygénation, antalgique, antipyrétique, anticonvulsivants…</a:t>
            </a:r>
          </a:p>
          <a:p>
            <a:pPr>
              <a:buFont typeface="Wingdings" pitchFamily="2" charset="2"/>
              <a:buChar char="ü"/>
            </a:pPr>
            <a:r>
              <a:rPr dirty="0" sz="2400" lang="fr-FR">
                <a:latin typeface="Times New Roman" panose="02020603050405020304" pitchFamily="18" charset="0"/>
                <a:cs typeface="Times New Roman" panose="02020603050405020304" pitchFamily="18" charset="0"/>
              </a:rPr>
              <a:t> Etiologiques : </a:t>
            </a:r>
          </a:p>
          <a:p>
            <a:pPr>
              <a:buNone/>
            </a:pPr>
            <a:r>
              <a:rPr dirty="0" sz="2400" lang="fr-FR">
                <a:latin typeface="Times New Roman" panose="02020603050405020304" pitchFamily="18" charset="0"/>
                <a:cs typeface="Times New Roman" panose="02020603050405020304" pitchFamily="18" charset="0"/>
              </a:rPr>
              <a:t>     -  Solutés de remplissage vasculaire: Cristalloïdes, colloïdes</a:t>
            </a:r>
          </a:p>
          <a:p>
            <a:pPr>
              <a:buNone/>
            </a:pPr>
            <a:r>
              <a:rPr dirty="0" sz="2400" lang="fr-FR">
                <a:latin typeface="Times New Roman" panose="02020603050405020304" pitchFamily="18" charset="0"/>
                <a:cs typeface="Times New Roman" panose="02020603050405020304" pitchFamily="18" charset="0"/>
              </a:rPr>
              <a:t>     - Drogues vasopressives: Adrénaline, Noradrénaline, Dopamine</a:t>
            </a:r>
          </a:p>
          <a:p>
            <a:pPr>
              <a:buNone/>
            </a:pPr>
            <a:r>
              <a:rPr dirty="0" sz="2400" lang="fr-FR">
                <a:solidFill>
                  <a:prstClr val="black"/>
                </a:solidFill>
                <a:latin typeface="Times New Roman" panose="02020603050405020304" pitchFamily="18" charset="0"/>
                <a:cs typeface="Times New Roman" panose="02020603050405020304" pitchFamily="18" charset="0"/>
              </a:rPr>
              <a:t>      - Corticoïdes: hydrocortisone</a:t>
            </a:r>
          </a:p>
          <a:p>
            <a:pPr defTabSz="914400" eaLnBrk="1" fontAlgn="auto" hangingPunct="1" indent="-274320" lvl="0" marL="274320">
              <a:lnSpc>
                <a:spcPct val="100000"/>
              </a:lnSpc>
              <a:spcBef>
                <a:spcPct val="20000"/>
              </a:spcBef>
              <a:spcAft>
                <a:spcPts val="0"/>
              </a:spcAft>
              <a:buClr>
                <a:srgbClr val="0BD0D9"/>
              </a:buClr>
              <a:buSzPct val="95000"/>
              <a:buNone/>
            </a:pPr>
            <a:r>
              <a:rPr dirty="0" sz="2400" lang="fr-FR">
                <a:solidFill>
                  <a:prstClr val="black"/>
                </a:solidFill>
                <a:latin typeface="Times New Roman" panose="02020603050405020304" pitchFamily="18" charset="0"/>
                <a:cs typeface="Times New Roman" panose="02020603050405020304" pitchFamily="18" charset="0"/>
              </a:rPr>
              <a:t>      -  Antibiotiques, antiparasitaires, antifongiques: Choc septique+++</a:t>
            </a:r>
          </a:p>
          <a:p>
            <a:pPr defTabSz="914400" eaLnBrk="1" fontAlgn="auto" hangingPunct="1" indent="-274320" lvl="0" marL="274320">
              <a:lnSpc>
                <a:spcPct val="100000"/>
              </a:lnSpc>
              <a:spcBef>
                <a:spcPct val="20000"/>
              </a:spcBef>
              <a:spcAft>
                <a:spcPts val="0"/>
              </a:spcAft>
              <a:buClr>
                <a:srgbClr val="0BD0D9"/>
              </a:buClr>
              <a:buSzPct val="95000"/>
              <a:buNone/>
            </a:pPr>
            <a:r>
              <a:rPr dirty="0" sz="2400" lang="fr-FR">
                <a:solidFill>
                  <a:prstClr val="black"/>
                </a:solidFill>
                <a:latin typeface="Times New Roman" panose="02020603050405020304" pitchFamily="18" charset="0"/>
                <a:cs typeface="Times New Roman" panose="02020603050405020304" pitchFamily="18" charset="0"/>
              </a:rPr>
              <a:t>       - Assistance respiratoire si nécessaire ( intubation + ventilation mécanique + sédation)</a:t>
            </a:r>
          </a:p>
          <a:p>
            <a:pPr>
              <a:buNone/>
            </a:pPr>
            <a:endParaRPr dirty="0" sz="2400" lang="fr-FR">
              <a:latin typeface="Times New Roman" panose="02020603050405020304" pitchFamily="18" charset="0"/>
              <a:cs typeface="Times New Roman" panose="02020603050405020304" pitchFamily="18" charset="0"/>
            </a:endParaRPr>
          </a:p>
          <a:p>
            <a:pPr indent="0" marL="0">
              <a:buNone/>
            </a:pPr>
            <a:endParaRPr dirty="0" lang="fr-FR"/>
          </a:p>
        </p:txBody>
      </p:sp>
      <p:sp>
        <p:nvSpPr>
          <p:cNvPr id="1048737"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38"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39" name="Espace réservé du contenu 2"/>
          <p:cNvSpPr>
            <a:spLocks noGrp="1"/>
          </p:cNvSpPr>
          <p:nvPr>
            <p:ph idx="1"/>
          </p:nvPr>
        </p:nvSpPr>
        <p:spPr>
          <a:xfrm>
            <a:off x="467544" y="1690688"/>
            <a:ext cx="8047806" cy="5030787"/>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dirty="0" sz="2400" lang="fr-FR">
                <a:latin typeface="Times New Roman" panose="02020603050405020304" pitchFamily="18" charset="0"/>
                <a:cs typeface="Times New Roman" panose="02020603050405020304" pitchFamily="18" charset="0"/>
              </a:rPr>
              <a:t>Le traitement se fait en fonction du type de choc</a:t>
            </a:r>
          </a:p>
          <a:p>
            <a:pPr indent="-457200" marL="457200">
              <a:buFont typeface="+mj-lt"/>
              <a:buAutoNum type="arabicParenR"/>
            </a:pPr>
            <a:r>
              <a:rPr b="1" dirty="0" sz="2400" lang="fr-FR">
                <a:latin typeface="Times New Roman" panose="02020603050405020304" pitchFamily="18" charset="0"/>
                <a:cs typeface="Times New Roman" panose="02020603050405020304" pitchFamily="18" charset="0"/>
              </a:rPr>
              <a:t>Choc septique : </a:t>
            </a:r>
          </a:p>
          <a:p>
            <a:pPr>
              <a:buFont typeface="Wingdings" panose="05000000000000000000" pitchFamily="2" charset="2"/>
              <a:buChar char="ü"/>
            </a:pPr>
            <a:r>
              <a:rPr dirty="0" sz="2400" lang="fr-FR">
                <a:latin typeface="Times New Roman" panose="02020603050405020304" pitchFamily="18" charset="0"/>
                <a:cs typeface="Times New Roman" panose="02020603050405020304" pitchFamily="18" charset="0"/>
              </a:rPr>
              <a:t>Mise en condition: ABC, 2 voies veineuses de gros calibre, oxygénation aux lunettes ou au masque, monitorage </a:t>
            </a:r>
          </a:p>
          <a:p>
            <a:pPr>
              <a:buFont typeface="Wingdings" panose="05000000000000000000" pitchFamily="2" charset="2"/>
              <a:buChar char="ü"/>
            </a:pPr>
            <a:r>
              <a:rPr dirty="0" sz="2400" lang="fr-FR">
                <a:latin typeface="Times New Roman" panose="02020603050405020304" pitchFamily="18" charset="0"/>
                <a:cs typeface="Times New Roman" panose="02020603050405020304" pitchFamily="18" charset="0"/>
              </a:rPr>
              <a:t> Expansion volémique: bolus de SSI 20ml/kg en 20min renouvelable jusqu’à 3 bolus (60ml/kg en une heure)</a:t>
            </a:r>
          </a:p>
          <a:p>
            <a:pPr>
              <a:buFont typeface="Wingdings" panose="05000000000000000000" pitchFamily="2" charset="2"/>
              <a:buChar char="ü"/>
            </a:pPr>
            <a:r>
              <a:rPr dirty="0" sz="2400" lang="fr-FR">
                <a:latin typeface="Times New Roman" panose="02020603050405020304" pitchFamily="18" charset="0"/>
                <a:cs typeface="Times New Roman" panose="02020603050405020304" pitchFamily="18" charset="0"/>
              </a:rPr>
              <a:t>Si persistance des signes de choc après 3 bolus de SSI administrer les amines </a:t>
            </a:r>
            <a:r>
              <a:rPr dirty="0" sz="2400" lang="fr-FR" err="1">
                <a:latin typeface="Times New Roman" panose="02020603050405020304" pitchFamily="18" charset="0"/>
                <a:cs typeface="Times New Roman" panose="02020603050405020304" pitchFamily="18" charset="0"/>
              </a:rPr>
              <a:t>vassopressives</a:t>
            </a:r>
            <a:r>
              <a:rPr dirty="0" sz="2400" lang="fr-FR">
                <a:latin typeface="Times New Roman" panose="02020603050405020304" pitchFamily="18" charset="0"/>
                <a:cs typeface="Times New Roman" panose="02020603050405020304" pitchFamily="18" charset="0"/>
              </a:rPr>
              <a:t>. L’administration des amines varie en fonction des signes de choc</a:t>
            </a:r>
          </a:p>
        </p:txBody>
      </p:sp>
      <p:sp>
        <p:nvSpPr>
          <p:cNvPr id="1048740"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41"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latin typeface="Times New Roman" panose="02020603050405020304" pitchFamily="18" charset="0"/>
              <a:cs typeface="Times New Roman" panose="02020603050405020304" pitchFamily="18" charset="0"/>
            </a:endParaRPr>
          </a:p>
        </p:txBody>
      </p:sp>
      <p:sp>
        <p:nvSpPr>
          <p:cNvPr id="1048742" name="Espace réservé du contenu 2"/>
          <p:cNvSpPr>
            <a:spLocks noGrp="1"/>
          </p:cNvSpPr>
          <p:nvPr>
            <p:ph idx="1"/>
          </p:nvPr>
        </p:nvSpPr>
        <p:spPr>
          <a:xfrm>
            <a:off x="628650" y="1690689"/>
            <a:ext cx="7886700" cy="4486274"/>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457200" marL="457200">
              <a:buFont typeface="+mj-lt"/>
              <a:buAutoNum type="arabicParenR"/>
            </a:pPr>
            <a:r>
              <a:rPr b="1" dirty="0" sz="2400" lang="fr-FR">
                <a:latin typeface="Times New Roman" panose="02020603050405020304" pitchFamily="18" charset="0"/>
                <a:cs typeface="Times New Roman" panose="02020603050405020304" pitchFamily="18" charset="0"/>
              </a:rPr>
              <a:t>Choc septique : </a:t>
            </a:r>
          </a:p>
          <a:p>
            <a:pPr>
              <a:buFont typeface="Wingdings" panose="05000000000000000000" pitchFamily="2" charset="2"/>
              <a:buChar char="q"/>
            </a:pPr>
            <a:r>
              <a:rPr b="1" dirty="0" sz="2400" lang="fr-FR">
                <a:latin typeface="Times New Roman" panose="02020603050405020304" pitchFamily="18" charset="0"/>
                <a:cs typeface="Times New Roman" panose="02020603050405020304" pitchFamily="18" charset="0"/>
              </a:rPr>
              <a:t>AMINES</a:t>
            </a:r>
          </a:p>
          <a:p>
            <a:pPr>
              <a:buNone/>
            </a:pPr>
            <a:r>
              <a:rPr dirty="0" sz="2400" lang="fr-FR">
                <a:solidFill>
                  <a:srgbClr val="FF0000"/>
                </a:solidFill>
                <a:latin typeface="Times New Roman" panose="02020603050405020304" pitchFamily="18" charset="0"/>
                <a:cs typeface="Times New Roman" panose="02020603050405020304" pitchFamily="18" charset="0"/>
              </a:rPr>
              <a:t>Si choc chaud ou </a:t>
            </a:r>
            <a:r>
              <a:rPr dirty="0" sz="2400" lang="fr-FR" err="1">
                <a:solidFill>
                  <a:srgbClr val="FF0000"/>
                </a:solidFill>
                <a:latin typeface="Times New Roman" panose="02020603050405020304" pitchFamily="18" charset="0"/>
                <a:cs typeface="Times New Roman" panose="02020603050405020304" pitchFamily="18" charset="0"/>
              </a:rPr>
              <a:t>vasoplégique</a:t>
            </a:r>
            <a:r>
              <a:rPr dirty="0" sz="2400" lang="fr-FR">
                <a:latin typeface="Times New Roman" panose="02020603050405020304" pitchFamily="18" charset="0"/>
                <a:cs typeface="Times New Roman" panose="02020603050405020304" pitchFamily="18" charset="0"/>
              </a:rPr>
              <a:t>:</a:t>
            </a:r>
          </a:p>
          <a:p>
            <a:pPr>
              <a:buNone/>
            </a:pPr>
            <a:r>
              <a:rPr dirty="0" sz="2400" lang="fr-FR">
                <a:latin typeface="Times New Roman" panose="02020603050405020304" pitchFamily="18" charset="0"/>
                <a:cs typeface="Times New Roman" panose="02020603050405020304" pitchFamily="18" charset="0"/>
              </a:rPr>
              <a:t>          . 1ere intention : Noradrénaline 0,05- 0,3 µg/kg/min ( Effet vasoconstricteur+++  agit uniquement sur les récepteurs </a:t>
            </a:r>
            <a:r>
              <a:rPr dirty="0" sz="2400" lang="el-GR">
                <a:latin typeface="Times New Roman" panose="02020603050405020304" pitchFamily="18" charset="0"/>
                <a:cs typeface="Times New Roman" panose="02020603050405020304" pitchFamily="18" charset="0"/>
              </a:rPr>
              <a:t>α</a:t>
            </a:r>
            <a:r>
              <a:rPr dirty="0" sz="2400" lang="fr-FR">
                <a:latin typeface="Times New Roman" panose="02020603050405020304" pitchFamily="18" charset="0"/>
                <a:cs typeface="Times New Roman" panose="02020603050405020304" pitchFamily="18" charset="0"/>
              </a:rPr>
              <a:t> 1)</a:t>
            </a:r>
          </a:p>
          <a:p>
            <a:pPr>
              <a:buNone/>
            </a:pPr>
            <a:r>
              <a:rPr dirty="0" sz="2400" lang="fr-FR">
                <a:latin typeface="Times New Roman" panose="02020603050405020304" pitchFamily="18" charset="0"/>
                <a:cs typeface="Times New Roman" panose="02020603050405020304" pitchFamily="18" charset="0"/>
              </a:rPr>
              <a:t>          . 2</a:t>
            </a:r>
            <a:r>
              <a:rPr baseline="30000" dirty="0" sz="2400" lang="fr-FR">
                <a:latin typeface="Times New Roman" panose="02020603050405020304" pitchFamily="18" charset="0"/>
                <a:cs typeface="Times New Roman" panose="02020603050405020304" pitchFamily="18" charset="0"/>
              </a:rPr>
              <a:t>ème</a:t>
            </a:r>
            <a:r>
              <a:rPr dirty="0" sz="2400" lang="fr-FR">
                <a:latin typeface="Times New Roman" panose="02020603050405020304" pitchFamily="18" charset="0"/>
                <a:cs typeface="Times New Roman" panose="02020603050405020304" pitchFamily="18" charset="0"/>
              </a:rPr>
              <a:t> intention: Dopamine 10-15µg/kg/min ( Effet vasoconstricteur ++ agit sur les récepteurs </a:t>
            </a:r>
            <a:r>
              <a:rPr dirty="0" sz="2400" lang="el-GR">
                <a:latin typeface="Times New Roman" panose="02020603050405020304" pitchFamily="18" charset="0"/>
                <a:cs typeface="Times New Roman" panose="02020603050405020304" pitchFamily="18" charset="0"/>
              </a:rPr>
              <a:t>α</a:t>
            </a:r>
            <a:r>
              <a:rPr dirty="0" sz="2400" lang="fr-FR">
                <a:latin typeface="Times New Roman" panose="02020603050405020304" pitchFamily="18" charset="0"/>
                <a:cs typeface="Times New Roman" panose="02020603050405020304" pitchFamily="18" charset="0"/>
              </a:rPr>
              <a:t> 1) </a:t>
            </a:r>
          </a:p>
          <a:p>
            <a:pPr indent="0" marL="0">
              <a:buNone/>
            </a:pPr>
            <a:endParaRPr b="1" dirty="0" sz="2400" lang="fr-FR">
              <a:latin typeface="Times New Roman" panose="02020603050405020304" pitchFamily="18" charset="0"/>
              <a:cs typeface="Times New Roman" panose="02020603050405020304" pitchFamily="18" charset="0"/>
            </a:endParaRPr>
          </a:p>
        </p:txBody>
      </p:sp>
      <p:sp>
        <p:nvSpPr>
          <p:cNvPr id="1048743"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06"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07"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 </a:t>
            </a:r>
          </a:p>
          <a:p>
            <a:pPr indent="0" marL="0">
              <a:buNone/>
            </a:pPr>
            <a:r>
              <a:rPr dirty="0" sz="2400" lang="fr-FR">
                <a:latin typeface="Times New Roman" panose="02020603050405020304" pitchFamily="18" charset="0"/>
                <a:cs typeface="Times New Roman" panose="02020603050405020304" pitchFamily="18" charset="0"/>
              </a:rPr>
              <a:t>4 grands mécanismes: </a:t>
            </a:r>
            <a:br>
              <a:rPr dirty="0" sz="2400" lang="fr-FR">
                <a:latin typeface="Times New Roman" panose="02020603050405020304" pitchFamily="18" charset="0"/>
                <a:cs typeface="Times New Roman" panose="02020603050405020304" pitchFamily="18" charset="0"/>
              </a:rPr>
            </a:br>
            <a:endParaRPr dirty="0" sz="2400" lang="fr-FR">
              <a:latin typeface="Times New Roman" panose="02020603050405020304" pitchFamily="18" charset="0"/>
              <a:cs typeface="Times New Roman" panose="02020603050405020304" pitchFamily="18" charset="0"/>
            </a:endParaRPr>
          </a:p>
          <a:p>
            <a:pPr lvl="6"/>
            <a:r>
              <a:rPr dirty="0" sz="2400" lang="fr-FR">
                <a:latin typeface="Times New Roman" panose="02020603050405020304" pitchFamily="18" charset="0"/>
                <a:cs typeface="Times New Roman" panose="02020603050405020304" pitchFamily="18" charset="0"/>
              </a:rPr>
              <a:t>Hypovolémie</a:t>
            </a:r>
          </a:p>
          <a:p>
            <a:pPr lvl="6"/>
            <a:r>
              <a:rPr dirty="0" sz="2400" lang="fr-FR">
                <a:latin typeface="Times New Roman" panose="02020603050405020304" pitchFamily="18" charset="0"/>
                <a:cs typeface="Times New Roman" panose="02020603050405020304" pitchFamily="18" charset="0"/>
              </a:rPr>
              <a:t>Défaillance du myocarde </a:t>
            </a:r>
          </a:p>
          <a:p>
            <a:pPr lvl="6"/>
            <a:r>
              <a:rPr dirty="0" sz="2400" lang="fr-FR">
                <a:latin typeface="Times New Roman" panose="02020603050405020304" pitchFamily="18" charset="0"/>
                <a:cs typeface="Times New Roman" panose="02020603050405020304" pitchFamily="18" charset="0"/>
              </a:rPr>
              <a:t>Obstruction vasculaire </a:t>
            </a:r>
          </a:p>
          <a:p>
            <a:pPr lvl="6"/>
            <a:r>
              <a:rPr dirty="0" sz="2400" lang="fr-FR">
                <a:latin typeface="Times New Roman" panose="02020603050405020304" pitchFamily="18" charset="0"/>
                <a:cs typeface="Times New Roman" panose="02020603050405020304" pitchFamily="18" charset="0"/>
              </a:rPr>
              <a:t>Anomalies distributives </a:t>
            </a:r>
          </a:p>
          <a:p>
            <a:pPr indent="0" marL="0">
              <a:buNone/>
            </a:pPr>
            <a:r>
              <a:rPr dirty="0" sz="2400" lang="fr-FR">
                <a:latin typeface="Times New Roman" panose="02020603050405020304" pitchFamily="18" charset="0"/>
                <a:cs typeface="Times New Roman" panose="02020603050405020304" pitchFamily="18" charset="0"/>
              </a:rPr>
              <a:t>Conséquences: </a:t>
            </a:r>
          </a:p>
          <a:p>
            <a:pPr indent="0" marL="0">
              <a:buNone/>
            </a:pPr>
            <a:r>
              <a:rPr dirty="0" sz="2400" lang="fr-FR">
                <a:latin typeface="Times New Roman" panose="02020603050405020304" pitchFamily="18" charset="0"/>
                <a:cs typeface="Times New Roman" panose="02020603050405020304" pitchFamily="18" charset="0"/>
              </a:rPr>
              <a:t>Réduction du volume sanguin</a:t>
            </a:r>
          </a:p>
          <a:p>
            <a:pPr indent="0" marL="0">
              <a:buNone/>
            </a:pPr>
            <a:r>
              <a:rPr dirty="0" sz="2400" lang="fr-FR">
                <a:latin typeface="Times New Roman" panose="02020603050405020304" pitchFamily="18" charset="0"/>
                <a:cs typeface="Times New Roman" panose="02020603050405020304" pitchFamily="18" charset="0"/>
              </a:rPr>
              <a:t>Diminution des apports en oxygène</a:t>
            </a:r>
            <a:endParaRPr dirty="0" sz="3150" lang="fr-FR">
              <a:latin typeface="Times New Roman" panose="02020603050405020304" pitchFamily="18" charset="0"/>
              <a:cs typeface="Times New Roman" panose="02020603050405020304" pitchFamily="18" charset="0"/>
            </a:endParaRPr>
          </a:p>
        </p:txBody>
      </p:sp>
      <p:sp>
        <p:nvSpPr>
          <p:cNvPr id="1048608" name="Espace réservé de la date 3"/>
          <p:cNvSpPr>
            <a:spLocks noGrp="1"/>
          </p:cNvSpPr>
          <p:nvPr>
            <p:ph type="dt" sz="quarter" idx="10"/>
          </p:nvPr>
        </p:nvSpPr>
        <p:spPr/>
        <p:txBody>
          <a:bodyPr/>
          <a:p>
            <a:fld id="{4957DD96-E295-442D-9B81-4393B0A45E2F}" type="datetime1">
              <a:rPr lang="fr-FR"/>
              <a:t>11/14/2023</a:t>
            </a:fld>
            <a:endParaRPr dirty="0"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44"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p>
        </p:txBody>
      </p:sp>
      <p:sp>
        <p:nvSpPr>
          <p:cNvPr id="1048745"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457200" marL="457200">
              <a:buFont typeface="+mj-lt"/>
              <a:buAutoNum type="arabicParenR"/>
            </a:pPr>
            <a:r>
              <a:rPr b="1" dirty="0" sz="2400" lang="fr-FR">
                <a:latin typeface="Times New Roman" panose="02020603050405020304" pitchFamily="18" charset="0"/>
                <a:cs typeface="Times New Roman" panose="02020603050405020304" pitchFamily="18" charset="0"/>
              </a:rPr>
              <a:t>Choc septique : </a:t>
            </a:r>
          </a:p>
          <a:p>
            <a:pPr>
              <a:buFont typeface="Wingdings" panose="05000000000000000000" pitchFamily="2" charset="2"/>
              <a:buChar char="q"/>
            </a:pPr>
            <a:r>
              <a:rPr b="1" dirty="0" sz="2400" lang="fr-FR">
                <a:latin typeface="Times New Roman" panose="02020603050405020304" pitchFamily="18" charset="0"/>
                <a:cs typeface="Times New Roman" panose="02020603050405020304" pitchFamily="18" charset="0"/>
              </a:rPr>
              <a:t>AMINES:</a:t>
            </a:r>
          </a:p>
          <a:p>
            <a:pPr>
              <a:buNone/>
            </a:pPr>
            <a:r>
              <a:rPr dirty="0" sz="2400" lang="fr-FR">
                <a:solidFill>
                  <a:srgbClr val="FF0000"/>
                </a:solidFill>
                <a:latin typeface="Times New Roman" panose="02020603050405020304" pitchFamily="18" charset="0"/>
                <a:cs typeface="Times New Roman" panose="02020603050405020304" pitchFamily="18" charset="0"/>
              </a:rPr>
              <a:t>Si choc Froid:</a:t>
            </a:r>
          </a:p>
          <a:p>
            <a:pPr>
              <a:buNone/>
            </a:pPr>
            <a:r>
              <a:rPr dirty="0" sz="2400" lang="fr-FR">
                <a:latin typeface="Times New Roman" panose="02020603050405020304" pitchFamily="18" charset="0"/>
                <a:cs typeface="Times New Roman" panose="02020603050405020304" pitchFamily="18" charset="0"/>
              </a:rPr>
              <a:t>       . En 1</a:t>
            </a:r>
            <a:r>
              <a:rPr baseline="30000" dirty="0" sz="2400" lang="fr-FR">
                <a:latin typeface="Times New Roman" panose="02020603050405020304" pitchFamily="18" charset="0"/>
                <a:cs typeface="Times New Roman" panose="02020603050405020304" pitchFamily="18" charset="0"/>
              </a:rPr>
              <a:t>ère</a:t>
            </a:r>
            <a:r>
              <a:rPr dirty="0" sz="2400" lang="fr-FR">
                <a:latin typeface="Times New Roman" panose="02020603050405020304" pitchFamily="18" charset="0"/>
                <a:cs typeface="Times New Roman" panose="02020603050405020304" pitchFamily="18" charset="0"/>
              </a:rPr>
              <a:t> intention : Adrénaline à dose vasodilatatrice: 0,05- 0,3 µg/kg/min</a:t>
            </a:r>
          </a:p>
          <a:p>
            <a:pPr>
              <a:buNone/>
            </a:pPr>
            <a:r>
              <a:rPr dirty="0" sz="2400" lang="fr-FR">
                <a:latin typeface="Times New Roman" panose="02020603050405020304" pitchFamily="18" charset="0"/>
                <a:cs typeface="Times New Roman" panose="02020603050405020304" pitchFamily="18" charset="0"/>
              </a:rPr>
              <a:t>  Effet : vasodilatateur+++ lorsque la dose est  &lt; 0,3 µg/kg/min</a:t>
            </a:r>
          </a:p>
          <a:p>
            <a:pPr>
              <a:buNone/>
            </a:pPr>
            <a:r>
              <a:rPr dirty="0" sz="2400" lang="fr-FR">
                <a:latin typeface="Times New Roman" panose="02020603050405020304" pitchFamily="18" charset="0"/>
                <a:cs typeface="Times New Roman" panose="02020603050405020304" pitchFamily="18" charset="0"/>
              </a:rPr>
              <a:t>       </a:t>
            </a:r>
          </a:p>
          <a:p>
            <a:pPr>
              <a:buNone/>
            </a:pPr>
            <a:r>
              <a:rPr dirty="0" sz="2400" lang="fr-FR">
                <a:latin typeface="Times New Roman" panose="02020603050405020304" pitchFamily="18" charset="0"/>
                <a:cs typeface="Times New Roman" panose="02020603050405020304" pitchFamily="18" charset="0"/>
              </a:rPr>
              <a:t>      . 2</a:t>
            </a:r>
            <a:r>
              <a:rPr baseline="30000" dirty="0" sz="2400" lang="fr-FR">
                <a:latin typeface="Times New Roman" panose="02020603050405020304" pitchFamily="18" charset="0"/>
                <a:cs typeface="Times New Roman" panose="02020603050405020304" pitchFamily="18" charset="0"/>
              </a:rPr>
              <a:t>e</a:t>
            </a:r>
            <a:r>
              <a:rPr dirty="0" sz="2400" lang="fr-FR">
                <a:latin typeface="Times New Roman" panose="02020603050405020304" pitchFamily="18" charset="0"/>
                <a:cs typeface="Times New Roman" panose="02020603050405020304" pitchFamily="18" charset="0"/>
              </a:rPr>
              <a:t> intention: Si Adrénaline non disponible, mettre la Dopamine: 5-10 µg/kg/min</a:t>
            </a:r>
          </a:p>
          <a:p>
            <a:pPr>
              <a:buNone/>
            </a:pPr>
            <a:r>
              <a:rPr dirty="0" sz="2400" lang="fr-FR">
                <a:latin typeface="Times New Roman" panose="02020603050405020304" pitchFamily="18" charset="0"/>
                <a:cs typeface="Times New Roman" panose="02020603050405020304" pitchFamily="18" charset="0"/>
              </a:rPr>
              <a:t>       </a:t>
            </a:r>
            <a:endParaRPr b="1" dirty="0" sz="2400" lang="fr-FR">
              <a:latin typeface="Times New Roman" panose="02020603050405020304" pitchFamily="18" charset="0"/>
              <a:cs typeface="Times New Roman" panose="02020603050405020304" pitchFamily="18" charset="0"/>
            </a:endParaRPr>
          </a:p>
          <a:p>
            <a:pPr indent="0" marL="0">
              <a:buNone/>
            </a:pPr>
            <a:endParaRPr dirty="0" lang="fr-FR">
              <a:latin typeface="Times New Roman" panose="02020603050405020304" pitchFamily="18" charset="0"/>
              <a:cs typeface="Times New Roman" panose="02020603050405020304" pitchFamily="18" charset="0"/>
            </a:endParaRPr>
          </a:p>
        </p:txBody>
      </p:sp>
      <p:sp>
        <p:nvSpPr>
          <p:cNvPr id="1048746"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50" name="Espace réservé de la date 1"/>
          <p:cNvSpPr>
            <a:spLocks noGrp="1"/>
          </p:cNvSpPr>
          <p:nvPr>
            <p:ph type="dt" sz="half" idx="10"/>
          </p:nvPr>
        </p:nvSpPr>
        <p:spPr/>
        <p:txBody>
          <a:bodyPr/>
          <a:p>
            <a:fld id="{2DA80A70-45C0-455B-8ECA-DA2B7867CF6A}" type="datetime1">
              <a:rPr lang="fr-FR" smtClean="0"/>
              <a:t>11/14/2023</a:t>
            </a:fld>
            <a:endParaRPr lang="fr-FR"/>
          </a:p>
        </p:txBody>
      </p:sp>
      <p:graphicFrame>
        <p:nvGraphicFramePr>
          <p:cNvPr id="4194304" name="Tableau 2"/>
          <p:cNvGraphicFramePr>
            <a:graphicFrameLocks noGrp="1"/>
          </p:cNvGraphicFramePr>
          <p:nvPr/>
        </p:nvGraphicFramePr>
        <p:xfrm>
          <a:off x="1" y="188641"/>
          <a:ext cx="9144002" cy="6933639"/>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1407171">
                <a:tc>
                  <a:txBody>
                    <a:bodyPr/>
                    <a:p>
                      <a:r>
                        <a:rPr dirty="0" sz="1800" lang="fr-FR">
                          <a:latin typeface="Times New Roman" panose="02020603050405020304" pitchFamily="18" charset="0"/>
                          <a:cs typeface="Times New Roman" panose="02020603050405020304" pitchFamily="18" charset="0"/>
                        </a:rPr>
                        <a:t>Ages</a:t>
                      </a:r>
                    </a:p>
                  </a:txBody>
                </a:tc>
                <a:tc>
                  <a:txBody>
                    <a:bodyPr/>
                    <a:p>
                      <a:r>
                        <a:rPr dirty="0" sz="1800" lang="fr-FR">
                          <a:latin typeface="Times New Roman" panose="02020603050405020304" pitchFamily="18" charset="0"/>
                          <a:cs typeface="Times New Roman" panose="02020603050405020304" pitchFamily="18" charset="0"/>
                        </a:rPr>
                        <a:t>Amines</a:t>
                      </a:r>
                      <a:r>
                        <a:rPr baseline="0" dirty="0" sz="1800" lang="fr-FR">
                          <a:latin typeface="Times New Roman" panose="02020603050405020304" pitchFamily="18" charset="0"/>
                          <a:cs typeface="Times New Roman" panose="02020603050405020304" pitchFamily="18" charset="0"/>
                        </a:rPr>
                        <a:t> </a:t>
                      </a:r>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Posologie</a:t>
                      </a:r>
                    </a:p>
                  </a:txBody>
                </a:tc>
                <a:tc>
                  <a:txBody>
                    <a:bodyPr/>
                    <a:p>
                      <a:r>
                        <a:rPr dirty="0" sz="1800" lang="fr-FR">
                          <a:latin typeface="Times New Roman" panose="02020603050405020304" pitchFamily="18" charset="0"/>
                          <a:cs typeface="Times New Roman" panose="02020603050405020304" pitchFamily="18" charset="0"/>
                        </a:rPr>
                        <a:t>Concentration</a:t>
                      </a:r>
                    </a:p>
                  </a:txBody>
                </a:tc>
                <a:tc>
                  <a:txBody>
                    <a:bodyPr/>
                    <a:p>
                      <a:r>
                        <a:rPr dirty="0" sz="1800" lang="fr-FR">
                          <a:latin typeface="Times New Roman" panose="02020603050405020304" pitchFamily="18" charset="0"/>
                          <a:cs typeface="Times New Roman" panose="02020603050405020304" pitchFamily="18" charset="0"/>
                        </a:rPr>
                        <a:t>Dilution</a:t>
                      </a:r>
                    </a:p>
                  </a:txBody>
                </a:tc>
                <a:tc>
                  <a:txBody>
                    <a:bodyPr/>
                    <a:p>
                      <a:r>
                        <a:rPr dirty="0" sz="1800" lang="fr-FR">
                          <a:latin typeface="Times New Roman" panose="02020603050405020304" pitchFamily="18" charset="0"/>
                          <a:cs typeface="Times New Roman" panose="02020603050405020304" pitchFamily="18" charset="0"/>
                        </a:rPr>
                        <a:t>Récepteurs</a:t>
                      </a:r>
                    </a:p>
                  </a:txBody>
                </a:tc>
                <a:tc>
                  <a:txBody>
                    <a:bodyPr/>
                    <a:p>
                      <a:r>
                        <a:rPr dirty="0" sz="1800" lang="fr-FR">
                          <a:latin typeface="Times New Roman" panose="02020603050405020304" pitchFamily="18" charset="0"/>
                          <a:cs typeface="Times New Roman" panose="02020603050405020304" pitchFamily="18" charset="0"/>
                        </a:rPr>
                        <a:t>Effet</a:t>
                      </a:r>
                    </a:p>
                  </a:txBody>
                </a:tc>
              </a:tr>
              <a:tr h="1117314">
                <a:tc>
                  <a:txBody>
                    <a:bodyPr/>
                    <a:p>
                      <a:r>
                        <a:rPr dirty="0" sz="1800" lang="fr-FR">
                          <a:latin typeface="Times New Roman" panose="02020603050405020304" pitchFamily="18" charset="0"/>
                          <a:cs typeface="Times New Roman" panose="02020603050405020304" pitchFamily="18" charset="0"/>
                        </a:rPr>
                        <a:t>&gt;1M- 4ans</a:t>
                      </a:r>
                    </a:p>
                  </a:txBody>
                </a:tc>
                <a:tc>
                  <a:txBody>
                    <a:bodyPr/>
                    <a:p>
                      <a:r>
                        <a:rPr dirty="0" sz="1800" lang="fr-FR">
                          <a:latin typeface="Times New Roman" panose="02020603050405020304" pitchFamily="18" charset="0"/>
                          <a:cs typeface="Times New Roman" panose="02020603050405020304" pitchFamily="18" charset="0"/>
                        </a:rPr>
                        <a:t>Noradrénaline</a:t>
                      </a:r>
                    </a:p>
                  </a:txBody>
                </a:tc>
                <a:tc>
                  <a:txBody>
                    <a:bodyPr/>
                    <a:p>
                      <a:r>
                        <a:rPr dirty="0" sz="1800" lang="fr-FR">
                          <a:latin typeface="Times New Roman" panose="02020603050405020304" pitchFamily="18" charset="0"/>
                          <a:cs typeface="Times New Roman" panose="02020603050405020304" pitchFamily="18" charset="0"/>
                        </a:rPr>
                        <a:t>0,05- 2µg/kg/mn</a:t>
                      </a:r>
                    </a:p>
                  </a:txBody>
                </a:tc>
                <a:tc>
                  <a:txBody>
                    <a:bodyPr/>
                    <a:p>
                      <a:r>
                        <a:rPr dirty="0" sz="1800" lang="fr-FR">
                          <a:latin typeface="Times New Roman" panose="02020603050405020304" pitchFamily="18" charset="0"/>
                          <a:cs typeface="Times New Roman" panose="02020603050405020304" pitchFamily="18" charset="0"/>
                        </a:rPr>
                        <a:t>20µg/ml</a:t>
                      </a:r>
                      <a:r>
                        <a:rPr baseline="0" dirty="0" sz="1800" lang="fr-FR">
                          <a:latin typeface="Times New Roman" panose="02020603050405020304" pitchFamily="18" charset="0"/>
                          <a:cs typeface="Times New Roman" panose="02020603050405020304" pitchFamily="18" charset="0"/>
                        </a:rPr>
                        <a:t> si &lt; 15kg</a:t>
                      </a:r>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1ml </a:t>
                      </a:r>
                      <a:r>
                        <a:rPr dirty="0" sz="1800" lang="fr-FR" err="1">
                          <a:latin typeface="Times New Roman" panose="02020603050405020304" pitchFamily="18" charset="0"/>
                          <a:cs typeface="Times New Roman" panose="02020603050405020304" pitchFamily="18" charset="0"/>
                        </a:rPr>
                        <a:t>ds</a:t>
                      </a:r>
                      <a:r>
                        <a:rPr dirty="0" sz="1800" lang="fr-FR">
                          <a:latin typeface="Times New Roman" panose="02020603050405020304" pitchFamily="18" charset="0"/>
                          <a:cs typeface="Times New Roman" panose="02020603050405020304" pitchFamily="18" charset="0"/>
                        </a:rPr>
                        <a:t> 50ml de G5%</a:t>
                      </a:r>
                    </a:p>
                  </a:txBody>
                </a:tc>
                <a:tc>
                  <a:txBody>
                    <a:bodyPr/>
                    <a:p>
                      <a:endParaRPr dirty="0" sz="1800" lang="fr-FR">
                        <a:latin typeface="Times New Roman" panose="02020603050405020304" pitchFamily="18" charset="0"/>
                        <a:cs typeface="Times New Roman" panose="02020603050405020304" pitchFamily="18" charset="0"/>
                      </a:endParaRPr>
                    </a:p>
                    <a:p>
                      <a:r>
                        <a:rPr dirty="0" sz="1800" lang="fr-FR">
                          <a:latin typeface="Times New Roman" panose="02020603050405020304" pitchFamily="18" charset="0"/>
                          <a:cs typeface="Times New Roman" panose="02020603050405020304" pitchFamily="18" charset="0"/>
                        </a:rPr>
                        <a:t>α 1 +++</a:t>
                      </a:r>
                    </a:p>
                    <a:p>
                      <a:r>
                        <a:rPr dirty="0" sz="1800" lang="fr-FR">
                          <a:latin typeface="Times New Roman" panose="02020603050405020304" pitchFamily="18" charset="0"/>
                          <a:cs typeface="Times New Roman" panose="02020603050405020304" pitchFamily="18" charset="0"/>
                        </a:rPr>
                        <a:t>β 1 +</a:t>
                      </a:r>
                    </a:p>
                  </a:txBody>
                </a:tc>
                <a:tc>
                  <a:txBody>
                    <a:bodyPr/>
                    <a:p>
                      <a:r>
                        <a:rPr dirty="0" sz="1800" lang="fr-FR">
                          <a:latin typeface="Times New Roman" panose="02020603050405020304" pitchFamily="18" charset="0"/>
                          <a:cs typeface="Times New Roman" panose="02020603050405020304" pitchFamily="18" charset="0"/>
                        </a:rPr>
                        <a:t>       RVS</a:t>
                      </a:r>
                    </a:p>
                    <a:p>
                      <a:r>
                        <a:rPr dirty="0" sz="1800" lang="fr-FR" err="1">
                          <a:latin typeface="Times New Roman" panose="02020603050405020304" pitchFamily="18" charset="0"/>
                          <a:cs typeface="Times New Roman" panose="02020603050405020304" pitchFamily="18" charset="0"/>
                        </a:rPr>
                        <a:t>Vasoconst</a:t>
                      </a:r>
                      <a:endParaRPr dirty="0" sz="1800" lang="fr-FR">
                        <a:latin typeface="Times New Roman" panose="02020603050405020304" pitchFamily="18" charset="0"/>
                        <a:cs typeface="Times New Roman" panose="02020603050405020304" pitchFamily="18" charset="0"/>
                      </a:endParaRPr>
                    </a:p>
                    <a:p>
                      <a:r>
                        <a:rPr dirty="0" sz="1800" lang="fr-FR" err="1">
                          <a:latin typeface="Times New Roman" panose="02020603050405020304" pitchFamily="18" charset="0"/>
                          <a:cs typeface="Times New Roman" panose="02020603050405020304" pitchFamily="18" charset="0"/>
                        </a:rPr>
                        <a:t>Tonicarde</a:t>
                      </a:r>
                      <a:endParaRPr dirty="0" sz="1800" lang="fr-FR">
                        <a:latin typeface="Times New Roman" panose="02020603050405020304" pitchFamily="18" charset="0"/>
                        <a:cs typeface="Times New Roman" panose="02020603050405020304" pitchFamily="18" charset="0"/>
                      </a:endParaRPr>
                    </a:p>
                  </a:txBody>
                </a:tc>
              </a:tr>
              <a:tr h="792933">
                <a:tc>
                  <a:txBody>
                    <a:bodyPr/>
                    <a:p>
                      <a:r>
                        <a:rPr dirty="0" sz="1800" lang="fr-FR">
                          <a:latin typeface="Times New Roman" panose="02020603050405020304" pitchFamily="18" charset="0"/>
                          <a:cs typeface="Times New Roman" panose="02020603050405020304" pitchFamily="18" charset="0"/>
                        </a:rPr>
                        <a:t>&gt; 4ans</a:t>
                      </a:r>
                    </a:p>
                  </a:txBody>
                </a:tc>
                <a:tc>
                  <a:txBody>
                    <a:bodyPr/>
                    <a:p>
                      <a:r>
                        <a:rPr dirty="0" sz="1800" lang="fr-FR">
                          <a:latin typeface="Times New Roman" panose="02020603050405020304" pitchFamily="18" charset="0"/>
                          <a:cs typeface="Times New Roman" panose="02020603050405020304" pitchFamily="18" charset="0"/>
                        </a:rPr>
                        <a:t>Noradrénaline</a:t>
                      </a:r>
                    </a:p>
                  </a:txBody>
                </a:tc>
                <a:tc>
                  <a:txBody>
                    <a:bodyPr/>
                    <a:p>
                      <a:r>
                        <a:rPr dirty="0" sz="1800" lang="fr-FR">
                          <a:latin typeface="Times New Roman" panose="02020603050405020304" pitchFamily="18" charset="0"/>
                          <a:cs typeface="Times New Roman" panose="02020603050405020304" pitchFamily="18" charset="0"/>
                        </a:rPr>
                        <a:t>0,05- 2µg/kg/mn</a:t>
                      </a:r>
                    </a:p>
                  </a:txBody>
                </a:tc>
                <a:tc>
                  <a:txBody>
                    <a:bodyPr/>
                    <a:p>
                      <a:r>
                        <a:rPr dirty="0" sz="1800" lang="fr-FR">
                          <a:latin typeface="Times New Roman" panose="02020603050405020304" pitchFamily="18" charset="0"/>
                          <a:cs typeface="Times New Roman" panose="02020603050405020304" pitchFamily="18" charset="0"/>
                        </a:rPr>
                        <a:t>100µg/ml</a:t>
                      </a:r>
                      <a:r>
                        <a:rPr baseline="0" dirty="0" sz="1800" lang="fr-FR">
                          <a:latin typeface="Times New Roman" panose="02020603050405020304" pitchFamily="18" charset="0"/>
                          <a:cs typeface="Times New Roman" panose="02020603050405020304" pitchFamily="18" charset="0"/>
                        </a:rPr>
                        <a:t> si &gt; 15kg</a:t>
                      </a:r>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4mg </a:t>
                      </a:r>
                      <a:r>
                        <a:rPr dirty="0" sz="1800" lang="fr-FR" err="1">
                          <a:latin typeface="Times New Roman" panose="02020603050405020304" pitchFamily="18" charset="0"/>
                          <a:cs typeface="Times New Roman" panose="02020603050405020304" pitchFamily="18" charset="0"/>
                        </a:rPr>
                        <a:t>ds</a:t>
                      </a:r>
                      <a:r>
                        <a:rPr dirty="0" sz="1800" lang="fr-FR">
                          <a:latin typeface="Times New Roman" panose="02020603050405020304" pitchFamily="18" charset="0"/>
                          <a:cs typeface="Times New Roman" panose="02020603050405020304" pitchFamily="18" charset="0"/>
                        </a:rPr>
                        <a:t> 40ml de G5% </a:t>
                      </a:r>
                      <a:r>
                        <a:rPr dirty="0" sz="1800" lang="fr-FR" err="1">
                          <a:latin typeface="Times New Roman" panose="02020603050405020304" pitchFamily="18" charset="0"/>
                          <a:cs typeface="Times New Roman" panose="02020603050405020304" pitchFamily="18" charset="0"/>
                        </a:rPr>
                        <a:t>ouSSI</a:t>
                      </a:r>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 Idem</a:t>
                      </a:r>
                    </a:p>
                  </a:txBody>
                </a:tc>
                <a:tc>
                  <a:txBody>
                    <a:bodyPr/>
                    <a:p>
                      <a:r>
                        <a:rPr dirty="0" sz="1800" lang="fr-FR">
                          <a:latin typeface="Times New Roman" panose="02020603050405020304" pitchFamily="18" charset="0"/>
                          <a:cs typeface="Times New Roman" panose="02020603050405020304" pitchFamily="18" charset="0"/>
                        </a:rPr>
                        <a:t>       RVS</a:t>
                      </a:r>
                    </a:p>
                    <a:p>
                      <a:r>
                        <a:rPr dirty="0" sz="1800" lang="fr-FR" err="1">
                          <a:latin typeface="Times New Roman" panose="02020603050405020304" pitchFamily="18" charset="0"/>
                          <a:cs typeface="Times New Roman" panose="02020603050405020304" pitchFamily="18" charset="0"/>
                        </a:rPr>
                        <a:t>Vasoconst</a:t>
                      </a:r>
                      <a:endParaRPr dirty="0" sz="1800" lang="fr-FR">
                        <a:latin typeface="Times New Roman" panose="02020603050405020304" pitchFamily="18" charset="0"/>
                        <a:cs typeface="Times New Roman" panose="02020603050405020304" pitchFamily="18" charset="0"/>
                      </a:endParaRPr>
                    </a:p>
                  </a:txBody>
                </a:tc>
              </a:tr>
              <a:tr h="792933">
                <a:tc>
                  <a:txBody>
                    <a:bodyPr/>
                    <a:p>
                      <a:r>
                        <a:rPr dirty="0" sz="1800" lang="fr-FR">
                          <a:latin typeface="Times New Roman" panose="02020603050405020304" pitchFamily="18" charset="0"/>
                          <a:cs typeface="Times New Roman" panose="02020603050405020304" pitchFamily="18" charset="0"/>
                        </a:rPr>
                        <a:t>1</a:t>
                      </a:r>
                      <a:r>
                        <a:rPr baseline="30000" dirty="0" sz="1800" lang="fr-FR">
                          <a:latin typeface="Times New Roman" panose="02020603050405020304" pitchFamily="18" charset="0"/>
                          <a:cs typeface="Times New Roman" panose="02020603050405020304" pitchFamily="18" charset="0"/>
                        </a:rPr>
                        <a:t>ère</a:t>
                      </a:r>
                      <a:r>
                        <a:rPr dirty="0" sz="1800" lang="fr-FR">
                          <a:latin typeface="Times New Roman" panose="02020603050405020304" pitchFamily="18" charset="0"/>
                          <a:cs typeface="Times New Roman" panose="02020603050405020304" pitchFamily="18" charset="0"/>
                        </a:rPr>
                        <a:t> intention&lt;1</a:t>
                      </a:r>
                      <a:r>
                        <a:rPr baseline="0" dirty="0" sz="1800" lang="fr-FR">
                          <a:latin typeface="Times New Roman" panose="02020603050405020304" pitchFamily="18" charset="0"/>
                          <a:cs typeface="Times New Roman" panose="02020603050405020304" pitchFamily="18" charset="0"/>
                        </a:rPr>
                        <a:t> à 3 M</a:t>
                      </a:r>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Dopamine</a:t>
                      </a:r>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sz="1800" lang="fr-FR">
                          <a:latin typeface="Times New Roman" panose="02020603050405020304" pitchFamily="18" charset="0"/>
                          <a:cs typeface="Times New Roman" panose="02020603050405020304" pitchFamily="18" charset="0"/>
                        </a:rPr>
                        <a:t>5-15</a:t>
                      </a:r>
                      <a:r>
                        <a:rPr baseline="0" dirty="0" sz="1800" lang="fr-FR">
                          <a:latin typeface="Times New Roman" panose="02020603050405020304" pitchFamily="18" charset="0"/>
                          <a:cs typeface="Times New Roman" panose="02020603050405020304" pitchFamily="18" charset="0"/>
                        </a:rPr>
                        <a:t> </a:t>
                      </a:r>
                      <a:r>
                        <a:rPr dirty="0" sz="1800" lang="fr-FR">
                          <a:latin typeface="Times New Roman" panose="02020603050405020304" pitchFamily="18" charset="0"/>
                          <a:cs typeface="Times New Roman" panose="02020603050405020304" pitchFamily="18" charset="0"/>
                        </a:rPr>
                        <a:t>µg/kg/mn</a:t>
                      </a:r>
                    </a:p>
                    <a:p>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1000µg/ml</a:t>
                      </a:r>
                    </a:p>
                  </a:txBody>
                </a:tc>
                <a:tc>
                  <a:txBody>
                    <a:bodyPr/>
                    <a:p>
                      <a:r>
                        <a:rPr dirty="0" sz="1800" lang="fr-FR">
                          <a:latin typeface="Times New Roman" panose="02020603050405020304" pitchFamily="18" charset="0"/>
                          <a:cs typeface="Times New Roman" panose="02020603050405020304" pitchFamily="18" charset="0"/>
                        </a:rPr>
                        <a:t>5mg</a:t>
                      </a:r>
                      <a:r>
                        <a:rPr baseline="0" dirty="0" sz="1800" lang="fr-FR">
                          <a:latin typeface="Times New Roman" panose="02020603050405020304" pitchFamily="18" charset="0"/>
                          <a:cs typeface="Times New Roman" panose="02020603050405020304" pitchFamily="18" charset="0"/>
                        </a:rPr>
                        <a:t> </a:t>
                      </a:r>
                      <a:r>
                        <a:rPr baseline="0" dirty="0" sz="1800" lang="fr-FR" err="1">
                          <a:latin typeface="Times New Roman" panose="02020603050405020304" pitchFamily="18" charset="0"/>
                          <a:cs typeface="Times New Roman" panose="02020603050405020304" pitchFamily="18" charset="0"/>
                        </a:rPr>
                        <a:t>ds</a:t>
                      </a:r>
                      <a:r>
                        <a:rPr baseline="0" dirty="0" sz="1800" lang="fr-FR">
                          <a:latin typeface="Times New Roman" panose="02020603050405020304" pitchFamily="18" charset="0"/>
                          <a:cs typeface="Times New Roman" panose="02020603050405020304" pitchFamily="18" charset="0"/>
                        </a:rPr>
                        <a:t> 50ml de G5%ou SSI</a:t>
                      </a:r>
                      <a:endParaRPr dirty="0" sz="1800" lang="fr-FR">
                        <a:latin typeface="Times New Roman" panose="02020603050405020304" pitchFamily="18" charset="0"/>
                        <a:cs typeface="Times New Roman" panose="02020603050405020304" pitchFamily="18" charset="0"/>
                      </a:endParaRPr>
                    </a:p>
                  </a:txBody>
                </a:tc>
                <a:tc>
                  <a:txBody>
                    <a:bodyPr/>
                    <a:p>
                      <a:pPr>
                        <a:buFontTx/>
                        <a:buChar char="-"/>
                      </a:pPr>
                      <a:r>
                        <a:rPr dirty="0" sz="1800" lang="el-GR">
                          <a:latin typeface="Times New Roman" panose="02020603050405020304" pitchFamily="18" charset="0"/>
                          <a:cs typeface="Times New Roman" panose="02020603050405020304" pitchFamily="18" charset="0"/>
                        </a:rPr>
                        <a:t>β</a:t>
                      </a:r>
                      <a:r>
                        <a:rPr dirty="0" sz="1800" lang="fr-FR">
                          <a:latin typeface="Times New Roman" panose="02020603050405020304" pitchFamily="18" charset="0"/>
                          <a:cs typeface="Times New Roman" panose="02020603050405020304" pitchFamily="18" charset="0"/>
                        </a:rPr>
                        <a:t>1++</a:t>
                      </a:r>
                    </a:p>
                    <a:p>
                      <a:pPr>
                        <a:buFontTx/>
                        <a:buChar char="-"/>
                      </a:pPr>
                      <a:r>
                        <a:rPr dirty="0" sz="1800" lang="el-GR">
                          <a:latin typeface="Times New Roman" panose="02020603050405020304" pitchFamily="18" charset="0"/>
                          <a:cs typeface="Times New Roman" panose="02020603050405020304" pitchFamily="18" charset="0"/>
                        </a:rPr>
                        <a:t>α</a:t>
                      </a:r>
                      <a:r>
                        <a:rPr dirty="0" sz="1800" lang="fr-FR">
                          <a:latin typeface="Times New Roman" panose="02020603050405020304" pitchFamily="18" charset="0"/>
                          <a:cs typeface="Times New Roman" panose="02020603050405020304" pitchFamily="18" charset="0"/>
                        </a:rPr>
                        <a:t> 1++</a:t>
                      </a:r>
                    </a:p>
                  </a:txBody>
                </a:tc>
                <a:tc>
                  <a:txBody>
                    <a:bodyPr/>
                    <a:p>
                      <a:r>
                        <a:rPr dirty="0" sz="1800" lang="fr-FR">
                          <a:latin typeface="Times New Roman" panose="02020603050405020304" pitchFamily="18" charset="0"/>
                          <a:cs typeface="Times New Roman" panose="02020603050405020304" pitchFamily="18" charset="0"/>
                        </a:rPr>
                        <a:t>-</a:t>
                      </a:r>
                      <a:r>
                        <a:rPr dirty="0" sz="1800" lang="fr-FR" err="1">
                          <a:latin typeface="Times New Roman" panose="02020603050405020304" pitchFamily="18" charset="0"/>
                          <a:cs typeface="Times New Roman" panose="02020603050405020304" pitchFamily="18" charset="0"/>
                        </a:rPr>
                        <a:t>Tonicarde</a:t>
                      </a:r>
                      <a:endParaRPr dirty="0" sz="1800" lang="fr-FR">
                        <a:latin typeface="Times New Roman" panose="02020603050405020304" pitchFamily="18" charset="0"/>
                        <a:cs typeface="Times New Roman" panose="02020603050405020304" pitchFamily="18" charset="0"/>
                      </a:endParaRPr>
                    </a:p>
                    <a:p>
                      <a:r>
                        <a:rPr dirty="0" sz="1800" lang="fr-FR">
                          <a:latin typeface="Times New Roman" panose="02020603050405020304" pitchFamily="18" charset="0"/>
                          <a:cs typeface="Times New Roman" panose="02020603050405020304" pitchFamily="18" charset="0"/>
                        </a:rPr>
                        <a:t>-</a:t>
                      </a:r>
                      <a:r>
                        <a:rPr dirty="0" sz="1800" lang="fr-FR" err="1">
                          <a:latin typeface="Times New Roman" panose="02020603050405020304" pitchFamily="18" charset="0"/>
                          <a:cs typeface="Times New Roman" panose="02020603050405020304" pitchFamily="18" charset="0"/>
                        </a:rPr>
                        <a:t>Vasoconst</a:t>
                      </a:r>
                      <a:endParaRPr dirty="0" sz="1800" lang="fr-FR">
                        <a:latin typeface="Times New Roman" panose="02020603050405020304" pitchFamily="18" charset="0"/>
                        <a:cs typeface="Times New Roman" panose="02020603050405020304" pitchFamily="18" charset="0"/>
                      </a:endParaRPr>
                    </a:p>
                  </a:txBody>
                </a:tc>
              </a:tr>
              <a:tr h="1441696">
                <a:tc>
                  <a:txBody>
                    <a:bodyPr/>
                    <a:p>
                      <a:r>
                        <a:rPr dirty="0" sz="1800" lang="fr-FR">
                          <a:latin typeface="Times New Roman" panose="02020603050405020304" pitchFamily="18" charset="0"/>
                          <a:cs typeface="Times New Roman" panose="02020603050405020304" pitchFamily="18" charset="0"/>
                        </a:rPr>
                        <a:t>&lt; 15kg</a:t>
                      </a:r>
                    </a:p>
                  </a:txBody>
                </a:tc>
                <a:tc>
                  <a:txBody>
                    <a:bodyPr/>
                    <a:p>
                      <a:r>
                        <a:rPr dirty="0" sz="1800" lang="fr-FR">
                          <a:latin typeface="Times New Roman" panose="02020603050405020304" pitchFamily="18" charset="0"/>
                          <a:cs typeface="Times New Roman" panose="02020603050405020304" pitchFamily="18" charset="0"/>
                        </a:rPr>
                        <a:t>Adrénaline</a:t>
                      </a:r>
                    </a:p>
                  </a:txBody>
                </a:tc>
                <a:tc>
                  <a:txBody>
                    <a:bodyPr/>
                    <a:p>
                      <a:r>
                        <a:rPr dirty="0" sz="1800" lang="fr-FR">
                          <a:latin typeface="Times New Roman" panose="02020603050405020304" pitchFamily="18" charset="0"/>
                          <a:cs typeface="Times New Roman" panose="02020603050405020304" pitchFamily="18" charset="0"/>
                        </a:rPr>
                        <a:t>0,05-1 µg/kg/mn</a:t>
                      </a:r>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sz="1800" lang="fr-FR">
                          <a:latin typeface="Times New Roman" panose="02020603050405020304" pitchFamily="18" charset="0"/>
                          <a:cs typeface="Times New Roman" panose="02020603050405020304" pitchFamily="18" charset="0"/>
                        </a:rPr>
                        <a:t>20µg/ml</a:t>
                      </a:r>
                      <a:r>
                        <a:rPr baseline="0" dirty="0" sz="1800" lang="fr-FR">
                          <a:latin typeface="Times New Roman" panose="02020603050405020304" pitchFamily="18" charset="0"/>
                          <a:cs typeface="Times New Roman" panose="02020603050405020304" pitchFamily="18" charset="0"/>
                        </a:rPr>
                        <a:t> si &lt; 15kg</a:t>
                      </a:r>
                      <a:endParaRPr dirty="0" sz="1800" lang="fr-FR">
                        <a:latin typeface="Times New Roman" panose="02020603050405020304" pitchFamily="18" charset="0"/>
                        <a:cs typeface="Times New Roman" panose="02020603050405020304" pitchFamily="18" charset="0"/>
                      </a:endParaRPr>
                    </a:p>
                    <a:p>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1mg</a:t>
                      </a:r>
                      <a:r>
                        <a:rPr baseline="0" dirty="0" sz="1800" lang="fr-FR">
                          <a:latin typeface="Times New Roman" panose="02020603050405020304" pitchFamily="18" charset="0"/>
                          <a:cs typeface="Times New Roman" panose="02020603050405020304" pitchFamily="18" charset="0"/>
                        </a:rPr>
                        <a:t> </a:t>
                      </a:r>
                      <a:r>
                        <a:rPr baseline="0" dirty="0" sz="1800" lang="fr-FR" err="1">
                          <a:latin typeface="Times New Roman" panose="02020603050405020304" pitchFamily="18" charset="0"/>
                          <a:cs typeface="Times New Roman" panose="02020603050405020304" pitchFamily="18" charset="0"/>
                        </a:rPr>
                        <a:t>ds</a:t>
                      </a:r>
                      <a:r>
                        <a:rPr baseline="0" dirty="0" sz="1800" lang="fr-FR">
                          <a:latin typeface="Times New Roman" panose="02020603050405020304" pitchFamily="18" charset="0"/>
                          <a:cs typeface="Times New Roman" panose="02020603050405020304" pitchFamily="18" charset="0"/>
                        </a:rPr>
                        <a:t> 50ml de G5%/SSI</a:t>
                      </a:r>
                      <a:endParaRPr dirty="0" sz="1800" lang="fr-FR">
                        <a:latin typeface="Times New Roman" panose="02020603050405020304" pitchFamily="18" charset="0"/>
                        <a:cs typeface="Times New Roman" panose="02020603050405020304" pitchFamily="18" charset="0"/>
                      </a:endParaRPr>
                    </a:p>
                  </a:txBody>
                </a:tc>
                <a:tc>
                  <a:txBody>
                    <a:bodyPr/>
                    <a:p>
                      <a:r>
                        <a:rPr dirty="0" sz="1800" lang="el-GR">
                          <a:latin typeface="Times New Roman" panose="02020603050405020304" pitchFamily="18" charset="0"/>
                          <a:cs typeface="Times New Roman" panose="02020603050405020304" pitchFamily="18" charset="0"/>
                        </a:rPr>
                        <a:t>α</a:t>
                      </a:r>
                      <a:r>
                        <a:rPr dirty="0" sz="1800" lang="fr-FR">
                          <a:latin typeface="Times New Roman" panose="02020603050405020304" pitchFamily="18" charset="0"/>
                          <a:cs typeface="Times New Roman" panose="02020603050405020304" pitchFamily="18" charset="0"/>
                        </a:rPr>
                        <a:t> 1++</a:t>
                      </a:r>
                    </a:p>
                    <a:p>
                      <a:r>
                        <a:rPr dirty="0" sz="1800" lang="el-GR">
                          <a:latin typeface="Times New Roman" panose="02020603050405020304" pitchFamily="18" charset="0"/>
                          <a:cs typeface="Times New Roman" panose="02020603050405020304" pitchFamily="18" charset="0"/>
                        </a:rPr>
                        <a:t>β</a:t>
                      </a:r>
                      <a:r>
                        <a:rPr dirty="0" sz="1800" lang="fr-FR">
                          <a:latin typeface="Times New Roman" panose="02020603050405020304" pitchFamily="18" charset="0"/>
                          <a:cs typeface="Times New Roman" panose="02020603050405020304" pitchFamily="18" charset="0"/>
                        </a:rPr>
                        <a:t>1 +++</a:t>
                      </a:r>
                    </a:p>
                    <a:p>
                      <a:r>
                        <a:rPr dirty="0" sz="1800" lang="fr-FR">
                          <a:latin typeface="Times New Roman" panose="02020603050405020304" pitchFamily="18" charset="0"/>
                          <a:cs typeface="Times New Roman" panose="02020603050405020304" pitchFamily="18" charset="0"/>
                        </a:rPr>
                        <a:t>β 2+</a:t>
                      </a:r>
                    </a:p>
                  </a:txBody>
                </a:tc>
                <a:tc>
                  <a:txBody>
                    <a:bodyPr/>
                    <a:p>
                      <a:r>
                        <a:rPr dirty="0" sz="1800" lang="fr-FR" err="1">
                          <a:latin typeface="Times New Roman" panose="02020603050405020304" pitchFamily="18" charset="0"/>
                          <a:cs typeface="Times New Roman" panose="02020603050405020304" pitchFamily="18" charset="0"/>
                        </a:rPr>
                        <a:t>Vasoconst</a:t>
                      </a:r>
                      <a:endParaRPr dirty="0" sz="1800" lang="fr-FR">
                        <a:latin typeface="Times New Roman" panose="02020603050405020304" pitchFamily="18" charset="0"/>
                        <a:cs typeface="Times New Roman" panose="02020603050405020304" pitchFamily="18" charset="0"/>
                      </a:endParaRPr>
                    </a:p>
                    <a:p>
                      <a:r>
                        <a:rPr dirty="0" sz="1800" lang="fr-FR" err="1">
                          <a:latin typeface="Times New Roman" panose="02020603050405020304" pitchFamily="18" charset="0"/>
                          <a:cs typeface="Times New Roman" panose="02020603050405020304" pitchFamily="18" charset="0"/>
                        </a:rPr>
                        <a:t>Tonicarde</a:t>
                      </a:r>
                      <a:endParaRPr dirty="0" sz="1800" lang="fr-FR">
                        <a:latin typeface="Times New Roman" panose="02020603050405020304" pitchFamily="18" charset="0"/>
                        <a:cs typeface="Times New Roman" panose="02020603050405020304" pitchFamily="18" charset="0"/>
                      </a:endParaRPr>
                    </a:p>
                    <a:p>
                      <a:r>
                        <a:rPr dirty="0" sz="1800" lang="fr-FR">
                          <a:latin typeface="Times New Roman" panose="02020603050405020304" pitchFamily="18" charset="0"/>
                          <a:cs typeface="Times New Roman" panose="02020603050405020304" pitchFamily="18" charset="0"/>
                        </a:rPr>
                        <a:t>et </a:t>
                      </a:r>
                      <a:r>
                        <a:rPr dirty="0" sz="1800" lang="fr-FR" err="1">
                          <a:latin typeface="Times New Roman" panose="02020603050405020304" pitchFamily="18" charset="0"/>
                          <a:cs typeface="Times New Roman" panose="02020603050405020304" pitchFamily="18" charset="0"/>
                        </a:rPr>
                        <a:t>vasodil</a:t>
                      </a:r>
                      <a:r>
                        <a:rPr dirty="0" sz="1800" lang="fr-FR">
                          <a:latin typeface="Times New Roman" panose="02020603050405020304" pitchFamily="18" charset="0"/>
                          <a:cs typeface="Times New Roman" panose="02020603050405020304" pitchFamily="18" charset="0"/>
                        </a:rPr>
                        <a:t>&lt; 0,3</a:t>
                      </a:r>
                      <a:r>
                        <a:rPr baseline="0" dirty="0" sz="1800" lang="fr-FR">
                          <a:latin typeface="Times New Roman" panose="02020603050405020304" pitchFamily="18" charset="0"/>
                          <a:cs typeface="Times New Roman" panose="02020603050405020304" pitchFamily="18" charset="0"/>
                        </a:rPr>
                        <a:t> µg/kg/mn</a:t>
                      </a:r>
                      <a:endParaRPr dirty="0" sz="1800" lang="fr-FR">
                        <a:latin typeface="Times New Roman" panose="02020603050405020304" pitchFamily="18" charset="0"/>
                        <a:cs typeface="Times New Roman" panose="02020603050405020304" pitchFamily="18" charset="0"/>
                      </a:endParaRPr>
                    </a:p>
                  </a:txBody>
                </a:tc>
              </a:tr>
              <a:tr h="1117314">
                <a:tc>
                  <a:txBody>
                    <a:bodyPr/>
                    <a:p>
                      <a:r>
                        <a:rPr dirty="0" sz="1800" lang="fr-FR">
                          <a:latin typeface="Times New Roman" panose="02020603050405020304" pitchFamily="18" charset="0"/>
                          <a:cs typeface="Times New Roman" panose="02020603050405020304" pitchFamily="18" charset="0"/>
                        </a:rPr>
                        <a:t>&gt; 15 kg</a:t>
                      </a:r>
                    </a:p>
                  </a:txBody>
                </a:tc>
                <a:tc>
                  <a:txBody>
                    <a:bodyPr/>
                    <a:p>
                      <a:r>
                        <a:rPr dirty="0" sz="1800" lang="fr-FR">
                          <a:latin typeface="Times New Roman" panose="02020603050405020304" pitchFamily="18" charset="0"/>
                          <a:cs typeface="Times New Roman" panose="02020603050405020304" pitchFamily="18" charset="0"/>
                        </a:rPr>
                        <a:t>Adrénaline</a:t>
                      </a:r>
                    </a:p>
                  </a:txBody>
                </a:tc>
                <a:tc>
                  <a:txBody>
                    <a:bodyPr/>
                    <a:p>
                      <a:r>
                        <a:rPr dirty="0" sz="1800" lang="fr-FR">
                          <a:latin typeface="Times New Roman" panose="02020603050405020304" pitchFamily="18" charset="0"/>
                          <a:cs typeface="Times New Roman" panose="02020603050405020304" pitchFamily="18" charset="0"/>
                        </a:rPr>
                        <a:t>0,05- 1 µg/kg/mn</a:t>
                      </a:r>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sz="1800" lang="fr-FR">
                          <a:latin typeface="Times New Roman" panose="02020603050405020304" pitchFamily="18" charset="0"/>
                          <a:cs typeface="Times New Roman" panose="02020603050405020304" pitchFamily="18" charset="0"/>
                        </a:rPr>
                        <a:t>100µg/ml</a:t>
                      </a:r>
                      <a:r>
                        <a:rPr baseline="0" dirty="0" sz="1800" lang="fr-FR">
                          <a:latin typeface="Times New Roman" panose="02020603050405020304" pitchFamily="18" charset="0"/>
                          <a:cs typeface="Times New Roman" panose="02020603050405020304" pitchFamily="18" charset="0"/>
                        </a:rPr>
                        <a:t> si &gt; 15kg</a:t>
                      </a:r>
                      <a:endParaRPr dirty="0" sz="1800" lang="fr-FR">
                        <a:latin typeface="Times New Roman" panose="02020603050405020304" pitchFamily="18" charset="0"/>
                        <a:cs typeface="Times New Roman" panose="02020603050405020304" pitchFamily="18" charset="0"/>
                      </a:endParaRPr>
                    </a:p>
                    <a:p>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5mg </a:t>
                      </a:r>
                      <a:r>
                        <a:rPr dirty="0" sz="1800" lang="fr-FR" err="1">
                          <a:latin typeface="Times New Roman" panose="02020603050405020304" pitchFamily="18" charset="0"/>
                          <a:cs typeface="Times New Roman" panose="02020603050405020304" pitchFamily="18" charset="0"/>
                        </a:rPr>
                        <a:t>ds</a:t>
                      </a:r>
                      <a:r>
                        <a:rPr dirty="0" sz="1800" lang="fr-FR">
                          <a:latin typeface="Times New Roman" panose="02020603050405020304" pitchFamily="18" charset="0"/>
                          <a:cs typeface="Times New Roman" panose="02020603050405020304" pitchFamily="18" charset="0"/>
                        </a:rPr>
                        <a:t> 50ml de</a:t>
                      </a:r>
                      <a:r>
                        <a:rPr baseline="0" dirty="0" sz="1800" lang="fr-FR">
                          <a:latin typeface="Times New Roman" panose="02020603050405020304" pitchFamily="18" charset="0"/>
                          <a:cs typeface="Times New Roman" panose="02020603050405020304" pitchFamily="18" charset="0"/>
                        </a:rPr>
                        <a:t> G5%/SSI</a:t>
                      </a:r>
                      <a:endParaRPr dirty="0" sz="1800" lang="fr-FR">
                        <a:latin typeface="Times New Roman" panose="02020603050405020304" pitchFamily="18" charset="0"/>
                        <a:cs typeface="Times New Roman" panose="02020603050405020304" pitchFamily="18" charset="0"/>
                      </a:endParaRPr>
                    </a:p>
                  </a:txBody>
                </a:tc>
                <a:tc>
                  <a:txBody>
                    <a:bodyPr/>
                    <a:p>
                      <a:r>
                        <a:rPr dirty="0" sz="1800" lang="fr-FR">
                          <a:latin typeface="Times New Roman" panose="02020603050405020304" pitchFamily="18" charset="0"/>
                          <a:cs typeface="Times New Roman" panose="02020603050405020304" pitchFamily="18" charset="0"/>
                        </a:rPr>
                        <a:t> Idem</a:t>
                      </a:r>
                    </a:p>
                  </a:txBody>
                </a:tc>
                <a:tc>
                  <a:txBody>
                    <a:bodyPr/>
                    <a:p>
                      <a:r>
                        <a:rPr dirty="0" sz="1800" lang="fr-FR">
                          <a:latin typeface="Times New Roman" panose="02020603050405020304" pitchFamily="18" charset="0"/>
                          <a:cs typeface="Times New Roman" panose="02020603050405020304" pitchFamily="18" charset="0"/>
                        </a:rPr>
                        <a:t>100µg/ml</a:t>
                      </a:r>
                      <a:r>
                        <a:rPr baseline="0" dirty="0" sz="1800" lang="fr-FR">
                          <a:latin typeface="Times New Roman" panose="02020603050405020304" pitchFamily="18" charset="0"/>
                          <a:cs typeface="Times New Roman" panose="02020603050405020304" pitchFamily="18" charset="0"/>
                        </a:rPr>
                        <a:t> si &gt; 15kg</a:t>
                      </a:r>
                      <a:endParaRPr dirty="0" sz="1800" lang="fr-FR">
                        <a:latin typeface="Times New Roman" panose="02020603050405020304" pitchFamily="18" charset="0"/>
                        <a:cs typeface="Times New Roman" panose="02020603050405020304" pitchFamily="18" charset="0"/>
                      </a:endParaRPr>
                    </a:p>
                  </a:txBody>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51"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p>
        </p:txBody>
      </p:sp>
      <p:sp>
        <p:nvSpPr>
          <p:cNvPr id="1048752" name="Espace réservé du contenu 2"/>
          <p:cNvSpPr>
            <a:spLocks noGrp="1"/>
          </p:cNvSpPr>
          <p:nvPr>
            <p:ph idx="1"/>
          </p:nvPr>
        </p:nvSpPr>
        <p:spPr>
          <a:xfrm>
            <a:off x="550718" y="1844824"/>
            <a:ext cx="7886700" cy="4351338"/>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457200" marL="457200">
              <a:buFont typeface="+mj-lt"/>
              <a:buAutoNum type="arabicParenR"/>
            </a:pPr>
            <a:r>
              <a:rPr b="1" dirty="0" sz="2400" lang="fr-FR">
                <a:latin typeface="Times New Roman" panose="02020603050405020304" pitchFamily="18" charset="0"/>
                <a:cs typeface="Times New Roman" panose="02020603050405020304" pitchFamily="18" charset="0"/>
              </a:rPr>
              <a:t>Choc septique : </a:t>
            </a:r>
          </a:p>
          <a:p>
            <a:pPr indent="0" marL="0">
              <a:buNone/>
            </a:pPr>
            <a:r>
              <a:rPr dirty="0" sz="2400" lang="fr-FR">
                <a:solidFill>
                  <a:srgbClr val="FF0000"/>
                </a:solidFill>
                <a:latin typeface="Times New Roman" panose="02020603050405020304" pitchFamily="18" charset="0"/>
                <a:cs typeface="Times New Roman" panose="02020603050405020304" pitchFamily="18" charset="0"/>
              </a:rPr>
              <a:t>Antibiothérapie en IVD, antifongique, </a:t>
            </a:r>
            <a:r>
              <a:rPr dirty="0" sz="2400" lang="fr-FR" err="1">
                <a:solidFill>
                  <a:srgbClr val="FF0000"/>
                </a:solidFill>
                <a:latin typeface="Times New Roman" panose="02020603050405020304" pitchFamily="18" charset="0"/>
                <a:cs typeface="Times New Roman" panose="02020603050405020304" pitchFamily="18" charset="0"/>
              </a:rPr>
              <a:t>antiparasitare</a:t>
            </a:r>
            <a:endParaRPr dirty="0" sz="2400" lang="fr-FR">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b="1" dirty="0" sz="2400" lang="fr-FR">
                <a:latin typeface="Times New Roman" panose="02020603050405020304" pitchFamily="18" charset="0"/>
                <a:cs typeface="Times New Roman" panose="02020603050405020304" pitchFamily="18" charset="0"/>
              </a:rPr>
              <a:t>ANTIBIOTIQUES:</a:t>
            </a:r>
          </a:p>
          <a:p>
            <a:pPr>
              <a:buFontTx/>
              <a:buChar char="-"/>
            </a:pPr>
            <a:r>
              <a:rPr dirty="0" sz="2400" lang="fr-FR">
                <a:latin typeface="Times New Roman" panose="02020603050405020304" pitchFamily="18" charset="0"/>
                <a:cs typeface="Times New Roman" panose="02020603050405020304" pitchFamily="18" charset="0"/>
              </a:rPr>
              <a:t>à débuter dès H1 du choc </a:t>
            </a:r>
          </a:p>
          <a:p>
            <a:pPr>
              <a:buFontTx/>
              <a:buChar char="-"/>
            </a:pPr>
            <a:r>
              <a:rPr dirty="0" sz="2400" lang="fr-FR">
                <a:latin typeface="Times New Roman" panose="02020603050405020304" pitchFamily="18" charset="0"/>
                <a:cs typeface="Times New Roman" panose="02020603050405020304" pitchFamily="18" charset="0"/>
              </a:rPr>
              <a:t>Initialement probabiliste par une bithérapie voire trithérapie en fonction de l’âge, du siège de l’infection, du terrain,  du caractère nosocomial où communautaire </a:t>
            </a:r>
          </a:p>
          <a:p>
            <a:pPr>
              <a:buFontTx/>
              <a:buChar char="-"/>
            </a:pPr>
            <a:r>
              <a:rPr dirty="0" sz="2400" lang="fr-FR">
                <a:latin typeface="Times New Roman" panose="02020603050405020304" pitchFamily="18" charset="0"/>
                <a:cs typeface="Times New Roman" panose="02020603050405020304" pitchFamily="18" charset="0"/>
              </a:rPr>
              <a:t>hémoculture avant toute administration d’antibiotique</a:t>
            </a:r>
          </a:p>
          <a:p>
            <a:pPr indent="0" marL="0">
              <a:buNone/>
            </a:pPr>
            <a:r>
              <a:rPr dirty="0" sz="2400" lang="fr-FR">
                <a:latin typeface="Times New Roman" panose="02020603050405020304" pitchFamily="18" charset="0"/>
                <a:cs typeface="Times New Roman" panose="02020603050405020304" pitchFamily="18" charset="0"/>
              </a:rPr>
              <a:t>- Ensuite adapter après 48h en fonction du germe isolé</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53" name="Titre 1"/>
          <p:cNvSpPr>
            <a:spLocks noGrp="1"/>
          </p:cNvSpPr>
          <p:nvPr>
            <p:ph type="title"/>
          </p:nvPr>
        </p:nvSpPr>
        <p:spPr>
          <a:xfrm>
            <a:off x="628650" y="365125"/>
            <a:ext cx="7886700" cy="903635"/>
          </a:xfrm>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p>
        </p:txBody>
      </p:sp>
      <p:sp>
        <p:nvSpPr>
          <p:cNvPr id="1048754" name="Espace réservé du contenu 2"/>
          <p:cNvSpPr>
            <a:spLocks noGrp="1"/>
          </p:cNvSpPr>
          <p:nvPr>
            <p:ph idx="1"/>
          </p:nvPr>
        </p:nvSpPr>
        <p:spPr>
          <a:xfrm>
            <a:off x="628650" y="1412776"/>
            <a:ext cx="7886700" cy="5040560"/>
          </a:xfrm>
        </p:spPr>
        <p:txBody>
          <a:bodyPr/>
          <a:p>
            <a:pPr indent="0" marL="0">
              <a:buNone/>
            </a:pPr>
            <a:r>
              <a:rPr dirty="0" sz="2400" lang="fr-FR">
                <a:latin typeface="Times New Roman" panose="02020603050405020304" pitchFamily="18" charset="0"/>
                <a:cs typeface="Times New Roman" panose="02020603050405020304" pitchFamily="18" charset="0"/>
              </a:rPr>
              <a:t>   </a:t>
            </a:r>
            <a:r>
              <a:rPr b="1" dirty="0" sz="2400" lang="fr-FR">
                <a:latin typeface="Times New Roman" panose="02020603050405020304" pitchFamily="18" charset="0"/>
                <a:cs typeface="Times New Roman" panose="02020603050405020304" pitchFamily="18" charset="0"/>
              </a:rPr>
              <a:t>III-3 Traitement curatif :</a:t>
            </a:r>
          </a:p>
          <a:p>
            <a:pPr indent="-457200" marL="457200">
              <a:buFont typeface="+mj-lt"/>
              <a:buAutoNum type="arabicParenR"/>
            </a:pPr>
            <a:r>
              <a:rPr b="1" dirty="0" sz="2400" lang="fr-FR">
                <a:latin typeface="Times New Roman" panose="02020603050405020304" pitchFamily="18" charset="0"/>
                <a:cs typeface="Times New Roman" panose="02020603050405020304" pitchFamily="18" charset="0"/>
              </a:rPr>
              <a:t>Choc septique : </a:t>
            </a:r>
            <a:r>
              <a:rPr dirty="0" sz="2400" lang="fr-FR">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b="1" dirty="0" sz="2400" lang="fr-FR">
                <a:latin typeface="Times New Roman" panose="02020603050405020304" pitchFamily="18" charset="0"/>
                <a:cs typeface="Times New Roman" panose="02020603050405020304" pitchFamily="18" charset="0"/>
              </a:rPr>
              <a:t>ANTIBIOTIQUES:</a:t>
            </a:r>
          </a:p>
          <a:p>
            <a:pPr>
              <a:buFontTx/>
              <a:buChar char="-"/>
            </a:pPr>
            <a:r>
              <a:rPr dirty="0" sz="2400" lang="fr-FR">
                <a:latin typeface="Times New Roman" panose="02020603050405020304" pitchFamily="18" charset="0"/>
                <a:cs typeface="Times New Roman" panose="02020603050405020304" pitchFamily="18" charset="0"/>
              </a:rPr>
              <a:t>Pénicilline: Amoxicilline + Acide clavulanique (100mg/kg/j en 3prises) </a:t>
            </a:r>
          </a:p>
          <a:p>
            <a:pPr>
              <a:buFontTx/>
              <a:buChar char="-"/>
            </a:pPr>
            <a:r>
              <a:rPr dirty="0" sz="2400" lang="fr-FR">
                <a:latin typeface="Times New Roman" panose="02020603050405020304" pitchFamily="18" charset="0"/>
                <a:cs typeface="Times New Roman" panose="02020603050405020304" pitchFamily="18" charset="0"/>
              </a:rPr>
              <a:t>C3G (</a:t>
            </a:r>
            <a:r>
              <a:rPr dirty="0" sz="2400" lang="fr-FR" err="1">
                <a:latin typeface="Times New Roman" panose="02020603050405020304" pitchFamily="18" charset="0"/>
                <a:cs typeface="Times New Roman" panose="02020603050405020304" pitchFamily="18" charset="0"/>
              </a:rPr>
              <a:t>Claforan</a:t>
            </a:r>
            <a:r>
              <a:rPr dirty="0" sz="2400" lang="fr-FR">
                <a:latin typeface="Times New Roman" panose="02020603050405020304" pitchFamily="18" charset="0"/>
                <a:cs typeface="Times New Roman" panose="02020603050405020304" pitchFamily="18" charset="0"/>
              </a:rPr>
              <a:t> 200-300mg/kg/j en 2 à 3prises, </a:t>
            </a:r>
            <a:r>
              <a:rPr dirty="0" sz="2400" lang="fr-FR" err="1">
                <a:latin typeface="Times New Roman" panose="02020603050405020304" pitchFamily="18" charset="0"/>
                <a:cs typeface="Times New Roman" panose="02020603050405020304" pitchFamily="18" charset="0"/>
              </a:rPr>
              <a:t>Ceftriaxone</a:t>
            </a:r>
            <a:r>
              <a:rPr dirty="0" sz="2400" lang="fr-FR">
                <a:latin typeface="Times New Roman" panose="02020603050405020304" pitchFamily="18" charset="0"/>
                <a:cs typeface="Times New Roman" panose="02020603050405020304" pitchFamily="18" charset="0"/>
              </a:rPr>
              <a:t> 50-100mg/kg/g en 1-2 prises) +  Aminosides  (Gentamycine  3-5 mg/kg/ j en 1 prise, </a:t>
            </a:r>
            <a:r>
              <a:rPr dirty="0" sz="2400" lang="fr-FR" err="1">
                <a:latin typeface="Times New Roman" panose="02020603050405020304" pitchFamily="18" charset="0"/>
                <a:cs typeface="Times New Roman" panose="02020603050405020304" pitchFamily="18" charset="0"/>
              </a:rPr>
              <a:t>Amikacine</a:t>
            </a:r>
            <a:r>
              <a:rPr dirty="0" sz="2400" lang="fr-FR">
                <a:latin typeface="Times New Roman" panose="02020603050405020304" pitchFamily="18" charset="0"/>
                <a:cs typeface="Times New Roman" panose="02020603050405020304" pitchFamily="18" charset="0"/>
              </a:rPr>
              <a:t> 15mg/kg/j en 1 prise)</a:t>
            </a:r>
          </a:p>
          <a:p>
            <a:endParaRPr dirty="0" sz="2400" lang="fr-FR">
              <a:latin typeface="Times New Roman" panose="02020603050405020304" pitchFamily="18" charset="0"/>
              <a:cs typeface="Times New Roman" panose="02020603050405020304" pitchFamily="18" charset="0"/>
            </a:endParaRPr>
          </a:p>
        </p:txBody>
      </p:sp>
      <p:sp>
        <p:nvSpPr>
          <p:cNvPr id="1048755"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56"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p>
        </p:txBody>
      </p:sp>
      <p:sp>
        <p:nvSpPr>
          <p:cNvPr id="1048757"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457200" marL="457200">
              <a:buFont typeface="+mj-lt"/>
              <a:buAutoNum type="arabicParenR"/>
            </a:pPr>
            <a:r>
              <a:rPr b="1" dirty="0" sz="2400" lang="fr-FR">
                <a:latin typeface="Times New Roman" panose="02020603050405020304" pitchFamily="18" charset="0"/>
                <a:cs typeface="Times New Roman" panose="02020603050405020304" pitchFamily="18" charset="0"/>
              </a:rPr>
              <a:t>Choc septique : </a:t>
            </a:r>
            <a:r>
              <a:rPr dirty="0" sz="2400" lang="fr-FR">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b="1" dirty="0" sz="2400" lang="fr-FR">
                <a:latin typeface="Times New Roman" panose="02020603050405020304" pitchFamily="18" charset="0"/>
                <a:cs typeface="Times New Roman" panose="02020603050405020304" pitchFamily="18" charset="0"/>
              </a:rPr>
              <a:t>ANTIBIOTIQUES:</a:t>
            </a:r>
            <a:endParaRPr dirty="0" sz="2400" lang="fr-FR">
              <a:latin typeface="Times New Roman" panose="02020603050405020304" pitchFamily="18" charset="0"/>
              <a:cs typeface="Times New Roman" panose="02020603050405020304" pitchFamily="18" charset="0"/>
            </a:endParaRPr>
          </a:p>
          <a:p>
            <a:pPr indent="0" marL="0">
              <a:buNone/>
            </a:pPr>
            <a:r>
              <a:rPr dirty="0" sz="2400" lang="fr-FR">
                <a:latin typeface="Times New Roman" panose="02020603050405020304" pitchFamily="18" charset="0"/>
                <a:cs typeface="Times New Roman" panose="02020603050405020304" pitchFamily="18" charset="0"/>
              </a:rPr>
              <a:t>- </a:t>
            </a:r>
            <a:r>
              <a:rPr dirty="0" sz="2400" lang="fr-FR" err="1">
                <a:latin typeface="Times New Roman" panose="02020603050405020304" pitchFamily="18" charset="0"/>
                <a:cs typeface="Times New Roman" panose="02020603050405020304" pitchFamily="18" charset="0"/>
              </a:rPr>
              <a:t>Glycopeptides</a:t>
            </a:r>
            <a:r>
              <a:rPr dirty="0" sz="2400" lang="fr-FR">
                <a:latin typeface="Times New Roman" panose="02020603050405020304" pitchFamily="18" charset="0"/>
                <a:cs typeface="Times New Roman" panose="02020603050405020304" pitchFamily="18" charset="0"/>
              </a:rPr>
              <a:t>: Vancomycine 60mg/kg/j en  4 prises</a:t>
            </a:r>
          </a:p>
          <a:p>
            <a:pPr>
              <a:buNone/>
            </a:pPr>
            <a:r>
              <a:rPr dirty="0" sz="2400" lang="fr-FR">
                <a:latin typeface="Times New Roman" panose="02020603050405020304" pitchFamily="18" charset="0"/>
                <a:cs typeface="Times New Roman" panose="02020603050405020304" pitchFamily="18" charset="0"/>
              </a:rPr>
              <a:t>-Si point d’appel digestif ou abcès: métronidazole 40mg/kg/j en 3 prises sans dépasser 1,5g/j</a:t>
            </a:r>
          </a:p>
          <a:p>
            <a:pPr>
              <a:buNone/>
            </a:pPr>
            <a:r>
              <a:rPr dirty="0" sz="2400" lang="fr-FR">
                <a:latin typeface="Times New Roman" panose="02020603050405020304" pitchFamily="18" charset="0"/>
                <a:cs typeface="Times New Roman" panose="02020603050405020304" pitchFamily="18" charset="0"/>
              </a:rPr>
              <a:t>- Si Choc </a:t>
            </a:r>
            <a:r>
              <a:rPr dirty="0" sz="2400" lang="fr-FR" err="1">
                <a:latin typeface="Times New Roman" panose="02020603050405020304" pitchFamily="18" charset="0"/>
                <a:cs typeface="Times New Roman" panose="02020603050405020304" pitchFamily="18" charset="0"/>
              </a:rPr>
              <a:t>Toxinique</a:t>
            </a:r>
            <a:r>
              <a:rPr dirty="0" sz="2400" lang="fr-FR">
                <a:latin typeface="Times New Roman" panose="02020603050405020304" pitchFamily="18" charset="0"/>
                <a:cs typeface="Times New Roman" panose="02020603050405020304" pitchFamily="18" charset="0"/>
              </a:rPr>
              <a:t> (choc septique + éruption maculaire diffuse ou érythrodermie ou nécrose) , penser à streptocoque pyogène: Clindamycine 30mg/kg/j en 3à 4 prises</a:t>
            </a:r>
          </a:p>
          <a:p>
            <a:pPr indent="0" marL="0">
              <a:buNone/>
            </a:pPr>
            <a:endParaRPr dirty="0" sz="2400" lang="fr-FR"/>
          </a:p>
        </p:txBody>
      </p:sp>
      <p:sp>
        <p:nvSpPr>
          <p:cNvPr id="1048758"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59" name="Titre 1"/>
          <p:cNvSpPr>
            <a:spLocks noGrp="1"/>
          </p:cNvSpPr>
          <p:nvPr>
            <p:ph type="title"/>
          </p:nvPr>
        </p:nvSpPr>
        <p:spPr>
          <a:xfrm>
            <a:off x="628650" y="365125"/>
            <a:ext cx="7886700" cy="831627"/>
          </a:xfrm>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p>
        </p:txBody>
      </p:sp>
      <p:sp>
        <p:nvSpPr>
          <p:cNvPr id="1048760" name="Espace réservé du contenu 2"/>
          <p:cNvSpPr>
            <a:spLocks noGrp="1"/>
          </p:cNvSpPr>
          <p:nvPr>
            <p:ph idx="1"/>
          </p:nvPr>
        </p:nvSpPr>
        <p:spPr>
          <a:xfrm>
            <a:off x="628650" y="1268761"/>
            <a:ext cx="7886700" cy="4680520"/>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457200" marL="457200">
              <a:buFont typeface="+mj-lt"/>
              <a:buAutoNum type="arabicParenR"/>
            </a:pPr>
            <a:r>
              <a:rPr b="1" dirty="0" sz="2400" lang="fr-FR">
                <a:latin typeface="Times New Roman" panose="02020603050405020304" pitchFamily="18" charset="0"/>
                <a:cs typeface="Times New Roman" panose="02020603050405020304" pitchFamily="18" charset="0"/>
              </a:rPr>
              <a:t>Choc septique :</a:t>
            </a:r>
          </a:p>
          <a:p>
            <a:pPr indent="0" marL="0">
              <a:buNone/>
            </a:pPr>
            <a:r>
              <a:rPr b="1" dirty="0" sz="2400" lang="fr-FR">
                <a:latin typeface="Times New Roman" panose="02020603050405020304" pitchFamily="18" charset="0"/>
                <a:cs typeface="Times New Roman" panose="02020603050405020304" pitchFamily="18" charset="0"/>
              </a:rPr>
              <a:t>- </a:t>
            </a:r>
            <a:r>
              <a:rPr dirty="0" sz="2400" lang="fr-FR">
                <a:latin typeface="Times New Roman" panose="02020603050405020304" pitchFamily="18" charset="0"/>
                <a:cs typeface="Times New Roman" panose="02020603050405020304" pitchFamily="18" charset="0"/>
              </a:rPr>
              <a:t>Poursuivre le monitorage</a:t>
            </a:r>
          </a:p>
          <a:p>
            <a:pPr>
              <a:buFontTx/>
              <a:buChar char="-"/>
            </a:pPr>
            <a:r>
              <a:rPr dirty="0" sz="2400" lang="fr-FR">
                <a:latin typeface="Times New Roman" panose="02020603050405020304" pitchFamily="18" charset="0"/>
                <a:cs typeface="Times New Roman" panose="02020603050405020304" pitchFamily="18" charset="0"/>
              </a:rPr>
              <a:t>Au besoin poursuivre l’expansion volémique et augmenter la dose des amines</a:t>
            </a:r>
          </a:p>
          <a:p>
            <a:pPr>
              <a:buFontTx/>
              <a:buChar char="-"/>
            </a:pPr>
            <a:r>
              <a:rPr dirty="0" sz="2400" lang="fr-FR">
                <a:latin typeface="Times New Roman" panose="02020603050405020304" pitchFamily="18" charset="0"/>
                <a:cs typeface="Times New Roman" panose="02020603050405020304" pitchFamily="18" charset="0"/>
              </a:rPr>
              <a:t> Si persistance  ou aggravation: Corticothérapie Hydrocortisone IV 1mg/kg/6h (à dose </a:t>
            </a:r>
            <a:r>
              <a:rPr dirty="0" sz="2400" lang="fr-FR" err="1">
                <a:latin typeface="Times New Roman" panose="02020603050405020304" pitchFamily="18" charset="0"/>
                <a:cs typeface="Times New Roman" panose="02020603050405020304" pitchFamily="18" charset="0"/>
              </a:rPr>
              <a:t>minéralocorticoide</a:t>
            </a:r>
            <a:r>
              <a:rPr dirty="0" sz="2400" lang="fr-FR">
                <a:latin typeface="Times New Roman" panose="02020603050405020304" pitchFamily="18" charset="0"/>
                <a:cs typeface="Times New Roman" panose="02020603050405020304" pitchFamily="18" charset="0"/>
              </a:rPr>
              <a:t>)</a:t>
            </a:r>
          </a:p>
        </p:txBody>
      </p:sp>
      <p:sp>
        <p:nvSpPr>
          <p:cNvPr id="1048761" name="Espace réservé de la date 3"/>
          <p:cNvSpPr>
            <a:spLocks noGrp="1"/>
          </p:cNvSpPr>
          <p:nvPr>
            <p:ph type="dt" sz="half" idx="10"/>
          </p:nvPr>
        </p:nvSpPr>
        <p:spPr/>
        <p:txBody>
          <a:bodyPr/>
          <a:p>
            <a:fld id="{4334D890-F4DB-44FC-972D-CF1BA705887C}" type="datetime1">
              <a:rPr lang="fr-FR" smtClean="0"/>
              <a:t>11/14/2023</a:t>
            </a:fld>
            <a:endParaRPr dirty="0"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62"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p>
        </p:txBody>
      </p:sp>
      <p:sp>
        <p:nvSpPr>
          <p:cNvPr id="1048763"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457200" marL="457200">
              <a:buFont typeface="+mj-lt"/>
              <a:buAutoNum type="arabicParenR"/>
            </a:pPr>
            <a:r>
              <a:rPr b="1" dirty="0" sz="2400" lang="fr-FR">
                <a:latin typeface="Times New Roman" panose="02020603050405020304" pitchFamily="18" charset="0"/>
                <a:cs typeface="Times New Roman" panose="02020603050405020304" pitchFamily="18" charset="0"/>
              </a:rPr>
              <a:t>Choc septique :</a:t>
            </a:r>
            <a:endParaRPr dirty="0" sz="2400" lang="fr-FR">
              <a:latin typeface="Times New Roman" panose="02020603050405020304" pitchFamily="18" charset="0"/>
              <a:cs typeface="Times New Roman" panose="02020603050405020304" pitchFamily="18" charset="0"/>
            </a:endParaRPr>
          </a:p>
          <a:p>
            <a:pPr indent="0" marL="0">
              <a:buNone/>
            </a:pPr>
            <a:r>
              <a:rPr dirty="0" sz="2400" lang="fr-FR">
                <a:latin typeface="Times New Roman" panose="02020603050405020304" pitchFamily="18" charset="0"/>
                <a:cs typeface="Times New Roman" panose="02020603050405020304" pitchFamily="18" charset="0"/>
              </a:rPr>
              <a:t> Indication d’une intubation + ventilation mécanique:  </a:t>
            </a:r>
          </a:p>
          <a:p>
            <a:pPr>
              <a:buFont typeface="Wingdings" panose="05000000000000000000" pitchFamily="2" charset="2"/>
              <a:buChar char="ü"/>
            </a:pPr>
            <a:r>
              <a:rPr dirty="0" sz="2400" lang="fr-FR">
                <a:latin typeface="Times New Roman" panose="02020603050405020304" pitchFamily="18" charset="0"/>
                <a:cs typeface="Times New Roman" panose="02020603050405020304" pitchFamily="18" charset="0"/>
              </a:rPr>
              <a:t>   Hypoxie persistante malgré l’oxygénothérapie standard ou à haut débit ou VNI</a:t>
            </a:r>
          </a:p>
          <a:p>
            <a:pPr>
              <a:buFont typeface="Wingdings" panose="05000000000000000000" pitchFamily="2" charset="2"/>
              <a:buChar char="ü"/>
            </a:pPr>
            <a:r>
              <a:rPr dirty="0" sz="2400" lang="fr-FR">
                <a:latin typeface="Times New Roman" panose="02020603050405020304" pitchFamily="18" charset="0"/>
                <a:cs typeface="Times New Roman" panose="02020603050405020304" pitchFamily="18" charset="0"/>
              </a:rPr>
              <a:t>  Trouble de la conscience avec Glasgow&lt; 8 ou</a:t>
            </a:r>
          </a:p>
          <a:p>
            <a:pPr>
              <a:buFont typeface="Wingdings" panose="05000000000000000000" pitchFamily="2" charset="2"/>
              <a:buChar char="ü"/>
            </a:pPr>
            <a:r>
              <a:rPr dirty="0" sz="2400" lang="fr-FR">
                <a:latin typeface="Times New Roman" panose="02020603050405020304" pitchFamily="18" charset="0"/>
                <a:cs typeface="Times New Roman" panose="02020603050405020304" pitchFamily="18" charset="0"/>
              </a:rPr>
              <a:t>   Un choc persistant malgré l’expansion </a:t>
            </a:r>
            <a:r>
              <a:rPr dirty="0" sz="2400" lang="fr-FR" err="1">
                <a:latin typeface="Times New Roman" panose="02020603050405020304" pitchFamily="18" charset="0"/>
                <a:cs typeface="Times New Roman" panose="02020603050405020304" pitchFamily="18" charset="0"/>
              </a:rPr>
              <a:t>volémique</a:t>
            </a:r>
            <a:r>
              <a:rPr dirty="0" sz="2400" lang="fr-FR">
                <a:latin typeface="Times New Roman" panose="02020603050405020304" pitchFamily="18" charset="0"/>
                <a:cs typeface="Times New Roman" panose="02020603050405020304" pitchFamily="18" charset="0"/>
              </a:rPr>
              <a:t> et les amines  </a:t>
            </a:r>
          </a:p>
          <a:p>
            <a:pPr indent="0" marL="0">
              <a:buNone/>
            </a:pPr>
            <a:endParaRPr dirty="0" sz="2400" lang="fr-FR"/>
          </a:p>
        </p:txBody>
      </p:sp>
      <p:sp>
        <p:nvSpPr>
          <p:cNvPr id="1048764"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65" name="Titre 1"/>
          <p:cNvSpPr>
            <a:spLocks noGrp="1"/>
          </p:cNvSpPr>
          <p:nvPr>
            <p:ph type="title"/>
          </p:nvPr>
        </p:nvSpPr>
        <p:spPr>
          <a:xfrm>
            <a:off x="628650" y="365125"/>
            <a:ext cx="7886700" cy="1047651"/>
          </a:xfrm>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66" name="Espace réservé du contenu 2"/>
          <p:cNvSpPr>
            <a:spLocks noGrp="1"/>
          </p:cNvSpPr>
          <p:nvPr>
            <p:ph idx="1"/>
          </p:nvPr>
        </p:nvSpPr>
        <p:spPr>
          <a:xfrm>
            <a:off x="628650" y="1412776"/>
            <a:ext cx="7886700" cy="5112567"/>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2) Choc hypovolémique:</a:t>
            </a:r>
          </a:p>
          <a:p>
            <a:pPr indent="0" marL="0">
              <a:buNone/>
            </a:pPr>
            <a:endParaRPr b="1" dirty="0" sz="2400" lang="fr-FR">
              <a:latin typeface="Times New Roman" panose="02020603050405020304" pitchFamily="18" charset="0"/>
              <a:cs typeface="Times New Roman" panose="02020603050405020304" pitchFamily="18" charset="0"/>
            </a:endParaRPr>
          </a:p>
          <a:p>
            <a:pPr>
              <a:buNone/>
            </a:pPr>
            <a:r>
              <a:rPr dirty="0" sz="2400" lang="fr-FR">
                <a:latin typeface="Times New Roman" panose="02020603050405020304" pitchFamily="18" charset="0"/>
                <a:cs typeface="Times New Roman" panose="02020603050405020304" pitchFamily="18" charset="0"/>
              </a:rPr>
              <a:t>- Le traitement se fait en fonction de l’étiologie (déshydratation, hémorragie, brûlure…)</a:t>
            </a:r>
          </a:p>
          <a:p>
            <a:pPr>
              <a:buFontTx/>
              <a:buChar char="-"/>
            </a:pPr>
            <a:r>
              <a:rPr dirty="0" sz="2400" lang="fr-FR">
                <a:latin typeface="Times New Roman" panose="02020603050405020304" pitchFamily="18" charset="0"/>
                <a:cs typeface="Times New Roman" panose="02020603050405020304" pitchFamily="18" charset="0"/>
              </a:rPr>
              <a:t>Remplissage vasculaire rapide: SSI 0,9% 20 cc/kg en 20 min à renouveler tant que les signes de choc persiste sans dépasser 60ml/kg/h (3 bolus)</a:t>
            </a:r>
          </a:p>
          <a:p>
            <a:pPr>
              <a:buNone/>
            </a:pPr>
            <a:endParaRPr dirty="0" lang="fr-FR">
              <a:latin typeface="Times New Roman" panose="02020603050405020304" pitchFamily="18" charset="0"/>
              <a:cs typeface="Times New Roman" panose="02020603050405020304" pitchFamily="18" charset="0"/>
            </a:endParaRPr>
          </a:p>
        </p:txBody>
      </p:sp>
      <p:sp>
        <p:nvSpPr>
          <p:cNvPr id="1048767"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71"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72"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2) Choc hypovolémique:</a:t>
            </a:r>
          </a:p>
          <a:p>
            <a:pPr indent="0" marL="0">
              <a:buNone/>
            </a:pPr>
            <a:endParaRPr dirty="0" sz="2400" lang="fr-FR">
              <a:latin typeface="Times New Roman" panose="02020603050405020304" pitchFamily="18" charset="0"/>
              <a:cs typeface="Times New Roman" panose="02020603050405020304" pitchFamily="18" charset="0"/>
            </a:endParaRPr>
          </a:p>
          <a:p>
            <a:pPr>
              <a:buFontTx/>
              <a:buChar char="-"/>
            </a:pPr>
            <a:r>
              <a:rPr dirty="0" sz="2400" lang="fr-FR">
                <a:latin typeface="Times New Roman" panose="02020603050405020304" pitchFamily="18" charset="0"/>
                <a:cs typeface="Times New Roman" panose="02020603050405020304" pitchFamily="18" charset="0"/>
              </a:rPr>
              <a:t>Si déshydratation: correction +++ estimer les pertes puis enchainer avec une correction de la déshydratation sur 24 à 48h, correction des troubles </a:t>
            </a:r>
            <a:r>
              <a:rPr dirty="0" sz="2400" lang="fr-FR" err="1">
                <a:latin typeface="Times New Roman" panose="02020603050405020304" pitchFamily="18" charset="0"/>
                <a:cs typeface="Times New Roman" panose="02020603050405020304" pitchFamily="18" charset="0"/>
              </a:rPr>
              <a:t>hydroélectrolytiques</a:t>
            </a:r>
            <a:r>
              <a:rPr dirty="0" sz="2400" lang="fr-FR">
                <a:latin typeface="Times New Roman" panose="02020603050405020304" pitchFamily="18" charset="0"/>
                <a:cs typeface="Times New Roman" panose="02020603050405020304" pitchFamily="18" charset="0"/>
              </a:rPr>
              <a:t> associés.</a:t>
            </a:r>
          </a:p>
          <a:p>
            <a:pPr>
              <a:buFontTx/>
              <a:buChar char="-"/>
            </a:pPr>
            <a:r>
              <a:rPr dirty="0" sz="2400" lang="fr-FR">
                <a:latin typeface="Times New Roman" panose="02020603050405020304" pitchFamily="18" charset="0"/>
                <a:cs typeface="Times New Roman" panose="02020603050405020304" pitchFamily="18" charset="0"/>
              </a:rPr>
              <a:t>Si hémorragie:  hémostase, transfusion de produits sanguins ( PFC 10ml/kg en 15min, concentrés plaquettes , culot globulaire 10ml/kg en 4h)</a:t>
            </a:r>
            <a:endParaRPr b="1" dirty="0" sz="2400" lang="fr-FR">
              <a:latin typeface="Times New Roman" panose="02020603050405020304" pitchFamily="18" charset="0"/>
              <a:cs typeface="Times New Roman" panose="02020603050405020304" pitchFamily="18" charset="0"/>
            </a:endParaRPr>
          </a:p>
          <a:p>
            <a:pPr indent="0" marL="0">
              <a:buNone/>
            </a:pPr>
            <a:endParaRPr dirty="0" sz="2400" lang="fr-FR"/>
          </a:p>
        </p:txBody>
      </p:sp>
      <p:sp>
        <p:nvSpPr>
          <p:cNvPr id="1048773"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74"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75" name="Espace réservé du contenu 2"/>
          <p:cNvSpPr>
            <a:spLocks noGrp="1"/>
          </p:cNvSpPr>
          <p:nvPr>
            <p:ph idx="1"/>
          </p:nvPr>
        </p:nvSpPr>
        <p:spPr>
          <a:xfrm>
            <a:off x="628650" y="1412776"/>
            <a:ext cx="7886700" cy="5445224"/>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3)Choc cardiogénique:</a:t>
            </a:r>
          </a:p>
          <a:p>
            <a:pPr>
              <a:buNone/>
            </a:pPr>
            <a:r>
              <a:rPr dirty="0" sz="2400" lang="fr-FR">
                <a:solidFill>
                  <a:srgbClr val="FF0000"/>
                </a:solidFill>
                <a:latin typeface="Times New Roman" panose="02020603050405020304" pitchFamily="18" charset="0"/>
                <a:cs typeface="Times New Roman" panose="02020603050405020304" pitchFamily="18" charset="0"/>
              </a:rPr>
              <a:t>- Dobutamine</a:t>
            </a:r>
            <a:r>
              <a:rPr dirty="0" sz="2400" lang="fr-FR">
                <a:latin typeface="Times New Roman" panose="02020603050405020304" pitchFamily="18" charset="0"/>
                <a:cs typeface="Times New Roman" panose="02020603050405020304" pitchFamily="18" charset="0"/>
              </a:rPr>
              <a:t> en 1ére intention : 05- 15µg/kg/min </a:t>
            </a:r>
          </a:p>
          <a:p>
            <a:pPr>
              <a:buNone/>
            </a:pPr>
            <a:r>
              <a:rPr dirty="0" sz="2400" lang="fr-FR">
                <a:latin typeface="Times New Roman" panose="02020603050405020304" pitchFamily="18" charset="0"/>
                <a:cs typeface="Times New Roman" panose="02020603050405020304" pitchFamily="18" charset="0"/>
              </a:rPr>
              <a:t>        Action: Agit sur les récepteur ß1 adrénergique, inotrope et chronotrope positifs (augmente la FC et la force de contraction ventriculaire)</a:t>
            </a:r>
          </a:p>
          <a:p>
            <a:pPr>
              <a:buNone/>
            </a:pPr>
            <a:r>
              <a:rPr dirty="0" sz="2400" lang="fr-FR">
                <a:latin typeface="Times New Roman" panose="02020603050405020304" pitchFamily="18" charset="0"/>
                <a:cs typeface="Times New Roman" panose="02020603050405020304" pitchFamily="18" charset="0"/>
              </a:rPr>
              <a:t>        Vasodilatateur périphérique: </a:t>
            </a:r>
            <a:r>
              <a:rPr dirty="0" sz="2400" lang="el-GR">
                <a:latin typeface="Times New Roman" panose="02020603050405020304" pitchFamily="18" charset="0"/>
                <a:cs typeface="Times New Roman" panose="02020603050405020304" pitchFamily="18" charset="0"/>
              </a:rPr>
              <a:t>β</a:t>
            </a:r>
            <a:r>
              <a:rPr dirty="0" sz="2400" lang="fr-FR">
                <a:latin typeface="Times New Roman" panose="02020603050405020304" pitchFamily="18" charset="0"/>
                <a:cs typeface="Times New Roman" panose="02020603050405020304" pitchFamily="18" charset="0"/>
              </a:rPr>
              <a:t> 2</a:t>
            </a:r>
          </a:p>
          <a:p>
            <a:pPr>
              <a:buNone/>
            </a:pPr>
            <a:r>
              <a:rPr dirty="0" sz="2400" lang="fr-FR">
                <a:latin typeface="Times New Roman" panose="02020603050405020304" pitchFamily="18" charset="0"/>
                <a:cs typeface="Times New Roman" panose="02020603050405020304" pitchFamily="18" charset="0"/>
              </a:rPr>
              <a:t>        Diminue la post charge du VG</a:t>
            </a:r>
          </a:p>
          <a:p>
            <a:pPr>
              <a:buNone/>
            </a:pPr>
            <a:r>
              <a:rPr dirty="0" sz="2400" lang="fr-FR">
                <a:latin typeface="Times New Roman" panose="02020603050405020304" pitchFamily="18" charset="0"/>
                <a:cs typeface="Times New Roman" panose="02020603050405020304" pitchFamily="18" charset="0"/>
              </a:rPr>
              <a:t>        Peu </a:t>
            </a:r>
            <a:r>
              <a:rPr dirty="0" sz="2400" lang="fr-FR" err="1">
                <a:latin typeface="Times New Roman" panose="02020603050405020304" pitchFamily="18" charset="0"/>
                <a:cs typeface="Times New Roman" panose="02020603050405020304" pitchFamily="18" charset="0"/>
              </a:rPr>
              <a:t>tachycardisante</a:t>
            </a:r>
            <a:r>
              <a:rPr dirty="0" sz="2400" lang="fr-FR">
                <a:latin typeface="Times New Roman" panose="02020603050405020304" pitchFamily="18" charset="0"/>
                <a:cs typeface="Times New Roman" panose="02020603050405020304" pitchFamily="18" charset="0"/>
              </a:rPr>
              <a:t> et peu </a:t>
            </a:r>
            <a:r>
              <a:rPr dirty="0" sz="2400" lang="fr-FR" err="1">
                <a:latin typeface="Times New Roman" panose="02020603050405020304" pitchFamily="18" charset="0"/>
                <a:cs typeface="Times New Roman" panose="02020603050405020304" pitchFamily="18" charset="0"/>
              </a:rPr>
              <a:t>arythmogène</a:t>
            </a:r>
            <a:endParaRPr dirty="0" sz="2400" lang="fr-FR">
              <a:latin typeface="Times New Roman" panose="02020603050405020304" pitchFamily="18" charset="0"/>
              <a:cs typeface="Times New Roman" panose="02020603050405020304" pitchFamily="18" charset="0"/>
            </a:endParaRPr>
          </a:p>
          <a:p>
            <a:pPr>
              <a:buNone/>
            </a:pPr>
            <a:endParaRPr dirty="0" sz="2400" lang="fr-FR">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09"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10"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 </a:t>
            </a:r>
          </a:p>
          <a:p>
            <a:pPr algn="ctr" indent="0" marL="0">
              <a:buNone/>
            </a:pPr>
            <a:r>
              <a:rPr dirty="0" sz="2400" lang="fr-FR">
                <a:latin typeface="Times New Roman" panose="02020603050405020304" pitchFamily="18" charset="0"/>
                <a:cs typeface="Times New Roman" panose="02020603050405020304" pitchFamily="18" charset="0"/>
              </a:rPr>
              <a:t>Réduction du volume sanguin</a:t>
            </a:r>
          </a:p>
          <a:p>
            <a:pPr algn="ctr" indent="0" marL="0">
              <a:buNone/>
            </a:pPr>
            <a:endParaRPr dirty="0" sz="2400" lang="fr-FR">
              <a:latin typeface="Times New Roman" panose="02020603050405020304" pitchFamily="18" charset="0"/>
              <a:cs typeface="Times New Roman" panose="02020603050405020304" pitchFamily="18" charset="0"/>
            </a:endParaRPr>
          </a:p>
          <a:p>
            <a:pPr algn="ctr" indent="0" marL="0">
              <a:buNone/>
            </a:pPr>
            <a:r>
              <a:rPr dirty="0" sz="2400" lang="fr-FR">
                <a:latin typeface="Times New Roman" panose="02020603050405020304" pitchFamily="18" charset="0"/>
                <a:cs typeface="Times New Roman" panose="02020603050405020304" pitchFamily="18" charset="0"/>
              </a:rPr>
              <a:t>Diminution du débit cardiaque </a:t>
            </a:r>
          </a:p>
          <a:p>
            <a:pPr algn="ctr" indent="0" marL="0">
              <a:buNone/>
            </a:pPr>
            <a:endParaRPr dirty="0" sz="2400" lang="fr-FR">
              <a:latin typeface="Times New Roman" panose="02020603050405020304" pitchFamily="18" charset="0"/>
              <a:cs typeface="Times New Roman" panose="02020603050405020304" pitchFamily="18" charset="0"/>
            </a:endParaRPr>
          </a:p>
          <a:p>
            <a:pPr algn="ctr" indent="0" marL="0">
              <a:buNone/>
            </a:pPr>
            <a:r>
              <a:rPr dirty="0" sz="2400" lang="fr-FR">
                <a:latin typeface="Times New Roman" panose="02020603050405020304" pitchFamily="18" charset="0"/>
                <a:cs typeface="Times New Roman" panose="02020603050405020304" pitchFamily="18" charset="0"/>
              </a:rPr>
              <a:t>Vasoconstriction</a:t>
            </a:r>
          </a:p>
          <a:p>
            <a:pPr algn="ctr" indent="0" marL="0">
              <a:buNone/>
            </a:pPr>
            <a:endParaRPr dirty="0" sz="2400" lang="fr-FR">
              <a:latin typeface="Times New Roman" panose="02020603050405020304" pitchFamily="18" charset="0"/>
              <a:cs typeface="Times New Roman" panose="02020603050405020304" pitchFamily="18" charset="0"/>
            </a:endParaRPr>
          </a:p>
          <a:p>
            <a:pPr algn="ctr" indent="0" marL="0">
              <a:buNone/>
            </a:pPr>
            <a:r>
              <a:rPr dirty="0" sz="2400" lang="fr-FR">
                <a:latin typeface="Times New Roman" panose="02020603050405020304" pitchFamily="18" charset="0"/>
                <a:cs typeface="Times New Roman" panose="02020603050405020304" pitchFamily="18" charset="0"/>
              </a:rPr>
              <a:t>Redistribution des débits vers les territoires nobles</a:t>
            </a:r>
          </a:p>
          <a:p>
            <a:pPr eaLnBrk="1" hangingPunct="1" indent="0" marL="0">
              <a:buFont typeface="Arial" panose="020B0604020202020204" pitchFamily="34" charset="0"/>
              <a:buNone/>
            </a:pPr>
            <a:endParaRPr altLang="fr-FR" b="1" dirty="0" sz="2400" lang="fr-FR">
              <a:latin typeface="Times New Roman" panose="02020603050405020304" pitchFamily="18" charset="0"/>
              <a:cs typeface="Times New Roman" panose="02020603050405020304" pitchFamily="18" charset="0"/>
            </a:endParaRPr>
          </a:p>
        </p:txBody>
      </p:sp>
      <p:sp>
        <p:nvSpPr>
          <p:cNvPr id="1048611" name="Espace réservé de la date 3"/>
          <p:cNvSpPr>
            <a:spLocks noGrp="1"/>
          </p:cNvSpPr>
          <p:nvPr>
            <p:ph type="dt" sz="quarter" idx="10"/>
          </p:nvPr>
        </p:nvSpPr>
        <p:spPr/>
        <p:txBody>
          <a:bodyPr/>
          <a:p>
            <a:fld id="{4957DD96-E295-442D-9B81-4393B0A45E2F}" type="datetime1">
              <a:rPr lang="fr-FR"/>
              <a:t>11/14/2023</a:t>
            </a:fld>
            <a:endParaRPr dirty="0" lang="fr-FR"/>
          </a:p>
        </p:txBody>
      </p:sp>
      <p:sp>
        <p:nvSpPr>
          <p:cNvPr id="1048612" name="Flèche : bas 1"/>
          <p:cNvSpPr/>
          <p:nvPr/>
        </p:nvSpPr>
        <p:spPr>
          <a:xfrm>
            <a:off x="4355976" y="3645024"/>
            <a:ext cx="216024" cy="36004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
        <p:nvSpPr>
          <p:cNvPr id="1048613" name="Flèche : bas 2"/>
          <p:cNvSpPr/>
          <p:nvPr/>
        </p:nvSpPr>
        <p:spPr>
          <a:xfrm>
            <a:off x="4355976" y="4437112"/>
            <a:ext cx="216024" cy="43204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fr-F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76"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77"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3)Choc cardiogénique:</a:t>
            </a:r>
            <a:endParaRPr dirty="0" sz="2400" lang="fr-FR">
              <a:solidFill>
                <a:srgbClr val="FF0000"/>
              </a:solidFill>
              <a:latin typeface="Times New Roman" panose="02020603050405020304" pitchFamily="18" charset="0"/>
              <a:cs typeface="Times New Roman" panose="02020603050405020304" pitchFamily="18" charset="0"/>
            </a:endParaRPr>
          </a:p>
          <a:p>
            <a:pPr>
              <a:buFontTx/>
              <a:buChar char="-"/>
            </a:pPr>
            <a:r>
              <a:rPr dirty="0" sz="2400" lang="fr-FR">
                <a:solidFill>
                  <a:srgbClr val="FF0000"/>
                </a:solidFill>
                <a:latin typeface="Times New Roman" panose="02020603050405020304" pitchFamily="18" charset="0"/>
                <a:cs typeface="Times New Roman" panose="02020603050405020304" pitchFamily="18" charset="0"/>
              </a:rPr>
              <a:t>Adrénaline</a:t>
            </a:r>
            <a:r>
              <a:rPr dirty="0" sz="2400" lang="fr-FR">
                <a:latin typeface="Times New Roman" panose="02020603050405020304" pitchFamily="18" charset="0"/>
                <a:cs typeface="Times New Roman" panose="02020603050405020304" pitchFamily="18" charset="0"/>
              </a:rPr>
              <a:t> en 2</a:t>
            </a:r>
            <a:r>
              <a:rPr baseline="30000" dirty="0" sz="2400" lang="fr-FR">
                <a:latin typeface="Times New Roman" panose="02020603050405020304" pitchFamily="18" charset="0"/>
                <a:cs typeface="Times New Roman" panose="02020603050405020304" pitchFamily="18" charset="0"/>
              </a:rPr>
              <a:t>ème</a:t>
            </a:r>
            <a:r>
              <a:rPr dirty="0" sz="2400" lang="fr-FR">
                <a:latin typeface="Times New Roman" panose="02020603050405020304" pitchFamily="18" charset="0"/>
                <a:cs typeface="Times New Roman" panose="02020603050405020304" pitchFamily="18" charset="0"/>
              </a:rPr>
              <a:t> intention : 0,05-5µg/kg/min ( si &lt;0,3µg/Kg/mn= action </a:t>
            </a:r>
            <a:r>
              <a:rPr dirty="0" sz="2400" lang="el-GR">
                <a:latin typeface="Times New Roman" panose="02020603050405020304" pitchFamily="18" charset="0"/>
                <a:cs typeface="Times New Roman" panose="02020603050405020304" pitchFamily="18" charset="0"/>
              </a:rPr>
              <a:t>β</a:t>
            </a:r>
            <a:r>
              <a:rPr dirty="0" sz="2400" lang="fr-FR">
                <a:latin typeface="Times New Roman" panose="02020603050405020304" pitchFamily="18" charset="0"/>
                <a:cs typeface="Times New Roman" panose="02020603050405020304" pitchFamily="18" charset="0"/>
              </a:rPr>
              <a:t>1 et </a:t>
            </a:r>
            <a:r>
              <a:rPr dirty="0" sz="2400" lang="el-GR">
                <a:latin typeface="Times New Roman" panose="02020603050405020304" pitchFamily="18" charset="0"/>
                <a:cs typeface="Times New Roman" panose="02020603050405020304" pitchFamily="18" charset="0"/>
              </a:rPr>
              <a:t>β</a:t>
            </a:r>
            <a:r>
              <a:rPr dirty="0" sz="2400" lang="fr-FR">
                <a:latin typeface="Times New Roman" panose="02020603050405020304" pitchFamily="18" charset="0"/>
                <a:cs typeface="Times New Roman" panose="02020603050405020304" pitchFamily="18" charset="0"/>
              </a:rPr>
              <a:t>2, si dose &gt; 0,3µg/Kg/mn= effet </a:t>
            </a:r>
            <a:r>
              <a:rPr dirty="0" sz="2400" lang="el-GR">
                <a:latin typeface="Times New Roman" panose="02020603050405020304" pitchFamily="18" charset="0"/>
                <a:cs typeface="Times New Roman" panose="02020603050405020304" pitchFamily="18" charset="0"/>
              </a:rPr>
              <a:t>α</a:t>
            </a:r>
            <a:r>
              <a:rPr dirty="0" sz="2400" lang="fr-FR">
                <a:latin typeface="Times New Roman" panose="02020603050405020304" pitchFamily="18" charset="0"/>
                <a:cs typeface="Times New Roman" panose="02020603050405020304" pitchFamily="18" charset="0"/>
              </a:rPr>
              <a:t> en augmentant les résistances vasculaires et la  pression artérielle)</a:t>
            </a:r>
          </a:p>
          <a:p>
            <a:pPr indent="0" marL="0">
              <a:buNone/>
            </a:pPr>
            <a:r>
              <a:rPr dirty="0" sz="2400" lang="fr-FR">
                <a:latin typeface="Times New Roman" panose="02020603050405020304" pitchFamily="18" charset="0"/>
                <a:cs typeface="Times New Roman" panose="02020603050405020304" pitchFamily="18" charset="0"/>
              </a:rPr>
              <a:t>Effet secondaire: </a:t>
            </a:r>
            <a:r>
              <a:rPr dirty="0" sz="2400" lang="fr-FR" err="1">
                <a:latin typeface="Times New Roman" panose="02020603050405020304" pitchFamily="18" charset="0"/>
                <a:cs typeface="Times New Roman" panose="02020603050405020304" pitchFamily="18" charset="0"/>
              </a:rPr>
              <a:t>Tachy-arythmie</a:t>
            </a:r>
            <a:endParaRPr dirty="0" sz="2400" lang="fr-FR">
              <a:latin typeface="Times New Roman" panose="02020603050405020304" pitchFamily="18" charset="0"/>
              <a:cs typeface="Times New Roman" panose="02020603050405020304" pitchFamily="18" charset="0"/>
            </a:endParaRPr>
          </a:p>
          <a:p>
            <a:pPr indent="0" marL="0">
              <a:buNone/>
            </a:pPr>
            <a:r>
              <a:rPr dirty="0" sz="2400" lang="fr-FR">
                <a:solidFill>
                  <a:srgbClr val="FF0000"/>
                </a:solidFill>
                <a:latin typeface="Times New Roman" panose="02020603050405020304" pitchFamily="18" charset="0"/>
                <a:cs typeface="Times New Roman" panose="02020603050405020304" pitchFamily="18" charset="0"/>
              </a:rPr>
              <a:t>Inhibiteurs de la </a:t>
            </a:r>
            <a:r>
              <a:rPr dirty="0" sz="2400" lang="fr-FR" err="1">
                <a:solidFill>
                  <a:srgbClr val="FF0000"/>
                </a:solidFill>
                <a:latin typeface="Times New Roman" panose="02020603050405020304" pitchFamily="18" charset="0"/>
                <a:cs typeface="Times New Roman" panose="02020603050405020304" pitchFamily="18" charset="0"/>
              </a:rPr>
              <a:t>phosphodiestèrase</a:t>
            </a:r>
            <a:r>
              <a:rPr dirty="0" sz="2400" lang="fr-FR">
                <a:solidFill>
                  <a:srgbClr val="FF0000"/>
                </a:solidFill>
                <a:latin typeface="Times New Roman" panose="02020603050405020304" pitchFamily="18" charset="0"/>
                <a:cs typeface="Times New Roman" panose="02020603050405020304" pitchFamily="18" charset="0"/>
              </a:rPr>
              <a:t> III( </a:t>
            </a:r>
            <a:r>
              <a:rPr dirty="0" sz="2400" lang="fr-FR" err="1">
                <a:solidFill>
                  <a:srgbClr val="FF0000"/>
                </a:solidFill>
                <a:latin typeface="Times New Roman" panose="02020603050405020304" pitchFamily="18" charset="0"/>
                <a:cs typeface="Times New Roman" panose="02020603050405020304" pitchFamily="18" charset="0"/>
              </a:rPr>
              <a:t>Milrinone</a:t>
            </a:r>
            <a:r>
              <a:rPr dirty="0" sz="2400" lang="fr-FR">
                <a:solidFill>
                  <a:srgbClr val="FF0000"/>
                </a:solidFill>
                <a:latin typeface="Times New Roman" panose="02020603050405020304" pitchFamily="18" charset="0"/>
                <a:cs typeface="Times New Roman" panose="02020603050405020304" pitchFamily="18" charset="0"/>
              </a:rPr>
              <a:t>) </a:t>
            </a:r>
            <a:r>
              <a:rPr dirty="0" sz="2400" lang="fr-FR">
                <a:latin typeface="Times New Roman" panose="02020603050405020304" pitchFamily="18" charset="0"/>
                <a:cs typeface="Times New Roman" panose="02020603050405020304" pitchFamily="18" charset="0"/>
              </a:rPr>
              <a:t>:</a:t>
            </a:r>
            <a:r>
              <a:rPr dirty="0" sz="2400" lang="fr-FR">
                <a:solidFill>
                  <a:srgbClr val="FF0000"/>
                </a:solidFill>
                <a:latin typeface="Times New Roman" panose="02020603050405020304" pitchFamily="18" charset="0"/>
                <a:cs typeface="Times New Roman" panose="02020603050405020304" pitchFamily="18" charset="0"/>
              </a:rPr>
              <a:t> </a:t>
            </a:r>
            <a:r>
              <a:rPr dirty="0" sz="2400" lang="fr-FR">
                <a:latin typeface="Times New Roman" panose="02020603050405020304" pitchFamily="18" charset="0"/>
                <a:cs typeface="Times New Roman" panose="02020603050405020304" pitchFamily="18" charset="0"/>
              </a:rPr>
              <a:t>0,25- 0,75µg/kg/mn</a:t>
            </a:r>
          </a:p>
          <a:p>
            <a:pPr indent="0" marL="0">
              <a:buNone/>
            </a:pPr>
            <a:endParaRPr dirty="0" sz="2400" lang="fr-FR">
              <a:latin typeface="Times New Roman" panose="02020603050405020304" pitchFamily="18" charset="0"/>
              <a:cs typeface="Times New Roman" panose="02020603050405020304" pitchFamily="18" charset="0"/>
            </a:endParaRPr>
          </a:p>
          <a:p>
            <a:endParaRPr dirty="0" sz="2400" lang="fr-FR"/>
          </a:p>
        </p:txBody>
      </p:sp>
      <p:sp>
        <p:nvSpPr>
          <p:cNvPr id="1048778"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79"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80"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3)Choc cardiogénique</a:t>
            </a:r>
          </a:p>
          <a:p>
            <a:pPr indent="0" marL="0">
              <a:buNone/>
            </a:pPr>
            <a:r>
              <a:rPr b="1" dirty="0" sz="2400" lang="fr-FR">
                <a:latin typeface="Times New Roman" panose="02020603050405020304" pitchFamily="18" charset="0"/>
                <a:cs typeface="Times New Roman" panose="02020603050405020304" pitchFamily="18" charset="0"/>
              </a:rPr>
              <a:t>- </a:t>
            </a:r>
            <a:r>
              <a:rPr dirty="0" sz="2400" lang="fr-FR">
                <a:latin typeface="Times New Roman" panose="02020603050405020304" pitchFamily="18" charset="0"/>
                <a:cs typeface="Times New Roman" panose="02020603050405020304" pitchFamily="18" charset="0"/>
              </a:rPr>
              <a:t>Effet: bonne </a:t>
            </a:r>
            <a:r>
              <a:rPr dirty="0" sz="2400" lang="fr-FR" err="1">
                <a:latin typeface="Times New Roman" panose="02020603050405020304" pitchFamily="18" charset="0"/>
                <a:cs typeface="Times New Roman" panose="02020603050405020304" pitchFamily="18" charset="0"/>
              </a:rPr>
              <a:t>contactilité</a:t>
            </a:r>
            <a:r>
              <a:rPr dirty="0" sz="2400" lang="fr-FR">
                <a:latin typeface="Times New Roman" panose="02020603050405020304" pitchFamily="18" charset="0"/>
                <a:cs typeface="Times New Roman" panose="02020603050405020304" pitchFamily="18" charset="0"/>
              </a:rPr>
              <a:t> myocardique, relaxation du muscle lisse vasculaire</a:t>
            </a:r>
          </a:p>
          <a:p>
            <a:pPr>
              <a:buNone/>
            </a:pPr>
            <a:r>
              <a:rPr dirty="0" sz="2400" lang="fr-FR">
                <a:latin typeface="Times New Roman" panose="02020603050405020304" pitchFamily="18" charset="0"/>
                <a:cs typeface="Times New Roman" panose="02020603050405020304" pitchFamily="18" charset="0"/>
              </a:rPr>
              <a:t>Indiquée dans les chocs avec post charge élevée et pression artérielle normale    </a:t>
            </a:r>
          </a:p>
          <a:p>
            <a:pPr>
              <a:buNone/>
            </a:pPr>
            <a:r>
              <a:rPr dirty="0" sz="2400" lang="fr-FR">
                <a:latin typeface="Times New Roman" panose="02020603050405020304" pitchFamily="18" charset="0"/>
                <a:cs typeface="Times New Roman" panose="02020603050405020304" pitchFamily="18" charset="0"/>
              </a:rPr>
              <a:t>- Traiter la cause : Fibrinolytique en cas de choc cardiogénique de l’embolie pulmonaire massive,  anti- arythmiques</a:t>
            </a:r>
          </a:p>
          <a:p>
            <a:endParaRPr dirty="0" sz="2400" lang="fr-FR">
              <a:latin typeface="Times New Roman" panose="02020603050405020304" pitchFamily="18" charset="0"/>
              <a:cs typeface="Times New Roman" panose="02020603050405020304" pitchFamily="18" charset="0"/>
            </a:endParaRPr>
          </a:p>
        </p:txBody>
      </p:sp>
      <p:sp>
        <p:nvSpPr>
          <p:cNvPr id="1048781"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82" name="Titre 1"/>
          <p:cNvSpPr>
            <a:spLocks noGrp="1"/>
          </p:cNvSpPr>
          <p:nvPr>
            <p:ph type="title"/>
          </p:nvPr>
        </p:nvSpPr>
        <p:spPr>
          <a:xfrm>
            <a:off x="827584" y="365125"/>
            <a:ext cx="7687766" cy="1119659"/>
          </a:xfrm>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83" name="Espace réservé du contenu 2"/>
          <p:cNvSpPr>
            <a:spLocks noGrp="1"/>
          </p:cNvSpPr>
          <p:nvPr>
            <p:ph idx="1"/>
          </p:nvPr>
        </p:nvSpPr>
        <p:spPr>
          <a:xfrm>
            <a:off x="628650" y="1484784"/>
            <a:ext cx="7886700" cy="4692179"/>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4) Choc Anaphylactique :</a:t>
            </a:r>
          </a:p>
          <a:p>
            <a:pPr>
              <a:buNone/>
            </a:pPr>
            <a:r>
              <a:rPr dirty="0" sz="2400" lang="fr-FR">
                <a:latin typeface="Times New Roman" panose="02020603050405020304" pitchFamily="18" charset="0"/>
                <a:cs typeface="Times New Roman" panose="02020603050405020304" pitchFamily="18" charset="0"/>
              </a:rPr>
              <a:t>   </a:t>
            </a:r>
            <a:r>
              <a:rPr dirty="0" sz="2400" lang="fr-FR">
                <a:solidFill>
                  <a:srgbClr val="FF0000"/>
                </a:solidFill>
                <a:latin typeface="Times New Roman" panose="02020603050405020304" pitchFamily="18" charset="0"/>
                <a:cs typeface="Times New Roman" panose="02020603050405020304" pitchFamily="18" charset="0"/>
              </a:rPr>
              <a:t>-Adrénaline </a:t>
            </a:r>
            <a:r>
              <a:rPr dirty="0" sz="2400" lang="fr-FR">
                <a:latin typeface="Times New Roman" panose="02020603050405020304" pitchFamily="18" charset="0"/>
                <a:cs typeface="Times New Roman" panose="02020603050405020304" pitchFamily="18" charset="0"/>
              </a:rPr>
              <a:t>: 0,01mg/kg en IVD  toutes les 15min jusqu’au retour d’une pression artérielle mesurable ( Objectif de la PAM: &lt;1 mois: 50mmhg; 1mois-12mois: 55mmhg; 12mois-24mois : 60mmhg; &gt;2ans: 65mmhg)</a:t>
            </a:r>
          </a:p>
          <a:p>
            <a:pPr>
              <a:buNone/>
            </a:pPr>
            <a:r>
              <a:rPr dirty="0" sz="2400" lang="fr-FR">
                <a:latin typeface="Times New Roman" panose="02020603050405020304" pitchFamily="18" charset="0"/>
                <a:cs typeface="Times New Roman" panose="02020603050405020304" pitchFamily="18" charset="0"/>
              </a:rPr>
              <a:t>Action: . stimule les récepteurs </a:t>
            </a:r>
            <a:r>
              <a:rPr dirty="0" sz="2400" lang="el-GR">
                <a:latin typeface="Times New Roman" panose="02020603050405020304" pitchFamily="18" charset="0"/>
                <a:cs typeface="Times New Roman" panose="02020603050405020304" pitchFamily="18" charset="0"/>
              </a:rPr>
              <a:t>α</a:t>
            </a:r>
            <a:r>
              <a:rPr dirty="0" sz="2400" lang="fr-FR">
                <a:latin typeface="Times New Roman" panose="02020603050405020304" pitchFamily="18" charset="0"/>
                <a:cs typeface="Times New Roman" panose="02020603050405020304" pitchFamily="18" charset="0"/>
              </a:rPr>
              <a:t> 1 ( vasoconstricteur artériel et veineux), et </a:t>
            </a:r>
            <a:r>
              <a:rPr dirty="0" sz="2400" lang="el-GR">
                <a:latin typeface="Times New Roman" panose="02020603050405020304" pitchFamily="18" charset="0"/>
                <a:cs typeface="Times New Roman" panose="02020603050405020304" pitchFamily="18" charset="0"/>
              </a:rPr>
              <a:t>β</a:t>
            </a:r>
            <a:r>
              <a:rPr dirty="0" sz="2400" lang="fr-FR">
                <a:latin typeface="Times New Roman" panose="02020603050405020304" pitchFamily="18" charset="0"/>
                <a:cs typeface="Times New Roman" panose="02020603050405020304" pitchFamily="18" charset="0"/>
              </a:rPr>
              <a:t>1 (action </a:t>
            </a:r>
            <a:r>
              <a:rPr dirty="0" sz="2400" lang="fr-FR" err="1">
                <a:latin typeface="Times New Roman" panose="02020603050405020304" pitchFamily="18" charset="0"/>
                <a:cs typeface="Times New Roman" panose="02020603050405020304" pitchFamily="18" charset="0"/>
              </a:rPr>
              <a:t>ionotrope</a:t>
            </a:r>
            <a:r>
              <a:rPr dirty="0" sz="2400" lang="fr-FR">
                <a:latin typeface="Times New Roman" panose="02020603050405020304" pitchFamily="18" charset="0"/>
                <a:cs typeface="Times New Roman" panose="02020603050405020304" pitchFamily="18" charset="0"/>
              </a:rPr>
              <a:t> et chronotrope), empêche les mastocytes de libérer l’histamine</a:t>
            </a:r>
          </a:p>
        </p:txBody>
      </p:sp>
      <p:sp>
        <p:nvSpPr>
          <p:cNvPr id="1048784"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85"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86"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4) Choc Anaphylactique :</a:t>
            </a:r>
            <a:endParaRPr dirty="0" sz="2400" lang="fr-FR">
              <a:solidFill>
                <a:srgbClr val="FF0000"/>
              </a:solidFill>
              <a:latin typeface="Times New Roman" panose="02020603050405020304" pitchFamily="18" charset="0"/>
              <a:cs typeface="Times New Roman" panose="02020603050405020304" pitchFamily="18" charset="0"/>
            </a:endParaRPr>
          </a:p>
          <a:p>
            <a:pPr indent="0" marL="0">
              <a:buNone/>
            </a:pPr>
            <a:r>
              <a:rPr dirty="0" sz="2400" lang="fr-FR">
                <a:solidFill>
                  <a:srgbClr val="FF0000"/>
                </a:solidFill>
                <a:latin typeface="Times New Roman" panose="02020603050405020304" pitchFamily="18" charset="0"/>
                <a:cs typeface="Times New Roman" panose="02020603050405020304" pitchFamily="18" charset="0"/>
              </a:rPr>
              <a:t>- Aérosol de </a:t>
            </a:r>
            <a:r>
              <a:rPr dirty="0" sz="2400" lang="el-GR">
                <a:solidFill>
                  <a:srgbClr val="FF0000"/>
                </a:solidFill>
                <a:latin typeface="Times New Roman" panose="02020603050405020304" pitchFamily="18" charset="0"/>
                <a:cs typeface="Times New Roman" panose="02020603050405020304" pitchFamily="18" charset="0"/>
              </a:rPr>
              <a:t>β</a:t>
            </a:r>
            <a:r>
              <a:rPr dirty="0" sz="2400" lang="fr-FR">
                <a:solidFill>
                  <a:srgbClr val="FF0000"/>
                </a:solidFill>
                <a:latin typeface="Times New Roman" panose="02020603050405020304" pitchFamily="18" charset="0"/>
                <a:cs typeface="Times New Roman" panose="02020603050405020304" pitchFamily="18" charset="0"/>
              </a:rPr>
              <a:t>2- mimétique + injection d’adrénaline </a:t>
            </a:r>
            <a:r>
              <a:rPr dirty="0" sz="2400" lang="fr-FR">
                <a:latin typeface="Times New Roman" panose="02020603050405020304" pitchFamily="18" charset="0"/>
                <a:cs typeface="Times New Roman" panose="02020603050405020304" pitchFamily="18" charset="0"/>
              </a:rPr>
              <a:t>en cas de bronchospasme</a:t>
            </a:r>
          </a:p>
          <a:p>
            <a:pPr>
              <a:buFontTx/>
              <a:buChar char="-"/>
            </a:pPr>
            <a:r>
              <a:rPr dirty="0" sz="2400" lang="fr-FR">
                <a:latin typeface="Times New Roman" panose="02020603050405020304" pitchFamily="18" charset="0"/>
                <a:cs typeface="Times New Roman" panose="02020603050405020304" pitchFamily="18" charset="0"/>
              </a:rPr>
              <a:t>Traitement adjuvants:   . Association de 2 </a:t>
            </a:r>
            <a:r>
              <a:rPr dirty="0" sz="2400" lang="fr-FR" err="1">
                <a:latin typeface="Times New Roman" panose="02020603050405020304" pitchFamily="18" charset="0"/>
                <a:cs typeface="Times New Roman" panose="02020603050405020304" pitchFamily="18" charset="0"/>
              </a:rPr>
              <a:t>Anti-histaminiques</a:t>
            </a:r>
            <a:r>
              <a:rPr dirty="0" sz="2400" lang="fr-FR">
                <a:latin typeface="Times New Roman" panose="02020603050405020304" pitchFamily="18" charset="0"/>
                <a:cs typeface="Times New Roman" panose="02020603050405020304" pitchFamily="18" charset="0"/>
              </a:rPr>
              <a:t>: antiH1 </a:t>
            </a:r>
            <a:r>
              <a:rPr dirty="0" sz="2400" lang="fr-FR" err="1">
                <a:latin typeface="Times New Roman" panose="02020603050405020304" pitchFamily="18" charset="0"/>
                <a:cs typeface="Times New Roman" panose="02020603050405020304" pitchFamily="18" charset="0"/>
              </a:rPr>
              <a:t>dexchlorphéniramine</a:t>
            </a:r>
            <a:r>
              <a:rPr dirty="0" sz="2400" lang="fr-FR">
                <a:latin typeface="Times New Roman" panose="02020603050405020304" pitchFamily="18" charset="0"/>
                <a:cs typeface="Times New Roman" panose="02020603050405020304" pitchFamily="18" charset="0"/>
              </a:rPr>
              <a:t> (</a:t>
            </a:r>
            <a:r>
              <a:rPr dirty="0" sz="2400" lang="fr-FR" err="1">
                <a:latin typeface="Times New Roman" panose="02020603050405020304" pitchFamily="18" charset="0"/>
                <a:cs typeface="Times New Roman" panose="02020603050405020304" pitchFamily="18" charset="0"/>
              </a:rPr>
              <a:t>Polaramine</a:t>
            </a:r>
            <a:r>
              <a:rPr dirty="0" sz="2400" lang="fr-FR">
                <a:latin typeface="Times New Roman" panose="02020603050405020304" pitchFamily="18" charset="0"/>
                <a:cs typeface="Times New Roman" panose="02020603050405020304" pitchFamily="18" charset="0"/>
              </a:rPr>
              <a:t>) + antiH2 (cimétidine ou </a:t>
            </a:r>
            <a:r>
              <a:rPr dirty="0" sz="2400" lang="fr-FR" err="1">
                <a:latin typeface="Times New Roman" panose="02020603050405020304" pitchFamily="18" charset="0"/>
                <a:cs typeface="Times New Roman" panose="02020603050405020304" pitchFamily="18" charset="0"/>
              </a:rPr>
              <a:t>ranitine</a:t>
            </a:r>
            <a:r>
              <a:rPr dirty="0" sz="2400" lang="fr-FR">
                <a:latin typeface="Times New Roman" panose="02020603050405020304" pitchFamily="18" charset="0"/>
                <a:cs typeface="Times New Roman" panose="02020603050405020304" pitchFamily="18" charset="0"/>
              </a:rPr>
              <a:t>). Efficacité de la bithérapie &gt;à la monothérapie</a:t>
            </a:r>
          </a:p>
          <a:p>
            <a:pPr>
              <a:buFontTx/>
              <a:buChar char="-"/>
            </a:pPr>
            <a:r>
              <a:rPr dirty="0" sz="2400" lang="fr-FR">
                <a:latin typeface="Times New Roman" panose="02020603050405020304" pitchFamily="18" charset="0"/>
                <a:cs typeface="Times New Roman" panose="02020603050405020304" pitchFamily="18" charset="0"/>
              </a:rPr>
              <a:t> - Intubation trachéale: œdème de Quincke sévère</a:t>
            </a:r>
            <a:endParaRPr dirty="0" lang="fr-FR">
              <a:latin typeface="Times New Roman" panose="02020603050405020304" pitchFamily="18" charset="0"/>
              <a:cs typeface="Times New Roman" panose="02020603050405020304" pitchFamily="18" charset="0"/>
            </a:endParaRPr>
          </a:p>
        </p:txBody>
      </p:sp>
      <p:sp>
        <p:nvSpPr>
          <p:cNvPr id="1048787"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88"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89" name="Espace réservé du contenu 2"/>
          <p:cNvSpPr>
            <a:spLocks noGrp="1"/>
          </p:cNvSpPr>
          <p:nvPr>
            <p:ph idx="1"/>
          </p:nvPr>
        </p:nvSpPr>
        <p:spPr>
          <a:xfrm>
            <a:off x="628650" y="1825624"/>
            <a:ext cx="7886700" cy="5491807"/>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5) choc obstructif : </a:t>
            </a:r>
          </a:p>
          <a:p>
            <a:pPr indent="0" marL="0">
              <a:buNone/>
            </a:pPr>
            <a:r>
              <a:rPr dirty="0" sz="2400" lang="fr-FR">
                <a:latin typeface="Times New Roman" panose="02020603050405020304" pitchFamily="18" charset="0"/>
                <a:cs typeface="Times New Roman" panose="02020603050405020304" pitchFamily="18" charset="0"/>
              </a:rPr>
              <a:t>En raison du mécanisme obstructif, l’utilisation d’agents inotropes ou </a:t>
            </a:r>
            <a:r>
              <a:rPr dirty="0" sz="2400" lang="fr-FR" err="1">
                <a:latin typeface="Times New Roman" panose="02020603050405020304" pitchFamily="18" charset="0"/>
                <a:cs typeface="Times New Roman" panose="02020603050405020304" pitchFamily="18" charset="0"/>
              </a:rPr>
              <a:t>vasopressifs</a:t>
            </a:r>
            <a:r>
              <a:rPr dirty="0" sz="2400" lang="fr-FR">
                <a:latin typeface="Times New Roman" panose="02020603050405020304" pitchFamily="18" charset="0"/>
                <a:cs typeface="Times New Roman" panose="02020603050405020304" pitchFamily="18" charset="0"/>
              </a:rPr>
              <a:t> est souvent inefficace sur l’état de</a:t>
            </a:r>
          </a:p>
          <a:p>
            <a:pPr indent="0" marL="0">
              <a:buNone/>
            </a:pPr>
            <a:r>
              <a:rPr dirty="0" sz="2400" lang="fr-FR">
                <a:latin typeface="Times New Roman" panose="02020603050405020304" pitchFamily="18" charset="0"/>
                <a:cs typeface="Times New Roman" panose="02020603050405020304" pitchFamily="18" charset="0"/>
              </a:rPr>
              <a:t>choc.</a:t>
            </a:r>
          </a:p>
          <a:p>
            <a:pPr indent="0" marL="0">
              <a:buNone/>
            </a:pPr>
            <a:r>
              <a:rPr dirty="0" sz="2400" lang="fr-FR">
                <a:latin typeface="Times New Roman" panose="02020603050405020304" pitchFamily="18" charset="0"/>
                <a:cs typeface="Times New Roman" panose="02020603050405020304" pitchFamily="18" charset="0"/>
              </a:rPr>
              <a:t> - Embolie pulmonaire massive: une thrombolyse ou plus exceptionnellement une </a:t>
            </a:r>
            <a:r>
              <a:rPr dirty="0" sz="2400" lang="fr-FR" err="1">
                <a:latin typeface="Times New Roman" panose="02020603050405020304" pitchFamily="18" charset="0"/>
                <a:cs typeface="Times New Roman" panose="02020603050405020304" pitchFamily="18" charset="0"/>
              </a:rPr>
              <a:t>thrombectomie</a:t>
            </a:r>
            <a:r>
              <a:rPr dirty="0" sz="2400" lang="fr-FR">
                <a:latin typeface="Times New Roman" panose="02020603050405020304" pitchFamily="18" charset="0"/>
                <a:cs typeface="Times New Roman" panose="02020603050405020304" pitchFamily="18" charset="0"/>
              </a:rPr>
              <a:t> chirurgicale ou percutanée</a:t>
            </a:r>
          </a:p>
          <a:p>
            <a:pPr indent="0" marL="0">
              <a:buNone/>
            </a:pPr>
            <a:endParaRPr dirty="0" sz="2400" lang="fr-FR">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90"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latin typeface="Times New Roman" panose="02020603050405020304" pitchFamily="18" charset="0"/>
              <a:cs typeface="Times New Roman" panose="02020603050405020304" pitchFamily="18" charset="0"/>
            </a:endParaRPr>
          </a:p>
        </p:txBody>
      </p:sp>
      <p:sp>
        <p:nvSpPr>
          <p:cNvPr id="1048791" name="Espace réservé du contenu 2"/>
          <p:cNvSpPr>
            <a:spLocks noGrp="1"/>
          </p:cNvSpPr>
          <p:nvPr>
            <p:ph idx="1"/>
          </p:nvPr>
        </p:nvSpPr>
        <p:spPr>
          <a:xfrm>
            <a:off x="628650" y="1690688"/>
            <a:ext cx="7886700" cy="4486275"/>
          </a:xfrm>
        </p:spPr>
        <p:txBody>
          <a:bodyPr/>
          <a:p>
            <a:pPr indent="0" marL="0">
              <a:buNone/>
            </a:pPr>
            <a:r>
              <a:rPr b="1" dirty="0" sz="2400" lang="fr-FR">
                <a:latin typeface="Times New Roman" panose="02020603050405020304" pitchFamily="18" charset="0"/>
                <a:cs typeface="Times New Roman" panose="02020603050405020304" pitchFamily="18" charset="0"/>
              </a:rPr>
              <a:t>III-3 Traitement curatif :</a:t>
            </a:r>
          </a:p>
          <a:p>
            <a:pPr indent="0" marL="0">
              <a:buNone/>
            </a:pPr>
            <a:r>
              <a:rPr b="1" dirty="0" sz="2400" lang="fr-FR">
                <a:latin typeface="Times New Roman" panose="02020603050405020304" pitchFamily="18" charset="0"/>
                <a:cs typeface="Times New Roman" panose="02020603050405020304" pitchFamily="18" charset="0"/>
              </a:rPr>
              <a:t>5) choc obstructif :</a:t>
            </a:r>
            <a:endParaRPr dirty="0" sz="2400" lang="fr-FR">
              <a:latin typeface="Times New Roman" panose="02020603050405020304" pitchFamily="18" charset="0"/>
              <a:cs typeface="Times New Roman" panose="02020603050405020304" pitchFamily="18" charset="0"/>
            </a:endParaRPr>
          </a:p>
          <a:p>
            <a:pPr>
              <a:buFontTx/>
              <a:buChar char="-"/>
            </a:pPr>
            <a:r>
              <a:rPr dirty="0" sz="2400" lang="fr-FR">
                <a:latin typeface="Times New Roman" panose="02020603050405020304" pitchFamily="18" charset="0"/>
                <a:cs typeface="Times New Roman" panose="02020603050405020304" pitchFamily="18" charset="0"/>
              </a:rPr>
              <a:t>Tamponnade péricardique: drainage péricardique en urgence, si possible par voie chirurgicale au bloc opératoire, en cas d’urgence extrême un drainage péricardique par ponction percutanée sous-xiphoïdienne est réalisé au lit du patient</a:t>
            </a:r>
          </a:p>
          <a:p>
            <a:pPr indent="0" marL="0">
              <a:buNone/>
            </a:pPr>
            <a:endParaRPr dirty="0" sz="2400" lang="fr-FR">
              <a:latin typeface="Times New Roman" panose="02020603050405020304" pitchFamily="18" charset="0"/>
              <a:cs typeface="Times New Roman" panose="02020603050405020304" pitchFamily="18" charset="0"/>
            </a:endParaRPr>
          </a:p>
          <a:p>
            <a:pPr indent="0" marL="0">
              <a:buNone/>
            </a:pPr>
            <a:r>
              <a:rPr dirty="0" sz="2400" lang="fr-FR">
                <a:latin typeface="Times New Roman" panose="02020603050405020304" pitchFamily="18" charset="0"/>
                <a:cs typeface="Times New Roman" panose="02020603050405020304" pitchFamily="18" charset="0"/>
              </a:rPr>
              <a:t>- pneumothorax compressif: exsufflation</a:t>
            </a:r>
            <a:endParaRPr b="1" dirty="0" sz="2400" lang="fr-FR">
              <a:latin typeface="Times New Roman" panose="02020603050405020304" pitchFamily="18" charset="0"/>
              <a:cs typeface="Times New Roman" panose="02020603050405020304" pitchFamily="18" charset="0"/>
            </a:endParaRPr>
          </a:p>
          <a:p>
            <a:pPr indent="0" marL="0">
              <a:buNone/>
            </a:pPr>
            <a:endParaRPr dirty="0" sz="2400" lang="fr-FR"/>
          </a:p>
        </p:txBody>
      </p:sp>
      <p:sp>
        <p:nvSpPr>
          <p:cNvPr id="1048792"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93" name="Espace réservé de la date 1"/>
          <p:cNvSpPr>
            <a:spLocks noGrp="1"/>
          </p:cNvSpPr>
          <p:nvPr>
            <p:ph type="dt" sz="half" idx="10"/>
          </p:nvPr>
        </p:nvSpPr>
        <p:spPr/>
        <p:txBody>
          <a:bodyPr/>
          <a:p>
            <a:fld id="{2DA80A70-45C0-455B-8ECA-DA2B7867CF6A}" type="datetime1">
              <a:rPr lang="fr-FR" smtClean="0"/>
              <a:t>11/14/2023</a:t>
            </a:fld>
            <a:endParaRPr lang="fr-FR"/>
          </a:p>
        </p:txBody>
      </p:sp>
      <p:pic>
        <p:nvPicPr>
          <p:cNvPr id="2097162" name="Image 2"/>
          <p:cNvPicPr>
            <a:picLocks noChangeAspect="1"/>
          </p:cNvPicPr>
          <p:nvPr/>
        </p:nvPicPr>
        <p:blipFill>
          <a:blip xmlns:r="http://schemas.openxmlformats.org/officeDocument/2006/relationships" r:embed="rId1"/>
          <a:stretch>
            <a:fillRect/>
          </a:stretch>
        </p:blipFill>
        <p:spPr>
          <a:xfrm>
            <a:off x="-828600" y="-34857"/>
            <a:ext cx="10407638" cy="6908881"/>
          </a:xfrm>
          <a:prstGeom prst="rec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94"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795"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III-4 Surveillance :</a:t>
            </a:r>
          </a:p>
          <a:p>
            <a:pPr indent="0" marL="0">
              <a:buNone/>
            </a:pPr>
            <a:r>
              <a:rPr dirty="0" sz="2400" lang="fr-FR">
                <a:solidFill>
                  <a:srgbClr val="FF0000"/>
                </a:solidFill>
                <a:latin typeface="Times New Roman" panose="02020603050405020304" pitchFamily="18" charset="0"/>
                <a:cs typeface="Times New Roman" panose="02020603050405020304" pitchFamily="18" charset="0"/>
              </a:rPr>
              <a:t>Clinique:</a:t>
            </a:r>
            <a:r>
              <a:rPr dirty="0" sz="2400" lang="fr-FR">
                <a:latin typeface="Times New Roman" panose="02020603050405020304" pitchFamily="18" charset="0"/>
                <a:cs typeface="Times New Roman" panose="02020603050405020304" pitchFamily="18" charset="0"/>
              </a:rPr>
              <a:t> Monitorage avec surveillance horaire </a:t>
            </a:r>
            <a:r>
              <a:rPr dirty="0" sz="2400" lang="fr-FR"/>
              <a:t>T°c</a:t>
            </a:r>
          </a:p>
          <a:p>
            <a:pPr indent="0" marL="0">
              <a:buNone/>
            </a:pPr>
            <a:r>
              <a:rPr dirty="0" sz="2400" lang="fr-FR">
                <a:latin typeface="Times New Roman" panose="02020603050405020304" pitchFamily="18" charset="0"/>
                <a:cs typeface="Times New Roman" panose="02020603050405020304" pitchFamily="18" charset="0"/>
              </a:rPr>
              <a:t>FC, FR, PAS, PAD, PA moyenne, TRC, saturation, diurèse, conscience</a:t>
            </a:r>
          </a:p>
          <a:p>
            <a:pPr indent="0" marL="0">
              <a:buNone/>
            </a:pPr>
            <a:r>
              <a:rPr dirty="0" sz="2400" lang="fr-FR">
                <a:solidFill>
                  <a:srgbClr val="FF0000"/>
                </a:solidFill>
                <a:latin typeface="Times New Roman" panose="02020603050405020304" pitchFamily="18" charset="0"/>
                <a:cs typeface="Times New Roman" panose="02020603050405020304" pitchFamily="18" charset="0"/>
              </a:rPr>
              <a:t>Paraclinique: </a:t>
            </a:r>
            <a:r>
              <a:rPr dirty="0" sz="2400" lang="fr-FR">
                <a:latin typeface="Times New Roman" panose="02020603050405020304" pitchFamily="18" charset="0"/>
                <a:cs typeface="Times New Roman" panose="02020603050405020304" pitchFamily="18" charset="0"/>
              </a:rPr>
              <a:t>NFS, CRP, GDS, </a:t>
            </a:r>
            <a:r>
              <a:rPr dirty="0" sz="2400" lang="fr-FR" err="1">
                <a:latin typeface="Times New Roman" panose="02020603050405020304" pitchFamily="18" charset="0"/>
                <a:cs typeface="Times New Roman" panose="02020603050405020304" pitchFamily="18" charset="0"/>
              </a:rPr>
              <a:t>iono</a:t>
            </a:r>
            <a:r>
              <a:rPr dirty="0" sz="2400" lang="fr-FR">
                <a:latin typeface="Times New Roman" panose="02020603050405020304" pitchFamily="18" charset="0"/>
                <a:cs typeface="Times New Roman" panose="02020603050405020304" pitchFamily="18" charset="0"/>
              </a:rPr>
              <a:t> sanguin, urée, </a:t>
            </a:r>
            <a:r>
              <a:rPr dirty="0" sz="2400" lang="fr-FR" err="1">
                <a:latin typeface="Times New Roman" panose="02020603050405020304" pitchFamily="18" charset="0"/>
                <a:cs typeface="Times New Roman" panose="02020603050405020304" pitchFamily="18" charset="0"/>
              </a:rPr>
              <a:t>créat</a:t>
            </a:r>
            <a:r>
              <a:rPr dirty="0" sz="2400" lang="fr-FR">
                <a:latin typeface="Times New Roman" panose="02020603050405020304" pitchFamily="18" charset="0"/>
                <a:cs typeface="Times New Roman" panose="02020603050405020304" pitchFamily="18" charset="0"/>
              </a:rPr>
              <a:t>, TP TCK, hémoculture, </a:t>
            </a:r>
            <a:r>
              <a:rPr dirty="0" sz="2400" lang="fr-FR" err="1">
                <a:latin typeface="Times New Roman" panose="02020603050405020304" pitchFamily="18" charset="0"/>
                <a:cs typeface="Times New Roman" panose="02020603050405020304" pitchFamily="18" charset="0"/>
              </a:rPr>
              <a:t>rx</a:t>
            </a:r>
            <a:r>
              <a:rPr dirty="0" sz="2400" lang="fr-FR">
                <a:latin typeface="Times New Roman" panose="02020603050405020304" pitchFamily="18" charset="0"/>
                <a:cs typeface="Times New Roman" panose="02020603050405020304" pitchFamily="18" charset="0"/>
              </a:rPr>
              <a:t> thorax de face, ECG, écho cœur </a:t>
            </a:r>
            <a:endParaRPr dirty="0" sz="2400" lang="fr-FR">
              <a:solidFill>
                <a:srgbClr val="FF0000"/>
              </a:solidFill>
              <a:latin typeface="Times New Roman" panose="02020603050405020304" pitchFamily="18" charset="0"/>
              <a:cs typeface="Times New Roman" panose="02020603050405020304" pitchFamily="18" charset="0"/>
            </a:endParaRPr>
          </a:p>
          <a:p>
            <a:pPr indent="0" marL="0">
              <a:buNone/>
            </a:pPr>
            <a:endParaRPr dirty="0" lang="fr-FR"/>
          </a:p>
        </p:txBody>
      </p:sp>
      <p:sp>
        <p:nvSpPr>
          <p:cNvPr id="1048796"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97"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br>
              <a:rPr b="1" dirty="0" lang="fr-FR">
                <a:latin typeface="Times New Roman" panose="02020603050405020304" pitchFamily="18" charset="0"/>
                <a:cs typeface="Times New Roman" panose="02020603050405020304" pitchFamily="18" charset="0"/>
              </a:rPr>
            </a:br>
            <a:endParaRPr dirty="0" lang="fr-FR">
              <a:latin typeface="Times New Roman" panose="02020603050405020304" pitchFamily="18" charset="0"/>
              <a:cs typeface="Times New Roman" panose="02020603050405020304" pitchFamily="18" charset="0"/>
            </a:endParaRPr>
          </a:p>
        </p:txBody>
      </p:sp>
      <p:sp>
        <p:nvSpPr>
          <p:cNvPr id="1048798"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III-5 Traitement préventif :</a:t>
            </a:r>
          </a:p>
          <a:p>
            <a:pPr>
              <a:buFont typeface="Wingdings" panose="05000000000000000000" pitchFamily="2" charset="2"/>
              <a:buChar char="ü"/>
            </a:pPr>
            <a:r>
              <a:rPr b="1" dirty="0" sz="2400" lang="fr-FR">
                <a:latin typeface="Times New Roman" panose="02020603050405020304" pitchFamily="18" charset="0"/>
                <a:cs typeface="Times New Roman" panose="02020603050405020304" pitchFamily="18" charset="0"/>
              </a:rPr>
              <a:t>Choc septique: </a:t>
            </a:r>
            <a:r>
              <a:rPr dirty="0" sz="2400" lang="fr-FR">
                <a:latin typeface="Times New Roman" panose="02020603050405020304" pitchFamily="18" charset="0"/>
                <a:cs typeface="Times New Roman" panose="02020603050405020304" pitchFamily="18" charset="0"/>
              </a:rPr>
              <a:t>Rechercher  et traiter tout foyer infectieux, Vaccination contre: pneumocoque, salmonellose, Haemophilus influenza b</a:t>
            </a:r>
          </a:p>
          <a:p>
            <a:pPr>
              <a:buFont typeface="Wingdings" panose="05000000000000000000" pitchFamily="2" charset="2"/>
              <a:buChar char="ü"/>
            </a:pPr>
            <a:r>
              <a:rPr b="1" dirty="0" sz="2400" lang="fr-FR">
                <a:latin typeface="Times New Roman" panose="02020603050405020304" pitchFamily="18" charset="0"/>
                <a:cs typeface="Times New Roman" panose="02020603050405020304" pitchFamily="18" charset="0"/>
              </a:rPr>
              <a:t>Choc anaphylactique: </a:t>
            </a:r>
            <a:r>
              <a:rPr dirty="0" sz="2400" lang="fr-FR">
                <a:latin typeface="Times New Roman" panose="02020603050405020304" pitchFamily="18" charset="0"/>
                <a:cs typeface="Times New Roman" panose="02020603050405020304" pitchFamily="18" charset="0"/>
              </a:rPr>
              <a:t>identifier l’allergène et le proscrire</a:t>
            </a:r>
          </a:p>
          <a:p>
            <a:pPr>
              <a:buNone/>
            </a:pPr>
            <a:r>
              <a:rPr dirty="0" sz="2400" lang="fr-FR">
                <a:latin typeface="Times New Roman" panose="02020603050405020304" pitchFamily="18" charset="0"/>
                <a:cs typeface="Times New Roman" panose="02020603050405020304" pitchFamily="18" charset="0"/>
              </a:rPr>
              <a:t>  Si existence d’un risque de nouvelle exposition à l’allergène, prescrire la seringue d’adrénaline diluée prêt à l’emploi (</a:t>
            </a:r>
            <a:r>
              <a:rPr dirty="0" sz="2400" lang="fr-FR" err="1">
                <a:latin typeface="Times New Roman" panose="02020603050405020304" pitchFamily="18" charset="0"/>
                <a:cs typeface="Times New Roman" panose="02020603050405020304" pitchFamily="18" charset="0"/>
              </a:rPr>
              <a:t>Anapen</a:t>
            </a:r>
            <a:r>
              <a:rPr dirty="0" sz="2400" lang="fr-FR">
                <a:latin typeface="Times New Roman" panose="02020603050405020304" pitchFamily="18" charset="0"/>
                <a:cs typeface="Times New Roman" panose="02020603050405020304" pitchFamily="18" charset="0"/>
              </a:rPr>
              <a:t> 0,15 mg chez enfant entre 10-25kg, 0,3mg chez les grands enfants en IM)</a:t>
            </a:r>
          </a:p>
          <a:p>
            <a:pPr indent="0" marL="0">
              <a:buNone/>
            </a:pPr>
            <a:endParaRPr b="1" dirty="0" sz="2400" lang="fr-FR">
              <a:latin typeface="Times New Roman" panose="02020603050405020304" pitchFamily="18" charset="0"/>
              <a:cs typeface="Times New Roman" panose="02020603050405020304" pitchFamily="18" charset="0"/>
            </a:endParaRPr>
          </a:p>
          <a:p>
            <a:pPr indent="0" marL="0">
              <a:buNone/>
            </a:pPr>
            <a:endParaRPr dirty="0" lang="fr-FR">
              <a:latin typeface="Times New Roman" panose="02020603050405020304" pitchFamily="18" charset="0"/>
              <a:cs typeface="Times New Roman" panose="02020603050405020304" pitchFamily="18" charset="0"/>
            </a:endParaRPr>
          </a:p>
        </p:txBody>
      </p:sp>
      <p:sp>
        <p:nvSpPr>
          <p:cNvPr id="1048799"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800"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III- PRISE EN CHARGE</a:t>
            </a:r>
            <a:r>
              <a:rPr b="1" dirty="0" lang="fr-FR"/>
              <a:t/>
            </a:r>
            <a:br>
              <a:rPr b="1" dirty="0" lang="fr-FR"/>
            </a:br>
            <a:endParaRPr dirty="0" lang="fr-FR"/>
          </a:p>
        </p:txBody>
      </p:sp>
      <p:sp>
        <p:nvSpPr>
          <p:cNvPr id="1048801" name="Espace réservé du contenu 2"/>
          <p:cNvSpPr>
            <a:spLocks noGrp="1"/>
          </p:cNvSpPr>
          <p:nvPr>
            <p:ph idx="1"/>
          </p:nvPr>
        </p:nvSpPr>
        <p:spPr/>
        <p:txBody>
          <a:bodyPr/>
          <a:p>
            <a:pPr indent="0" marL="0">
              <a:buNone/>
            </a:pPr>
            <a:r>
              <a:rPr b="1" dirty="0" sz="2400" lang="fr-FR">
                <a:latin typeface="Times New Roman" panose="02020603050405020304" pitchFamily="18" charset="0"/>
                <a:cs typeface="Times New Roman" panose="02020603050405020304" pitchFamily="18" charset="0"/>
              </a:rPr>
              <a:t>III-5 Traitement préventif :</a:t>
            </a:r>
          </a:p>
          <a:p>
            <a:pPr>
              <a:buFont typeface="Wingdings" panose="05000000000000000000" pitchFamily="2" charset="2"/>
              <a:buChar char="ü"/>
            </a:pPr>
            <a:r>
              <a:rPr b="1" dirty="0" sz="2400" lang="fr-FR">
                <a:latin typeface="Times New Roman" panose="02020603050405020304" pitchFamily="18" charset="0"/>
                <a:cs typeface="Times New Roman" panose="02020603050405020304" pitchFamily="18" charset="0"/>
              </a:rPr>
              <a:t>Choc hypovolémique: </a:t>
            </a:r>
            <a:r>
              <a:rPr dirty="0" sz="2400" lang="fr-FR">
                <a:latin typeface="Times New Roman" panose="02020603050405020304" pitchFamily="18" charset="0"/>
                <a:cs typeface="Times New Roman" panose="02020603050405020304" pitchFamily="18" charset="0"/>
              </a:rPr>
              <a:t>pec précoce et adaptée des gastroentérites </a:t>
            </a:r>
          </a:p>
          <a:p>
            <a:pPr>
              <a:buFont typeface="Wingdings" panose="05000000000000000000" pitchFamily="2" charset="2"/>
              <a:buChar char="ü"/>
            </a:pPr>
            <a:r>
              <a:rPr b="1" dirty="0" sz="2400" lang="fr-FR">
                <a:latin typeface="Times New Roman" panose="02020603050405020304" pitchFamily="18" charset="0"/>
                <a:cs typeface="Times New Roman" panose="02020603050405020304" pitchFamily="18" charset="0"/>
              </a:rPr>
              <a:t>Choc cardiogénique: </a:t>
            </a:r>
            <a:r>
              <a:rPr dirty="0" sz="2400" lang="fr-FR">
                <a:latin typeface="Times New Roman" panose="02020603050405020304" pitchFamily="18" charset="0"/>
                <a:cs typeface="Times New Roman" panose="02020603050405020304" pitchFamily="18" charset="0"/>
              </a:rPr>
              <a:t>dépistage précoce des cardiopathies avec un suivi régulier</a:t>
            </a:r>
          </a:p>
          <a:p>
            <a:pPr indent="0" marL="0">
              <a:buNone/>
            </a:pPr>
            <a:endParaRPr dirty="0" sz="2400" lang="fr-FR">
              <a:latin typeface="Times New Roman" panose="02020603050405020304" pitchFamily="18" charset="0"/>
              <a:cs typeface="Times New Roman" panose="02020603050405020304" pitchFamily="18" charset="0"/>
            </a:endParaRPr>
          </a:p>
          <a:p>
            <a:pPr indent="0" marL="0">
              <a:buNone/>
            </a:pPr>
            <a:endParaRPr dirty="0" lang="fr-FR"/>
          </a:p>
        </p:txBody>
      </p:sp>
      <p:sp>
        <p:nvSpPr>
          <p:cNvPr id="1048802"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14"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15"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a:t>
            </a:r>
            <a:r>
              <a:rPr altLang="fr-FR" b="1" dirty="0" sz="2400" lang="fr-FR" smtClean="0">
                <a:latin typeface="Times New Roman" panose="02020603050405020304" pitchFamily="18" charset="0"/>
                <a:cs typeface="Times New Roman" panose="02020603050405020304" pitchFamily="18" charset="0"/>
              </a:rPr>
              <a:t>physiopathologique</a:t>
            </a:r>
          </a:p>
          <a:p>
            <a:pPr eaLnBrk="1" hangingPunct="1" indent="0" marL="0">
              <a:buFont typeface="Arial" panose="020B0604020202020204" pitchFamily="34" charset="0"/>
              <a:buNone/>
            </a:pPr>
            <a:endParaRPr altLang="fr-FR" b="1" dirty="0" sz="2400" lang="fr-FR">
              <a:latin typeface="Times New Roman" panose="02020603050405020304" pitchFamily="18" charset="0"/>
              <a:cs typeface="Times New Roman" panose="02020603050405020304" pitchFamily="18" charset="0"/>
            </a:endParaRPr>
          </a:p>
        </p:txBody>
      </p:sp>
      <p:sp>
        <p:nvSpPr>
          <p:cNvPr id="1048616" name="Espace réservé de la date 3"/>
          <p:cNvSpPr>
            <a:spLocks noGrp="1"/>
          </p:cNvSpPr>
          <p:nvPr>
            <p:ph type="dt" sz="quarter" idx="10"/>
          </p:nvPr>
        </p:nvSpPr>
        <p:spPr/>
        <p:txBody>
          <a:bodyPr/>
          <a:p>
            <a:fld id="{4957DD96-E295-442D-9B81-4393B0A45E2F}" type="datetime1">
              <a:rPr lang="fr-FR"/>
              <a:t>11/14/2023</a:t>
            </a:fld>
            <a:endParaRPr dirty="0" lang="fr-FR"/>
          </a:p>
        </p:txBody>
      </p:sp>
      <p:pic>
        <p:nvPicPr>
          <p:cNvPr id="2097152" name="Image 2"/>
          <p:cNvPicPr>
            <a:picLocks noChangeAspect="1"/>
          </p:cNvPicPr>
          <p:nvPr/>
        </p:nvPicPr>
        <p:blipFill>
          <a:blip xmlns:r="http://schemas.openxmlformats.org/officeDocument/2006/relationships" r:embed="rId1"/>
          <a:stretch>
            <a:fillRect/>
          </a:stretch>
        </p:blipFill>
        <p:spPr>
          <a:xfrm>
            <a:off x="251520" y="2880320"/>
            <a:ext cx="7848872" cy="4653136"/>
          </a:xfrm>
          <a:prstGeom prst="rec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803" name="Titre 1"/>
          <p:cNvSpPr>
            <a:spLocks noGrp="1"/>
          </p:cNvSpPr>
          <p:nvPr>
            <p:ph type="title"/>
          </p:nvPr>
        </p:nvSpPr>
        <p:spPr/>
        <p:txBody>
          <a:bodyPr/>
          <a:p>
            <a:r>
              <a:rPr b="1" dirty="0" lang="fr-FR">
                <a:latin typeface="Times New Roman" panose="02020603050405020304" pitchFamily="18" charset="0"/>
                <a:cs typeface="Times New Roman" panose="02020603050405020304" pitchFamily="18" charset="0"/>
              </a:rPr>
              <a:t>CONCLUSION</a:t>
            </a:r>
            <a:br>
              <a:rPr b="1" dirty="0" lang="fr-FR">
                <a:latin typeface="Times New Roman" panose="02020603050405020304" pitchFamily="18" charset="0"/>
                <a:cs typeface="Times New Roman" panose="02020603050405020304" pitchFamily="18" charset="0"/>
              </a:rPr>
            </a:br>
            <a:endParaRPr dirty="0" lang="fr-FR">
              <a:latin typeface="Times New Roman" panose="02020603050405020304" pitchFamily="18" charset="0"/>
              <a:cs typeface="Times New Roman" panose="02020603050405020304" pitchFamily="18" charset="0"/>
            </a:endParaRPr>
          </a:p>
        </p:txBody>
      </p:sp>
      <p:sp>
        <p:nvSpPr>
          <p:cNvPr id="1048804" name="Espace réservé du contenu 2"/>
          <p:cNvSpPr>
            <a:spLocks noGrp="1"/>
          </p:cNvSpPr>
          <p:nvPr>
            <p:ph idx="1"/>
          </p:nvPr>
        </p:nvSpPr>
        <p:spPr/>
        <p:txBody>
          <a:bodyPr/>
          <a:p>
            <a:pPr>
              <a:buNone/>
            </a:pPr>
            <a:r>
              <a:rPr dirty="0" sz="2400" lang="fr-FR">
                <a:latin typeface="Times New Roman" panose="02020603050405020304" pitchFamily="18" charset="0"/>
                <a:cs typeface="Times New Roman" panose="02020603050405020304" pitchFamily="18" charset="0"/>
              </a:rPr>
              <a:t>L’état de choc : une urgence  vitale, pouvant rapidement mettre en jeu le pronostic vital </a:t>
            </a:r>
          </a:p>
          <a:p>
            <a:pPr>
              <a:buNone/>
            </a:pPr>
            <a:endParaRPr dirty="0" sz="2400" lang="fr-FR">
              <a:latin typeface="Times New Roman" panose="02020603050405020304" pitchFamily="18" charset="0"/>
              <a:cs typeface="Times New Roman" panose="02020603050405020304" pitchFamily="18" charset="0"/>
            </a:endParaRPr>
          </a:p>
          <a:p>
            <a:pPr>
              <a:buNone/>
            </a:pPr>
            <a:r>
              <a:rPr dirty="0" sz="2400" lang="fr-FR">
                <a:latin typeface="Times New Roman" panose="02020603050405020304" pitchFamily="18" charset="0"/>
                <a:cs typeface="Times New Roman" panose="02020603050405020304" pitchFamily="18" charset="0"/>
              </a:rPr>
              <a:t>  Diagnostic : précoce </a:t>
            </a:r>
          </a:p>
          <a:p>
            <a:pPr>
              <a:buNone/>
            </a:pPr>
            <a:endParaRPr dirty="0" sz="2400" lang="fr-FR">
              <a:latin typeface="Times New Roman" panose="02020603050405020304" pitchFamily="18" charset="0"/>
              <a:cs typeface="Times New Roman" panose="02020603050405020304" pitchFamily="18" charset="0"/>
            </a:endParaRPr>
          </a:p>
          <a:p>
            <a:pPr>
              <a:buNone/>
            </a:pPr>
            <a:r>
              <a:rPr dirty="0" sz="2400" lang="fr-FR">
                <a:latin typeface="Times New Roman" panose="02020603050405020304" pitchFamily="18" charset="0"/>
                <a:cs typeface="Times New Roman" panose="02020603050405020304" pitchFamily="18" charset="0"/>
              </a:rPr>
              <a:t>  Prise en charge rapide et adéquate afin de prévenir les complications pouvant être délétères pour le malade .</a:t>
            </a:r>
          </a:p>
          <a:p>
            <a:endParaRPr dirty="0" lang="fr-FR"/>
          </a:p>
        </p:txBody>
      </p:sp>
      <p:sp>
        <p:nvSpPr>
          <p:cNvPr id="1048805" name="Espace réservé de la date 3"/>
          <p:cNvSpPr>
            <a:spLocks noGrp="1"/>
          </p:cNvSpPr>
          <p:nvPr>
            <p:ph type="dt" sz="half" idx="10"/>
          </p:nvPr>
        </p:nvSpPr>
        <p:spPr/>
        <p:txBody>
          <a:bodyPr/>
          <a:p>
            <a:fld id="{4334D890-F4DB-44FC-972D-CF1BA705887C}" type="datetime1">
              <a:rPr lang="fr-FR" smtClean="0"/>
              <a:t>11/14/2023</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20"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21"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r>
              <a:rPr altLang="fr-FR" b="1" dirty="0" sz="2400" lang="fr-FR">
                <a:latin typeface="Times New Roman" panose="02020603050405020304" pitchFamily="18" charset="0"/>
                <a:cs typeface="Times New Roman" panose="02020603050405020304" pitchFamily="18" charset="0"/>
              </a:rPr>
              <a:t> </a:t>
            </a:r>
            <a:r>
              <a:rPr dirty="0" sz="2400" lang="fr-FR">
                <a:latin typeface="Times New Roman" panose="02020603050405020304" pitchFamily="18" charset="0"/>
                <a:cs typeface="Times New Roman" panose="02020603050405020304" pitchFamily="18" charset="0"/>
              </a:rPr>
              <a:t>Consommation d'oxygène (VO2) définie par l'équation de Fick:</a:t>
            </a:r>
          </a:p>
          <a:p>
            <a:pPr indent="0" marL="0">
              <a:buNone/>
            </a:pPr>
            <a:r>
              <a:rPr dirty="0" sz="2400" lang="fr-FR">
                <a:latin typeface="Times New Roman" panose="02020603050405020304" pitchFamily="18" charset="0"/>
                <a:cs typeface="Times New Roman" panose="02020603050405020304" pitchFamily="18" charset="0"/>
              </a:rPr>
              <a:t>                    VO2 = Q × DAV</a:t>
            </a:r>
          </a:p>
          <a:p>
            <a:r>
              <a:rPr dirty="0" sz="2400" lang="fr-FR">
                <a:latin typeface="Times New Roman" panose="02020603050405020304" pitchFamily="18" charset="0"/>
                <a:cs typeface="Times New Roman" panose="02020603050405020304" pitchFamily="18" charset="0"/>
              </a:rPr>
              <a:t>TaO2 (Transport artériel 02) = CaO2 × Q</a:t>
            </a:r>
          </a:p>
          <a:p>
            <a:r>
              <a:rPr dirty="0" sz="2400" lang="fr-FR">
                <a:latin typeface="Times New Roman" panose="02020603050405020304" pitchFamily="18" charset="0"/>
                <a:cs typeface="Times New Roman" panose="02020603050405020304" pitchFamily="18" charset="0"/>
              </a:rPr>
              <a:t>Ca02: Contenu artériel O2</a:t>
            </a:r>
          </a:p>
          <a:p>
            <a:r>
              <a:rPr dirty="0" sz="2400" lang="fr-FR">
                <a:latin typeface="Times New Roman" panose="02020603050405020304" pitchFamily="18" charset="0"/>
                <a:cs typeface="Times New Roman" panose="02020603050405020304" pitchFamily="18" charset="0"/>
              </a:rPr>
              <a:t>En deçà du seuil de TaO2 critique, la VO2 devient dépendante de la </a:t>
            </a:r>
            <a:r>
              <a:rPr dirty="0" sz="2400" lang="fr-FR" smtClean="0">
                <a:latin typeface="Times New Roman" panose="02020603050405020304" pitchFamily="18" charset="0"/>
                <a:cs typeface="Times New Roman" panose="02020603050405020304" pitchFamily="18" charset="0"/>
              </a:rPr>
              <a:t>TaO2 </a:t>
            </a:r>
            <a:r>
              <a:rPr dirty="0" sz="2400" lang="fr-FR" smtClean="0">
                <a:latin typeface="Times New Roman" panose="02020603050405020304" pitchFamily="18" charset="0"/>
                <a:cs typeface="Times New Roman" panose="02020603050405020304" pitchFamily="18" charset="0"/>
              </a:rPr>
              <a:t>(fig. ci-dessous)</a:t>
            </a:r>
            <a:endParaRPr dirty="0" sz="2400" lang="fr-FR">
              <a:latin typeface="Times New Roman" panose="02020603050405020304" pitchFamily="18" charset="0"/>
              <a:cs typeface="Times New Roman" panose="02020603050405020304" pitchFamily="18" charset="0"/>
            </a:endParaRPr>
          </a:p>
          <a:p>
            <a:pPr indent="0" marL="0">
              <a:buNone/>
            </a:pPr>
            <a:r>
              <a:rPr dirty="0" sz="2400" lang="fr-FR">
                <a:latin typeface="Times New Roman" panose="02020603050405020304" pitchFamily="18" charset="0"/>
                <a:cs typeface="Times New Roman" panose="02020603050405020304" pitchFamily="18" charset="0"/>
              </a:rPr>
              <a:t>Installation d’une Dysoxie </a:t>
            </a:r>
            <a:r>
              <a:rPr dirty="0" sz="2400" lang="fr-FR" smtClean="0">
                <a:latin typeface="Times New Roman" panose="02020603050405020304" pitchFamily="18" charset="0"/>
                <a:cs typeface="Times New Roman" panose="02020603050405020304" pitchFamily="18" charset="0"/>
              </a:rPr>
              <a:t>cellulaire</a:t>
            </a:r>
          </a:p>
          <a:p>
            <a:pPr indent="0" marL="0">
              <a:buNone/>
            </a:pPr>
            <a:endParaRPr dirty="0" sz="2400" lang="fr-FR">
              <a:latin typeface="Times New Roman" panose="02020603050405020304" pitchFamily="18" charset="0"/>
              <a:cs typeface="Times New Roman" panose="02020603050405020304" pitchFamily="18" charset="0"/>
            </a:endParaRPr>
          </a:p>
          <a:p>
            <a:pPr eaLnBrk="1" hangingPunct="1" indent="0" marL="0">
              <a:buFont typeface="Arial" panose="020B0604020202020204" pitchFamily="34" charset="0"/>
              <a:buNone/>
            </a:pPr>
            <a:endParaRPr altLang="fr-FR" b="1" dirty="0" sz="2400" lang="fr-FR">
              <a:latin typeface="Times New Roman" panose="02020603050405020304" pitchFamily="18" charset="0"/>
              <a:cs typeface="Times New Roman" panose="02020603050405020304" pitchFamily="18" charset="0"/>
            </a:endParaRPr>
          </a:p>
        </p:txBody>
      </p:sp>
      <p:sp>
        <p:nvSpPr>
          <p:cNvPr id="1048622" name="Espace réservé de la date 3"/>
          <p:cNvSpPr>
            <a:spLocks noGrp="1"/>
          </p:cNvSpPr>
          <p:nvPr>
            <p:ph type="dt" sz="quarter" idx="10"/>
          </p:nvPr>
        </p:nvSpPr>
        <p:spPr/>
        <p:txBody>
          <a:bodyPr/>
          <a:p>
            <a:fld id="{4957DD96-E295-442D-9B81-4393B0A45E2F}" type="datetime1">
              <a:rPr lang="fr-FR"/>
              <a:t>11/14/2023</a:t>
            </a:fld>
            <a:endParaRPr dirty="0"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23" name="Titre 1"/>
          <p:cNvSpPr>
            <a:spLocks noGrp="1"/>
          </p:cNvSpPr>
          <p:nvPr>
            <p:ph type="title"/>
          </p:nvPr>
        </p:nvSpPr>
        <p:spPr/>
        <p:txBody>
          <a:bodyPr/>
          <a:p>
            <a:pPr eaLnBrk="1" hangingPunct="1"/>
            <a:r>
              <a:rPr altLang="fr-FR" b="1" lang="fr-FR"/>
              <a:t>                          </a:t>
            </a:r>
            <a:r>
              <a:rPr altLang="fr-FR" b="1" lang="fr-FR">
                <a:latin typeface="Times New Roman" panose="02020603050405020304" pitchFamily="18" charset="0"/>
                <a:cs typeface="Times New Roman" panose="02020603050405020304" pitchFamily="18" charset="0"/>
              </a:rPr>
              <a:t>I- GENERALITES</a:t>
            </a:r>
          </a:p>
        </p:txBody>
      </p:sp>
      <p:sp>
        <p:nvSpPr>
          <p:cNvPr id="1048624" name="Espace réservé du contenu 2"/>
          <p:cNvSpPr>
            <a:spLocks noGrp="1"/>
          </p:cNvSpPr>
          <p:nvPr>
            <p:ph idx="1"/>
          </p:nvPr>
        </p:nvSpPr>
        <p:spPr/>
        <p:txBody>
          <a:bodyPr/>
          <a:p>
            <a:pPr eaLnBrk="1" hangingPunct="1" indent="0" marL="0">
              <a:buFont typeface="Arial" panose="020B0604020202020204" pitchFamily="34" charset="0"/>
              <a:buNone/>
            </a:pPr>
            <a:r>
              <a:rPr altLang="fr-FR" b="1" dirty="0" sz="2400" lang="fr-FR">
                <a:latin typeface="Times New Roman" panose="02020603050405020304" pitchFamily="18" charset="0"/>
                <a:cs typeface="Times New Roman" panose="02020603050405020304" pitchFamily="18" charset="0"/>
              </a:rPr>
              <a:t>I-3- Rappel physiopathologique</a:t>
            </a:r>
          </a:p>
          <a:p>
            <a:pPr indent="0" marL="0">
              <a:buNone/>
            </a:pPr>
            <a:endParaRPr dirty="0" sz="2400" lang="fr-FR" smtClean="0">
              <a:latin typeface="Times New Roman" panose="02020603050405020304" pitchFamily="18" charset="0"/>
              <a:cs typeface="Times New Roman" panose="02020603050405020304" pitchFamily="18" charset="0"/>
            </a:endParaRPr>
          </a:p>
          <a:p>
            <a:pPr indent="0" marL="0">
              <a:buNone/>
            </a:pPr>
            <a:endParaRPr dirty="0" sz="2400" lang="fr-FR">
              <a:latin typeface="Times New Roman" panose="02020603050405020304" pitchFamily="18" charset="0"/>
              <a:cs typeface="Times New Roman" panose="02020603050405020304" pitchFamily="18" charset="0"/>
            </a:endParaRPr>
          </a:p>
          <a:p>
            <a:pPr eaLnBrk="1" hangingPunct="1" indent="0" marL="0">
              <a:buFont typeface="Arial" panose="020B0604020202020204" pitchFamily="34" charset="0"/>
              <a:buNone/>
            </a:pPr>
            <a:endParaRPr altLang="fr-FR" b="1" dirty="0" sz="2400" lang="fr-FR">
              <a:latin typeface="Times New Roman" panose="02020603050405020304" pitchFamily="18" charset="0"/>
              <a:cs typeface="Times New Roman" panose="02020603050405020304" pitchFamily="18" charset="0"/>
            </a:endParaRPr>
          </a:p>
        </p:txBody>
      </p:sp>
      <p:sp>
        <p:nvSpPr>
          <p:cNvPr id="1048625" name="Espace réservé de la date 3"/>
          <p:cNvSpPr>
            <a:spLocks noGrp="1"/>
          </p:cNvSpPr>
          <p:nvPr>
            <p:ph type="dt" sz="quarter" idx="10"/>
          </p:nvPr>
        </p:nvSpPr>
        <p:spPr/>
        <p:txBody>
          <a:bodyPr/>
          <a:p>
            <a:fld id="{4957DD96-E295-442D-9B81-4393B0A45E2F}" type="datetime1">
              <a:rPr lang="fr-FR"/>
              <a:t>11/14/2023</a:t>
            </a:fld>
            <a:endParaRPr dirty="0" lang="fr-FR"/>
          </a:p>
        </p:txBody>
      </p:sp>
      <p:pic>
        <p:nvPicPr>
          <p:cNvPr id="2097153" name="Image 1"/>
          <p:cNvPicPr>
            <a:picLocks noChangeAspect="1"/>
          </p:cNvPicPr>
          <p:nvPr/>
        </p:nvPicPr>
        <p:blipFill>
          <a:blip xmlns:r="http://schemas.openxmlformats.org/officeDocument/2006/relationships" r:embed="rId1"/>
          <a:stretch>
            <a:fillRect/>
          </a:stretch>
        </p:blipFill>
        <p:spPr>
          <a:xfrm>
            <a:off x="1187624" y="2204863"/>
            <a:ext cx="7080076" cy="4516611"/>
          </a:xfrm>
          <a:prstGeom prst="rect"/>
        </p:spPr>
      </p:pic>
    </p:spTree>
  </p:cSld>
  <p:clrMapOvr>
    <a:masterClrMapping/>
  </p:clrMapOvr>
</p:sld>
</file>

<file path=ppt/theme/theme1.xml><?xml version="1.0" encoding="utf-8"?>
<a:theme xmlns:a="http://schemas.openxmlformats.org/drawingml/2006/main" name="Thème Offic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Thème Offic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Thème Offic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ETATS DE CHOC</dc:title>
  <dc:creator>Carrefour Adrien</dc:creator>
  <cp:lastModifiedBy>ibou diop</cp:lastModifiedBy>
  <dcterms:created xsi:type="dcterms:W3CDTF">2014-05-17T19:37:40Z</dcterms:created>
  <dcterms:modified xsi:type="dcterms:W3CDTF">2023-11-14T13:24:03Z</dcterms:modified>
</cp:coreProperties>
</file>