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ChaCha20: A Stream Cipher for Secure Encryption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2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ChaCha20 is a secure, fast, and versatile stream cipher.</a:t>
            </a:r>
          </a:p>
          <a:p>
            <a:pPr/>
            <a:r>
              <a:t>Ideal for modern encryption needs in various applications.</a:t>
            </a:r>
          </a:p>
          <a:p>
            <a:pPr/>
            <a:r>
              <a:t>Combining high performance with robust security, ChaCha20 is a valuable tool in the cryptographic landscape.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 &amp; 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9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ChaCha20 is a stream cipher designed to provide </a:t>
            </a:r>
            <a:r>
              <a:rPr b="1" u="sng"/>
              <a:t>high security</a:t>
            </a:r>
            <a:r>
              <a:rPr u="sng"/>
              <a:t> </a:t>
            </a:r>
            <a:r>
              <a:rPr b="1" u="sng"/>
              <a:t>and performance</a:t>
            </a:r>
            <a:endParaRPr b="1" u="sng"/>
          </a:p>
          <a:p>
            <a:pPr marL="0" indent="0">
              <a:buSzTx/>
              <a:buFontTx/>
              <a:buNone/>
            </a:pPr>
          </a:p>
          <a:p>
            <a:pPr/>
            <a:r>
              <a:t>Purpose: Ensure confidentiality and integrity of data.</a:t>
            </a:r>
          </a:p>
          <a:p>
            <a:pPr/>
          </a:p>
          <a:p>
            <a:pPr/>
            <a:r>
              <a:t>Origin: Created by Daniel J. Bernstein in 2008.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ChaCha20 Overview</a:t>
            </a:r>
          </a:p>
        </p:txBody>
      </p:sp>
      <p:sp>
        <p:nvSpPr>
          <p:cNvPr id="10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77749" indent="-277749" defTabSz="370331">
              <a:spcBef>
                <a:spcPts val="600"/>
              </a:spcBef>
              <a:defRPr sz="2592"/>
            </a:pPr>
            <a:r>
              <a:t>Type: Stream cipher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Key Size: 256 bits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Nonce Size: 96 bits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t>Block Size: 512 bits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rPr b="1"/>
              <a:t>Strengths:</a:t>
            </a:r>
            <a:r>
              <a:t> Fast, secure, resistant to known cryptographic attacks.</a:t>
            </a:r>
          </a:p>
          <a:p>
            <a:pPr marL="277749" indent="-277749" defTabSz="370331">
              <a:spcBef>
                <a:spcPts val="600"/>
              </a:spcBef>
              <a:defRPr sz="2592"/>
            </a:pPr>
          </a:p>
          <a:p>
            <a:pPr marL="277749" indent="-277749" defTabSz="370331">
              <a:spcBef>
                <a:spcPts val="600"/>
              </a:spcBef>
              <a:defRPr sz="2592"/>
            </a:pPr>
            <a:r>
              <a:rPr b="1"/>
              <a:t>Use Cases:</a:t>
            </a:r>
            <a:r>
              <a:t> Secure communication, data encryption, TLS, VPNs.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ChaCha20 Works</a:t>
            </a:r>
          </a:p>
        </p:txBody>
      </p:sp>
      <p:sp>
        <p:nvSpPr>
          <p:cNvPr id="10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defTabSz="310895">
              <a:spcBef>
                <a:spcPts val="500"/>
              </a:spcBef>
              <a:buSzTx/>
              <a:buFontTx/>
              <a:buNone/>
              <a:defRPr b="1" sz="2176"/>
            </a:pPr>
            <a:r>
              <a:t>Key Setup: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/>
            </a:pPr>
            <a:r>
              <a:t>- ChaCha20 uses a 256-bit key and a 96-bit nonce.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/>
            </a:pPr>
            <a:r>
              <a:t>- The key and nonce are used to initialize the internal state.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/>
            </a:pP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b="1" sz="2176"/>
            </a:pPr>
            <a:r>
              <a:t>Encryption Process: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/>
            </a:pPr>
            <a:r>
              <a:t>- Data is encrypted in blocks of 512 bits.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/>
            </a:pPr>
            <a:r>
              <a:t>- Each block is processed using a series of add-rotate-xor (ARX) operations.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/>
            </a:pP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b="1" sz="2176"/>
            </a:pPr>
            <a:r>
              <a:t>Decryption Process: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/>
            </a:pPr>
            <a:r>
              <a:t>- Decryption is identical to encryption.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ChaCha20 Algorithm Steps</a:t>
            </a:r>
          </a:p>
        </p:txBody>
      </p:sp>
      <p:sp>
        <p:nvSpPr>
          <p:cNvPr id="10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defTabSz="310895">
              <a:spcBef>
                <a:spcPts val="500"/>
              </a:spcBef>
              <a:buSzTx/>
              <a:buFontTx/>
              <a:buNone/>
              <a:defRPr b="1" sz="2176"/>
            </a:pPr>
            <a:r>
              <a:t>Key and Nonce Setup: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/>
            </a:pPr>
            <a:r>
              <a:t>- Initialize a 512-bit state matrix with key, nonce, and constant.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/>
            </a:pP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b="1" sz="2176"/>
            </a:pPr>
            <a:r>
              <a:t>Block Processing: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/>
            </a:pPr>
            <a:r>
              <a:t>- Apply 20 rounds of ARX operations to each block.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/>
            </a:pP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b="1" sz="2176"/>
            </a:pPr>
            <a:r>
              <a:t>Output Generation: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/>
            </a:pPr>
            <a:r>
              <a:t>- Generate a keystream by extracting words from the state matrix.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/>
            </a:pP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b="1" sz="2176"/>
            </a:pPr>
            <a:r>
              <a:t>Encryption: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/>
            </a:pPr>
            <a:r>
              <a:t>- XOR the keystream with the plaintext to produce ciphertext.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2627">
              <a:defRPr sz="4356"/>
            </a:lvl1pPr>
          </a:lstStyle>
          <a:p>
            <a:pPr/>
            <a:r>
              <a:t>Example: Encrypting with ChaCha20</a:t>
            </a:r>
          </a:p>
        </p:txBody>
      </p:sp>
      <p:sp>
        <p:nvSpPr>
          <p:cNvPr id="10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defTabSz="310895">
              <a:spcBef>
                <a:spcPts val="500"/>
              </a:spcBef>
              <a:buSzTx/>
              <a:buFontTx/>
              <a:buNone/>
              <a:defRPr sz="2176"/>
            </a:pPr>
            <a:r>
              <a:t>Key Generation: key = generateKey(256)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/>
            </a:pP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/>
            </a:pPr>
            <a:r>
              <a:t>Nonce Generation: nonce = generateNonce(96)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/>
            </a:pP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/>
            </a:pPr>
            <a:r>
              <a:t>Initialization: state = initializeState(key, nonce)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/>
            </a:pP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b="1" sz="2176"/>
            </a:pPr>
            <a:r>
              <a:t>Encryption: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/>
            </a:pPr>
            <a:r>
              <a:t>- ciphertext = chaCha20Encrypt(state, plaintext)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/>
            </a:pP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b="1" sz="2176"/>
            </a:pPr>
            <a:r>
              <a:t>Decryption: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/>
            </a:pPr>
            <a:r>
              <a:t>- decryptedText = chaCha20Decrypt(state, ciphertext)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 of ChaCha20</a:t>
            </a:r>
          </a:p>
        </p:txBody>
      </p:sp>
      <p:sp>
        <p:nvSpPr>
          <p:cNvPr id="11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defTabSz="310895">
              <a:spcBef>
                <a:spcPts val="500"/>
              </a:spcBef>
              <a:buSzTx/>
              <a:buFontTx/>
              <a:buNone/>
              <a:defRPr b="1" sz="2176"/>
            </a:pPr>
            <a:r>
              <a:t>Security: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/>
            </a:pPr>
            <a:r>
              <a:t>- High resistance to cryptographic attacks.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/>
            </a:pPr>
            <a:r>
              <a:t>- Proven security properties.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/>
            </a:pP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b="1" sz="2176"/>
            </a:pPr>
            <a:r>
              <a:t>Performance: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/>
            </a:pPr>
            <a:r>
              <a:t>- Efficient on a wide range of hardware and software platforms.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/>
            </a:pPr>
            <a:r>
              <a:t>- Faster than many other ciphers, including AES.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/>
            </a:pP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b="1" sz="2176"/>
            </a:pPr>
            <a:r>
              <a:t>Flexibility:</a:t>
            </a:r>
          </a:p>
          <a:p>
            <a:pPr marL="0" indent="0" defTabSz="310895">
              <a:spcBef>
                <a:spcPts val="500"/>
              </a:spcBef>
              <a:buSzTx/>
              <a:buFontTx/>
              <a:buNone/>
              <a:defRPr sz="2176"/>
            </a:pPr>
            <a:r>
              <a:t>- Suitable for various applications, from secure communications to data storage.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Cases for ChaCha20</a:t>
            </a:r>
          </a:p>
        </p:txBody>
      </p:sp>
      <p:sp>
        <p:nvSpPr>
          <p:cNvPr id="11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2613" indent="-332613" defTabSz="443484">
              <a:defRPr sz="3104"/>
            </a:pPr>
            <a:r>
              <a:t>TLS/SSL: Used in securing web communications.</a:t>
            </a:r>
          </a:p>
          <a:p>
            <a:pPr marL="332613" indent="-332613" defTabSz="443484">
              <a:defRPr sz="3104"/>
            </a:pPr>
          </a:p>
          <a:p>
            <a:pPr marL="332613" indent="-332613" defTabSz="443484">
              <a:defRPr sz="3104"/>
            </a:pPr>
            <a:r>
              <a:t>VPNs: Ensuring secure remote connections.</a:t>
            </a:r>
          </a:p>
          <a:p>
            <a:pPr marL="332613" indent="-332613" defTabSz="443484">
              <a:defRPr sz="3104"/>
            </a:pPr>
          </a:p>
          <a:p>
            <a:pPr marL="332613" indent="-332613" defTabSz="443484">
              <a:defRPr sz="3104"/>
            </a:pPr>
            <a:r>
              <a:t>Disk Encryption: Protecting data on storage devices.</a:t>
            </a:r>
          </a:p>
          <a:p>
            <a:pPr marL="332613" indent="-332613" defTabSz="443484">
              <a:defRPr sz="3104"/>
            </a:pPr>
          </a:p>
          <a:p>
            <a:pPr marL="332613" indent="-332613" defTabSz="443484">
              <a:defRPr sz="3104"/>
            </a:pPr>
            <a:r>
              <a:t>Secure Messaging: Encrypting instant messages.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ChaCha20 vs. Other Ciphers</a:t>
            </a:r>
          </a:p>
        </p:txBody>
      </p:sp>
      <p:sp>
        <p:nvSpPr>
          <p:cNvPr id="11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defTabSz="370331">
              <a:spcBef>
                <a:spcPts val="600"/>
              </a:spcBef>
              <a:buSzTx/>
              <a:buFontTx/>
              <a:buNone/>
              <a:defRPr b="1" sz="2592"/>
            </a:pPr>
            <a:r>
              <a:t>Comparison with AES:</a:t>
            </a:r>
          </a:p>
          <a:p>
            <a:pPr marL="0" indent="0" defTabSz="370331">
              <a:spcBef>
                <a:spcPts val="600"/>
              </a:spcBef>
              <a:buSzTx/>
              <a:buFontTx/>
              <a:buNone/>
              <a:defRPr sz="2592"/>
            </a:pPr>
            <a:r>
              <a:t> - Speed: Generally faster than AES.</a:t>
            </a:r>
          </a:p>
          <a:p>
            <a:pPr marL="0" indent="0" defTabSz="370331">
              <a:spcBef>
                <a:spcPts val="600"/>
              </a:spcBef>
              <a:buSzTx/>
              <a:buFontTx/>
              <a:buNone/>
              <a:defRPr sz="2592"/>
            </a:pPr>
            <a:r>
              <a:t>- Security: Both offer high security, but ChaCha20 has simpler operations.</a:t>
            </a:r>
          </a:p>
          <a:p>
            <a:pPr marL="0" indent="0" defTabSz="370331">
              <a:spcBef>
                <a:spcPts val="600"/>
              </a:spcBef>
              <a:buSzTx/>
              <a:buFontTx/>
              <a:buNone/>
              <a:defRPr sz="2592"/>
            </a:pPr>
          </a:p>
          <a:p>
            <a:pPr marL="0" indent="0" defTabSz="370331">
              <a:spcBef>
                <a:spcPts val="600"/>
              </a:spcBef>
              <a:buSzTx/>
              <a:buFontTx/>
              <a:buNone/>
              <a:defRPr b="1" sz="2592"/>
            </a:pPr>
            <a:r>
              <a:t>Comparison with RC4:</a:t>
            </a:r>
          </a:p>
          <a:p>
            <a:pPr marL="0" indent="0" defTabSz="370331">
              <a:spcBef>
                <a:spcPts val="600"/>
              </a:spcBef>
              <a:buSzTx/>
              <a:buFontTx/>
              <a:buNone/>
              <a:defRPr sz="2592"/>
            </a:pPr>
            <a:r>
              <a:t>- Security: ChaCha20 is more secure, addressing vulnerabilities in RC4.</a:t>
            </a:r>
          </a:p>
          <a:p>
            <a:pPr marL="0" indent="0" defTabSz="370331">
              <a:spcBef>
                <a:spcPts val="600"/>
              </a:spcBef>
              <a:buSzTx/>
              <a:buFontTx/>
              <a:buNone/>
              <a:defRPr sz="2592"/>
            </a:pPr>
            <a:r>
              <a:t>- Performance: Comparable, but ChaCha20 is preferred for its robustness.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