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3"/>
  </p:notesMasterIdLst>
  <p:sldIdLst>
    <p:sldId id="1038" r:id="rId2"/>
    <p:sldId id="1179" r:id="rId3"/>
    <p:sldId id="1117" r:id="rId4"/>
    <p:sldId id="1040" r:id="rId5"/>
    <p:sldId id="1120" r:id="rId6"/>
    <p:sldId id="1119" r:id="rId7"/>
    <p:sldId id="1118" r:id="rId8"/>
    <p:sldId id="1180" r:id="rId9"/>
    <p:sldId id="1149" r:id="rId10"/>
    <p:sldId id="1122" r:id="rId11"/>
    <p:sldId id="1123" r:id="rId12"/>
    <p:sldId id="1193" r:id="rId13"/>
    <p:sldId id="1194" r:id="rId14"/>
    <p:sldId id="1195" r:id="rId15"/>
    <p:sldId id="1124" r:id="rId16"/>
    <p:sldId id="1183" r:id="rId17"/>
    <p:sldId id="1163" r:id="rId18"/>
    <p:sldId id="1051" r:id="rId19"/>
    <p:sldId id="1127" r:id="rId20"/>
    <p:sldId id="1151" r:id="rId21"/>
    <p:sldId id="1154" r:id="rId22"/>
    <p:sldId id="1153" r:id="rId23"/>
    <p:sldId id="1182" r:id="rId24"/>
    <p:sldId id="1155" r:id="rId25"/>
    <p:sldId id="1158" r:id="rId26"/>
    <p:sldId id="1156" r:id="rId27"/>
    <p:sldId id="1150" r:id="rId28"/>
    <p:sldId id="1128" r:id="rId29"/>
    <p:sldId id="1160" r:id="rId30"/>
    <p:sldId id="1175" r:id="rId31"/>
    <p:sldId id="1164" r:id="rId32"/>
    <p:sldId id="1052" r:id="rId33"/>
    <p:sldId id="1161" r:id="rId34"/>
    <p:sldId id="1162" r:id="rId35"/>
    <p:sldId id="1165" r:id="rId36"/>
    <p:sldId id="1130" r:id="rId37"/>
    <p:sldId id="1054" r:id="rId38"/>
    <p:sldId id="1174" r:id="rId39"/>
    <p:sldId id="1083" r:id="rId40"/>
    <p:sldId id="1132" r:id="rId41"/>
    <p:sldId id="1133" r:id="rId42"/>
    <p:sldId id="1166" r:id="rId43"/>
    <p:sldId id="1131" r:id="rId44"/>
    <p:sldId id="1137" r:id="rId45"/>
    <p:sldId id="1186" r:id="rId46"/>
    <p:sldId id="1181" r:id="rId47"/>
    <p:sldId id="1134" r:id="rId48"/>
    <p:sldId id="1167" r:id="rId49"/>
    <p:sldId id="1178" r:id="rId50"/>
    <p:sldId id="1168" r:id="rId51"/>
    <p:sldId id="1170" r:id="rId52"/>
    <p:sldId id="1169" r:id="rId53"/>
    <p:sldId id="1171" r:id="rId54"/>
    <p:sldId id="1138" r:id="rId55"/>
    <p:sldId id="1139" r:id="rId56"/>
    <p:sldId id="1074" r:id="rId57"/>
    <p:sldId id="1136" r:id="rId58"/>
    <p:sldId id="1176" r:id="rId59"/>
    <p:sldId id="1140" r:id="rId60"/>
    <p:sldId id="1141" r:id="rId61"/>
    <p:sldId id="1142" r:id="rId62"/>
    <p:sldId id="1172" r:id="rId63"/>
    <p:sldId id="1173" r:id="rId64"/>
    <p:sldId id="1188" r:id="rId65"/>
    <p:sldId id="1189" r:id="rId66"/>
    <p:sldId id="1143" r:id="rId67"/>
    <p:sldId id="1145" r:id="rId68"/>
    <p:sldId id="1146" r:id="rId69"/>
    <p:sldId id="1147" r:id="rId70"/>
    <p:sldId id="1148" r:id="rId71"/>
    <p:sldId id="1187" r:id="rId72"/>
    <p:sldId id="1107" r:id="rId73"/>
    <p:sldId id="1159" r:id="rId74"/>
    <p:sldId id="1191" r:id="rId75"/>
    <p:sldId id="1144" r:id="rId76"/>
    <p:sldId id="1192" r:id="rId77"/>
    <p:sldId id="1196" r:id="rId78"/>
    <p:sldId id="1177" r:id="rId79"/>
    <p:sldId id="1184" r:id="rId80"/>
    <p:sldId id="1185" r:id="rId81"/>
    <p:sldId id="275" r:id="rId8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 xmlns:p15="http://schemas.microsoft.com/office/powerpoint/2012/main">
        <p15:guide id="1" orient="horz" pos="432">
          <p15:clr>
            <a:srgbClr val="A4A3A4"/>
          </p15:clr>
        </p15:guide>
        <p15:guide id="2" orient="horz" pos="576">
          <p15:clr>
            <a:srgbClr val="A4A3A4"/>
          </p15:clr>
        </p15:guide>
        <p15:guide id="3" orient="horz" pos="2160">
          <p15:clr>
            <a:srgbClr val="A4A3A4"/>
          </p15:clr>
        </p15:guide>
        <p15:guide id="4" orient="horz" pos="4128">
          <p15:clr>
            <a:srgbClr val="A4A3A4"/>
          </p15:clr>
        </p15:guide>
        <p15:guide id="5" pos="384">
          <p15:clr>
            <a:srgbClr val="A4A3A4"/>
          </p15:clr>
        </p15:guide>
        <p15:guide id="6" pos="2880">
          <p15:clr>
            <a:srgbClr val="A4A3A4"/>
          </p15:clr>
        </p15:guide>
        <p15:guide id="7" pos="5568">
          <p15:clr>
            <a:srgbClr val="A4A3A4"/>
          </p15:clr>
        </p15:guide>
        <p15:guide id="8" pos="297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rnando" initials="F" lastIdx="13" clrIdx="0">
    <p:extLst/>
  </p:cmAuthor>
  <p:cmAuthor id="2" name="Microsoft Office User"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DFE4"/>
    <a:srgbClr val="CCAF0A"/>
    <a:srgbClr val="EBF0F2"/>
    <a:srgbClr val="993366"/>
    <a:srgbClr val="6EA0B0"/>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2" autoAdjust="0"/>
    <p:restoredTop sz="98006" autoAdjust="0"/>
  </p:normalViewPr>
  <p:slideViewPr>
    <p:cSldViewPr>
      <p:cViewPr varScale="1">
        <p:scale>
          <a:sx n="81" d="100"/>
          <a:sy n="81" d="100"/>
        </p:scale>
        <p:origin x="-1264" y="-112"/>
      </p:cViewPr>
      <p:guideLst>
        <p:guide orient="horz" pos="432"/>
        <p:guide orient="horz" pos="576"/>
        <p:guide orient="horz" pos="2160"/>
        <p:guide orient="horz" pos="4128"/>
        <p:guide pos="384"/>
        <p:guide pos="2880"/>
        <p:guide pos="5568"/>
        <p:guide pos="29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11008"/>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notesMaster" Target="notesMasters/notesMaster1.xml"/><Relationship Id="rId84" Type="http://schemas.openxmlformats.org/officeDocument/2006/relationships/printerSettings" Target="printerSettings/printerSettings1.bin"/><Relationship Id="rId85" Type="http://schemas.openxmlformats.org/officeDocument/2006/relationships/commentAuthors" Target="commentAuthors.xml"/><Relationship Id="rId86" Type="http://schemas.openxmlformats.org/officeDocument/2006/relationships/presProps" Target="presProps.xml"/><Relationship Id="rId87" Type="http://schemas.openxmlformats.org/officeDocument/2006/relationships/viewProps" Target="viewProps.xml"/><Relationship Id="rId88" Type="http://schemas.openxmlformats.org/officeDocument/2006/relationships/theme" Target="theme/theme1.xml"/><Relationship Id="rId8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MS PGothic" charset="0"/>
                <a:cs typeface="MS PGothic"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1400ED1E-134F-4103-BB81-519295FB6C73}" type="datetimeFigureOut">
              <a:rPr lang="en-US"/>
              <a:pPr>
                <a:defRPr/>
              </a:pPr>
              <a:t>6/8/17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lt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MS PGothic" charset="0"/>
                <a:cs typeface="MS PGothic"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80253CCD-F1CA-47D2-9C10-E8A4C42AB807}" type="slidenum">
              <a:rPr lang="en-US"/>
              <a:pPr>
                <a:defRPr/>
              </a:pPr>
              <a:t>‹#›</a:t>
            </a:fld>
            <a:endParaRPr lang="en-US" dirty="0"/>
          </a:p>
        </p:txBody>
      </p:sp>
    </p:spTree>
    <p:extLst>
      <p:ext uri="{BB962C8B-B14F-4D97-AF65-F5344CB8AC3E}">
        <p14:creationId xmlns:p14="http://schemas.microsoft.com/office/powerpoint/2010/main" val="21186762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5A4DCF4-6EFF-4C84-B63E-0FB45582A370}" type="slidenum">
              <a:rPr lang="en-US" altLang="es-MX"/>
              <a:pPr/>
              <a:t>1</a:t>
            </a:fld>
            <a:endParaRPr lang="en-US" altLang="es-MX" dirty="0"/>
          </a:p>
        </p:txBody>
      </p:sp>
      <p:sp>
        <p:nvSpPr>
          <p:cNvPr id="17411" name="Rectangle 1026"/>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2" name="Rectangle 1027"/>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MX" dirty="0">
              <a:latin typeface="Arial" panose="020B0604020202020204" pitchFamily="34" charset="0"/>
            </a:endParaRPr>
          </a:p>
        </p:txBody>
      </p:sp>
    </p:spTree>
    <p:extLst>
      <p:ext uri="{BB962C8B-B14F-4D97-AF65-F5344CB8AC3E}">
        <p14:creationId xmlns:p14="http://schemas.microsoft.com/office/powerpoint/2010/main" val="826197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5D391F7E-B9F3-4699-B531-25DCF1C13FEC}" type="slidenum">
              <a:rPr lang="en-US" altLang="es-MX"/>
              <a:pPr/>
              <a:t>81</a:t>
            </a:fld>
            <a:endParaRPr lang="en-US" altLang="es-MX" dirty="0"/>
          </a:p>
        </p:txBody>
      </p:sp>
      <p:sp>
        <p:nvSpPr>
          <p:cNvPr id="46083" name="Rectangle 2"/>
          <p:cNvSpPr>
            <a:spLocks noGrp="1" noRot="1" noChangeAspect="1" noChangeArrowheads="1" noTextEdit="1"/>
          </p:cNvSpPr>
          <p:nvPr>
            <p:ph type="sldImg"/>
          </p:nvPr>
        </p:nvSpPr>
        <p:spPr bwMode="auto">
          <a:xfrm>
            <a:off x="1144588" y="685800"/>
            <a:ext cx="4573587"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MX" dirty="0">
              <a:latin typeface="Arial" panose="020B0604020202020204" pitchFamily="34" charset="0"/>
            </a:endParaRPr>
          </a:p>
        </p:txBody>
      </p:sp>
    </p:spTree>
    <p:extLst>
      <p:ext uri="{BB962C8B-B14F-4D97-AF65-F5344CB8AC3E}">
        <p14:creationId xmlns:p14="http://schemas.microsoft.com/office/powerpoint/2010/main" val="1739138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9"/>
          <p:cNvSpPr/>
          <p:nvPr userDrawn="1"/>
        </p:nvSpPr>
        <p:spPr>
          <a:xfrm>
            <a:off x="0" y="4833938"/>
            <a:ext cx="2239963" cy="987425"/>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solidFill>
                <a:srgbClr val="FFFFFF"/>
              </a:solidFill>
              <a:ea typeface="MS PGothic" charset="0"/>
              <a:cs typeface="MS PGothic" charset="0"/>
            </a:endParaRPr>
          </a:p>
        </p:txBody>
      </p:sp>
      <p:sp>
        <p:nvSpPr>
          <p:cNvPr id="5" name="Rectangle 10"/>
          <p:cNvSpPr/>
          <p:nvPr userDrawn="1"/>
        </p:nvSpPr>
        <p:spPr>
          <a:xfrm>
            <a:off x="2359025" y="4495800"/>
            <a:ext cx="6784975" cy="987425"/>
          </a:xfrm>
          <a:prstGeom prst="rect">
            <a:avLst/>
          </a:prstGeom>
          <a:solidFill>
            <a:schemeClr val="tx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solidFill>
                <a:schemeClr val="accent1"/>
              </a:solidFill>
              <a:ea typeface="MS PGothic" charset="0"/>
              <a:cs typeface="MS PGothic" charset="0"/>
            </a:endParaRPr>
          </a:p>
        </p:txBody>
      </p:sp>
      <p:sp>
        <p:nvSpPr>
          <p:cNvPr id="10" name="Subtitle 8"/>
          <p:cNvSpPr>
            <a:spLocks noGrp="1"/>
          </p:cNvSpPr>
          <p:nvPr>
            <p:ph type="subTitle" idx="1"/>
          </p:nvPr>
        </p:nvSpPr>
        <p:spPr>
          <a:xfrm>
            <a:off x="2362200" y="5266944"/>
            <a:ext cx="6477000" cy="981456"/>
          </a:xfrm>
        </p:spPr>
        <p:txBody>
          <a:bodyPr lIns="182880" tIns="182880" rIns="182880" bIns="182880" anchor="ctr">
            <a:normAutofit/>
          </a:bodyPr>
          <a:lstStyle>
            <a:lvl1pPr marL="0" indent="0" algn="l">
              <a:buNone/>
              <a:defRPr sz="1600" b="1">
                <a:solidFill>
                  <a:schemeClr val="accent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Click to edit Master subtitle style</a:t>
            </a:r>
          </a:p>
        </p:txBody>
      </p:sp>
      <p:sp>
        <p:nvSpPr>
          <p:cNvPr id="11" name="Title 7"/>
          <p:cNvSpPr>
            <a:spLocks noGrp="1"/>
          </p:cNvSpPr>
          <p:nvPr>
            <p:ph type="ctrTitle"/>
          </p:nvPr>
        </p:nvSpPr>
        <p:spPr>
          <a:xfrm>
            <a:off x="2362200" y="685800"/>
            <a:ext cx="6477000" cy="4572000"/>
          </a:xfrm>
        </p:spPr>
        <p:txBody>
          <a:bodyPr bIns="0"/>
          <a:lstStyle>
            <a:lvl1pPr>
              <a:lnSpc>
                <a:spcPts val="4400"/>
              </a:lnSpc>
              <a:defRPr sz="4400" b="0" cap="all" baseline="0">
                <a:solidFill>
                  <a:schemeClr val="tx2">
                    <a:lumMod val="25000"/>
                  </a:schemeClr>
                </a:solidFill>
              </a:defRPr>
            </a:lvl1pPr>
          </a:lstStyle>
          <a:p>
            <a:r>
              <a:rPr lang="en-US" dirty="0"/>
              <a:t>Click to edit Master title style</a:t>
            </a:r>
          </a:p>
        </p:txBody>
      </p:sp>
    </p:spTree>
    <p:extLst>
      <p:ext uri="{BB962C8B-B14F-4D97-AF65-F5344CB8AC3E}">
        <p14:creationId xmlns:p14="http://schemas.microsoft.com/office/powerpoint/2010/main" val="373962724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0" y="6248400"/>
            <a:ext cx="26670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Tw Cen MT" panose="020B0602020104020603" pitchFamily="34" charset="0"/>
              </a:defRPr>
            </a:lvl1pPr>
          </a:lstStyle>
          <a:p>
            <a:pPr>
              <a:defRPr/>
            </a:pPr>
            <a:fld id="{1874E9A2-C737-4C1B-959F-DE6621CD9D3E}" type="datetimeFigureOut">
              <a:rPr lang="en-US"/>
              <a:pPr>
                <a:defRPr/>
              </a:pPr>
              <a:t>6/8/17</a:t>
            </a:fld>
            <a:endParaRPr lang="en-US" dirty="0"/>
          </a:p>
        </p:txBody>
      </p:sp>
      <p:sp>
        <p:nvSpPr>
          <p:cNvPr id="5" name="Footer Placeholder 4"/>
          <p:cNvSpPr>
            <a:spLocks noGrp="1"/>
          </p:cNvSpPr>
          <p:nvPr>
            <p:ph type="ftr" sz="quarter" idx="11"/>
          </p:nvPr>
        </p:nvSpPr>
        <p:spPr>
          <a:xfrm>
            <a:off x="609600" y="6248400"/>
            <a:ext cx="5421313"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w Cen MT" charset="0"/>
                <a:ea typeface="MS PGothic" charset="0"/>
                <a:cs typeface="MS PGothic" charset="0"/>
              </a:defRPr>
            </a:lvl1pPr>
          </a:lstStyle>
          <a:p>
            <a:pPr>
              <a:defRPr/>
            </a:pPr>
            <a:endParaRPr lang="en-US" dirty="0"/>
          </a:p>
        </p:txBody>
      </p:sp>
      <p:sp>
        <p:nvSpPr>
          <p:cNvPr id="6" name="Slide Number Placeholder 5"/>
          <p:cNvSpPr>
            <a:spLocks noGrp="1"/>
          </p:cNvSpPr>
          <p:nvPr>
            <p:ph type="sldNum" sz="quarter" idx="12"/>
          </p:nvPr>
        </p:nvSpPr>
        <p:spPr>
          <a:xfrm>
            <a:off x="0" y="1271588"/>
            <a:ext cx="533400" cy="244475"/>
          </a:xfrm>
        </p:spPr>
        <p:txBody>
          <a:bodyPr/>
          <a:lstStyle>
            <a:lvl1pPr>
              <a:defRPr smtClean="0"/>
            </a:lvl1pPr>
          </a:lstStyle>
          <a:p>
            <a:pPr>
              <a:defRPr/>
            </a:pPr>
            <a:fld id="{69A4F845-4266-4CD2-8357-4D809DE36764}" type="slidenum">
              <a:rPr lang="en-US"/>
              <a:pPr>
                <a:defRPr/>
              </a:pPr>
              <a:t>‹#›</a:t>
            </a:fld>
            <a:endParaRPr lang="en-US" dirty="0"/>
          </a:p>
        </p:txBody>
      </p:sp>
    </p:spTree>
    <p:extLst>
      <p:ext uri="{BB962C8B-B14F-4D97-AF65-F5344CB8AC3E}">
        <p14:creationId xmlns:p14="http://schemas.microsoft.com/office/powerpoint/2010/main" val="645588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MS PGothic" charset="0"/>
              <a:cs typeface="MS PGothic" charset="0"/>
            </a:endParaRPr>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MS PGothic" charset="0"/>
              <a:cs typeface="MS PGothic" charset="0"/>
            </a:endParaRPr>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MS PGothic" charset="0"/>
              <a:cs typeface="MS PGothic" charset="0"/>
            </a:endParaRPr>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Tw Cen MT" panose="020B0602020104020603" pitchFamily="34" charset="0"/>
              </a:defRPr>
            </a:lvl1pPr>
          </a:lstStyle>
          <a:p>
            <a:pPr>
              <a:defRPr/>
            </a:pPr>
            <a:fld id="{6F9C2A1C-6C31-4F24-863C-46AAAFDB6693}" type="datetimeFigureOut">
              <a:rPr lang="en-US"/>
              <a:pPr>
                <a:defRPr/>
              </a:pPr>
              <a:t>6/8/17</a:t>
            </a:fld>
            <a:endParaRPr lang="en-US" dirty="0"/>
          </a:p>
        </p:txBody>
      </p:sp>
      <p:sp>
        <p:nvSpPr>
          <p:cNvPr id="8" name="Footer Placeholder 4"/>
          <p:cNvSpPr>
            <a:spLocks noGrp="1"/>
          </p:cNvSpPr>
          <p:nvPr>
            <p:ph type="ftr" sz="quarter" idx="11"/>
          </p:nvPr>
        </p:nvSpPr>
        <p:spPr>
          <a:xfrm>
            <a:off x="457200" y="6248400"/>
            <a:ext cx="5573713"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w Cen MT" charset="0"/>
                <a:ea typeface="MS PGothic" charset="0"/>
                <a:cs typeface="MS PGothic" charset="0"/>
              </a:defRPr>
            </a:lvl1pPr>
          </a:lstStyle>
          <a:p>
            <a:pPr>
              <a:defRPr/>
            </a:pPr>
            <a:endParaRPr lang="en-US" dirty="0"/>
          </a:p>
        </p:txBody>
      </p:sp>
      <p:sp>
        <p:nvSpPr>
          <p:cNvPr id="9" name="Slide Number Placeholder 5"/>
          <p:cNvSpPr>
            <a:spLocks noGrp="1"/>
          </p:cNvSpPr>
          <p:nvPr>
            <p:ph type="sldNum" sz="quarter" idx="12"/>
          </p:nvPr>
        </p:nvSpPr>
        <p:spPr>
          <a:xfrm rot="5400000">
            <a:off x="5989638" y="144462"/>
            <a:ext cx="533400" cy="244475"/>
          </a:xfrm>
        </p:spPr>
        <p:txBody>
          <a:bodyPr/>
          <a:lstStyle>
            <a:lvl1pPr>
              <a:defRPr smtClean="0"/>
            </a:lvl1pPr>
          </a:lstStyle>
          <a:p>
            <a:pPr>
              <a:defRPr/>
            </a:pPr>
            <a:fld id="{83EBC58B-220B-4682-8E0E-D4A3D69931FB}" type="slidenum">
              <a:rPr lang="en-US"/>
              <a:pPr>
                <a:defRPr/>
              </a:pPr>
              <a:t>‹#›</a:t>
            </a:fld>
            <a:endParaRPr lang="en-US" dirty="0"/>
          </a:p>
        </p:txBody>
      </p:sp>
    </p:spTree>
    <p:extLst>
      <p:ext uri="{BB962C8B-B14F-4D97-AF65-F5344CB8AC3E}">
        <p14:creationId xmlns:p14="http://schemas.microsoft.com/office/powerpoint/2010/main" val="288259795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139266" name="Rectangle 2"/>
          <p:cNvSpPr>
            <a:spLocks noGrp="1" noChangeArrowheads="1"/>
          </p:cNvSpPr>
          <p:nvPr>
            <p:ph type="ctrTitle" sz="quarter"/>
          </p:nvPr>
        </p:nvSpPr>
        <p:spPr>
          <a:xfrm>
            <a:off x="4060825" y="2286000"/>
            <a:ext cx="4573588" cy="2079625"/>
          </a:xfrm>
        </p:spPr>
        <p:txBody>
          <a:bodyPr lIns="91440" rIns="91440"/>
          <a:lstStyle>
            <a:lvl1pPr>
              <a:lnSpc>
                <a:spcPct val="110000"/>
              </a:lnSpc>
              <a:defRPr sz="2000">
                <a:latin typeface="Times" pitchFamily="18" charset="0"/>
              </a:defRPr>
            </a:lvl1pPr>
          </a:lstStyle>
          <a:p>
            <a:endParaRPr lang="es-CO"/>
          </a:p>
        </p:txBody>
      </p:sp>
    </p:spTree>
    <p:extLst>
      <p:ext uri="{BB962C8B-B14F-4D97-AF65-F5344CB8AC3E}">
        <p14:creationId xmlns:p14="http://schemas.microsoft.com/office/powerpoint/2010/main" val="310224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a:xfrm>
            <a:off x="457200" y="1600200"/>
            <a:ext cx="8229600" cy="4525963"/>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2"/>
          <p:cNvSpPr>
            <a:spLocks noGrp="1" noChangeArrowheads="1"/>
          </p:cNvSpPr>
          <p:nvPr>
            <p:ph type="ftr" sz="quarter" idx="10"/>
          </p:nvPr>
        </p:nvSpPr>
        <p:spPr>
          <a:xfrm>
            <a:off x="2119313" y="6530975"/>
            <a:ext cx="4905375" cy="2508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Tw Cen MT" panose="020B0602020104020603" pitchFamily="34" charset="0"/>
              </a:defRPr>
            </a:lvl1pPr>
          </a:lstStyle>
          <a:p>
            <a:pPr>
              <a:defRPr/>
            </a:pPr>
            <a:r>
              <a:rPr lang="en-US" dirty="0"/>
              <a:t/>
            </a:r>
            <a:br>
              <a:rPr lang="en-US" dirty="0"/>
            </a:br>
            <a:r>
              <a:rPr lang="en-US" dirty="0"/>
              <a:t>- CONFIDENTIAL -</a:t>
            </a:r>
          </a:p>
        </p:txBody>
      </p:sp>
    </p:spTree>
    <p:extLst>
      <p:ext uri="{BB962C8B-B14F-4D97-AF65-F5344CB8AC3E}">
        <p14:creationId xmlns:p14="http://schemas.microsoft.com/office/powerpoint/2010/main" val="3355264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10"/>
          <p:cNvSpPr txBox="1">
            <a:spLocks/>
          </p:cNvSpPr>
          <p:nvPr userDrawn="1"/>
        </p:nvSpPr>
        <p:spPr>
          <a:xfrm>
            <a:off x="6553200" y="6553200"/>
            <a:ext cx="2133600" cy="182563"/>
          </a:xfrm>
          <a:prstGeom prst="rect">
            <a:avLst/>
          </a:prstGeom>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defRPr/>
            </a:pPr>
            <a:fld id="{CF08D9BC-2198-4885-9997-F46DECD2A071}" type="slidenum">
              <a:rPr lang="en-US" sz="1000" b="1" smtClean="0">
                <a:solidFill>
                  <a:srgbClr val="7F7F7F"/>
                </a:solidFill>
                <a:latin typeface="Calibri" panose="020F0502020204030204" pitchFamily="34" charset="0"/>
              </a:rPr>
              <a:pPr algn="r" eaLnBrk="1" hangingPunct="1">
                <a:defRPr/>
              </a:pPr>
              <a:t>‹#›</a:t>
            </a:fld>
            <a:endParaRPr lang="en-US" sz="1000" b="1" dirty="0">
              <a:solidFill>
                <a:srgbClr val="7F7F7F"/>
              </a:solidFill>
              <a:latin typeface="Calibri" panose="020F0502020204030204" pitchFamily="34" charset="0"/>
            </a:endParaRPr>
          </a:p>
        </p:txBody>
      </p:sp>
      <p:sp>
        <p:nvSpPr>
          <p:cNvPr id="5" name="Rectangle 8"/>
          <p:cNvSpPr/>
          <p:nvPr userDrawn="1"/>
        </p:nvSpPr>
        <p:spPr>
          <a:xfrm>
            <a:off x="0" y="685800"/>
            <a:ext cx="533400" cy="4603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b="1" dirty="0">
              <a:solidFill>
                <a:srgbClr val="FFFFFF"/>
              </a:solidFill>
              <a:ea typeface="MS PGothic" charset="0"/>
              <a:cs typeface="MS PGothic" charset="0"/>
            </a:endParaRPr>
          </a:p>
        </p:txBody>
      </p:sp>
      <p:sp>
        <p:nvSpPr>
          <p:cNvPr id="6" name="Rectangle 9"/>
          <p:cNvSpPr/>
          <p:nvPr userDrawn="1"/>
        </p:nvSpPr>
        <p:spPr>
          <a:xfrm>
            <a:off x="590550" y="685800"/>
            <a:ext cx="8553450" cy="4603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b="1" dirty="0">
              <a:solidFill>
                <a:srgbClr val="FFFFFF"/>
              </a:solidFill>
              <a:ea typeface="MS PGothic" charset="0"/>
              <a:cs typeface="MS PGothic" charset="0"/>
            </a:endParaRPr>
          </a:p>
        </p:txBody>
      </p:sp>
      <p:sp>
        <p:nvSpPr>
          <p:cNvPr id="11" name="Title Placeholder 21"/>
          <p:cNvSpPr>
            <a:spLocks noGrp="1"/>
          </p:cNvSpPr>
          <p:nvPr>
            <p:ph type="title"/>
          </p:nvPr>
        </p:nvSpPr>
        <p:spPr>
          <a:xfrm>
            <a:off x="609600" y="76200"/>
            <a:ext cx="8229600" cy="609600"/>
          </a:xfrm>
          <a:prstGeom prst="rect">
            <a:avLst/>
          </a:prstGeom>
        </p:spPr>
        <p:txBody>
          <a:bodyPr>
            <a:noAutofit/>
          </a:bodyPr>
          <a:lstStyle>
            <a:lvl1pPr>
              <a:lnSpc>
                <a:spcPts val="1800"/>
              </a:lnSpc>
              <a:defRPr sz="1600">
                <a:solidFill>
                  <a:schemeClr val="tx1">
                    <a:lumMod val="75000"/>
                    <a:lumOff val="25000"/>
                  </a:schemeClr>
                </a:solidFill>
              </a:defRPr>
            </a:lvl1pPr>
          </a:lstStyle>
          <a:p>
            <a:r>
              <a:rPr lang="en-US" dirty="0"/>
              <a:t>Click to edit Master title style</a:t>
            </a:r>
          </a:p>
        </p:txBody>
      </p:sp>
      <p:sp>
        <p:nvSpPr>
          <p:cNvPr id="13" name="Text Placeholder 12"/>
          <p:cNvSpPr>
            <a:spLocks noGrp="1"/>
          </p:cNvSpPr>
          <p:nvPr>
            <p:ph idx="1"/>
          </p:nvPr>
        </p:nvSpPr>
        <p:spPr>
          <a:xfrm>
            <a:off x="612648" y="914400"/>
            <a:ext cx="8226552" cy="5212080"/>
          </a:xfrm>
          <a:prstGeom prst="rect">
            <a:avLst/>
          </a:prstGeom>
        </p:spPr>
        <p:txBody>
          <a:bodyPr>
            <a:normAutofit/>
          </a:bodyPr>
          <a:lstStyle>
            <a:lvl1pPr marL="1588" indent="-1588" eaLnBrk="1" latinLnBrk="0" hangingPunct="1">
              <a:lnSpc>
                <a:spcPts val="1800"/>
              </a:lnSpc>
              <a:spcBef>
                <a:spcPts val="600"/>
              </a:spcBef>
              <a:defRPr sz="1600" cap="none" baseline="0">
                <a:solidFill>
                  <a:schemeClr val="tx1"/>
                </a:solidFill>
              </a:defRPr>
            </a:lvl1pPr>
            <a:lvl2pPr marL="457200" indent="-228600">
              <a:lnSpc>
                <a:spcPts val="1800"/>
              </a:lnSpc>
              <a:spcBef>
                <a:spcPts val="600"/>
              </a:spcBef>
              <a:buClr>
                <a:schemeClr val="accent1"/>
              </a:buClr>
              <a:buFont typeface="Wingdings" pitchFamily="2" charset="2"/>
              <a:buChar char="§"/>
              <a:defRPr sz="1400">
                <a:solidFill>
                  <a:schemeClr val="tx1"/>
                </a:solidFill>
                <a:latin typeface="Calibri" pitchFamily="34" charset="0"/>
                <a:cs typeface="Calibri" pitchFamily="34" charset="0"/>
              </a:defRPr>
            </a:lvl2pPr>
            <a:lvl3pPr marL="685800" indent="-228600">
              <a:lnSpc>
                <a:spcPts val="1800"/>
              </a:lnSpc>
              <a:spcBef>
                <a:spcPts val="600"/>
              </a:spcBef>
              <a:buClr>
                <a:schemeClr val="accent2"/>
              </a:buClr>
              <a:buFont typeface="Wingdings" pitchFamily="2" charset="2"/>
              <a:buChar char="§"/>
              <a:defRPr sz="1400">
                <a:solidFill>
                  <a:schemeClr val="tx1"/>
                </a:solidFill>
                <a:latin typeface="Calibri" pitchFamily="34" charset="0"/>
                <a:cs typeface="Calibri" pitchFamily="34" charset="0"/>
              </a:defRPr>
            </a:lvl3pPr>
            <a:lvl4pPr marL="914400" indent="-228600">
              <a:lnSpc>
                <a:spcPts val="1400"/>
              </a:lnSpc>
              <a:spcBef>
                <a:spcPts val="600"/>
              </a:spcBef>
              <a:buClr>
                <a:schemeClr val="accent3"/>
              </a:buClr>
              <a:buFont typeface="Calibri" pitchFamily="34" charset="0"/>
              <a:buChar char="&gt;"/>
              <a:defRPr sz="1200">
                <a:solidFill>
                  <a:schemeClr val="tx1"/>
                </a:solidFill>
                <a:latin typeface="Calibri" pitchFamily="34" charset="0"/>
                <a:cs typeface="Calibri" pitchFamily="34" charset="0"/>
              </a:defRPr>
            </a:lvl4pPr>
            <a:lvl5pPr marL="1143000" indent="-228600">
              <a:lnSpc>
                <a:spcPts val="1400"/>
              </a:lnSpc>
              <a:spcBef>
                <a:spcPts val="600"/>
              </a:spcBef>
              <a:buClr>
                <a:schemeClr val="accent4"/>
              </a:buClr>
              <a:buFont typeface="Syntax LT Std" pitchFamily="34" charset="0"/>
              <a:buChar char="–"/>
              <a:tabLst/>
              <a:defRPr sz="1200">
                <a:solidFill>
                  <a:schemeClr val="tx1"/>
                </a:solidFill>
                <a:latin typeface="Calibri" pitchFamily="34" charset="0"/>
                <a:cs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3435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1"/>
        </a:solidFill>
        <a:effectLst/>
      </p:bgPr>
    </p:bg>
    <p:spTree>
      <p:nvGrpSpPr>
        <p:cNvPr id="1" name=""/>
        <p:cNvGrpSpPr/>
        <p:nvPr/>
      </p:nvGrpSpPr>
      <p:grpSpPr>
        <a:xfrm>
          <a:off x="0" y="0"/>
          <a:ext cx="0" cy="0"/>
          <a:chOff x="0" y="0"/>
          <a:chExt cx="0" cy="0"/>
        </a:xfrm>
      </p:grpSpPr>
      <p:sp>
        <p:nvSpPr>
          <p:cNvPr id="4" name="Rectangle 7"/>
          <p:cNvSpPr/>
          <p:nvPr userDrawn="1"/>
        </p:nvSpPr>
        <p:spPr>
          <a:xfrm>
            <a:off x="0" y="2271713"/>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solidFill>
                <a:srgbClr val="FFFFFF"/>
              </a:solidFill>
              <a:ea typeface="MS PGothic" charset="0"/>
              <a:cs typeface="MS PGothic" charset="0"/>
            </a:endParaRPr>
          </a:p>
        </p:txBody>
      </p:sp>
      <p:sp>
        <p:nvSpPr>
          <p:cNvPr id="5" name="Rectangle 8"/>
          <p:cNvSpPr/>
          <p:nvPr userDrawn="1"/>
        </p:nvSpPr>
        <p:spPr>
          <a:xfrm>
            <a:off x="1371600" y="1600200"/>
            <a:ext cx="7772400" cy="990600"/>
          </a:xfrm>
          <a:prstGeom prst="rect">
            <a:avLst/>
          </a:prstGeom>
          <a:solidFill>
            <a:schemeClr val="bg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solidFill>
                <a:srgbClr val="FFFFFF"/>
              </a:solidFill>
              <a:ea typeface="MS PGothic" charset="0"/>
              <a:cs typeface="MS PGothic" charset="0"/>
            </a:endParaRPr>
          </a:p>
        </p:txBody>
      </p:sp>
      <p:sp>
        <p:nvSpPr>
          <p:cNvPr id="8" name="Text Placeholder 2"/>
          <p:cNvSpPr>
            <a:spLocks noGrp="1"/>
          </p:cNvSpPr>
          <p:nvPr>
            <p:ph type="body" idx="1"/>
          </p:nvPr>
        </p:nvSpPr>
        <p:spPr>
          <a:xfrm>
            <a:off x="1371600" y="2743200"/>
            <a:ext cx="7123113" cy="3429000"/>
          </a:xfrm>
        </p:spPr>
        <p:txBody>
          <a:bodyPr lIns="91440" tIns="91440" rIns="91440" bIns="91440">
            <a:normAutofit/>
          </a:bodyPr>
          <a:lstStyle>
            <a:lvl1pPr marL="0" indent="0">
              <a:buNone/>
              <a:defRPr sz="1600" b="0">
                <a:solidFill>
                  <a:schemeClr val="bg2">
                    <a:lumMod val="2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dirty="0"/>
              <a:t>Click to edit Master text styles</a:t>
            </a:r>
          </a:p>
        </p:txBody>
      </p:sp>
      <p:sp>
        <p:nvSpPr>
          <p:cNvPr id="9" name="Title 1"/>
          <p:cNvSpPr>
            <a:spLocks noGrp="1"/>
          </p:cNvSpPr>
          <p:nvPr>
            <p:ph type="title"/>
          </p:nvPr>
        </p:nvSpPr>
        <p:spPr>
          <a:xfrm>
            <a:off x="1371600" y="1600200"/>
            <a:ext cx="7620000" cy="990600"/>
          </a:xfrm>
        </p:spPr>
        <p:txBody>
          <a:bodyPr lIns="91440" tIns="91440" rIns="91440" bIns="91440"/>
          <a:lstStyle>
            <a:lvl1pPr algn="l">
              <a:buNone/>
              <a:defRPr sz="2000" b="1" cap="all" baseline="0">
                <a:solidFill>
                  <a:schemeClr val="accent2"/>
                </a:solidFill>
              </a:defRPr>
            </a:lvl1pPr>
          </a:lstStyle>
          <a:p>
            <a:r>
              <a:rPr lang="en-US" dirty="0"/>
              <a:t>Click to edit Master title style</a:t>
            </a:r>
          </a:p>
        </p:txBody>
      </p:sp>
    </p:spTree>
    <p:extLst>
      <p:ext uri="{BB962C8B-B14F-4D97-AF65-F5344CB8AC3E}">
        <p14:creationId xmlns:p14="http://schemas.microsoft.com/office/powerpoint/2010/main" val="209822750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Slide Number Placeholder 10"/>
          <p:cNvSpPr txBox="1">
            <a:spLocks/>
          </p:cNvSpPr>
          <p:nvPr userDrawn="1"/>
        </p:nvSpPr>
        <p:spPr>
          <a:xfrm>
            <a:off x="6553200" y="6553200"/>
            <a:ext cx="2133600" cy="182563"/>
          </a:xfrm>
          <a:prstGeom prst="rect">
            <a:avLst/>
          </a:prstGeom>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defRPr/>
            </a:pPr>
            <a:fld id="{DDDD1391-1711-4770-8ED5-C2F8CB30E630}" type="slidenum">
              <a:rPr lang="en-US" sz="1000" b="1" smtClean="0">
                <a:solidFill>
                  <a:srgbClr val="7F7F7F"/>
                </a:solidFill>
                <a:latin typeface="Calibri" panose="020F0502020204030204" pitchFamily="34" charset="0"/>
              </a:rPr>
              <a:pPr algn="r" eaLnBrk="1" hangingPunct="1">
                <a:defRPr/>
              </a:pPr>
              <a:t>‹#›</a:t>
            </a:fld>
            <a:endParaRPr lang="en-US" sz="1000" b="1" dirty="0">
              <a:solidFill>
                <a:srgbClr val="7F7F7F"/>
              </a:solidFill>
              <a:latin typeface="Calibri" panose="020F0502020204030204" pitchFamily="34" charset="0"/>
            </a:endParaRPr>
          </a:p>
        </p:txBody>
      </p:sp>
      <p:sp>
        <p:nvSpPr>
          <p:cNvPr id="6" name="Rectangle 13"/>
          <p:cNvSpPr/>
          <p:nvPr userDrawn="1"/>
        </p:nvSpPr>
        <p:spPr>
          <a:xfrm>
            <a:off x="0" y="685800"/>
            <a:ext cx="533400" cy="4603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b="1" dirty="0">
              <a:solidFill>
                <a:srgbClr val="FFFFFF"/>
              </a:solidFill>
              <a:ea typeface="MS PGothic" charset="0"/>
              <a:cs typeface="MS PGothic" charset="0"/>
            </a:endParaRPr>
          </a:p>
        </p:txBody>
      </p:sp>
      <p:sp>
        <p:nvSpPr>
          <p:cNvPr id="7" name="Rectangle 14"/>
          <p:cNvSpPr/>
          <p:nvPr userDrawn="1"/>
        </p:nvSpPr>
        <p:spPr>
          <a:xfrm>
            <a:off x="590550" y="685800"/>
            <a:ext cx="8553450" cy="4603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b="1" dirty="0">
              <a:solidFill>
                <a:srgbClr val="FFFFFF"/>
              </a:solidFill>
              <a:ea typeface="MS PGothic" charset="0"/>
              <a:cs typeface="MS PGothic" charset="0"/>
            </a:endParaRPr>
          </a:p>
        </p:txBody>
      </p:sp>
      <p:sp>
        <p:nvSpPr>
          <p:cNvPr id="2" name="Title 1"/>
          <p:cNvSpPr>
            <a:spLocks noGrp="1"/>
          </p:cNvSpPr>
          <p:nvPr>
            <p:ph type="title"/>
          </p:nvPr>
        </p:nvSpPr>
        <p:spPr/>
        <p:txBody>
          <a:bodyPr/>
          <a:lstStyle>
            <a:lvl1pPr>
              <a:lnSpc>
                <a:spcPts val="1800"/>
              </a:lnSpc>
              <a:defRPr sz="1600">
                <a:solidFill>
                  <a:schemeClr val="tx1">
                    <a:lumMod val="75000"/>
                    <a:lumOff val="25000"/>
                  </a:schemeClr>
                </a:solidFill>
              </a:defRPr>
            </a:lvl1pPr>
          </a:lstStyle>
          <a:p>
            <a:r>
              <a:rPr lang="en-US" dirty="0"/>
              <a:t>Click to edit Master title style</a:t>
            </a:r>
          </a:p>
        </p:txBody>
      </p:sp>
      <p:sp>
        <p:nvSpPr>
          <p:cNvPr id="9" name="Content Placeholder 8"/>
          <p:cNvSpPr>
            <a:spLocks noGrp="1"/>
          </p:cNvSpPr>
          <p:nvPr>
            <p:ph sz="quarter" idx="1"/>
          </p:nvPr>
        </p:nvSpPr>
        <p:spPr>
          <a:xfrm>
            <a:off x="609600" y="914400"/>
            <a:ext cx="3886200" cy="52471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
          </p:nvPr>
        </p:nvSpPr>
        <p:spPr>
          <a:xfrm>
            <a:off x="4844901" y="914400"/>
            <a:ext cx="3886200" cy="52471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71790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a:xfrm>
            <a:off x="6096000" y="6248400"/>
            <a:ext cx="26670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Tw Cen MT" panose="020B0602020104020603" pitchFamily="34" charset="0"/>
              </a:defRPr>
            </a:lvl1pPr>
          </a:lstStyle>
          <a:p>
            <a:pPr>
              <a:defRPr/>
            </a:pPr>
            <a:fld id="{FCDC7E00-C62A-4AB6-B178-F87610F7D359}" type="datetimeFigureOut">
              <a:rPr lang="en-US"/>
              <a:pPr>
                <a:defRPr/>
              </a:pPr>
              <a:t>6/8/17</a:t>
            </a:fld>
            <a:endParaRPr lang="en-US" dirty="0"/>
          </a:p>
        </p:txBody>
      </p:sp>
      <p:sp>
        <p:nvSpPr>
          <p:cNvPr id="8" name="Slide Number Placeholder 11"/>
          <p:cNvSpPr>
            <a:spLocks noGrp="1"/>
          </p:cNvSpPr>
          <p:nvPr>
            <p:ph type="sldNum" sz="quarter" idx="11"/>
          </p:nvPr>
        </p:nvSpPr>
        <p:spPr>
          <a:xfrm>
            <a:off x="0" y="1271588"/>
            <a:ext cx="533400" cy="244475"/>
          </a:xfrm>
        </p:spPr>
        <p:txBody>
          <a:bodyPr/>
          <a:lstStyle>
            <a:lvl1pPr>
              <a:defRPr smtClean="0"/>
            </a:lvl1pPr>
          </a:lstStyle>
          <a:p>
            <a:pPr>
              <a:defRPr/>
            </a:pPr>
            <a:fld id="{C18F5C6B-E03D-4731-9039-739513C7BB3F}" type="slidenum">
              <a:rPr lang="en-US"/>
              <a:pPr>
                <a:defRPr/>
              </a:pPr>
              <a:t>‹#›</a:t>
            </a:fld>
            <a:endParaRPr lang="en-US" dirty="0"/>
          </a:p>
        </p:txBody>
      </p:sp>
      <p:sp>
        <p:nvSpPr>
          <p:cNvPr id="9" name="Footer Placeholder 13"/>
          <p:cNvSpPr>
            <a:spLocks noGrp="1"/>
          </p:cNvSpPr>
          <p:nvPr>
            <p:ph type="ftr" sz="quarter" idx="12"/>
          </p:nvPr>
        </p:nvSpPr>
        <p:spPr>
          <a:xfrm>
            <a:off x="609600" y="6248400"/>
            <a:ext cx="5421313"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w Cen MT" charset="0"/>
                <a:ea typeface="MS PGothic" charset="0"/>
                <a:cs typeface="MS PGothic" charset="0"/>
              </a:defRPr>
            </a:lvl1pPr>
          </a:lstStyle>
          <a:p>
            <a:pPr>
              <a:defRPr/>
            </a:pPr>
            <a:endParaRPr lang="en-US" dirty="0"/>
          </a:p>
        </p:txBody>
      </p:sp>
    </p:spTree>
    <p:extLst>
      <p:ext uri="{BB962C8B-B14F-4D97-AF65-F5344CB8AC3E}">
        <p14:creationId xmlns:p14="http://schemas.microsoft.com/office/powerpoint/2010/main" val="372935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6"/>
          <p:cNvSpPr/>
          <p:nvPr userDrawn="1"/>
        </p:nvSpPr>
        <p:spPr>
          <a:xfrm>
            <a:off x="0" y="685800"/>
            <a:ext cx="533400" cy="4603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b="1" dirty="0">
              <a:solidFill>
                <a:srgbClr val="FFFFFF"/>
              </a:solidFill>
              <a:ea typeface="MS PGothic" charset="0"/>
              <a:cs typeface="MS PGothic" charset="0"/>
            </a:endParaRPr>
          </a:p>
        </p:txBody>
      </p:sp>
      <p:sp>
        <p:nvSpPr>
          <p:cNvPr id="4" name="Rectangle 7"/>
          <p:cNvSpPr/>
          <p:nvPr userDrawn="1"/>
        </p:nvSpPr>
        <p:spPr>
          <a:xfrm>
            <a:off x="590550" y="685800"/>
            <a:ext cx="8553450" cy="4603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b="1" dirty="0">
              <a:solidFill>
                <a:srgbClr val="FFFFFF"/>
              </a:solidFill>
              <a:ea typeface="MS PGothic" charset="0"/>
              <a:cs typeface="MS PGothic" charset="0"/>
            </a:endParaRPr>
          </a:p>
        </p:txBody>
      </p:sp>
      <p:sp>
        <p:nvSpPr>
          <p:cNvPr id="5" name="Slide Number Placeholder 10"/>
          <p:cNvSpPr txBox="1">
            <a:spLocks/>
          </p:cNvSpPr>
          <p:nvPr userDrawn="1"/>
        </p:nvSpPr>
        <p:spPr>
          <a:xfrm>
            <a:off x="6553200" y="6553200"/>
            <a:ext cx="2133600" cy="182563"/>
          </a:xfrm>
          <a:prstGeom prst="rect">
            <a:avLst/>
          </a:prstGeom>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defRPr/>
            </a:pPr>
            <a:fld id="{9293493A-1596-4463-AB0F-75832EF87FE2}" type="slidenum">
              <a:rPr lang="en-US" sz="1000" b="1" smtClean="0">
                <a:solidFill>
                  <a:srgbClr val="7F7F7F"/>
                </a:solidFill>
                <a:latin typeface="Calibri" panose="020F0502020204030204" pitchFamily="34" charset="0"/>
              </a:rPr>
              <a:pPr algn="r" eaLnBrk="1" hangingPunct="1">
                <a:defRPr/>
              </a:pPr>
              <a:t>‹#›</a:t>
            </a:fld>
            <a:endParaRPr lang="en-US" sz="1000" b="1" dirty="0">
              <a:solidFill>
                <a:srgbClr val="7F7F7F"/>
              </a:solidFill>
              <a:latin typeface="Calibri" panose="020F0502020204030204" pitchFamily="34" charset="0"/>
            </a:endParaRPr>
          </a:p>
        </p:txBody>
      </p:sp>
      <p:sp>
        <p:nvSpPr>
          <p:cNvPr id="9" name="Title Placeholder 21"/>
          <p:cNvSpPr>
            <a:spLocks noGrp="1"/>
          </p:cNvSpPr>
          <p:nvPr>
            <p:ph type="title"/>
          </p:nvPr>
        </p:nvSpPr>
        <p:spPr>
          <a:xfrm>
            <a:off x="609600" y="76200"/>
            <a:ext cx="8229600" cy="609600"/>
          </a:xfrm>
          <a:prstGeom prst="rect">
            <a:avLst/>
          </a:prstGeom>
        </p:spPr>
        <p:txBody>
          <a:bodyPr>
            <a:noAutofit/>
          </a:bodyPr>
          <a:lstStyle>
            <a:lvl1pPr>
              <a:lnSpc>
                <a:spcPts val="1800"/>
              </a:lnSpc>
              <a:defRPr sz="1600">
                <a:solidFill>
                  <a:schemeClr val="tx1">
                    <a:lumMod val="75000"/>
                    <a:lumOff val="25000"/>
                  </a:schemeClr>
                </a:solidFill>
              </a:defRPr>
            </a:lvl1pPr>
          </a:lstStyle>
          <a:p>
            <a:r>
              <a:rPr lang="en-US" dirty="0"/>
              <a:t>Click to edit Master title style</a:t>
            </a:r>
          </a:p>
        </p:txBody>
      </p:sp>
    </p:spTree>
    <p:extLst>
      <p:ext uri="{BB962C8B-B14F-4D97-AF65-F5344CB8AC3E}">
        <p14:creationId xmlns:p14="http://schemas.microsoft.com/office/powerpoint/2010/main" val="2230295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0" y="6248400"/>
            <a:ext cx="26670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Tw Cen MT" panose="020B0602020104020603" pitchFamily="34" charset="0"/>
              </a:defRPr>
            </a:lvl1pPr>
          </a:lstStyle>
          <a:p>
            <a:pPr>
              <a:defRPr/>
            </a:pPr>
            <a:fld id="{E29631DE-C82A-4C26-B004-A06C2D381597}" type="datetimeFigureOut">
              <a:rPr lang="en-US"/>
              <a:pPr>
                <a:defRPr/>
              </a:pPr>
              <a:t>6/8/17</a:t>
            </a:fld>
            <a:endParaRPr lang="en-US" dirty="0"/>
          </a:p>
        </p:txBody>
      </p:sp>
      <p:sp>
        <p:nvSpPr>
          <p:cNvPr id="3" name="Footer Placeholder 2"/>
          <p:cNvSpPr>
            <a:spLocks noGrp="1"/>
          </p:cNvSpPr>
          <p:nvPr>
            <p:ph type="ftr" sz="quarter" idx="11"/>
          </p:nvPr>
        </p:nvSpPr>
        <p:spPr>
          <a:xfrm>
            <a:off x="609600" y="6248400"/>
            <a:ext cx="5421313"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w Cen MT" charset="0"/>
                <a:ea typeface="MS PGothic" charset="0"/>
                <a:cs typeface="MS PGothic" charset="0"/>
              </a:defRPr>
            </a:lvl1pPr>
          </a:lstStyle>
          <a:p>
            <a:pPr>
              <a:defRPr/>
            </a:pP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pPr>
              <a:defRPr/>
            </a:pPr>
            <a:fld id="{22644132-42DB-4EF5-AFF2-B3A1B91346CF}" type="slidenum">
              <a:rPr lang="en-US"/>
              <a:pPr>
                <a:defRPr/>
              </a:pPr>
              <a:t>‹#›</a:t>
            </a:fld>
            <a:endParaRPr lang="en-US" dirty="0"/>
          </a:p>
        </p:txBody>
      </p:sp>
    </p:spTree>
    <p:extLst>
      <p:ext uri="{BB962C8B-B14F-4D97-AF65-F5344CB8AC3E}">
        <p14:creationId xmlns:p14="http://schemas.microsoft.com/office/powerpoint/2010/main" val="788330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0" y="6248400"/>
            <a:ext cx="26670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Tw Cen MT" panose="020B0602020104020603" pitchFamily="34" charset="0"/>
              </a:defRPr>
            </a:lvl1pPr>
          </a:lstStyle>
          <a:p>
            <a:pPr>
              <a:defRPr/>
            </a:pPr>
            <a:fld id="{47D8E588-8AA3-4DF8-A2FB-251111562022}" type="datetimeFigureOut">
              <a:rPr lang="en-US"/>
              <a:pPr>
                <a:defRPr/>
              </a:pPr>
              <a:t>6/8/17</a:t>
            </a:fld>
            <a:endParaRPr lang="en-US" dirty="0"/>
          </a:p>
        </p:txBody>
      </p:sp>
      <p:sp>
        <p:nvSpPr>
          <p:cNvPr id="6" name="Footer Placeholder 5"/>
          <p:cNvSpPr>
            <a:spLocks noGrp="1"/>
          </p:cNvSpPr>
          <p:nvPr>
            <p:ph type="ftr" sz="quarter" idx="11"/>
          </p:nvPr>
        </p:nvSpPr>
        <p:spPr>
          <a:xfrm>
            <a:off x="609600" y="6248400"/>
            <a:ext cx="5421313"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w Cen MT" charset="0"/>
                <a:ea typeface="MS PGothic" charset="0"/>
                <a:cs typeface="MS PGothic" charset="0"/>
              </a:defRPr>
            </a:lvl1pPr>
          </a:lstStyle>
          <a:p>
            <a:pPr>
              <a:defRPr/>
            </a:pPr>
            <a:endParaRPr lang="en-US" dirty="0"/>
          </a:p>
        </p:txBody>
      </p:sp>
      <p:sp>
        <p:nvSpPr>
          <p:cNvPr id="7" name="Slide Number Placeholder 6"/>
          <p:cNvSpPr>
            <a:spLocks noGrp="1"/>
          </p:cNvSpPr>
          <p:nvPr>
            <p:ph type="sldNum" sz="quarter" idx="12"/>
          </p:nvPr>
        </p:nvSpPr>
        <p:spPr>
          <a:xfrm>
            <a:off x="0" y="1271588"/>
            <a:ext cx="533400" cy="244475"/>
          </a:xfrm>
        </p:spPr>
        <p:txBody>
          <a:bodyPr/>
          <a:lstStyle>
            <a:lvl1pPr>
              <a:defRPr smtClean="0">
                <a:solidFill>
                  <a:srgbClr val="FFFFFF"/>
                </a:solidFill>
              </a:defRPr>
            </a:lvl1pPr>
          </a:lstStyle>
          <a:p>
            <a:pPr>
              <a:defRPr/>
            </a:pPr>
            <a:fld id="{9B73D81D-0110-4D01-82F6-DD7B7BF617CB}" type="slidenum">
              <a:rPr lang="en-US"/>
              <a:pPr>
                <a:defRPr/>
              </a:pPr>
              <a:t>‹#›</a:t>
            </a:fld>
            <a:endParaRPr lang="en-US" dirty="0"/>
          </a:p>
        </p:txBody>
      </p:sp>
    </p:spTree>
    <p:extLst>
      <p:ext uri="{BB962C8B-B14F-4D97-AF65-F5344CB8AC3E}">
        <p14:creationId xmlns:p14="http://schemas.microsoft.com/office/powerpoint/2010/main" val="1496950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solidFill>
                <a:srgbClr val="FFFFFF"/>
              </a:solidFill>
              <a:ea typeface="MS PGothic" charset="0"/>
              <a:cs typeface="MS PGothic" charset="0"/>
            </a:endParaRPr>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solidFill>
                <a:srgbClr val="FFFFFF"/>
              </a:solidFill>
              <a:ea typeface="MS PGothic" charset="0"/>
              <a:cs typeface="MS PGothic" charset="0"/>
            </a:endParaRPr>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solidFill>
                <a:srgbClr val="FFFFFF"/>
              </a:solidFill>
              <a:ea typeface="MS PGothic" charset="0"/>
              <a:cs typeface="MS PGothic" charset="0"/>
            </a:endParaRPr>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solidFill>
                <a:srgbClr val="FFFFFF"/>
              </a:solidFill>
              <a:ea typeface="MS PGothic" charset="0"/>
              <a:cs typeface="MS PGothic" charset="0"/>
            </a:endParaRPr>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dirty="0"/>
              <a:t>Click icon to add picture</a:t>
            </a:r>
          </a:p>
        </p:txBody>
      </p:sp>
      <p:sp>
        <p:nvSpPr>
          <p:cNvPr id="9" name="Date Placeholder 11"/>
          <p:cNvSpPr>
            <a:spLocks noGrp="1"/>
          </p:cNvSpPr>
          <p:nvPr>
            <p:ph type="dt" sz="half" idx="10"/>
          </p:nvPr>
        </p:nvSpPr>
        <p:spPr>
          <a:xfrm>
            <a:off x="6248400" y="6248400"/>
            <a:ext cx="26670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Tw Cen MT" panose="020B0602020104020603" pitchFamily="34" charset="0"/>
              </a:defRPr>
            </a:lvl1pPr>
          </a:lstStyle>
          <a:p>
            <a:pPr>
              <a:defRPr/>
            </a:pPr>
            <a:fld id="{4E6E5512-4BA4-41A5-AE55-C0483F294DF9}" type="datetimeFigureOut">
              <a:rPr lang="en-US"/>
              <a:pPr>
                <a:defRPr/>
              </a:pPr>
              <a:t>6/8/17</a:t>
            </a:fld>
            <a:endParaRPr lang="en-US" dirty="0"/>
          </a:p>
        </p:txBody>
      </p:sp>
      <p:sp>
        <p:nvSpPr>
          <p:cNvPr id="10" name="Slide Number Placeholder 12"/>
          <p:cNvSpPr>
            <a:spLocks noGrp="1"/>
          </p:cNvSpPr>
          <p:nvPr>
            <p:ph type="sldNum" sz="quarter" idx="11"/>
          </p:nvPr>
        </p:nvSpPr>
        <p:spPr>
          <a:xfrm>
            <a:off x="0" y="4667250"/>
            <a:ext cx="1447800" cy="663575"/>
          </a:xfrm>
        </p:spPr>
        <p:txBody>
          <a:bodyPr/>
          <a:lstStyle>
            <a:lvl1pPr>
              <a:defRPr sz="2800" smtClean="0"/>
            </a:lvl1pPr>
          </a:lstStyle>
          <a:p>
            <a:pPr>
              <a:defRPr/>
            </a:pPr>
            <a:fld id="{50177180-7279-4353-919F-A1ED8146BC19}" type="slidenum">
              <a:rPr lang="en-US"/>
              <a:pPr>
                <a:defRPr/>
              </a:pPr>
              <a:t>‹#›</a:t>
            </a:fld>
            <a:endParaRPr lang="en-US" dirty="0"/>
          </a:p>
        </p:txBody>
      </p:sp>
      <p:sp>
        <p:nvSpPr>
          <p:cNvPr id="11" name="Footer Placeholder 13"/>
          <p:cNvSpPr>
            <a:spLocks noGrp="1"/>
          </p:cNvSpPr>
          <p:nvPr>
            <p:ph type="ftr" sz="quarter" idx="12"/>
          </p:nvPr>
        </p:nvSpPr>
        <p:spPr>
          <a:xfrm>
            <a:off x="1600200" y="6248400"/>
            <a:ext cx="45720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w Cen MT" charset="0"/>
                <a:ea typeface="MS PGothic" charset="0"/>
                <a:cs typeface="MS PGothic" charset="0"/>
              </a:defRPr>
            </a:lvl1pPr>
          </a:lstStyle>
          <a:p>
            <a:pPr>
              <a:defRPr/>
            </a:pPr>
            <a:endParaRPr lang="en-US" dirty="0"/>
          </a:p>
        </p:txBody>
      </p:sp>
    </p:spTree>
    <p:extLst>
      <p:ext uri="{BB962C8B-B14F-4D97-AF65-F5344CB8AC3E}">
        <p14:creationId xmlns:p14="http://schemas.microsoft.com/office/powerpoint/2010/main" val="60945317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76200"/>
            <a:ext cx="8229600" cy="609600"/>
          </a:xfrm>
          <a:prstGeom prst="rect">
            <a:avLst/>
          </a:prstGeom>
        </p:spPr>
        <p:txBody>
          <a:bodyPr vert="horz" lIns="0" rIns="0" bIns="27432" anchor="b" anchorCtr="0">
            <a:normAutofit/>
          </a:bodyPr>
          <a:lstStyle/>
          <a:p>
            <a:r>
              <a:rPr lang="en-US" dirty="0"/>
              <a:t>Click to edit Master title style</a:t>
            </a:r>
          </a:p>
        </p:txBody>
      </p:sp>
      <p:sp>
        <p:nvSpPr>
          <p:cNvPr id="1027" name="Text Placeholder 12"/>
          <p:cNvSpPr>
            <a:spLocks noGrp="1"/>
          </p:cNvSpPr>
          <p:nvPr>
            <p:ph type="body" idx="1"/>
          </p:nvPr>
        </p:nvSpPr>
        <p:spPr bwMode="auto">
          <a:xfrm>
            <a:off x="612775" y="914400"/>
            <a:ext cx="8226425" cy="521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s-MX"/>
              <a:t>Click to edit Master text styles</a:t>
            </a:r>
          </a:p>
          <a:p>
            <a:pPr lvl="1"/>
            <a:r>
              <a:rPr lang="en-US" altLang="es-MX"/>
              <a:t>Second level</a:t>
            </a:r>
          </a:p>
          <a:p>
            <a:pPr lvl="2"/>
            <a:r>
              <a:rPr lang="en-US" altLang="es-MX"/>
              <a:t>Third level</a:t>
            </a:r>
          </a:p>
          <a:p>
            <a:pPr lvl="3"/>
            <a:r>
              <a:rPr lang="en-US" altLang="es-MX"/>
              <a:t>Fourth level</a:t>
            </a:r>
          </a:p>
          <a:p>
            <a:pPr lvl="4"/>
            <a:r>
              <a:rPr lang="en-US" altLang="es-MX"/>
              <a:t>Fifth level</a:t>
            </a:r>
          </a:p>
        </p:txBody>
      </p:sp>
      <p:sp>
        <p:nvSpPr>
          <p:cNvPr id="11" name="Slide Number Placeholder 10"/>
          <p:cNvSpPr>
            <a:spLocks noGrp="1"/>
          </p:cNvSpPr>
          <p:nvPr>
            <p:ph type="sldNum" sz="quarter" idx="4"/>
          </p:nvPr>
        </p:nvSpPr>
        <p:spPr>
          <a:xfrm>
            <a:off x="6553200" y="6553200"/>
            <a:ext cx="2133600" cy="182563"/>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b="1" smtClean="0">
                <a:solidFill>
                  <a:srgbClr val="7F7F7F"/>
                </a:solidFill>
                <a:latin typeface="Calibri" panose="020F0502020204030204" pitchFamily="34" charset="0"/>
              </a:defRPr>
            </a:lvl1pPr>
          </a:lstStyle>
          <a:p>
            <a:pPr>
              <a:defRPr/>
            </a:pPr>
            <a:fld id="{51E4007A-E3B2-4E08-A289-9C318B787A2E}"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7548" r:id="rId1"/>
    <p:sldLayoutId id="2147487549" r:id="rId2"/>
    <p:sldLayoutId id="2147487550" r:id="rId3"/>
    <p:sldLayoutId id="2147487551" r:id="rId4"/>
    <p:sldLayoutId id="2147487552" r:id="rId5"/>
    <p:sldLayoutId id="2147487553" r:id="rId6"/>
    <p:sldLayoutId id="2147487554" r:id="rId7"/>
    <p:sldLayoutId id="2147487555" r:id="rId8"/>
    <p:sldLayoutId id="2147487556" r:id="rId9"/>
    <p:sldLayoutId id="2147487557" r:id="rId10"/>
    <p:sldLayoutId id="2147487558" r:id="rId11"/>
    <p:sldLayoutId id="2147487559" r:id="rId12"/>
    <p:sldLayoutId id="2147487560" r:id="rId13"/>
  </p:sldLayoutIdLst>
  <p:txStyles>
    <p:titleStyle>
      <a:lvl1pPr algn="l" rtl="0" eaLnBrk="0" fontAlgn="base" hangingPunct="0">
        <a:lnSpc>
          <a:spcPts val="2000"/>
        </a:lnSpc>
        <a:spcBef>
          <a:spcPct val="0"/>
        </a:spcBef>
        <a:spcAft>
          <a:spcPct val="0"/>
        </a:spcAft>
        <a:defRPr b="1" kern="1200" cap="all">
          <a:solidFill>
            <a:srgbClr val="6E6964"/>
          </a:solidFill>
          <a:latin typeface="Calibri" pitchFamily="34" charset="0"/>
          <a:ea typeface="MS PGothic" panose="020B0600070205080204" pitchFamily="34" charset="-128"/>
          <a:cs typeface="Calibri" pitchFamily="34" charset="0"/>
        </a:defRPr>
      </a:lvl1pPr>
      <a:lvl2pPr algn="l" rtl="0" eaLnBrk="0" fontAlgn="base" hangingPunct="0">
        <a:lnSpc>
          <a:spcPts val="2000"/>
        </a:lnSpc>
        <a:spcBef>
          <a:spcPct val="0"/>
        </a:spcBef>
        <a:spcAft>
          <a:spcPct val="0"/>
        </a:spcAft>
        <a:defRPr b="1">
          <a:solidFill>
            <a:srgbClr val="6E6964"/>
          </a:solidFill>
          <a:latin typeface="Calibri" pitchFamily="34" charset="0"/>
          <a:ea typeface="MS PGothic" panose="020B0600070205080204" pitchFamily="34" charset="-128"/>
          <a:cs typeface="Calibri" pitchFamily="34" charset="0"/>
        </a:defRPr>
      </a:lvl2pPr>
      <a:lvl3pPr algn="l" rtl="0" eaLnBrk="0" fontAlgn="base" hangingPunct="0">
        <a:lnSpc>
          <a:spcPts val="2000"/>
        </a:lnSpc>
        <a:spcBef>
          <a:spcPct val="0"/>
        </a:spcBef>
        <a:spcAft>
          <a:spcPct val="0"/>
        </a:spcAft>
        <a:defRPr b="1">
          <a:solidFill>
            <a:srgbClr val="6E6964"/>
          </a:solidFill>
          <a:latin typeface="Calibri" pitchFamily="34" charset="0"/>
          <a:ea typeface="MS PGothic" panose="020B0600070205080204" pitchFamily="34" charset="-128"/>
          <a:cs typeface="Calibri" pitchFamily="34" charset="0"/>
        </a:defRPr>
      </a:lvl3pPr>
      <a:lvl4pPr algn="l" rtl="0" eaLnBrk="0" fontAlgn="base" hangingPunct="0">
        <a:lnSpc>
          <a:spcPts val="2000"/>
        </a:lnSpc>
        <a:spcBef>
          <a:spcPct val="0"/>
        </a:spcBef>
        <a:spcAft>
          <a:spcPct val="0"/>
        </a:spcAft>
        <a:defRPr b="1">
          <a:solidFill>
            <a:srgbClr val="6E6964"/>
          </a:solidFill>
          <a:latin typeface="Calibri" pitchFamily="34" charset="0"/>
          <a:ea typeface="MS PGothic" panose="020B0600070205080204" pitchFamily="34" charset="-128"/>
          <a:cs typeface="Calibri" pitchFamily="34" charset="0"/>
        </a:defRPr>
      </a:lvl4pPr>
      <a:lvl5pPr algn="l" rtl="0" eaLnBrk="0" fontAlgn="base" hangingPunct="0">
        <a:lnSpc>
          <a:spcPts val="2000"/>
        </a:lnSpc>
        <a:spcBef>
          <a:spcPct val="0"/>
        </a:spcBef>
        <a:spcAft>
          <a:spcPct val="0"/>
        </a:spcAft>
        <a:defRPr b="1">
          <a:solidFill>
            <a:srgbClr val="6E6964"/>
          </a:solidFill>
          <a:latin typeface="Calibri" pitchFamily="34" charset="0"/>
          <a:ea typeface="MS PGothic" panose="020B0600070205080204" pitchFamily="34" charset="-128"/>
          <a:cs typeface="Calibri" pitchFamily="34" charset="0"/>
        </a:defRPr>
      </a:lvl5pPr>
      <a:lvl6pPr marL="457200" algn="l" rtl="0" fontAlgn="base">
        <a:lnSpc>
          <a:spcPts val="2000"/>
        </a:lnSpc>
        <a:spcBef>
          <a:spcPct val="0"/>
        </a:spcBef>
        <a:spcAft>
          <a:spcPct val="0"/>
        </a:spcAft>
        <a:defRPr b="1">
          <a:solidFill>
            <a:srgbClr val="6E6964"/>
          </a:solidFill>
          <a:latin typeface="Calibri" pitchFamily="34" charset="0"/>
        </a:defRPr>
      </a:lvl6pPr>
      <a:lvl7pPr marL="914400" algn="l" rtl="0" fontAlgn="base">
        <a:lnSpc>
          <a:spcPts val="2000"/>
        </a:lnSpc>
        <a:spcBef>
          <a:spcPct val="0"/>
        </a:spcBef>
        <a:spcAft>
          <a:spcPct val="0"/>
        </a:spcAft>
        <a:defRPr b="1">
          <a:solidFill>
            <a:srgbClr val="6E6964"/>
          </a:solidFill>
          <a:latin typeface="Calibri" pitchFamily="34" charset="0"/>
        </a:defRPr>
      </a:lvl7pPr>
      <a:lvl8pPr marL="1371600" algn="l" rtl="0" fontAlgn="base">
        <a:lnSpc>
          <a:spcPts val="2000"/>
        </a:lnSpc>
        <a:spcBef>
          <a:spcPct val="0"/>
        </a:spcBef>
        <a:spcAft>
          <a:spcPct val="0"/>
        </a:spcAft>
        <a:defRPr b="1">
          <a:solidFill>
            <a:srgbClr val="6E6964"/>
          </a:solidFill>
          <a:latin typeface="Calibri" pitchFamily="34" charset="0"/>
        </a:defRPr>
      </a:lvl8pPr>
      <a:lvl9pPr marL="1828800" algn="l" rtl="0" fontAlgn="base">
        <a:lnSpc>
          <a:spcPts val="2000"/>
        </a:lnSpc>
        <a:spcBef>
          <a:spcPct val="0"/>
        </a:spcBef>
        <a:spcAft>
          <a:spcPct val="0"/>
        </a:spcAft>
        <a:defRPr b="1">
          <a:solidFill>
            <a:srgbClr val="6E6964"/>
          </a:solidFill>
          <a:latin typeface="Calibri" pitchFamily="34" charset="0"/>
        </a:defRPr>
      </a:lvl9pPr>
    </p:titleStyle>
    <p:bodyStyle>
      <a:lvl1pPr marL="1588" indent="-1588" algn="l" rtl="0" eaLnBrk="0" fontAlgn="base" hangingPunct="0">
        <a:lnSpc>
          <a:spcPts val="1800"/>
        </a:lnSpc>
        <a:spcBef>
          <a:spcPts val="600"/>
        </a:spcBef>
        <a:spcAft>
          <a:spcPct val="0"/>
        </a:spcAft>
        <a:buClr>
          <a:schemeClr val="accent2"/>
        </a:buClr>
        <a:buSzPct val="80000"/>
        <a:defRPr sz="1400" b="1" kern="1200">
          <a:solidFill>
            <a:schemeClr val="tx1"/>
          </a:solidFill>
          <a:latin typeface="Calibri" pitchFamily="34" charset="0"/>
          <a:ea typeface="MS PGothic" panose="020B0600070205080204" pitchFamily="34" charset="-128"/>
          <a:cs typeface="Calibri" pitchFamily="34" charset="0"/>
        </a:defRPr>
      </a:lvl1pPr>
      <a:lvl2pPr marL="457200" indent="-228600" algn="l" rtl="0" eaLnBrk="0" fontAlgn="base" hangingPunct="0">
        <a:lnSpc>
          <a:spcPts val="1800"/>
        </a:lnSpc>
        <a:spcBef>
          <a:spcPts val="600"/>
        </a:spcBef>
        <a:spcAft>
          <a:spcPct val="0"/>
        </a:spcAft>
        <a:buClr>
          <a:schemeClr val="accent1"/>
        </a:buClr>
        <a:buSzPct val="100000"/>
        <a:buFont typeface="Wingdings" panose="05000000000000000000" pitchFamily="2" charset="2"/>
        <a:buChar char="§"/>
        <a:defRPr sz="1400" kern="1200">
          <a:solidFill>
            <a:schemeClr val="tx1"/>
          </a:solidFill>
          <a:latin typeface="Calibri" pitchFamily="34" charset="0"/>
          <a:ea typeface="MS PGothic" panose="020B0600070205080204" pitchFamily="34" charset="-128"/>
          <a:cs typeface="Calibri" pitchFamily="34" charset="0"/>
        </a:defRPr>
      </a:lvl2pPr>
      <a:lvl3pPr marL="685800" indent="-228600" algn="l" rtl="0" eaLnBrk="0" fontAlgn="base" hangingPunct="0">
        <a:lnSpc>
          <a:spcPts val="1800"/>
        </a:lnSpc>
        <a:spcBef>
          <a:spcPts val="600"/>
        </a:spcBef>
        <a:spcAft>
          <a:spcPct val="0"/>
        </a:spcAft>
        <a:buClr>
          <a:schemeClr val="accent2"/>
        </a:buClr>
        <a:buSzPct val="100000"/>
        <a:buFont typeface="Wingdings" panose="05000000000000000000" pitchFamily="2" charset="2"/>
        <a:buChar char="§"/>
        <a:defRPr sz="1400" kern="1200">
          <a:solidFill>
            <a:schemeClr val="tx1"/>
          </a:solidFill>
          <a:latin typeface="Calibri" pitchFamily="34" charset="0"/>
          <a:ea typeface="MS PGothic" panose="020B0600070205080204" pitchFamily="34" charset="-128"/>
          <a:cs typeface="Calibri" pitchFamily="34" charset="0"/>
        </a:defRPr>
      </a:lvl3pPr>
      <a:lvl4pPr marL="914400" indent="-228600" algn="l" rtl="0" eaLnBrk="0" fontAlgn="base" hangingPunct="0">
        <a:lnSpc>
          <a:spcPts val="1400"/>
        </a:lnSpc>
        <a:spcBef>
          <a:spcPts val="600"/>
        </a:spcBef>
        <a:spcAft>
          <a:spcPct val="0"/>
        </a:spcAft>
        <a:buClr>
          <a:srgbClr val="8D89A4"/>
        </a:buClr>
        <a:buSzPct val="100000"/>
        <a:buFont typeface="Calibri" panose="020F0502020204030204" pitchFamily="34" charset="0"/>
        <a:buChar char="&gt;"/>
        <a:defRPr sz="1200" kern="1200">
          <a:solidFill>
            <a:schemeClr val="tx1"/>
          </a:solidFill>
          <a:latin typeface="Calibri" pitchFamily="34" charset="0"/>
          <a:ea typeface="MS PGothic" panose="020B0600070205080204" pitchFamily="34" charset="-128"/>
          <a:cs typeface="Calibri" pitchFamily="34" charset="0"/>
        </a:defRPr>
      </a:lvl4pPr>
      <a:lvl5pPr marL="1143000" indent="-228600" algn="l" rtl="0" eaLnBrk="0" fontAlgn="base" hangingPunct="0">
        <a:lnSpc>
          <a:spcPts val="1400"/>
        </a:lnSpc>
        <a:spcBef>
          <a:spcPts val="600"/>
        </a:spcBef>
        <a:spcAft>
          <a:spcPct val="0"/>
        </a:spcAft>
        <a:buClr>
          <a:srgbClr val="748560"/>
        </a:buClr>
        <a:buSzPct val="125000"/>
        <a:buFont typeface="Syntax LT Std" charset="0"/>
        <a:buChar char="–"/>
        <a:defRPr sz="1200" kern="1200">
          <a:solidFill>
            <a:schemeClr val="tx1"/>
          </a:solidFill>
          <a:latin typeface="Calibri" pitchFamily="34" charset="0"/>
          <a:ea typeface="MS PGothic" panose="020B0600070205080204" pitchFamily="34" charset="-128"/>
          <a:cs typeface="Calibri"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4"/>
          <p:cNvSpPr>
            <a:spLocks noGrp="1"/>
          </p:cNvSpPr>
          <p:nvPr>
            <p:ph type="ctrTitle"/>
          </p:nvPr>
        </p:nvSpPr>
        <p:spPr bwMode="auto">
          <a:xfrm>
            <a:off x="762000" y="533400"/>
            <a:ext cx="8229600" cy="3581400"/>
          </a:xfrm>
        </p:spPr>
        <p:txBody>
          <a:bodyPr wrap="square" tIns="45720" numCol="1" compatLnSpc="1">
            <a:prstTxWarp prst="textNoShape">
              <a:avLst/>
            </a:prstTxWarp>
            <a:normAutofit/>
          </a:bodyPr>
          <a:lstStyle/>
          <a:p>
            <a:pPr eaLnBrk="1" hangingPunct="1">
              <a:lnSpc>
                <a:spcPct val="100000"/>
              </a:lnSpc>
            </a:pPr>
            <a:r>
              <a:rPr lang="es-ES" cap="none" dirty="0">
                <a:solidFill>
                  <a:schemeClr val="tx1"/>
                </a:solidFill>
                <a:latin typeface="Calibri" charset="0"/>
                <a:ea typeface="MS PGothic" charset="0"/>
                <a:cs typeface="Calibri" charset="0"/>
              </a:rPr>
              <a:t>DESARROLLO DEL OBSERVATORIO DE LA ECONOMÍA DIGITAL DE COLOMBIA</a:t>
            </a:r>
            <a:r>
              <a:rPr lang="es-ES" sz="3200" cap="none" dirty="0">
                <a:solidFill>
                  <a:schemeClr val="tx1"/>
                </a:solidFill>
                <a:latin typeface="Calibri" charset="0"/>
                <a:ea typeface="MS PGothic" charset="0"/>
                <a:cs typeface="Calibri" charset="0"/>
              </a:rPr>
              <a:t/>
            </a:r>
            <a:br>
              <a:rPr lang="es-ES" sz="3200" cap="none" dirty="0">
                <a:solidFill>
                  <a:schemeClr val="tx1"/>
                </a:solidFill>
                <a:latin typeface="Calibri" charset="0"/>
                <a:ea typeface="MS PGothic" charset="0"/>
                <a:cs typeface="Calibri" charset="0"/>
              </a:rPr>
            </a:br>
            <a:r>
              <a:rPr lang="es-ES" sz="3600" cap="none" dirty="0">
                <a:solidFill>
                  <a:schemeClr val="tx1"/>
                </a:solidFill>
                <a:latin typeface="Calibri" charset="0"/>
                <a:ea typeface="MS PGothic" charset="0"/>
                <a:cs typeface="Calibri" charset="0"/>
              </a:rPr>
              <a:t/>
            </a:r>
            <a:br>
              <a:rPr lang="es-ES" sz="3600" cap="none" dirty="0">
                <a:solidFill>
                  <a:schemeClr val="tx1"/>
                </a:solidFill>
                <a:latin typeface="Calibri" charset="0"/>
                <a:ea typeface="MS PGothic" charset="0"/>
                <a:cs typeface="Calibri" charset="0"/>
              </a:rPr>
            </a:br>
            <a:r>
              <a:rPr lang="es-CO" sz="2200" cap="none" dirty="0">
                <a:solidFill>
                  <a:schemeClr val="tx1"/>
                </a:solidFill>
                <a:latin typeface="Calibri" charset="0"/>
                <a:ea typeface="MS PGothic" charset="0"/>
                <a:cs typeface="Calibri" charset="0"/>
              </a:rPr>
              <a:t>Entregable 3: </a:t>
            </a:r>
            <a:r>
              <a:rPr lang="es-CO" sz="2200" cap="none" dirty="0">
                <a:solidFill>
                  <a:schemeClr val="tx1"/>
                </a:solidFill>
              </a:rPr>
              <a:t>Informe Final</a:t>
            </a:r>
            <a:r>
              <a:rPr lang="es-ES" altLang="es-MX" sz="2300" cap="none" dirty="0">
                <a:solidFill>
                  <a:schemeClr val="tx1"/>
                </a:solidFill>
              </a:rPr>
              <a:t/>
            </a:r>
            <a:br>
              <a:rPr lang="es-ES" altLang="es-MX" sz="2300" cap="none" dirty="0">
                <a:solidFill>
                  <a:schemeClr val="tx1"/>
                </a:solidFill>
              </a:rPr>
            </a:br>
            <a:endParaRPr lang="en-US" altLang="es-MX" sz="2900" cap="none" dirty="0">
              <a:solidFill>
                <a:schemeClr val="tx1"/>
              </a:solidFill>
            </a:endParaRPr>
          </a:p>
        </p:txBody>
      </p:sp>
      <p:sp>
        <p:nvSpPr>
          <p:cNvPr id="16388" name="Rectangle 7"/>
          <p:cNvSpPr>
            <a:spLocks noChangeArrowheads="1"/>
          </p:cNvSpPr>
          <p:nvPr/>
        </p:nvSpPr>
        <p:spPr bwMode="auto">
          <a:xfrm>
            <a:off x="5566962" y="5878790"/>
            <a:ext cx="29441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ts val="1800"/>
              </a:lnSpc>
              <a:spcBef>
                <a:spcPts val="600"/>
              </a:spcBef>
              <a:buClr>
                <a:schemeClr val="accent2"/>
              </a:buClr>
              <a:buSzPct val="80000"/>
              <a:defRPr sz="1400" b="1">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742950" indent="-285750">
              <a:lnSpc>
                <a:spcPts val="1800"/>
              </a:lnSpc>
              <a:spcBef>
                <a:spcPts val="600"/>
              </a:spcBef>
              <a:buClr>
                <a:schemeClr val="accent1"/>
              </a:buClr>
              <a:buSzPct val="100000"/>
              <a:buFont typeface="Wingdings" panose="05000000000000000000" pitchFamily="2" charset="2"/>
              <a:buChar char="§"/>
              <a:defRPr sz="1400">
                <a:solidFill>
                  <a:schemeClr val="tx1"/>
                </a:solidFill>
                <a:latin typeface="Calibri" panose="020F0502020204030204" pitchFamily="34" charset="0"/>
                <a:ea typeface="MS PGothic" panose="020B0600070205080204" pitchFamily="34" charset="-128"/>
                <a:cs typeface="Calibri" panose="020F0502020204030204" pitchFamily="34" charset="0"/>
              </a:defRPr>
            </a:lvl2pPr>
            <a:lvl3pPr marL="1143000" indent="-228600">
              <a:lnSpc>
                <a:spcPts val="1800"/>
              </a:lnSpc>
              <a:spcBef>
                <a:spcPts val="600"/>
              </a:spcBef>
              <a:buClr>
                <a:schemeClr val="accent2"/>
              </a:buClr>
              <a:buSzPct val="100000"/>
              <a:buFont typeface="Wingdings" panose="05000000000000000000" pitchFamily="2" charset="2"/>
              <a:buChar char="§"/>
              <a:defRPr sz="1400">
                <a:solidFill>
                  <a:schemeClr val="tx1"/>
                </a:solidFill>
                <a:latin typeface="Calibri" panose="020F0502020204030204" pitchFamily="34" charset="0"/>
                <a:ea typeface="MS PGothic" panose="020B0600070205080204" pitchFamily="34" charset="-128"/>
                <a:cs typeface="Calibri" panose="020F0502020204030204" pitchFamily="34" charset="0"/>
              </a:defRPr>
            </a:lvl3pPr>
            <a:lvl4pPr marL="1600200" indent="-228600">
              <a:lnSpc>
                <a:spcPts val="1400"/>
              </a:lnSpc>
              <a:spcBef>
                <a:spcPts val="600"/>
              </a:spcBef>
              <a:buClr>
                <a:srgbClr val="8D89A4"/>
              </a:buClr>
              <a:buSzPct val="100000"/>
              <a:buFont typeface="Calibri" panose="020F0502020204030204" pitchFamily="34" charset="0"/>
              <a:buChar char="&gt;"/>
              <a:defRPr sz="1200">
                <a:solidFill>
                  <a:schemeClr val="tx1"/>
                </a:solidFill>
                <a:latin typeface="Calibri" panose="020F0502020204030204" pitchFamily="34" charset="0"/>
                <a:ea typeface="MS PGothic" panose="020B0600070205080204" pitchFamily="34" charset="-128"/>
                <a:cs typeface="Calibri" panose="020F0502020204030204" pitchFamily="34" charset="0"/>
              </a:defRPr>
            </a:lvl4pPr>
            <a:lvl5pPr marL="2057400" indent="-228600">
              <a:lnSpc>
                <a:spcPts val="1400"/>
              </a:lnSpc>
              <a:spcBef>
                <a:spcPts val="600"/>
              </a:spcBef>
              <a:buClr>
                <a:srgbClr val="748560"/>
              </a:buClr>
              <a:buSzPct val="125000"/>
              <a:buFont typeface="Syntax LT Std" charset="0"/>
              <a:buChar char="–"/>
              <a:defRPr sz="1200">
                <a:solidFill>
                  <a:schemeClr val="tx1"/>
                </a:solidFill>
                <a:latin typeface="Calibri" panose="020F0502020204030204" pitchFamily="34" charset="0"/>
                <a:ea typeface="MS PGothic" panose="020B0600070205080204" pitchFamily="34" charset="-128"/>
                <a:cs typeface="Calibri" panose="020F0502020204030204" pitchFamily="34" charset="0"/>
              </a:defRPr>
            </a:lvl5pPr>
            <a:lvl6pPr marL="2514600" indent="-228600" eaLnBrk="0" fontAlgn="base" hangingPunct="0">
              <a:lnSpc>
                <a:spcPts val="1400"/>
              </a:lnSpc>
              <a:spcBef>
                <a:spcPts val="600"/>
              </a:spcBef>
              <a:spcAft>
                <a:spcPct val="0"/>
              </a:spcAft>
              <a:buClr>
                <a:srgbClr val="748560"/>
              </a:buClr>
              <a:buSzPct val="125000"/>
              <a:buFont typeface="Syntax LT Std" charset="0"/>
              <a:buChar char="–"/>
              <a:defRPr sz="1200">
                <a:solidFill>
                  <a:schemeClr val="tx1"/>
                </a:solidFill>
                <a:latin typeface="Calibri" panose="020F0502020204030204" pitchFamily="34" charset="0"/>
                <a:ea typeface="MS PGothic" panose="020B0600070205080204" pitchFamily="34" charset="-128"/>
                <a:cs typeface="Calibri" panose="020F0502020204030204" pitchFamily="34" charset="0"/>
              </a:defRPr>
            </a:lvl6pPr>
            <a:lvl7pPr marL="2971800" indent="-228600" eaLnBrk="0" fontAlgn="base" hangingPunct="0">
              <a:lnSpc>
                <a:spcPts val="1400"/>
              </a:lnSpc>
              <a:spcBef>
                <a:spcPts val="600"/>
              </a:spcBef>
              <a:spcAft>
                <a:spcPct val="0"/>
              </a:spcAft>
              <a:buClr>
                <a:srgbClr val="748560"/>
              </a:buClr>
              <a:buSzPct val="125000"/>
              <a:buFont typeface="Syntax LT Std" charset="0"/>
              <a:buChar char="–"/>
              <a:defRPr sz="1200">
                <a:solidFill>
                  <a:schemeClr val="tx1"/>
                </a:solidFill>
                <a:latin typeface="Calibri" panose="020F0502020204030204" pitchFamily="34" charset="0"/>
                <a:ea typeface="MS PGothic" panose="020B0600070205080204" pitchFamily="34" charset="-128"/>
                <a:cs typeface="Calibri" panose="020F0502020204030204" pitchFamily="34" charset="0"/>
              </a:defRPr>
            </a:lvl7pPr>
            <a:lvl8pPr marL="3429000" indent="-228600" eaLnBrk="0" fontAlgn="base" hangingPunct="0">
              <a:lnSpc>
                <a:spcPts val="1400"/>
              </a:lnSpc>
              <a:spcBef>
                <a:spcPts val="600"/>
              </a:spcBef>
              <a:spcAft>
                <a:spcPct val="0"/>
              </a:spcAft>
              <a:buClr>
                <a:srgbClr val="748560"/>
              </a:buClr>
              <a:buSzPct val="125000"/>
              <a:buFont typeface="Syntax LT Std" charset="0"/>
              <a:buChar char="–"/>
              <a:defRPr sz="1200">
                <a:solidFill>
                  <a:schemeClr val="tx1"/>
                </a:solidFill>
                <a:latin typeface="Calibri" panose="020F0502020204030204" pitchFamily="34" charset="0"/>
                <a:ea typeface="MS PGothic" panose="020B0600070205080204" pitchFamily="34" charset="-128"/>
                <a:cs typeface="Calibri" panose="020F0502020204030204" pitchFamily="34" charset="0"/>
              </a:defRPr>
            </a:lvl8pPr>
            <a:lvl9pPr marL="3886200" indent="-228600" eaLnBrk="0" fontAlgn="base" hangingPunct="0">
              <a:lnSpc>
                <a:spcPts val="1400"/>
              </a:lnSpc>
              <a:spcBef>
                <a:spcPts val="600"/>
              </a:spcBef>
              <a:spcAft>
                <a:spcPct val="0"/>
              </a:spcAft>
              <a:buClr>
                <a:srgbClr val="748560"/>
              </a:buClr>
              <a:buSzPct val="125000"/>
              <a:buFont typeface="Syntax LT Std" charset="0"/>
              <a:buChar char="–"/>
              <a:defRPr sz="1200">
                <a:solidFill>
                  <a:schemeClr val="tx1"/>
                </a:solidFill>
                <a:latin typeface="Calibri" panose="020F0502020204030204" pitchFamily="34" charset="0"/>
                <a:ea typeface="MS PGothic" panose="020B0600070205080204" pitchFamily="34" charset="-128"/>
                <a:cs typeface="Calibri" panose="020F0502020204030204" pitchFamily="34" charset="0"/>
              </a:defRPr>
            </a:lvl9pPr>
          </a:lstStyle>
          <a:p>
            <a:pPr algn="ctr" eaLnBrk="1" hangingPunct="1">
              <a:lnSpc>
                <a:spcPct val="100000"/>
              </a:lnSpc>
              <a:spcBef>
                <a:spcPct val="0"/>
              </a:spcBef>
              <a:buClrTx/>
              <a:buSzTx/>
            </a:pPr>
            <a:r>
              <a:rPr lang="es-AR" altLang="es-MX" sz="1800" b="0" dirty="0">
                <a:latin typeface="Arial" panose="020B0604020202020204" pitchFamily="34" charset="0"/>
              </a:rPr>
              <a:t>Bogotá, </a:t>
            </a:r>
            <a:r>
              <a:rPr lang="es-AR" altLang="es-MX" sz="1800" b="0" dirty="0" smtClean="0">
                <a:latin typeface="Arial" panose="020B0604020202020204" pitchFamily="34" charset="0"/>
              </a:rPr>
              <a:t>9 </a:t>
            </a:r>
            <a:r>
              <a:rPr lang="es-AR" altLang="es-MX" sz="1800" b="0" dirty="0">
                <a:latin typeface="Arial" panose="020B0604020202020204" pitchFamily="34" charset="0"/>
              </a:rPr>
              <a:t>de junio de 2017</a:t>
            </a:r>
          </a:p>
        </p:txBody>
      </p:sp>
      <p:sp>
        <p:nvSpPr>
          <p:cNvPr id="16389" name="Picture 1"/>
          <p:cNvSpPr>
            <a:spLocks noChangeAspect="1"/>
          </p:cNvSpPr>
          <p:nvPr/>
        </p:nvSpPr>
        <p:spPr bwMode="auto">
          <a:xfrm>
            <a:off x="2667000" y="5638800"/>
            <a:ext cx="27384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ts val="1800"/>
              </a:lnSpc>
              <a:spcBef>
                <a:spcPts val="600"/>
              </a:spcBef>
              <a:buClr>
                <a:schemeClr val="accent2"/>
              </a:buClr>
              <a:buSzPct val="80000"/>
              <a:defRPr sz="1400" b="1">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742950" indent="-285750">
              <a:lnSpc>
                <a:spcPts val="1800"/>
              </a:lnSpc>
              <a:spcBef>
                <a:spcPts val="600"/>
              </a:spcBef>
              <a:buClr>
                <a:schemeClr val="accent1"/>
              </a:buClr>
              <a:buSzPct val="100000"/>
              <a:buFont typeface="Wingdings" panose="05000000000000000000" pitchFamily="2" charset="2"/>
              <a:buChar char="§"/>
              <a:defRPr sz="1400">
                <a:solidFill>
                  <a:schemeClr val="tx1"/>
                </a:solidFill>
                <a:latin typeface="Calibri" panose="020F0502020204030204" pitchFamily="34" charset="0"/>
                <a:ea typeface="MS PGothic" panose="020B0600070205080204" pitchFamily="34" charset="-128"/>
                <a:cs typeface="Calibri" panose="020F0502020204030204" pitchFamily="34" charset="0"/>
              </a:defRPr>
            </a:lvl2pPr>
            <a:lvl3pPr marL="1143000" indent="-228600">
              <a:lnSpc>
                <a:spcPts val="1800"/>
              </a:lnSpc>
              <a:spcBef>
                <a:spcPts val="600"/>
              </a:spcBef>
              <a:buClr>
                <a:schemeClr val="accent2"/>
              </a:buClr>
              <a:buSzPct val="100000"/>
              <a:buFont typeface="Wingdings" panose="05000000000000000000" pitchFamily="2" charset="2"/>
              <a:buChar char="§"/>
              <a:defRPr sz="1400">
                <a:solidFill>
                  <a:schemeClr val="tx1"/>
                </a:solidFill>
                <a:latin typeface="Calibri" panose="020F0502020204030204" pitchFamily="34" charset="0"/>
                <a:ea typeface="MS PGothic" panose="020B0600070205080204" pitchFamily="34" charset="-128"/>
                <a:cs typeface="Calibri" panose="020F0502020204030204" pitchFamily="34" charset="0"/>
              </a:defRPr>
            </a:lvl3pPr>
            <a:lvl4pPr marL="1600200" indent="-228600">
              <a:lnSpc>
                <a:spcPts val="1400"/>
              </a:lnSpc>
              <a:spcBef>
                <a:spcPts val="600"/>
              </a:spcBef>
              <a:buClr>
                <a:srgbClr val="8D89A4"/>
              </a:buClr>
              <a:buSzPct val="100000"/>
              <a:buFont typeface="Calibri" panose="020F0502020204030204" pitchFamily="34" charset="0"/>
              <a:buChar char="&gt;"/>
              <a:defRPr sz="1200">
                <a:solidFill>
                  <a:schemeClr val="tx1"/>
                </a:solidFill>
                <a:latin typeface="Calibri" panose="020F0502020204030204" pitchFamily="34" charset="0"/>
                <a:ea typeface="MS PGothic" panose="020B0600070205080204" pitchFamily="34" charset="-128"/>
                <a:cs typeface="Calibri" panose="020F0502020204030204" pitchFamily="34" charset="0"/>
              </a:defRPr>
            </a:lvl4pPr>
            <a:lvl5pPr marL="2057400" indent="-228600">
              <a:lnSpc>
                <a:spcPts val="1400"/>
              </a:lnSpc>
              <a:spcBef>
                <a:spcPts val="600"/>
              </a:spcBef>
              <a:buClr>
                <a:srgbClr val="748560"/>
              </a:buClr>
              <a:buSzPct val="125000"/>
              <a:buFont typeface="Syntax LT Std" charset="0"/>
              <a:buChar char="–"/>
              <a:defRPr sz="1200">
                <a:solidFill>
                  <a:schemeClr val="tx1"/>
                </a:solidFill>
                <a:latin typeface="Calibri" panose="020F0502020204030204" pitchFamily="34" charset="0"/>
                <a:ea typeface="MS PGothic" panose="020B0600070205080204" pitchFamily="34" charset="-128"/>
                <a:cs typeface="Calibri" panose="020F0502020204030204" pitchFamily="34" charset="0"/>
              </a:defRPr>
            </a:lvl5pPr>
            <a:lvl6pPr marL="2514600" indent="-228600" eaLnBrk="0" fontAlgn="base" hangingPunct="0">
              <a:lnSpc>
                <a:spcPts val="1400"/>
              </a:lnSpc>
              <a:spcBef>
                <a:spcPts val="600"/>
              </a:spcBef>
              <a:spcAft>
                <a:spcPct val="0"/>
              </a:spcAft>
              <a:buClr>
                <a:srgbClr val="748560"/>
              </a:buClr>
              <a:buSzPct val="125000"/>
              <a:buFont typeface="Syntax LT Std" charset="0"/>
              <a:buChar char="–"/>
              <a:defRPr sz="1200">
                <a:solidFill>
                  <a:schemeClr val="tx1"/>
                </a:solidFill>
                <a:latin typeface="Calibri" panose="020F0502020204030204" pitchFamily="34" charset="0"/>
                <a:ea typeface="MS PGothic" panose="020B0600070205080204" pitchFamily="34" charset="-128"/>
                <a:cs typeface="Calibri" panose="020F0502020204030204" pitchFamily="34" charset="0"/>
              </a:defRPr>
            </a:lvl6pPr>
            <a:lvl7pPr marL="2971800" indent="-228600" eaLnBrk="0" fontAlgn="base" hangingPunct="0">
              <a:lnSpc>
                <a:spcPts val="1400"/>
              </a:lnSpc>
              <a:spcBef>
                <a:spcPts val="600"/>
              </a:spcBef>
              <a:spcAft>
                <a:spcPct val="0"/>
              </a:spcAft>
              <a:buClr>
                <a:srgbClr val="748560"/>
              </a:buClr>
              <a:buSzPct val="125000"/>
              <a:buFont typeface="Syntax LT Std" charset="0"/>
              <a:buChar char="–"/>
              <a:defRPr sz="1200">
                <a:solidFill>
                  <a:schemeClr val="tx1"/>
                </a:solidFill>
                <a:latin typeface="Calibri" panose="020F0502020204030204" pitchFamily="34" charset="0"/>
                <a:ea typeface="MS PGothic" panose="020B0600070205080204" pitchFamily="34" charset="-128"/>
                <a:cs typeface="Calibri" panose="020F0502020204030204" pitchFamily="34" charset="0"/>
              </a:defRPr>
            </a:lvl7pPr>
            <a:lvl8pPr marL="3429000" indent="-228600" eaLnBrk="0" fontAlgn="base" hangingPunct="0">
              <a:lnSpc>
                <a:spcPts val="1400"/>
              </a:lnSpc>
              <a:spcBef>
                <a:spcPts val="600"/>
              </a:spcBef>
              <a:spcAft>
                <a:spcPct val="0"/>
              </a:spcAft>
              <a:buClr>
                <a:srgbClr val="748560"/>
              </a:buClr>
              <a:buSzPct val="125000"/>
              <a:buFont typeface="Syntax LT Std" charset="0"/>
              <a:buChar char="–"/>
              <a:defRPr sz="1200">
                <a:solidFill>
                  <a:schemeClr val="tx1"/>
                </a:solidFill>
                <a:latin typeface="Calibri" panose="020F0502020204030204" pitchFamily="34" charset="0"/>
                <a:ea typeface="MS PGothic" panose="020B0600070205080204" pitchFamily="34" charset="-128"/>
                <a:cs typeface="Calibri" panose="020F0502020204030204" pitchFamily="34" charset="0"/>
              </a:defRPr>
            </a:lvl8pPr>
            <a:lvl9pPr marL="3886200" indent="-228600" eaLnBrk="0" fontAlgn="base" hangingPunct="0">
              <a:lnSpc>
                <a:spcPts val="1400"/>
              </a:lnSpc>
              <a:spcBef>
                <a:spcPts val="600"/>
              </a:spcBef>
              <a:spcAft>
                <a:spcPct val="0"/>
              </a:spcAft>
              <a:buClr>
                <a:srgbClr val="748560"/>
              </a:buClr>
              <a:buSzPct val="125000"/>
              <a:buFont typeface="Syntax LT Std" charset="0"/>
              <a:buChar char="–"/>
              <a:defRPr sz="1200">
                <a:solidFill>
                  <a:schemeClr val="tx1"/>
                </a:solidFill>
                <a:latin typeface="Calibri" panose="020F0502020204030204" pitchFamily="34" charset="0"/>
                <a:ea typeface="MS PGothic" panose="020B0600070205080204" pitchFamily="34" charset="-128"/>
                <a:cs typeface="Calibri" panose="020F0502020204030204" pitchFamily="34" charset="0"/>
              </a:defRPr>
            </a:lvl9pPr>
          </a:lstStyle>
          <a:p>
            <a:pPr>
              <a:lnSpc>
                <a:spcPct val="100000"/>
              </a:lnSpc>
              <a:spcBef>
                <a:spcPct val="0"/>
              </a:spcBef>
              <a:buClrTx/>
              <a:buSzTx/>
            </a:pPr>
            <a:endParaRPr lang="es-ES" altLang="es-MX" sz="1800" b="0" dirty="0">
              <a:latin typeface="Arial" panose="020B0604020202020204" pitchFamily="34" charset="0"/>
            </a:endParaRPr>
          </a:p>
        </p:txBody>
      </p:sp>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3273425"/>
            <a:ext cx="3352800"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EL OBSERVATORIO DEBE PROPORCIONAR INFORMACIÓN PARA EL ANÁLISIS EN DOS DIMENSIONES básicas</a:t>
            </a:r>
            <a:endParaRPr lang="es-AR" dirty="0"/>
          </a:p>
        </p:txBody>
      </p:sp>
      <p:graphicFrame>
        <p:nvGraphicFramePr>
          <p:cNvPr id="4" name="Table 3"/>
          <p:cNvGraphicFramePr>
            <a:graphicFrameLocks noGrp="1"/>
          </p:cNvGraphicFramePr>
          <p:nvPr>
            <p:extLst>
              <p:ext uri="{D42A27DB-BD31-4B8C-83A1-F6EECF244321}">
                <p14:modId xmlns:p14="http://schemas.microsoft.com/office/powerpoint/2010/main" val="3115413011"/>
              </p:ext>
            </p:extLst>
          </p:nvPr>
        </p:nvGraphicFramePr>
        <p:xfrm>
          <a:off x="304800" y="914400"/>
          <a:ext cx="8534399" cy="5557519"/>
        </p:xfrm>
        <a:graphic>
          <a:graphicData uri="http://schemas.openxmlformats.org/drawingml/2006/table">
            <a:tbl>
              <a:tblPr firstRow="1" bandRow="1">
                <a:tableStyleId>{5C22544A-7EE6-4342-B048-85BDC9FD1C3A}</a:tableStyleId>
              </a:tblPr>
              <a:tblGrid>
                <a:gridCol w="1371599">
                  <a:extLst>
                    <a:ext uri="{9D8B030D-6E8A-4147-A177-3AD203B41FA5}">
                      <a16:colId xmlns="" xmlns:a16="http://schemas.microsoft.com/office/drawing/2014/main" val="20000"/>
                    </a:ext>
                  </a:extLst>
                </a:gridCol>
                <a:gridCol w="4114800">
                  <a:extLst>
                    <a:ext uri="{9D8B030D-6E8A-4147-A177-3AD203B41FA5}">
                      <a16:colId xmlns="" xmlns:a16="http://schemas.microsoft.com/office/drawing/2014/main" val="20001"/>
                    </a:ext>
                  </a:extLst>
                </a:gridCol>
                <a:gridCol w="3048000">
                  <a:extLst>
                    <a:ext uri="{9D8B030D-6E8A-4147-A177-3AD203B41FA5}">
                      <a16:colId xmlns="" xmlns:a16="http://schemas.microsoft.com/office/drawing/2014/main" val="20002"/>
                    </a:ext>
                  </a:extLst>
                </a:gridCol>
              </a:tblGrid>
              <a:tr h="370840">
                <a:tc>
                  <a:txBody>
                    <a:bodyPr/>
                    <a:lstStyle/>
                    <a:p>
                      <a:pPr algn="ctr"/>
                      <a:r>
                        <a:rPr lang="es-CO" dirty="0"/>
                        <a:t>Dimensones</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CO" dirty="0"/>
                        <a:t>Detalles</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CO" dirty="0"/>
                        <a:t>Preguntas</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0"/>
                  </a:ext>
                </a:extLst>
              </a:tr>
              <a:tr h="370840">
                <a:tc rowSpan="3">
                  <a:txBody>
                    <a:bodyPr/>
                    <a:lstStyle/>
                    <a:p>
                      <a:r>
                        <a:rPr lang="es-AR" sz="1600" noProof="0" dirty="0" smtClean="0"/>
                        <a:t>Filmográfica</a:t>
                      </a:r>
                      <a:endParaRPr lang="es-AR" sz="1600" noProof="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AR" sz="1600" noProof="0" dirty="0" smtClean="0"/>
                        <a:t>Por sector industrial</a:t>
                      </a:r>
                      <a:endParaRPr lang="es-AR" sz="1600" noProof="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285750" indent="-285750">
                        <a:buFont typeface="Arial"/>
                        <a:buChar char="•"/>
                      </a:pPr>
                      <a:r>
                        <a:rPr lang="es-AR" sz="1400" noProof="0" dirty="0" smtClean="0"/>
                        <a:t>Agricultura</a:t>
                      </a:r>
                    </a:p>
                    <a:p>
                      <a:pPr marL="285750" indent="-285750">
                        <a:buFont typeface="Arial"/>
                        <a:buChar char="•"/>
                      </a:pPr>
                      <a:r>
                        <a:rPr lang="es-AR" sz="1400" noProof="0" dirty="0" smtClean="0"/>
                        <a:t>Minería e hidrocarburos</a:t>
                      </a:r>
                    </a:p>
                    <a:p>
                      <a:pPr marL="285750" indent="-285750">
                        <a:buFont typeface="Arial"/>
                        <a:buChar char="•"/>
                      </a:pPr>
                      <a:r>
                        <a:rPr lang="es-AR" sz="1400" noProof="0" dirty="0" smtClean="0"/>
                        <a:t>Manufacturera</a:t>
                      </a:r>
                    </a:p>
                    <a:p>
                      <a:pPr marL="285750" indent="-285750">
                        <a:buFont typeface="Arial"/>
                        <a:buChar char="•"/>
                      </a:pPr>
                      <a:r>
                        <a:rPr lang="es-AR" sz="1400" noProof="0" dirty="0" smtClean="0"/>
                        <a:t>…</a:t>
                      </a:r>
                      <a:endParaRPr lang="es-AR" sz="1400" noProof="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1"/>
                  </a:ext>
                </a:extLst>
              </a:tr>
              <a:tr h="370840">
                <a:tc vMerge="1">
                  <a:txBody>
                    <a:bodyPr/>
                    <a:lstStyle/>
                    <a:p>
                      <a:endParaRPr lang="es-CO" sz="16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AR" sz="1600" noProof="0" dirty="0" smtClean="0"/>
                        <a:t>Por dimensión del establecimiento</a:t>
                      </a:r>
                      <a:endParaRPr lang="es-AR" sz="1600" noProof="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285750" indent="-285750">
                        <a:buFont typeface="Arial"/>
                        <a:buChar char="•"/>
                      </a:pPr>
                      <a:r>
                        <a:rPr lang="es-AR" sz="1400" noProof="0" dirty="0" smtClean="0"/>
                        <a:t>Micro 1</a:t>
                      </a:r>
                    </a:p>
                    <a:p>
                      <a:pPr marL="285750" indent="-285750">
                        <a:buFont typeface="Arial"/>
                        <a:buChar char="•"/>
                      </a:pPr>
                      <a:r>
                        <a:rPr lang="es-AR" sz="1400" noProof="0" dirty="0" smtClean="0"/>
                        <a:t>Micro 2</a:t>
                      </a:r>
                    </a:p>
                    <a:p>
                      <a:pPr marL="285750" indent="-285750">
                        <a:buFont typeface="Arial"/>
                        <a:buChar char="•"/>
                      </a:pPr>
                      <a:r>
                        <a:rPr lang="es-AR" sz="1400" noProof="0" dirty="0" smtClean="0"/>
                        <a:t>Pequeña 1</a:t>
                      </a:r>
                    </a:p>
                    <a:p>
                      <a:pPr marL="285750" indent="-285750">
                        <a:buFont typeface="Arial"/>
                        <a:buChar char="•"/>
                      </a:pPr>
                      <a:r>
                        <a:rPr lang="es-AR" sz="1400" noProof="0" dirty="0" smtClean="0"/>
                        <a:t>Pequeña 2</a:t>
                      </a:r>
                    </a:p>
                    <a:p>
                      <a:pPr marL="285750" indent="-285750">
                        <a:buFont typeface="Arial"/>
                        <a:buChar char="•"/>
                      </a:pPr>
                      <a:r>
                        <a:rPr lang="es-AR" sz="1400" noProof="0" dirty="0" smtClean="0"/>
                        <a:t>Mediana</a:t>
                      </a:r>
                    </a:p>
                    <a:p>
                      <a:pPr marL="285750" indent="-285750">
                        <a:buFont typeface="Arial"/>
                        <a:buChar char="•"/>
                      </a:pPr>
                      <a:r>
                        <a:rPr lang="es-AR" sz="1400" noProof="0" dirty="0" smtClean="0"/>
                        <a:t>Grande</a:t>
                      </a:r>
                      <a:endParaRPr lang="es-AR" sz="1400" noProof="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2"/>
                  </a:ext>
                </a:extLst>
              </a:tr>
              <a:tr h="370840">
                <a:tc vMerge="1">
                  <a:txBody>
                    <a:bodyPr/>
                    <a:lstStyle/>
                    <a:p>
                      <a:endParaRPr lang="es-CO" sz="16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AR" sz="1600" noProof="0" dirty="0" smtClean="0"/>
                        <a:t>Por geografía</a:t>
                      </a:r>
                      <a:endParaRPr lang="es-AR" sz="1600" noProof="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285750" indent="-285750">
                        <a:buFont typeface="Arial"/>
                        <a:buChar char="•"/>
                      </a:pPr>
                      <a:r>
                        <a:rPr lang="es-AR" sz="1400" noProof="0" dirty="0" smtClean="0"/>
                        <a:t>Urbana/rural</a:t>
                      </a:r>
                    </a:p>
                    <a:p>
                      <a:pPr marL="285750" indent="-285750">
                        <a:buFont typeface="Arial"/>
                        <a:buChar char="•"/>
                      </a:pPr>
                      <a:r>
                        <a:rPr lang="es-AR" sz="1400" noProof="0" dirty="0" smtClean="0"/>
                        <a:t>Por ciudad</a:t>
                      </a:r>
                      <a:endParaRPr lang="es-AR" sz="1400" noProof="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3"/>
                  </a:ext>
                </a:extLst>
              </a:tr>
              <a:tr h="370840">
                <a:tc rowSpan="4">
                  <a:txBody>
                    <a:bodyPr/>
                    <a:lstStyle/>
                    <a:p>
                      <a:r>
                        <a:rPr lang="es-CO" sz="1600" dirty="0" smtClean="0"/>
                        <a:t>Digitalización</a:t>
                      </a:r>
                      <a:endParaRPr lang="es-CO"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AR" sz="1600" noProof="0" dirty="0" smtClean="0"/>
                        <a:t>Primer nivel: Tecnologías maduras</a:t>
                      </a:r>
                      <a:endParaRPr lang="es-AR" sz="1600" noProof="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285750" indent="-285750">
                        <a:buFont typeface="Arial"/>
                        <a:buChar char="•"/>
                      </a:pPr>
                      <a:r>
                        <a:rPr lang="es-AR" sz="1400" noProof="0" dirty="0" smtClean="0"/>
                        <a:t>Banda ancha</a:t>
                      </a:r>
                    </a:p>
                    <a:p>
                      <a:pPr marL="285750" indent="-285750">
                        <a:buFont typeface="Arial"/>
                        <a:buChar char="•"/>
                      </a:pPr>
                      <a:r>
                        <a:rPr lang="es-AR" sz="1400" noProof="0" dirty="0" smtClean="0"/>
                        <a:t>Computación</a:t>
                      </a:r>
                    </a:p>
                    <a:p>
                      <a:pPr marL="285750" indent="-285750">
                        <a:buFont typeface="Arial"/>
                        <a:buChar char="•"/>
                      </a:pPr>
                      <a:r>
                        <a:rPr lang="es-AR" sz="1400" noProof="0" dirty="0" smtClean="0"/>
                        <a:t>…</a:t>
                      </a:r>
                      <a:endParaRPr lang="es-AR" sz="1400" noProof="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4"/>
                  </a:ext>
                </a:extLst>
              </a:tr>
              <a:tr h="370840">
                <a:tc vMerge="1">
                  <a:txBody>
                    <a:bodyPr/>
                    <a:lstStyle/>
                    <a:p>
                      <a:endParaRPr lang="es-CO" sz="16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AR" sz="1600" noProof="0" dirty="0" smtClean="0"/>
                        <a:t>Segundo nivel: Gestión de tecnologías maduras</a:t>
                      </a:r>
                      <a:endParaRPr lang="es-AR" sz="1600" noProof="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285750" indent="-285750">
                        <a:buFont typeface="Arial"/>
                        <a:buChar char="•"/>
                      </a:pPr>
                      <a:r>
                        <a:rPr lang="es-AR" sz="1400" noProof="0" dirty="0" smtClean="0"/>
                        <a:t>…</a:t>
                      </a:r>
                      <a:endParaRPr lang="es-AR" sz="1400" noProof="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5"/>
                  </a:ext>
                </a:extLst>
              </a:tr>
              <a:tr h="370840">
                <a:tc vMerge="1">
                  <a:txBody>
                    <a:bodyPr/>
                    <a:lstStyle/>
                    <a:p>
                      <a:endParaRPr lang="es-CO" sz="16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AR" sz="1600" noProof="0" dirty="0" smtClean="0"/>
                        <a:t>Tercer</a:t>
                      </a:r>
                      <a:r>
                        <a:rPr lang="es-AR" sz="1600" baseline="0" noProof="0" dirty="0" smtClean="0"/>
                        <a:t> nivel: Tecnologías avanzadas</a:t>
                      </a:r>
                      <a:endParaRPr lang="es-AR" sz="1600" noProof="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285750" indent="-285750">
                        <a:buFont typeface="Arial"/>
                        <a:buChar char="•"/>
                      </a:pPr>
                      <a:r>
                        <a:rPr lang="es-AR" sz="1400" noProof="0" dirty="0" err="1" smtClean="0"/>
                        <a:t>IoT</a:t>
                      </a:r>
                      <a:endParaRPr lang="es-AR" sz="1400" noProof="0" dirty="0" smtClean="0"/>
                    </a:p>
                    <a:p>
                      <a:pPr marL="285750" indent="-285750">
                        <a:buFont typeface="Arial"/>
                        <a:buChar char="•"/>
                      </a:pPr>
                      <a:r>
                        <a:rPr lang="es-AR" sz="1400" noProof="0" dirty="0" smtClean="0"/>
                        <a:t>Robótica</a:t>
                      </a:r>
                    </a:p>
                    <a:p>
                      <a:pPr marL="285750" indent="-285750">
                        <a:buFont typeface="Arial"/>
                        <a:buChar char="•"/>
                      </a:pPr>
                      <a:r>
                        <a:rPr lang="es-AR" sz="1400" noProof="0" dirty="0" smtClean="0"/>
                        <a:t>…</a:t>
                      </a:r>
                      <a:endParaRPr lang="es-AR" sz="1400" noProof="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6"/>
                  </a:ext>
                </a:extLst>
              </a:tr>
              <a:tr h="370840">
                <a:tc vMerge="1">
                  <a:txBody>
                    <a:bodyPr/>
                    <a:lstStyle/>
                    <a:p>
                      <a:endParaRPr lang="es-CO" sz="16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AR" sz="1600" noProof="0" dirty="0" smtClean="0"/>
                        <a:t>Cuarto nivel: Gestión de tecnologías avanzadas</a:t>
                      </a:r>
                      <a:endParaRPr lang="es-AR" sz="1600" noProof="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285750" indent="-285750">
                        <a:buFont typeface="Arial"/>
                        <a:buChar char="•"/>
                      </a:pPr>
                      <a:r>
                        <a:rPr lang="es-AR" sz="1400" noProof="0" dirty="0" smtClean="0"/>
                        <a:t>Estrategia de transformación digital</a:t>
                      </a:r>
                    </a:p>
                    <a:p>
                      <a:pPr marL="285750" indent="-285750">
                        <a:buFont typeface="Arial"/>
                        <a:buChar char="•"/>
                      </a:pPr>
                      <a:r>
                        <a:rPr lang="es-AR" sz="1400" noProof="0" dirty="0" smtClean="0"/>
                        <a:t>…</a:t>
                      </a:r>
                      <a:endParaRPr lang="es-AR" sz="1400" noProof="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2412738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 DIMENSIÓN FILMOGRÁFICA DEBE PROPORCIONAR UNA VISIÓN POR SECTOR INDUSTRIAL, ESTABLECIMIENTO, Y GEOGRAFÍA</a:t>
            </a:r>
            <a:endParaRPr lang="es-AR" dirty="0"/>
          </a:p>
        </p:txBody>
      </p:sp>
      <p:graphicFrame>
        <p:nvGraphicFramePr>
          <p:cNvPr id="30" name="Table 29"/>
          <p:cNvGraphicFramePr>
            <a:graphicFrameLocks noGrp="1"/>
          </p:cNvGraphicFramePr>
          <p:nvPr>
            <p:extLst>
              <p:ext uri="{D42A27DB-BD31-4B8C-83A1-F6EECF244321}">
                <p14:modId xmlns:p14="http://schemas.microsoft.com/office/powerpoint/2010/main" val="1387377867"/>
              </p:ext>
            </p:extLst>
          </p:nvPr>
        </p:nvGraphicFramePr>
        <p:xfrm>
          <a:off x="156446" y="1722120"/>
          <a:ext cx="8305799" cy="4831080"/>
        </p:xfrm>
        <a:graphic>
          <a:graphicData uri="http://schemas.openxmlformats.org/drawingml/2006/table">
            <a:tbl>
              <a:tblPr firstRow="1" bandRow="1">
                <a:tableStyleId>{5C22544A-7EE6-4342-B048-85BDC9FD1C3A}</a:tableStyleId>
              </a:tblPr>
              <a:tblGrid>
                <a:gridCol w="533400">
                  <a:extLst>
                    <a:ext uri="{9D8B030D-6E8A-4147-A177-3AD203B41FA5}">
                      <a16:colId xmlns="" xmlns:a16="http://schemas.microsoft.com/office/drawing/2014/main" val="20000"/>
                    </a:ext>
                  </a:extLst>
                </a:gridCol>
                <a:gridCol w="1066800">
                  <a:extLst>
                    <a:ext uri="{9D8B030D-6E8A-4147-A177-3AD203B41FA5}">
                      <a16:colId xmlns="" xmlns:a16="http://schemas.microsoft.com/office/drawing/2014/main" val="20001"/>
                    </a:ext>
                  </a:extLst>
                </a:gridCol>
                <a:gridCol w="533400">
                  <a:extLst>
                    <a:ext uri="{9D8B030D-6E8A-4147-A177-3AD203B41FA5}">
                      <a16:colId xmlns="" xmlns:a16="http://schemas.microsoft.com/office/drawing/2014/main" val="20002"/>
                    </a:ext>
                  </a:extLst>
                </a:gridCol>
                <a:gridCol w="457200">
                  <a:extLst>
                    <a:ext uri="{9D8B030D-6E8A-4147-A177-3AD203B41FA5}">
                      <a16:colId xmlns="" xmlns:a16="http://schemas.microsoft.com/office/drawing/2014/main" val="20003"/>
                    </a:ext>
                  </a:extLst>
                </a:gridCol>
                <a:gridCol w="457200">
                  <a:extLst>
                    <a:ext uri="{9D8B030D-6E8A-4147-A177-3AD203B41FA5}">
                      <a16:colId xmlns="" xmlns:a16="http://schemas.microsoft.com/office/drawing/2014/main" val="20004"/>
                    </a:ext>
                  </a:extLst>
                </a:gridCol>
                <a:gridCol w="533400">
                  <a:extLst>
                    <a:ext uri="{9D8B030D-6E8A-4147-A177-3AD203B41FA5}">
                      <a16:colId xmlns="" xmlns:a16="http://schemas.microsoft.com/office/drawing/2014/main" val="20005"/>
                    </a:ext>
                  </a:extLst>
                </a:gridCol>
                <a:gridCol w="609600">
                  <a:extLst>
                    <a:ext uri="{9D8B030D-6E8A-4147-A177-3AD203B41FA5}">
                      <a16:colId xmlns="" xmlns:a16="http://schemas.microsoft.com/office/drawing/2014/main" val="20006"/>
                    </a:ext>
                  </a:extLst>
                </a:gridCol>
                <a:gridCol w="609600">
                  <a:extLst>
                    <a:ext uri="{9D8B030D-6E8A-4147-A177-3AD203B41FA5}">
                      <a16:colId xmlns="" xmlns:a16="http://schemas.microsoft.com/office/drawing/2014/main" val="20007"/>
                    </a:ext>
                  </a:extLst>
                </a:gridCol>
                <a:gridCol w="533400">
                  <a:extLst>
                    <a:ext uri="{9D8B030D-6E8A-4147-A177-3AD203B41FA5}">
                      <a16:colId xmlns="" xmlns:a16="http://schemas.microsoft.com/office/drawing/2014/main" val="20008"/>
                    </a:ext>
                  </a:extLst>
                </a:gridCol>
                <a:gridCol w="533400">
                  <a:extLst>
                    <a:ext uri="{9D8B030D-6E8A-4147-A177-3AD203B41FA5}">
                      <a16:colId xmlns="" xmlns:a16="http://schemas.microsoft.com/office/drawing/2014/main" val="20009"/>
                    </a:ext>
                  </a:extLst>
                </a:gridCol>
                <a:gridCol w="609600">
                  <a:extLst>
                    <a:ext uri="{9D8B030D-6E8A-4147-A177-3AD203B41FA5}">
                      <a16:colId xmlns="" xmlns:a16="http://schemas.microsoft.com/office/drawing/2014/main" val="20010"/>
                    </a:ext>
                  </a:extLst>
                </a:gridCol>
                <a:gridCol w="609600">
                  <a:extLst>
                    <a:ext uri="{9D8B030D-6E8A-4147-A177-3AD203B41FA5}">
                      <a16:colId xmlns="" xmlns:a16="http://schemas.microsoft.com/office/drawing/2014/main" val="20011"/>
                    </a:ext>
                  </a:extLst>
                </a:gridCol>
                <a:gridCol w="609600">
                  <a:extLst>
                    <a:ext uri="{9D8B030D-6E8A-4147-A177-3AD203B41FA5}">
                      <a16:colId xmlns="" xmlns:a16="http://schemas.microsoft.com/office/drawing/2014/main" val="20012"/>
                    </a:ext>
                  </a:extLst>
                </a:gridCol>
                <a:gridCol w="609599">
                  <a:extLst>
                    <a:ext uri="{9D8B030D-6E8A-4147-A177-3AD203B41FA5}">
                      <a16:colId xmlns="" xmlns:a16="http://schemas.microsoft.com/office/drawing/2014/main" val="20013"/>
                    </a:ext>
                  </a:extLst>
                </a:gridCol>
              </a:tblGrid>
              <a:tr h="370840">
                <a:tc rowSpan="3" gridSpan="2">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ap="flat" cmpd="sng" algn="ctr">
                      <a:solidFill>
                        <a:scrgbClr r="0" g="0" b="0"/>
                      </a:solidFill>
                      <a:prstDash val="solid"/>
                      <a:round/>
                      <a:headEnd type="none" w="med" len="med"/>
                      <a:tailEnd type="none" w="med" len="med"/>
                    </a:lnTlToBr>
                    <a:noFill/>
                  </a:tcPr>
                </a:tc>
                <a:tc rowSpan="3" hMerge="1">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noFill/>
                  </a:tcPr>
                </a:tc>
                <a:tc gridSpan="12">
                  <a:txBody>
                    <a:bodyPr/>
                    <a:lstStyle/>
                    <a:p>
                      <a:pPr algn="ctr"/>
                      <a:r>
                        <a:rPr lang="es-CO" sz="1600" b="0" dirty="0">
                          <a:solidFill>
                            <a:schemeClr val="tx1"/>
                          </a:solidFill>
                        </a:rPr>
                        <a:t>Sectores Industriales</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endParaRPr lang="es-CO">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endParaRPr lang="es-CO">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endParaRPr lang="es-CO">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endParaRPr lang="es-CO">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endParaRPr lang="es-CO">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pPr algn="ctr"/>
                      <a:endParaRPr lang="es-CO" b="0"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pPr algn="ctr"/>
                      <a:endParaRPr lang="es-CO" b="0"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pPr algn="ctr"/>
                      <a:endParaRPr lang="es-CO" b="0"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pPr algn="ctr"/>
                      <a:endParaRPr lang="es-CO" b="0"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pPr algn="ctr"/>
                      <a:endParaRPr lang="es-CO" b="0"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 xmlns:a16="http://schemas.microsoft.com/office/drawing/2014/main" val="10000"/>
                  </a:ext>
                </a:extLst>
              </a:tr>
              <a:tr h="370840">
                <a:tc gridSpan="2" vMerge="1">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vMerge="1">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noFill/>
                  </a:tcPr>
                </a:tc>
                <a:tc gridSpan="3">
                  <a:txBody>
                    <a:bodyPr/>
                    <a:lstStyle/>
                    <a:p>
                      <a:pPr algn="ctr"/>
                      <a:r>
                        <a:rPr lang="es-CO" sz="1600" dirty="0">
                          <a:solidFill>
                            <a:schemeClr val="tx1"/>
                          </a:solidFill>
                        </a:rPr>
                        <a:t>Primario</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endParaRPr lang="es-CO">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endParaRPr lang="es-CO">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gridSpan="3">
                  <a:txBody>
                    <a:bodyPr/>
                    <a:lstStyle/>
                    <a:p>
                      <a:pPr algn="ctr"/>
                      <a:r>
                        <a:rPr lang="es-CO" sz="1600" dirty="0">
                          <a:solidFill>
                            <a:schemeClr val="tx1"/>
                          </a:solidFill>
                        </a:rPr>
                        <a:t>Secundario</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endParaRPr lang="es-CO">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endParaRPr lang="es-CO">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gridSpan="6">
                  <a:txBody>
                    <a:bodyPr/>
                    <a:lstStyle/>
                    <a:p>
                      <a:pPr algn="ctr"/>
                      <a:r>
                        <a:rPr lang="es-CO" sz="1600" dirty="0">
                          <a:solidFill>
                            <a:schemeClr val="tx1"/>
                          </a:solidFill>
                        </a:rPr>
                        <a:t>Terciario</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 xmlns:a16="http://schemas.microsoft.com/office/drawing/2014/main" val="10001"/>
                  </a:ext>
                </a:extLst>
              </a:tr>
              <a:tr h="1671320">
                <a:tc gridSpan="2" vMerge="1">
                  <a:txBody>
                    <a:bodyPr/>
                    <a:lstStyle/>
                    <a:p>
                      <a:endParaRPr lang="es-CO" dirty="0">
                        <a:solidFill>
                          <a:schemeClr val="tx1"/>
                        </a:solidFill>
                      </a:endParaRPr>
                    </a:p>
                  </a:txBody>
                  <a:tcPr vert="vert27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ap="flat" cmpd="sng" algn="ctr">
                      <a:solidFill>
                        <a:scrgbClr r="0" g="0" b="0"/>
                      </a:solidFill>
                      <a:prstDash val="solid"/>
                      <a:round/>
                      <a:headEnd type="none" w="med" len="med"/>
                      <a:tailEnd type="none" w="med" len="med"/>
                    </a:lnTlToBr>
                    <a:noFill/>
                  </a:tcPr>
                </a:tc>
                <a:tc hMerge="1" vMerge="1">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s-CO" sz="1400" dirty="0">
                          <a:solidFill>
                            <a:schemeClr val="tx1"/>
                          </a:solidFill>
                        </a:rPr>
                        <a:t>Agricultura</a:t>
                      </a:r>
                    </a:p>
                  </a:txBody>
                  <a:tcPr vert="vert">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s-CO" sz="1400" dirty="0">
                          <a:solidFill>
                            <a:schemeClr val="tx1"/>
                          </a:solidFill>
                        </a:rPr>
                        <a:t>Pesca</a:t>
                      </a:r>
                    </a:p>
                  </a:txBody>
                  <a:tcPr vert="vert">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s-CO" sz="1400" dirty="0">
                          <a:solidFill>
                            <a:schemeClr val="tx1"/>
                          </a:solidFill>
                        </a:rPr>
                        <a:t>Mineria</a:t>
                      </a:r>
                    </a:p>
                  </a:txBody>
                  <a:tcPr vert="vert">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s-CO" sz="1400" dirty="0">
                          <a:solidFill>
                            <a:schemeClr val="tx1"/>
                          </a:solidFill>
                        </a:rPr>
                        <a:t>Manufactura</a:t>
                      </a:r>
                    </a:p>
                  </a:txBody>
                  <a:tcPr vert="vert">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s-CO" sz="1400" dirty="0">
                          <a:solidFill>
                            <a:schemeClr val="tx1"/>
                          </a:solidFill>
                        </a:rPr>
                        <a:t>Suministro de electricidad y agua</a:t>
                      </a:r>
                    </a:p>
                  </a:txBody>
                  <a:tcPr vert="vert">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s-CO" sz="1400" dirty="0">
                          <a:solidFill>
                            <a:schemeClr val="tx1"/>
                          </a:solidFill>
                        </a:rPr>
                        <a:t>Construcción</a:t>
                      </a:r>
                    </a:p>
                  </a:txBody>
                  <a:tcPr vert="vert">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s-CO" sz="1400" dirty="0">
                          <a:solidFill>
                            <a:schemeClr val="tx1"/>
                          </a:solidFill>
                        </a:rPr>
                        <a:t>Comercio mayorista</a:t>
                      </a:r>
                    </a:p>
                  </a:txBody>
                  <a:tcPr vert="vert">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s-CO" sz="1400" dirty="0">
                          <a:solidFill>
                            <a:schemeClr val="tx1"/>
                          </a:solidFill>
                        </a:rPr>
                        <a:t>Comercio minorista</a:t>
                      </a:r>
                    </a:p>
                  </a:txBody>
                  <a:tcPr vert="vert">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s-CO" sz="1400" dirty="0">
                          <a:solidFill>
                            <a:schemeClr val="tx1"/>
                          </a:solidFill>
                        </a:rPr>
                        <a:t>Hoteles y restaurantes</a:t>
                      </a:r>
                    </a:p>
                  </a:txBody>
                  <a:tcPr vert="vert">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s-CO" sz="1400" dirty="0">
                          <a:solidFill>
                            <a:schemeClr val="tx1"/>
                          </a:solidFill>
                        </a:rPr>
                        <a:t>Transporte y almacenamiento</a:t>
                      </a:r>
                    </a:p>
                  </a:txBody>
                  <a:tcPr vert="vert">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s-CO" sz="1400" dirty="0" smtClean="0">
                          <a:solidFill>
                            <a:schemeClr val="tx1"/>
                          </a:solidFill>
                        </a:rPr>
                        <a:t>Intermediación </a:t>
                      </a:r>
                      <a:r>
                        <a:rPr lang="es-CO" sz="1400" dirty="0">
                          <a:solidFill>
                            <a:schemeClr val="tx1"/>
                          </a:solidFill>
                        </a:rPr>
                        <a:t>financiera</a:t>
                      </a:r>
                    </a:p>
                  </a:txBody>
                  <a:tcPr vert="vert">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s-CO" sz="1400" dirty="0">
                          <a:solidFill>
                            <a:schemeClr val="tx1"/>
                          </a:solidFill>
                        </a:rPr>
                        <a:t>Actividades empresarias</a:t>
                      </a:r>
                    </a:p>
                  </a:txBody>
                  <a:tcPr vert="vert">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 xmlns:a16="http://schemas.microsoft.com/office/drawing/2014/main" val="10002"/>
                  </a:ext>
                </a:extLst>
              </a:tr>
              <a:tr h="370840">
                <a:tc row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1600" dirty="0">
                          <a:solidFill>
                            <a:schemeClr val="tx1"/>
                          </a:solidFill>
                        </a:rPr>
                        <a:t>Tamaño de establecimiento</a:t>
                      </a:r>
                    </a:p>
                    <a:p>
                      <a:endParaRPr lang="es-CO" dirty="0">
                        <a:solidFill>
                          <a:schemeClr val="tx1"/>
                        </a:solidFill>
                      </a:endParaRPr>
                    </a:p>
                  </a:txBody>
                  <a:tcPr vert="vert27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s-CO" sz="1400" dirty="0">
                          <a:solidFill>
                            <a:schemeClr val="tx1"/>
                          </a:solidFill>
                        </a:rPr>
                        <a:t>Micro 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 xmlns:a16="http://schemas.microsoft.com/office/drawing/2014/main" val="10003"/>
                  </a:ext>
                </a:extLst>
              </a:tr>
              <a:tr h="370840">
                <a:tc vMerge="1">
                  <a:txBody>
                    <a:bodyPr/>
                    <a:lstStyle/>
                    <a:p>
                      <a:endParaRPr lang="es-CO">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s-CO" sz="1400" dirty="0">
                          <a:solidFill>
                            <a:schemeClr val="tx1"/>
                          </a:solidFill>
                        </a:rPr>
                        <a:t>Micro 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 xmlns:a16="http://schemas.microsoft.com/office/drawing/2014/main" val="10004"/>
                  </a:ext>
                </a:extLst>
              </a:tr>
              <a:tr h="370840">
                <a:tc vMerge="1">
                  <a:txBody>
                    <a:bodyPr/>
                    <a:lstStyle/>
                    <a:p>
                      <a:endParaRPr lang="es-CO">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s-CO" sz="1400" dirty="0">
                          <a:solidFill>
                            <a:schemeClr val="tx1"/>
                          </a:solidFill>
                        </a:rPr>
                        <a:t>Pequeñas 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 xmlns:a16="http://schemas.microsoft.com/office/drawing/2014/main" val="10005"/>
                  </a:ext>
                </a:extLst>
              </a:tr>
              <a:tr h="370840">
                <a:tc vMerge="1">
                  <a:txBody>
                    <a:bodyPr/>
                    <a:lstStyle/>
                    <a:p>
                      <a:endParaRPr lang="es-CO">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s-CO" sz="1400" dirty="0">
                          <a:solidFill>
                            <a:schemeClr val="tx1"/>
                          </a:solidFill>
                        </a:rPr>
                        <a:t>Pequeñas 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 xmlns:a16="http://schemas.microsoft.com/office/drawing/2014/main" val="10006"/>
                  </a:ext>
                </a:extLst>
              </a:tr>
              <a:tr h="462280">
                <a:tc vMerge="1">
                  <a:txBody>
                    <a:bodyPr/>
                    <a:lstStyle/>
                    <a:p>
                      <a:endParaRPr lang="es-CO">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s-CO" sz="1400" dirty="0">
                          <a:solidFill>
                            <a:schemeClr val="tx1"/>
                          </a:solidFill>
                        </a:rPr>
                        <a:t>Medianas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 xmlns:a16="http://schemas.microsoft.com/office/drawing/2014/main" val="10007"/>
                  </a:ext>
                </a:extLst>
              </a:tr>
              <a:tr h="472440">
                <a:tc vMerge="1">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s-CO" sz="1400" dirty="0">
                          <a:solidFill>
                            <a:schemeClr val="tx1"/>
                          </a:solidFill>
                        </a:rPr>
                        <a:t>Grandes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 xmlns:a16="http://schemas.microsoft.com/office/drawing/2014/main" val="10008"/>
                  </a:ext>
                </a:extLst>
              </a:tr>
            </a:tbl>
          </a:graphicData>
        </a:graphic>
      </p:graphicFrame>
      <p:cxnSp>
        <p:nvCxnSpPr>
          <p:cNvPr id="31" name="Straight Connector 30"/>
          <p:cNvCxnSpPr/>
          <p:nvPr/>
        </p:nvCxnSpPr>
        <p:spPr>
          <a:xfrm flipV="1">
            <a:off x="156445" y="1081230"/>
            <a:ext cx="990600" cy="60960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V="1">
            <a:off x="1771076" y="1110090"/>
            <a:ext cx="990600" cy="60960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8462245" y="1295400"/>
            <a:ext cx="529355" cy="39543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V="1">
            <a:off x="918445" y="1114140"/>
            <a:ext cx="990600" cy="60960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1147045" y="1114140"/>
            <a:ext cx="7772400"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1270583" y="1495140"/>
            <a:ext cx="7467600" cy="2886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1604245" y="1295400"/>
            <a:ext cx="7387355"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rot="19585241">
            <a:off x="460057" y="1223332"/>
            <a:ext cx="1070742" cy="338554"/>
          </a:xfrm>
          <a:prstGeom prst="rect">
            <a:avLst/>
          </a:prstGeom>
          <a:noFill/>
        </p:spPr>
        <p:txBody>
          <a:bodyPr wrap="none" rtlCol="0">
            <a:spAutoFit/>
          </a:bodyPr>
          <a:lstStyle/>
          <a:p>
            <a:r>
              <a:rPr lang="es-CO" sz="1600" dirty="0">
                <a:latin typeface="+mn-lt"/>
              </a:rPr>
              <a:t>Geografía</a:t>
            </a:r>
          </a:p>
        </p:txBody>
      </p:sp>
      <p:cxnSp>
        <p:nvCxnSpPr>
          <p:cNvPr id="39" name="Straight Connector 38"/>
          <p:cNvCxnSpPr/>
          <p:nvPr/>
        </p:nvCxnSpPr>
        <p:spPr>
          <a:xfrm flipV="1">
            <a:off x="2356406" y="1114140"/>
            <a:ext cx="990600" cy="60960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V="1">
            <a:off x="2895600" y="1114140"/>
            <a:ext cx="990600" cy="60960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3414569" y="1095660"/>
            <a:ext cx="990600" cy="60960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3886200" y="1095660"/>
            <a:ext cx="990600" cy="60960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419600" y="1095660"/>
            <a:ext cx="990600" cy="60960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5029200" y="1095660"/>
            <a:ext cx="990600" cy="60960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V="1">
            <a:off x="5529693" y="1114140"/>
            <a:ext cx="990600" cy="60960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V="1">
            <a:off x="6096000" y="1095660"/>
            <a:ext cx="990600" cy="60960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flipV="1">
            <a:off x="6629400" y="1114140"/>
            <a:ext cx="990600" cy="60960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7226865" y="1128570"/>
            <a:ext cx="990600" cy="60960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V="1">
            <a:off x="7848600" y="1114140"/>
            <a:ext cx="990600" cy="60960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V="1">
            <a:off x="8458200" y="6157770"/>
            <a:ext cx="529355" cy="39543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V="1">
            <a:off x="8991600" y="1266540"/>
            <a:ext cx="0" cy="490566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8734138" y="1476660"/>
            <a:ext cx="0" cy="490566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V="1">
            <a:off x="8458200" y="3810000"/>
            <a:ext cx="533400" cy="30480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8458200" y="4191000"/>
            <a:ext cx="533400" cy="30480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V="1">
            <a:off x="8458200" y="4572000"/>
            <a:ext cx="533400" cy="30480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8458200" y="4953000"/>
            <a:ext cx="533400" cy="30480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V="1">
            <a:off x="8458200" y="5334000"/>
            <a:ext cx="533400" cy="30480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8458200" y="5791200"/>
            <a:ext cx="533400" cy="30480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3410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El  OBSERVATORIO DEBERA IDEALMENTE CONSIDERAR aquellos </a:t>
            </a:r>
            <a:r>
              <a:rPr lang="es-AR" dirty="0"/>
              <a:t>sectores y cadenas productivas consideradas como estratégicas para el país</a:t>
            </a:r>
            <a:r>
              <a:rPr lang="en-US" dirty="0"/>
              <a:t> </a:t>
            </a:r>
            <a:endParaRPr lang="es-CO" dirty="0"/>
          </a:p>
        </p:txBody>
      </p:sp>
      <p:sp>
        <p:nvSpPr>
          <p:cNvPr id="3" name="Content Placeholder 2"/>
          <p:cNvSpPr>
            <a:spLocks noGrp="1"/>
          </p:cNvSpPr>
          <p:nvPr>
            <p:ph idx="1"/>
          </p:nvPr>
        </p:nvSpPr>
        <p:spPr/>
        <p:txBody>
          <a:bodyPr>
            <a:normAutofit fontScale="92500" lnSpcReduction="10000"/>
          </a:bodyPr>
          <a:lstStyle/>
          <a:p>
            <a:pPr marL="285750" lvl="0" indent="-285750">
              <a:lnSpc>
                <a:spcPct val="120000"/>
              </a:lnSpc>
              <a:spcBef>
                <a:spcPts val="0"/>
              </a:spcBef>
              <a:buClr>
                <a:schemeClr val="accent1"/>
              </a:buClr>
              <a:buSzPct val="99000"/>
              <a:buFont typeface="Wingdings" charset="2"/>
              <a:buChar char="§"/>
            </a:pPr>
            <a:r>
              <a:rPr lang="es-AR" b="0" dirty="0">
                <a:latin typeface="+mn-lt"/>
              </a:rPr>
              <a:t>Cosméticos y aseo</a:t>
            </a:r>
            <a:endParaRPr lang="en-US" b="0" dirty="0">
              <a:latin typeface="+mn-lt"/>
            </a:endParaRPr>
          </a:p>
          <a:p>
            <a:pPr marL="285750" lvl="0" indent="-285750">
              <a:lnSpc>
                <a:spcPct val="120000"/>
              </a:lnSpc>
              <a:spcBef>
                <a:spcPts val="0"/>
              </a:spcBef>
              <a:buClr>
                <a:schemeClr val="accent1"/>
              </a:buClr>
              <a:buSzPct val="99000"/>
              <a:buFont typeface="Wingdings" charset="2"/>
              <a:buChar char="§"/>
            </a:pPr>
            <a:r>
              <a:rPr lang="es-AR" b="0" dirty="0">
                <a:latin typeface="+mn-lt"/>
              </a:rPr>
              <a:t>Industria editorial y de la comunicación grafica</a:t>
            </a:r>
            <a:endParaRPr lang="en-US" b="0" dirty="0">
              <a:latin typeface="+mn-lt"/>
            </a:endParaRPr>
          </a:p>
          <a:p>
            <a:pPr marL="285750" lvl="0" indent="-285750">
              <a:lnSpc>
                <a:spcPct val="120000"/>
              </a:lnSpc>
              <a:spcBef>
                <a:spcPts val="0"/>
              </a:spcBef>
              <a:buClr>
                <a:schemeClr val="accent1"/>
              </a:buClr>
              <a:buSzPct val="99000"/>
              <a:buFont typeface="Wingdings" charset="2"/>
              <a:buChar char="§"/>
            </a:pPr>
            <a:r>
              <a:rPr lang="es-AR" b="0" dirty="0">
                <a:latin typeface="+mn-lt"/>
              </a:rPr>
              <a:t>Metalmecánico</a:t>
            </a:r>
            <a:endParaRPr lang="en-US" b="0" dirty="0">
              <a:latin typeface="+mn-lt"/>
            </a:endParaRPr>
          </a:p>
          <a:p>
            <a:pPr marL="285750" lvl="0" indent="-285750">
              <a:lnSpc>
                <a:spcPct val="120000"/>
              </a:lnSpc>
              <a:spcBef>
                <a:spcPts val="0"/>
              </a:spcBef>
              <a:buClr>
                <a:schemeClr val="accent1"/>
              </a:buClr>
              <a:buSzPct val="99000"/>
              <a:buFont typeface="Wingdings" charset="2"/>
              <a:buChar char="§"/>
            </a:pPr>
            <a:r>
              <a:rPr lang="es-AR" b="0" dirty="0">
                <a:latin typeface="+mn-lt"/>
              </a:rPr>
              <a:t>Industria autopartes y vehículos</a:t>
            </a:r>
            <a:endParaRPr lang="en-US" b="0" dirty="0">
              <a:latin typeface="+mn-lt"/>
            </a:endParaRPr>
          </a:p>
          <a:p>
            <a:pPr marL="285750" lvl="0" indent="-285750">
              <a:lnSpc>
                <a:spcPct val="120000"/>
              </a:lnSpc>
              <a:spcBef>
                <a:spcPts val="0"/>
              </a:spcBef>
              <a:buClr>
                <a:schemeClr val="accent1"/>
              </a:buClr>
              <a:buSzPct val="99000"/>
              <a:buFont typeface="Wingdings" charset="2"/>
              <a:buChar char="§"/>
            </a:pPr>
            <a:r>
              <a:rPr lang="es-AR" b="0" dirty="0">
                <a:latin typeface="+mn-lt"/>
              </a:rPr>
              <a:t>Textil y confecciones</a:t>
            </a:r>
            <a:endParaRPr lang="en-US" b="0" dirty="0">
              <a:latin typeface="+mn-lt"/>
            </a:endParaRPr>
          </a:p>
          <a:p>
            <a:pPr marL="285750" lvl="0" indent="-285750">
              <a:lnSpc>
                <a:spcPct val="120000"/>
              </a:lnSpc>
              <a:spcBef>
                <a:spcPts val="0"/>
              </a:spcBef>
              <a:buClr>
                <a:schemeClr val="accent1"/>
              </a:buClr>
              <a:buSzPct val="99000"/>
              <a:buFont typeface="Wingdings" charset="2"/>
              <a:buChar char="§"/>
            </a:pPr>
            <a:r>
              <a:rPr lang="es-AR" b="0" dirty="0">
                <a:latin typeface="+mn-lt"/>
              </a:rPr>
              <a:t>Siderúrgico</a:t>
            </a:r>
            <a:endParaRPr lang="en-US" b="0" dirty="0">
              <a:latin typeface="+mn-lt"/>
            </a:endParaRPr>
          </a:p>
          <a:p>
            <a:pPr marL="285750" lvl="0" indent="-285750">
              <a:lnSpc>
                <a:spcPct val="120000"/>
              </a:lnSpc>
              <a:spcBef>
                <a:spcPts val="0"/>
              </a:spcBef>
              <a:buClr>
                <a:schemeClr val="accent1"/>
              </a:buClr>
              <a:buSzPct val="99000"/>
              <a:buFont typeface="Wingdings" charset="2"/>
              <a:buChar char="§"/>
            </a:pPr>
            <a:r>
              <a:rPr lang="es-AR" b="0" dirty="0">
                <a:latin typeface="+mn-lt"/>
              </a:rPr>
              <a:t>Astillero</a:t>
            </a:r>
            <a:endParaRPr lang="en-US" b="0" dirty="0">
              <a:latin typeface="+mn-lt"/>
            </a:endParaRPr>
          </a:p>
          <a:p>
            <a:pPr marL="285750" lvl="0" indent="-285750">
              <a:lnSpc>
                <a:spcPct val="120000"/>
              </a:lnSpc>
              <a:spcBef>
                <a:spcPts val="0"/>
              </a:spcBef>
              <a:buClr>
                <a:schemeClr val="accent1"/>
              </a:buClr>
              <a:buSzPct val="99000"/>
              <a:buFont typeface="Wingdings" charset="2"/>
              <a:buChar char="§"/>
            </a:pPr>
            <a:r>
              <a:rPr lang="es-AR" b="0" dirty="0">
                <a:latin typeface="+mn-lt"/>
              </a:rPr>
              <a:t>Cuero, calzado y marroquinería</a:t>
            </a:r>
            <a:endParaRPr lang="en-US" b="0" dirty="0">
              <a:latin typeface="+mn-lt"/>
            </a:endParaRPr>
          </a:p>
          <a:p>
            <a:pPr marL="285750" lvl="0" indent="-285750">
              <a:lnSpc>
                <a:spcPct val="120000"/>
              </a:lnSpc>
              <a:spcBef>
                <a:spcPts val="0"/>
              </a:spcBef>
              <a:buClr>
                <a:schemeClr val="accent1"/>
              </a:buClr>
              <a:buSzPct val="99000"/>
              <a:buFont typeface="Wingdings" charset="2"/>
              <a:buChar char="§"/>
            </a:pPr>
            <a:r>
              <a:rPr lang="es-AR" b="0" dirty="0">
                <a:latin typeface="+mn-lt"/>
              </a:rPr>
              <a:t>Tercerización de procesos de negocio BPO&amp;O</a:t>
            </a:r>
            <a:endParaRPr lang="en-US" b="0" dirty="0">
              <a:latin typeface="+mn-lt"/>
            </a:endParaRPr>
          </a:p>
          <a:p>
            <a:pPr marL="285750" lvl="0" indent="-285750">
              <a:lnSpc>
                <a:spcPct val="120000"/>
              </a:lnSpc>
              <a:spcBef>
                <a:spcPts val="0"/>
              </a:spcBef>
              <a:buClr>
                <a:schemeClr val="accent1"/>
              </a:buClr>
              <a:buSzPct val="99000"/>
              <a:buFont typeface="Wingdings" charset="2"/>
              <a:buChar char="§"/>
            </a:pPr>
            <a:r>
              <a:rPr lang="es-AR" b="0" dirty="0">
                <a:latin typeface="+mn-lt"/>
              </a:rPr>
              <a:t>Software y tecnologías de la información</a:t>
            </a:r>
            <a:endParaRPr lang="en-US" b="0" dirty="0">
              <a:latin typeface="+mn-lt"/>
            </a:endParaRPr>
          </a:p>
          <a:p>
            <a:pPr marL="285750" lvl="0" indent="-285750">
              <a:lnSpc>
                <a:spcPct val="120000"/>
              </a:lnSpc>
              <a:spcBef>
                <a:spcPts val="0"/>
              </a:spcBef>
              <a:buClr>
                <a:schemeClr val="accent1"/>
              </a:buClr>
              <a:buSzPct val="99000"/>
              <a:buFont typeface="Wingdings" charset="2"/>
              <a:buChar char="§"/>
            </a:pPr>
            <a:r>
              <a:rPr lang="es-AR" b="0" dirty="0">
                <a:latin typeface="+mn-lt"/>
              </a:rPr>
              <a:t>Energía eléctrica, bienes y servicios conexos</a:t>
            </a:r>
            <a:endParaRPr lang="en-US" b="0" dirty="0">
              <a:latin typeface="+mn-lt"/>
            </a:endParaRPr>
          </a:p>
          <a:p>
            <a:pPr marL="285750" lvl="0" indent="-285750">
              <a:lnSpc>
                <a:spcPct val="120000"/>
              </a:lnSpc>
              <a:spcBef>
                <a:spcPts val="0"/>
              </a:spcBef>
              <a:buClr>
                <a:schemeClr val="accent1"/>
              </a:buClr>
              <a:buSzPct val="99000"/>
              <a:buFont typeface="Wingdings" charset="2"/>
              <a:buChar char="§"/>
            </a:pPr>
            <a:r>
              <a:rPr lang="es-AR" b="0" dirty="0">
                <a:latin typeface="+mn-lt"/>
              </a:rPr>
              <a:t>Turismo de salud</a:t>
            </a:r>
            <a:endParaRPr lang="en-US" b="0" dirty="0">
              <a:latin typeface="+mn-lt"/>
            </a:endParaRPr>
          </a:p>
          <a:p>
            <a:pPr marL="285750" lvl="0" indent="-285750">
              <a:lnSpc>
                <a:spcPct val="120000"/>
              </a:lnSpc>
              <a:spcBef>
                <a:spcPts val="0"/>
              </a:spcBef>
              <a:buClr>
                <a:schemeClr val="accent1"/>
              </a:buClr>
              <a:buSzPct val="99000"/>
              <a:buFont typeface="Wingdings" charset="2"/>
              <a:buChar char="§"/>
            </a:pPr>
            <a:r>
              <a:rPr lang="es-AR" b="0" dirty="0">
                <a:latin typeface="+mn-lt"/>
              </a:rPr>
              <a:t>Turismo de naturaleza</a:t>
            </a:r>
            <a:endParaRPr lang="en-US" b="0" dirty="0">
              <a:latin typeface="+mn-lt"/>
            </a:endParaRPr>
          </a:p>
          <a:p>
            <a:pPr marL="285750" lvl="0" indent="-285750">
              <a:lnSpc>
                <a:spcPct val="120000"/>
              </a:lnSpc>
              <a:spcBef>
                <a:spcPts val="0"/>
              </a:spcBef>
              <a:buClr>
                <a:schemeClr val="accent1"/>
              </a:buClr>
              <a:buSzPct val="99000"/>
              <a:buFont typeface="Wingdings" charset="2"/>
              <a:buChar char="§"/>
            </a:pPr>
            <a:r>
              <a:rPr lang="es-AR" b="0" dirty="0">
                <a:latin typeface="+mn-lt"/>
              </a:rPr>
              <a:t>Turismo de bienestar</a:t>
            </a:r>
            <a:endParaRPr lang="en-US" b="0" dirty="0">
              <a:latin typeface="+mn-lt"/>
            </a:endParaRPr>
          </a:p>
          <a:p>
            <a:pPr marL="285750" lvl="0" indent="-285750">
              <a:lnSpc>
                <a:spcPct val="120000"/>
              </a:lnSpc>
              <a:spcBef>
                <a:spcPts val="0"/>
              </a:spcBef>
              <a:buClr>
                <a:schemeClr val="accent1"/>
              </a:buClr>
              <a:buSzPct val="99000"/>
              <a:buFont typeface="Wingdings" charset="2"/>
              <a:buChar char="§"/>
            </a:pPr>
            <a:r>
              <a:rPr lang="es-AR" b="0" dirty="0">
                <a:latin typeface="+mn-lt"/>
              </a:rPr>
              <a:t>Hortofrutícola</a:t>
            </a:r>
            <a:endParaRPr lang="en-US" b="0" dirty="0">
              <a:latin typeface="+mn-lt"/>
            </a:endParaRPr>
          </a:p>
          <a:p>
            <a:pPr marL="285750" lvl="0" indent="-285750">
              <a:lnSpc>
                <a:spcPct val="120000"/>
              </a:lnSpc>
              <a:spcBef>
                <a:spcPts val="0"/>
              </a:spcBef>
              <a:buClr>
                <a:schemeClr val="accent1"/>
              </a:buClr>
              <a:buSzPct val="99000"/>
              <a:buFont typeface="Wingdings" charset="2"/>
              <a:buChar char="§"/>
            </a:pPr>
            <a:r>
              <a:rPr lang="es-AR" b="0" dirty="0">
                <a:latin typeface="+mn-lt"/>
              </a:rPr>
              <a:t>Palma, aceites, grasas vegetales y biocombustibles</a:t>
            </a:r>
            <a:endParaRPr lang="en-US" b="0" dirty="0">
              <a:latin typeface="+mn-lt"/>
            </a:endParaRPr>
          </a:p>
          <a:p>
            <a:pPr marL="285750" lvl="0" indent="-285750">
              <a:lnSpc>
                <a:spcPct val="120000"/>
              </a:lnSpc>
              <a:spcBef>
                <a:spcPts val="0"/>
              </a:spcBef>
              <a:buClr>
                <a:schemeClr val="accent1"/>
              </a:buClr>
              <a:buSzPct val="99000"/>
              <a:buFont typeface="Wingdings" charset="2"/>
              <a:buChar char="§"/>
            </a:pPr>
            <a:r>
              <a:rPr lang="es-AR" b="0" dirty="0">
                <a:latin typeface="+mn-lt"/>
              </a:rPr>
              <a:t>Carne bovina</a:t>
            </a:r>
            <a:endParaRPr lang="en-US" b="0" dirty="0">
              <a:latin typeface="+mn-lt"/>
            </a:endParaRPr>
          </a:p>
          <a:p>
            <a:pPr marL="285750" lvl="0" indent="-285750">
              <a:lnSpc>
                <a:spcPct val="120000"/>
              </a:lnSpc>
              <a:spcBef>
                <a:spcPts val="0"/>
              </a:spcBef>
              <a:buClr>
                <a:schemeClr val="accent1"/>
              </a:buClr>
              <a:buSzPct val="99000"/>
              <a:buFont typeface="Wingdings" charset="2"/>
              <a:buChar char="§"/>
            </a:pPr>
            <a:r>
              <a:rPr lang="es-AR" b="0" dirty="0">
                <a:latin typeface="+mn-lt"/>
              </a:rPr>
              <a:t>Chocolatería, confitería y materias primas</a:t>
            </a:r>
            <a:endParaRPr lang="en-US" b="0" dirty="0">
              <a:latin typeface="+mn-lt"/>
            </a:endParaRPr>
          </a:p>
          <a:p>
            <a:pPr marL="285750" lvl="0" indent="-285750">
              <a:lnSpc>
                <a:spcPct val="120000"/>
              </a:lnSpc>
              <a:spcBef>
                <a:spcPts val="0"/>
              </a:spcBef>
              <a:buClr>
                <a:schemeClr val="accent1"/>
              </a:buClr>
              <a:buSzPct val="99000"/>
              <a:buFont typeface="Wingdings" charset="2"/>
              <a:buChar char="§"/>
            </a:pPr>
            <a:r>
              <a:rPr lang="es-AR" b="0" dirty="0">
                <a:latin typeface="+mn-lt"/>
              </a:rPr>
              <a:t>Lácteo</a:t>
            </a:r>
            <a:endParaRPr lang="en-US" b="0" dirty="0">
              <a:latin typeface="+mn-lt"/>
            </a:endParaRPr>
          </a:p>
          <a:p>
            <a:pPr marL="285750" lvl="0" indent="-285750">
              <a:buClr>
                <a:schemeClr val="accent1"/>
              </a:buClr>
              <a:buSzPct val="99000"/>
              <a:buFont typeface="Wingdings" charset="2"/>
              <a:buChar char="§"/>
            </a:pPr>
            <a:r>
              <a:rPr lang="es-AR" b="0" dirty="0">
                <a:latin typeface="+mn-lt"/>
              </a:rPr>
              <a:t>Acuícola</a:t>
            </a:r>
            <a:endParaRPr lang="en-US" b="0" dirty="0">
              <a:latin typeface="+mn-lt"/>
            </a:endParaRPr>
          </a:p>
          <a:p>
            <a:endParaRPr lang="es-CO" dirty="0"/>
          </a:p>
        </p:txBody>
      </p:sp>
      <p:sp>
        <p:nvSpPr>
          <p:cNvPr id="4" name="TextBox 3"/>
          <p:cNvSpPr txBox="1"/>
          <p:nvPr/>
        </p:nvSpPr>
        <p:spPr>
          <a:xfrm>
            <a:off x="1066800" y="6172200"/>
            <a:ext cx="3548152" cy="307777"/>
          </a:xfrm>
          <a:prstGeom prst="rect">
            <a:avLst/>
          </a:prstGeom>
          <a:noFill/>
        </p:spPr>
        <p:txBody>
          <a:bodyPr wrap="none" rtlCol="0">
            <a:spAutoFit/>
          </a:bodyPr>
          <a:lstStyle/>
          <a:p>
            <a:r>
              <a:rPr lang="es-CO" sz="1400" i="1" dirty="0" smtClean="0">
                <a:latin typeface="+mn-lt"/>
              </a:rPr>
              <a:t>Fuente: Programa de Transformacion Productiva</a:t>
            </a:r>
            <a:endParaRPr lang="es-CO" sz="1400" i="1" dirty="0">
              <a:latin typeface="+mn-lt"/>
            </a:endParaRPr>
          </a:p>
        </p:txBody>
      </p:sp>
    </p:spTree>
    <p:extLst>
      <p:ext uri="{BB962C8B-B14F-4D97-AF65-F5344CB8AC3E}">
        <p14:creationId xmlns:p14="http://schemas.microsoft.com/office/powerpoint/2010/main" val="3359460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LOS SECTORES ESTRATEGICOS DEBERAN SER CONSIDERADOS EN EL CONTEXTO DE AQUELLOS INDENTIFICADOS EN LA VISION ESTRATEGICA DEL SECTOR TI </a:t>
            </a:r>
            <a:endParaRPr lang="es-CO" dirty="0"/>
          </a:p>
        </p:txBody>
      </p:sp>
      <p:sp>
        <p:nvSpPr>
          <p:cNvPr id="4" name="TextBox 3"/>
          <p:cNvSpPr txBox="1"/>
          <p:nvPr/>
        </p:nvSpPr>
        <p:spPr>
          <a:xfrm>
            <a:off x="762000" y="680600"/>
            <a:ext cx="7709551" cy="646331"/>
          </a:xfrm>
          <a:prstGeom prst="rect">
            <a:avLst/>
          </a:prstGeom>
          <a:noFill/>
        </p:spPr>
        <p:txBody>
          <a:bodyPr wrap="square" rtlCol="0">
            <a:spAutoFit/>
          </a:bodyPr>
          <a:lstStyle/>
          <a:p>
            <a:pPr algn="ctr"/>
            <a:r>
              <a:rPr lang="es-AR" dirty="0" smtClean="0"/>
              <a:t>SECTORES EN LOS QUE SE DEBERÍA ORIENTAR LA INDUSTRIA COLOMBIANA DE SOFTWARE Y TI</a:t>
            </a:r>
            <a:r>
              <a:rPr lang="en-US" dirty="0" smtClean="0"/>
              <a:t> </a:t>
            </a:r>
            <a:endParaRPr lang="es-CO" dirty="0"/>
          </a:p>
        </p:txBody>
      </p:sp>
      <p:graphicFrame>
        <p:nvGraphicFramePr>
          <p:cNvPr id="5" name="Table 4"/>
          <p:cNvGraphicFramePr>
            <a:graphicFrameLocks noGrp="1"/>
          </p:cNvGraphicFramePr>
          <p:nvPr>
            <p:extLst>
              <p:ext uri="{D42A27DB-BD31-4B8C-83A1-F6EECF244321}">
                <p14:modId xmlns:p14="http://schemas.microsoft.com/office/powerpoint/2010/main" val="2575908684"/>
              </p:ext>
            </p:extLst>
          </p:nvPr>
        </p:nvGraphicFramePr>
        <p:xfrm>
          <a:off x="2133600" y="1290200"/>
          <a:ext cx="5029200" cy="4851399"/>
        </p:xfrm>
        <a:graphic>
          <a:graphicData uri="http://schemas.openxmlformats.org/drawingml/2006/table">
            <a:tbl>
              <a:tblPr firstRow="1" bandRow="1">
                <a:tableStyleId>{5C22544A-7EE6-4342-B048-85BDC9FD1C3A}</a:tableStyleId>
              </a:tblPr>
              <a:tblGrid>
                <a:gridCol w="1981200"/>
                <a:gridCol w="3048000"/>
              </a:tblGrid>
              <a:tr h="370840">
                <a:tc>
                  <a:txBody>
                    <a:bodyPr/>
                    <a:lstStyle/>
                    <a:p>
                      <a:pPr marL="0" marR="0" algn="ctr">
                        <a:lnSpc>
                          <a:spcPct val="100000"/>
                        </a:lnSpc>
                        <a:spcBef>
                          <a:spcPts val="0"/>
                        </a:spcBef>
                        <a:spcAft>
                          <a:spcPts val="0"/>
                        </a:spcAft>
                      </a:pPr>
                      <a:r>
                        <a:rPr lang="es-AR" sz="1600" b="1" dirty="0">
                          <a:solidFill>
                            <a:schemeClr val="bg1"/>
                          </a:solidFill>
                          <a:effectLst/>
                          <a:latin typeface="+mn-lt"/>
                          <a:ea typeface="ＭＳ 明朝"/>
                          <a:cs typeface="Helvetica Neue"/>
                        </a:rPr>
                        <a:t>Región</a:t>
                      </a:r>
                      <a:endParaRPr lang="en-US" sz="1600" dirty="0">
                        <a:solidFill>
                          <a:schemeClr val="bg1"/>
                        </a:solidFill>
                        <a:effectLst/>
                        <a:latin typeface="+mn-lt"/>
                        <a:ea typeface="ＭＳ 明朝"/>
                        <a:cs typeface="Times New Roman"/>
                      </a:endParaRPr>
                    </a:p>
                  </a:txBody>
                  <a:tcPr marL="68580" marR="6858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s-AR" sz="1600" b="1" dirty="0">
                          <a:solidFill>
                            <a:schemeClr val="bg1"/>
                          </a:solidFill>
                          <a:effectLst/>
                          <a:latin typeface="+mn-lt"/>
                          <a:ea typeface="ＭＳ 明朝"/>
                          <a:cs typeface="Helvetica Neue"/>
                        </a:rPr>
                        <a:t>Sectores</a:t>
                      </a:r>
                      <a:endParaRPr lang="en-US" sz="1600" dirty="0">
                        <a:solidFill>
                          <a:schemeClr val="bg1"/>
                        </a:solidFill>
                        <a:effectLst/>
                        <a:latin typeface="+mn-lt"/>
                        <a:ea typeface="ＭＳ 明朝"/>
                        <a:cs typeface="Times New Roman"/>
                      </a:endParaRPr>
                    </a:p>
                  </a:txBody>
                  <a:tcPr marL="68580" marR="6858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marL="0" marR="0" algn="ctr">
                        <a:lnSpc>
                          <a:spcPct val="100000"/>
                        </a:lnSpc>
                        <a:spcBef>
                          <a:spcPts val="0"/>
                        </a:spcBef>
                        <a:spcAft>
                          <a:spcPts val="0"/>
                        </a:spcAft>
                      </a:pPr>
                      <a:r>
                        <a:rPr lang="es-AR" sz="1400">
                          <a:solidFill>
                            <a:srgbClr val="262626"/>
                          </a:solidFill>
                          <a:effectLst/>
                          <a:latin typeface="+mn-lt"/>
                          <a:ea typeface="ＭＳ 明朝"/>
                          <a:cs typeface="Helvetica Neue"/>
                        </a:rPr>
                        <a:t>Caribe</a:t>
                      </a:r>
                      <a:endParaRPr lang="en-US" sz="140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342900" marR="0" lvl="0" indent="-342900">
                        <a:lnSpc>
                          <a:spcPct val="100000"/>
                        </a:lnSpc>
                        <a:spcBef>
                          <a:spcPts val="0"/>
                        </a:spcBef>
                        <a:spcAft>
                          <a:spcPts val="0"/>
                        </a:spcAft>
                        <a:buFont typeface="Symbol"/>
                        <a:buChar char=""/>
                      </a:pPr>
                      <a:r>
                        <a:rPr lang="es-AR" sz="1400" dirty="0">
                          <a:solidFill>
                            <a:srgbClr val="262626"/>
                          </a:solidFill>
                          <a:effectLst/>
                          <a:latin typeface="+mn-lt"/>
                          <a:ea typeface="Times New Roman"/>
                          <a:cs typeface="Helvetica Neue"/>
                        </a:rPr>
                        <a:t>Salud</a:t>
                      </a:r>
                      <a:endParaRPr lang="en-US" sz="1400" dirty="0">
                        <a:effectLst/>
                        <a:latin typeface="+mn-lt"/>
                        <a:ea typeface="Times New Roman"/>
                        <a:cs typeface="Times New Roman"/>
                      </a:endParaRPr>
                    </a:p>
                    <a:p>
                      <a:pPr marL="342900" marR="0" lvl="0" indent="-342900">
                        <a:lnSpc>
                          <a:spcPct val="100000"/>
                        </a:lnSpc>
                        <a:spcBef>
                          <a:spcPts val="0"/>
                        </a:spcBef>
                        <a:spcAft>
                          <a:spcPts val="0"/>
                        </a:spcAft>
                        <a:buFont typeface="Symbol"/>
                        <a:buChar char=""/>
                      </a:pPr>
                      <a:r>
                        <a:rPr lang="es-AR" sz="1400" dirty="0">
                          <a:solidFill>
                            <a:srgbClr val="262626"/>
                          </a:solidFill>
                          <a:effectLst/>
                          <a:latin typeface="+mn-lt"/>
                          <a:ea typeface="Times New Roman"/>
                          <a:cs typeface="Helvetica Neue"/>
                        </a:rPr>
                        <a:t>Transporte y logística</a:t>
                      </a:r>
                      <a:endParaRPr lang="en-US" sz="1400" dirty="0">
                        <a:effectLst/>
                        <a:latin typeface="+mn-lt"/>
                        <a:ea typeface="Times New Roman"/>
                        <a:cs typeface="Times New Roman"/>
                      </a:endParaRPr>
                    </a:p>
                    <a:p>
                      <a:pPr marL="342900" marR="0" lvl="0" indent="-342900">
                        <a:lnSpc>
                          <a:spcPct val="100000"/>
                        </a:lnSpc>
                        <a:spcBef>
                          <a:spcPts val="0"/>
                        </a:spcBef>
                        <a:spcAft>
                          <a:spcPts val="0"/>
                        </a:spcAft>
                        <a:buFont typeface="Symbol"/>
                        <a:buChar char=""/>
                      </a:pPr>
                      <a:r>
                        <a:rPr lang="es-AR" sz="1400" dirty="0">
                          <a:solidFill>
                            <a:srgbClr val="262626"/>
                          </a:solidFill>
                          <a:effectLst/>
                          <a:latin typeface="+mn-lt"/>
                          <a:ea typeface="Times New Roman"/>
                          <a:cs typeface="Helvetica Neue"/>
                        </a:rPr>
                        <a:t>Turismo</a:t>
                      </a:r>
                      <a:endParaRPr lang="en-US" sz="1400" dirty="0">
                        <a:effectLst/>
                        <a:latin typeface="+mn-lt"/>
                        <a:ea typeface="Times New Roman"/>
                        <a:cs typeface="Times New Roman"/>
                      </a:endParaRPr>
                    </a:p>
                    <a:p>
                      <a:pPr marL="342900" marR="0" lvl="0" indent="-342900">
                        <a:lnSpc>
                          <a:spcPct val="100000"/>
                        </a:lnSpc>
                        <a:spcBef>
                          <a:spcPts val="0"/>
                        </a:spcBef>
                        <a:spcAft>
                          <a:spcPts val="0"/>
                        </a:spcAft>
                        <a:buFont typeface="Symbol"/>
                        <a:buChar char=""/>
                      </a:pPr>
                      <a:r>
                        <a:rPr lang="es-AR" sz="1400" dirty="0">
                          <a:solidFill>
                            <a:srgbClr val="262626"/>
                          </a:solidFill>
                          <a:effectLst/>
                          <a:latin typeface="+mn-lt"/>
                          <a:ea typeface="Times New Roman"/>
                          <a:cs typeface="Helvetica Neue"/>
                        </a:rPr>
                        <a:t>Agroindustria</a:t>
                      </a:r>
                      <a:endParaRPr lang="en-US" sz="1400" dirty="0">
                        <a:effectLst/>
                        <a:latin typeface="+mn-lt"/>
                        <a:ea typeface="Times New Roman"/>
                        <a:cs typeface="Times New Roman"/>
                      </a:endParaRPr>
                    </a:p>
                  </a:txBody>
                  <a:tcPr marL="68580" marR="6858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marL="0" marR="0" algn="ctr">
                        <a:lnSpc>
                          <a:spcPct val="100000"/>
                        </a:lnSpc>
                        <a:spcBef>
                          <a:spcPts val="0"/>
                        </a:spcBef>
                        <a:spcAft>
                          <a:spcPts val="0"/>
                        </a:spcAft>
                      </a:pPr>
                      <a:r>
                        <a:rPr lang="es-AR" sz="1400">
                          <a:solidFill>
                            <a:srgbClr val="262626"/>
                          </a:solidFill>
                          <a:effectLst/>
                          <a:latin typeface="+mn-lt"/>
                          <a:ea typeface="ＭＳ 明朝"/>
                          <a:cs typeface="Helvetica Neue"/>
                        </a:rPr>
                        <a:t>Antioquia</a:t>
                      </a:r>
                      <a:endParaRPr lang="en-US" sz="140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342900" marR="0" lvl="0" indent="-342900">
                        <a:lnSpc>
                          <a:spcPct val="100000"/>
                        </a:lnSpc>
                        <a:spcBef>
                          <a:spcPts val="0"/>
                        </a:spcBef>
                        <a:spcAft>
                          <a:spcPts val="0"/>
                        </a:spcAft>
                        <a:buFont typeface="Symbol"/>
                        <a:buChar char=""/>
                      </a:pPr>
                      <a:r>
                        <a:rPr lang="es-AR" sz="1400" b="1" dirty="0">
                          <a:solidFill>
                            <a:srgbClr val="262626"/>
                          </a:solidFill>
                          <a:effectLst/>
                          <a:latin typeface="+mn-lt"/>
                          <a:ea typeface="Times New Roman"/>
                          <a:cs typeface="Helvetica Neue"/>
                        </a:rPr>
                        <a:t>Energía</a:t>
                      </a:r>
                      <a:endParaRPr lang="en-US" sz="1400" dirty="0">
                        <a:effectLst/>
                        <a:latin typeface="+mn-lt"/>
                        <a:ea typeface="Times New Roman"/>
                        <a:cs typeface="Times New Roman"/>
                      </a:endParaRPr>
                    </a:p>
                    <a:p>
                      <a:pPr marL="342900" marR="0" lvl="0" indent="-342900">
                        <a:lnSpc>
                          <a:spcPct val="100000"/>
                        </a:lnSpc>
                        <a:spcBef>
                          <a:spcPts val="0"/>
                        </a:spcBef>
                        <a:spcAft>
                          <a:spcPts val="0"/>
                        </a:spcAft>
                        <a:buFont typeface="Symbol"/>
                        <a:buChar char=""/>
                      </a:pPr>
                      <a:r>
                        <a:rPr lang="es-AR" sz="1400" dirty="0">
                          <a:solidFill>
                            <a:srgbClr val="262626"/>
                          </a:solidFill>
                          <a:effectLst/>
                          <a:latin typeface="+mn-lt"/>
                          <a:ea typeface="Times New Roman"/>
                          <a:cs typeface="Helvetica Neue"/>
                        </a:rPr>
                        <a:t>Manufactura</a:t>
                      </a:r>
                      <a:endParaRPr lang="en-US" sz="1400" dirty="0">
                        <a:effectLst/>
                        <a:latin typeface="+mn-lt"/>
                        <a:ea typeface="Times New Roman"/>
                        <a:cs typeface="Times New Roman"/>
                      </a:endParaRPr>
                    </a:p>
                  </a:txBody>
                  <a:tcPr marL="68580" marR="6858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marL="0" marR="0" algn="ctr">
                        <a:lnSpc>
                          <a:spcPct val="100000"/>
                        </a:lnSpc>
                        <a:spcBef>
                          <a:spcPts val="0"/>
                        </a:spcBef>
                        <a:spcAft>
                          <a:spcPts val="0"/>
                        </a:spcAft>
                      </a:pPr>
                      <a:r>
                        <a:rPr lang="es-AR" sz="1400">
                          <a:solidFill>
                            <a:srgbClr val="262626"/>
                          </a:solidFill>
                          <a:effectLst/>
                          <a:latin typeface="+mn-lt"/>
                          <a:ea typeface="ＭＳ 明朝"/>
                          <a:cs typeface="Helvetica Neue"/>
                        </a:rPr>
                        <a:t>Santander</a:t>
                      </a:r>
                      <a:endParaRPr lang="en-US" sz="140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342900" marR="0" lvl="0" indent="-342900">
                        <a:lnSpc>
                          <a:spcPct val="100000"/>
                        </a:lnSpc>
                        <a:spcBef>
                          <a:spcPts val="0"/>
                        </a:spcBef>
                        <a:spcAft>
                          <a:spcPts val="0"/>
                        </a:spcAft>
                        <a:buFont typeface="Symbol"/>
                        <a:buChar char=""/>
                      </a:pPr>
                      <a:r>
                        <a:rPr lang="es-AR" sz="1400" b="1" dirty="0">
                          <a:solidFill>
                            <a:srgbClr val="262626"/>
                          </a:solidFill>
                          <a:effectLst/>
                          <a:latin typeface="+mn-lt"/>
                          <a:ea typeface="Times New Roman"/>
                          <a:cs typeface="Helvetica Neue"/>
                        </a:rPr>
                        <a:t>Minería e Hidrocarburos</a:t>
                      </a:r>
                      <a:endParaRPr lang="en-US" sz="1400" dirty="0">
                        <a:effectLst/>
                        <a:latin typeface="+mn-lt"/>
                        <a:ea typeface="Times New Roman"/>
                        <a:cs typeface="Times New Roman"/>
                      </a:endParaRPr>
                    </a:p>
                    <a:p>
                      <a:pPr marL="342900" marR="0" lvl="0" indent="-342900">
                        <a:lnSpc>
                          <a:spcPct val="100000"/>
                        </a:lnSpc>
                        <a:spcBef>
                          <a:spcPts val="0"/>
                        </a:spcBef>
                        <a:spcAft>
                          <a:spcPts val="0"/>
                        </a:spcAft>
                        <a:buFont typeface="Symbol"/>
                        <a:buChar char=""/>
                      </a:pPr>
                      <a:r>
                        <a:rPr lang="es-AR" sz="1400" dirty="0">
                          <a:solidFill>
                            <a:srgbClr val="262626"/>
                          </a:solidFill>
                          <a:effectLst/>
                          <a:latin typeface="+mn-lt"/>
                          <a:ea typeface="Times New Roman"/>
                          <a:cs typeface="Helvetica Neue"/>
                        </a:rPr>
                        <a:t>Petróleo y gas</a:t>
                      </a:r>
                      <a:endParaRPr lang="en-US" sz="1400" dirty="0">
                        <a:effectLst/>
                        <a:latin typeface="+mn-lt"/>
                        <a:ea typeface="Times New Roman"/>
                        <a:cs typeface="Times New Roman"/>
                      </a:endParaRPr>
                    </a:p>
                    <a:p>
                      <a:pPr marL="342900" marR="0" lvl="0" indent="-342900">
                        <a:lnSpc>
                          <a:spcPct val="100000"/>
                        </a:lnSpc>
                        <a:spcBef>
                          <a:spcPts val="0"/>
                        </a:spcBef>
                        <a:spcAft>
                          <a:spcPts val="0"/>
                        </a:spcAft>
                        <a:buFont typeface="Symbol"/>
                        <a:buChar char=""/>
                      </a:pPr>
                      <a:r>
                        <a:rPr lang="es-AR" sz="1400" dirty="0">
                          <a:solidFill>
                            <a:srgbClr val="262626"/>
                          </a:solidFill>
                          <a:effectLst/>
                          <a:latin typeface="+mn-lt"/>
                          <a:ea typeface="Times New Roman"/>
                          <a:cs typeface="Helvetica Neue"/>
                        </a:rPr>
                        <a:t>Salud</a:t>
                      </a:r>
                      <a:endParaRPr lang="en-US" sz="1400" dirty="0">
                        <a:effectLst/>
                        <a:latin typeface="+mn-lt"/>
                        <a:ea typeface="Times New Roman"/>
                        <a:cs typeface="Times New Roman"/>
                      </a:endParaRPr>
                    </a:p>
                    <a:p>
                      <a:pPr marL="342900" marR="0" lvl="0" indent="-342900">
                        <a:lnSpc>
                          <a:spcPct val="100000"/>
                        </a:lnSpc>
                        <a:spcBef>
                          <a:spcPts val="0"/>
                        </a:spcBef>
                        <a:spcAft>
                          <a:spcPts val="0"/>
                        </a:spcAft>
                        <a:buFont typeface="Symbol"/>
                        <a:buChar char=""/>
                      </a:pPr>
                      <a:r>
                        <a:rPr lang="es-AR" sz="1400" dirty="0">
                          <a:solidFill>
                            <a:srgbClr val="262626"/>
                          </a:solidFill>
                          <a:effectLst/>
                          <a:latin typeface="+mn-lt"/>
                          <a:ea typeface="Times New Roman"/>
                          <a:cs typeface="Helvetica Neue"/>
                        </a:rPr>
                        <a:t>Educación</a:t>
                      </a:r>
                      <a:endParaRPr lang="en-US" sz="1400" dirty="0">
                        <a:effectLst/>
                        <a:latin typeface="+mn-lt"/>
                        <a:ea typeface="Times New Roman"/>
                        <a:cs typeface="Times New Roman"/>
                      </a:endParaRPr>
                    </a:p>
                  </a:txBody>
                  <a:tcPr marL="68580" marR="6858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pPr marL="0" marR="0" algn="ctr">
                        <a:lnSpc>
                          <a:spcPct val="100000"/>
                        </a:lnSpc>
                        <a:spcBef>
                          <a:spcPts val="0"/>
                        </a:spcBef>
                        <a:spcAft>
                          <a:spcPts val="0"/>
                        </a:spcAft>
                      </a:pPr>
                      <a:r>
                        <a:rPr lang="es-AR" sz="1400">
                          <a:solidFill>
                            <a:srgbClr val="262626"/>
                          </a:solidFill>
                          <a:effectLst/>
                          <a:latin typeface="+mn-lt"/>
                          <a:ea typeface="ＭＳ 明朝"/>
                          <a:cs typeface="Helvetica Neue"/>
                        </a:rPr>
                        <a:t>Cundinamarca</a:t>
                      </a:r>
                      <a:endParaRPr lang="en-US" sz="140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342900" marR="0" lvl="0" indent="-342900">
                        <a:lnSpc>
                          <a:spcPct val="100000"/>
                        </a:lnSpc>
                        <a:spcBef>
                          <a:spcPts val="0"/>
                        </a:spcBef>
                        <a:spcAft>
                          <a:spcPts val="0"/>
                        </a:spcAft>
                        <a:buFont typeface="Arial"/>
                        <a:buChar char="•"/>
                      </a:pPr>
                      <a:r>
                        <a:rPr lang="es-AR" sz="1400" b="1" dirty="0">
                          <a:solidFill>
                            <a:srgbClr val="262626"/>
                          </a:solidFill>
                          <a:effectLst/>
                          <a:latin typeface="+mn-lt"/>
                          <a:ea typeface="Times New Roman"/>
                          <a:cs typeface="Helvetica Neue"/>
                        </a:rPr>
                        <a:t>Banca y Sector Financiero</a:t>
                      </a:r>
                      <a:endParaRPr lang="en-US" sz="1400" dirty="0">
                        <a:effectLst/>
                        <a:latin typeface="+mn-lt"/>
                        <a:ea typeface="Times New Roman"/>
                        <a:cs typeface="Times New Roman"/>
                      </a:endParaRPr>
                    </a:p>
                  </a:txBody>
                  <a:tcPr marL="68580" marR="6858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marL="0" marR="0" algn="ctr">
                        <a:lnSpc>
                          <a:spcPct val="100000"/>
                        </a:lnSpc>
                        <a:spcBef>
                          <a:spcPts val="0"/>
                        </a:spcBef>
                        <a:spcAft>
                          <a:spcPts val="0"/>
                        </a:spcAft>
                      </a:pPr>
                      <a:r>
                        <a:rPr lang="es-AR" sz="1400">
                          <a:solidFill>
                            <a:srgbClr val="262626"/>
                          </a:solidFill>
                          <a:effectLst/>
                          <a:latin typeface="+mn-lt"/>
                          <a:ea typeface="ＭＳ 明朝"/>
                          <a:cs typeface="Helvetica Neue"/>
                        </a:rPr>
                        <a:t>Eje cafetero</a:t>
                      </a:r>
                      <a:endParaRPr lang="en-US" sz="140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342900" marR="0" lvl="0" indent="-342900">
                        <a:lnSpc>
                          <a:spcPct val="100000"/>
                        </a:lnSpc>
                        <a:spcBef>
                          <a:spcPts val="0"/>
                        </a:spcBef>
                        <a:spcAft>
                          <a:spcPts val="0"/>
                        </a:spcAft>
                        <a:buFont typeface="Arial"/>
                        <a:buChar char="•"/>
                      </a:pPr>
                      <a:r>
                        <a:rPr lang="es-AR" sz="1400" dirty="0">
                          <a:solidFill>
                            <a:srgbClr val="262626"/>
                          </a:solidFill>
                          <a:effectLst/>
                          <a:latin typeface="+mn-lt"/>
                          <a:ea typeface="Times New Roman"/>
                          <a:cs typeface="Helvetica Neue"/>
                        </a:rPr>
                        <a:t>Agroindustria</a:t>
                      </a:r>
                      <a:endParaRPr lang="en-US" sz="1400" dirty="0">
                        <a:effectLst/>
                        <a:latin typeface="+mn-lt"/>
                        <a:ea typeface="Times New Roman"/>
                        <a:cs typeface="Times New Roman"/>
                      </a:endParaRPr>
                    </a:p>
                    <a:p>
                      <a:pPr marL="342900" marR="0" lvl="0" indent="-342900">
                        <a:lnSpc>
                          <a:spcPct val="100000"/>
                        </a:lnSpc>
                        <a:spcBef>
                          <a:spcPts val="0"/>
                        </a:spcBef>
                        <a:spcAft>
                          <a:spcPts val="0"/>
                        </a:spcAft>
                        <a:buFont typeface="Arial"/>
                        <a:buChar char="•"/>
                      </a:pPr>
                      <a:r>
                        <a:rPr lang="es-AR" sz="1400" dirty="0">
                          <a:solidFill>
                            <a:srgbClr val="262626"/>
                          </a:solidFill>
                          <a:effectLst/>
                          <a:latin typeface="+mn-lt"/>
                          <a:ea typeface="Times New Roman"/>
                          <a:cs typeface="Helvetica Neue"/>
                        </a:rPr>
                        <a:t>Biotecnología</a:t>
                      </a:r>
                      <a:endParaRPr lang="en-US" sz="1400" dirty="0">
                        <a:effectLst/>
                        <a:latin typeface="+mn-lt"/>
                        <a:ea typeface="Times New Roman"/>
                        <a:cs typeface="Times New Roman"/>
                      </a:endParaRPr>
                    </a:p>
                    <a:p>
                      <a:pPr marL="342900" marR="0" lvl="0" indent="-342900">
                        <a:lnSpc>
                          <a:spcPct val="100000"/>
                        </a:lnSpc>
                        <a:spcBef>
                          <a:spcPts val="0"/>
                        </a:spcBef>
                        <a:spcAft>
                          <a:spcPts val="0"/>
                        </a:spcAft>
                        <a:buFont typeface="Arial"/>
                        <a:buChar char="•"/>
                      </a:pPr>
                      <a:r>
                        <a:rPr lang="es-AR" sz="1400" dirty="0">
                          <a:solidFill>
                            <a:srgbClr val="262626"/>
                          </a:solidFill>
                          <a:effectLst/>
                          <a:latin typeface="+mn-lt"/>
                          <a:ea typeface="Times New Roman"/>
                          <a:cs typeface="Helvetica Neue"/>
                        </a:rPr>
                        <a:t>Turismo</a:t>
                      </a:r>
                      <a:endParaRPr lang="en-US" sz="1400" dirty="0">
                        <a:effectLst/>
                        <a:latin typeface="+mn-lt"/>
                        <a:ea typeface="Times New Roman"/>
                        <a:cs typeface="Times New Roman"/>
                      </a:endParaRPr>
                    </a:p>
                    <a:p>
                      <a:pPr marL="342900" marR="0" lvl="0" indent="-342900">
                        <a:lnSpc>
                          <a:spcPct val="100000"/>
                        </a:lnSpc>
                        <a:spcBef>
                          <a:spcPts val="0"/>
                        </a:spcBef>
                        <a:spcAft>
                          <a:spcPts val="0"/>
                        </a:spcAft>
                        <a:buFont typeface="Arial"/>
                        <a:buChar char="•"/>
                      </a:pPr>
                      <a:r>
                        <a:rPr lang="es-AR" sz="1400" dirty="0">
                          <a:solidFill>
                            <a:srgbClr val="262626"/>
                          </a:solidFill>
                          <a:effectLst/>
                          <a:latin typeface="+mn-lt"/>
                          <a:ea typeface="Times New Roman"/>
                          <a:cs typeface="Helvetica Neue"/>
                        </a:rPr>
                        <a:t>Energía</a:t>
                      </a:r>
                      <a:endParaRPr lang="en-US" sz="1400" dirty="0">
                        <a:effectLst/>
                        <a:latin typeface="+mn-lt"/>
                        <a:ea typeface="Times New Roman"/>
                        <a:cs typeface="Times New Roman"/>
                      </a:endParaRPr>
                    </a:p>
                  </a:txBody>
                  <a:tcPr marL="68580" marR="6858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marL="0" marR="0" algn="ctr">
                        <a:lnSpc>
                          <a:spcPct val="100000"/>
                        </a:lnSpc>
                        <a:spcBef>
                          <a:spcPts val="0"/>
                        </a:spcBef>
                        <a:spcAft>
                          <a:spcPts val="0"/>
                        </a:spcAft>
                      </a:pPr>
                      <a:r>
                        <a:rPr lang="es-AR" sz="1400">
                          <a:solidFill>
                            <a:srgbClr val="262626"/>
                          </a:solidFill>
                          <a:effectLst/>
                          <a:latin typeface="+mn-lt"/>
                          <a:ea typeface="ＭＳ 明朝"/>
                          <a:cs typeface="Helvetica Neue"/>
                        </a:rPr>
                        <a:t>Pacifico</a:t>
                      </a:r>
                      <a:endParaRPr lang="en-US" sz="140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342900" marR="0" lvl="0" indent="-342900">
                        <a:lnSpc>
                          <a:spcPct val="100000"/>
                        </a:lnSpc>
                        <a:spcBef>
                          <a:spcPts val="0"/>
                        </a:spcBef>
                        <a:spcAft>
                          <a:spcPts val="0"/>
                        </a:spcAft>
                        <a:buFont typeface="Arial"/>
                        <a:buChar char="•"/>
                      </a:pPr>
                      <a:r>
                        <a:rPr lang="es-AR" sz="1400" b="1" dirty="0">
                          <a:solidFill>
                            <a:srgbClr val="262626"/>
                          </a:solidFill>
                          <a:effectLst/>
                          <a:latin typeface="+mn-lt"/>
                          <a:ea typeface="Times New Roman"/>
                          <a:cs typeface="Helvetica Neue"/>
                        </a:rPr>
                        <a:t>Agroindustria</a:t>
                      </a:r>
                      <a:endParaRPr lang="en-US" sz="1400" dirty="0">
                        <a:effectLst/>
                        <a:latin typeface="+mn-lt"/>
                        <a:ea typeface="Times New Roman"/>
                        <a:cs typeface="Times New Roman"/>
                      </a:endParaRPr>
                    </a:p>
                    <a:p>
                      <a:pPr marL="342900" marR="0" lvl="0" indent="-342900">
                        <a:lnSpc>
                          <a:spcPct val="100000"/>
                        </a:lnSpc>
                        <a:spcBef>
                          <a:spcPts val="0"/>
                        </a:spcBef>
                        <a:spcAft>
                          <a:spcPts val="0"/>
                        </a:spcAft>
                        <a:buFont typeface="Arial"/>
                        <a:buChar char="•"/>
                      </a:pPr>
                      <a:r>
                        <a:rPr lang="es-AR" sz="1400" dirty="0">
                          <a:solidFill>
                            <a:srgbClr val="262626"/>
                          </a:solidFill>
                          <a:effectLst/>
                          <a:latin typeface="+mn-lt"/>
                          <a:ea typeface="Times New Roman"/>
                          <a:cs typeface="Helvetica Neue"/>
                        </a:rPr>
                        <a:t>Manufactura</a:t>
                      </a:r>
                      <a:endParaRPr lang="en-US" sz="1400" dirty="0">
                        <a:effectLst/>
                        <a:latin typeface="+mn-lt"/>
                        <a:ea typeface="Times New Roman"/>
                        <a:cs typeface="Times New Roman"/>
                      </a:endParaRPr>
                    </a:p>
                    <a:p>
                      <a:pPr marL="342900" marR="0" lvl="0" indent="-342900">
                        <a:lnSpc>
                          <a:spcPct val="100000"/>
                        </a:lnSpc>
                        <a:spcBef>
                          <a:spcPts val="0"/>
                        </a:spcBef>
                        <a:spcAft>
                          <a:spcPts val="0"/>
                        </a:spcAft>
                        <a:buFont typeface="Arial"/>
                        <a:buChar char="•"/>
                      </a:pPr>
                      <a:r>
                        <a:rPr lang="es-AR" sz="1400" dirty="0">
                          <a:solidFill>
                            <a:srgbClr val="262626"/>
                          </a:solidFill>
                          <a:effectLst/>
                          <a:latin typeface="+mn-lt"/>
                          <a:ea typeface="Times New Roman"/>
                          <a:cs typeface="Helvetica Neue"/>
                        </a:rPr>
                        <a:t>Salud</a:t>
                      </a:r>
                      <a:endParaRPr lang="en-US" sz="1400" dirty="0">
                        <a:effectLst/>
                        <a:latin typeface="+mn-lt"/>
                        <a:ea typeface="Times New Roman"/>
                        <a:cs typeface="Times New Roman"/>
                      </a:endParaRPr>
                    </a:p>
                  </a:txBody>
                  <a:tcPr marL="68580" marR="6858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pPr marL="0" marR="0" algn="ctr">
                        <a:lnSpc>
                          <a:spcPct val="100000"/>
                        </a:lnSpc>
                        <a:spcBef>
                          <a:spcPts val="0"/>
                        </a:spcBef>
                        <a:spcAft>
                          <a:spcPts val="0"/>
                        </a:spcAft>
                      </a:pPr>
                      <a:r>
                        <a:rPr lang="es-AR" sz="1400">
                          <a:solidFill>
                            <a:srgbClr val="262626"/>
                          </a:solidFill>
                          <a:effectLst/>
                          <a:latin typeface="+mn-lt"/>
                          <a:ea typeface="ＭＳ 明朝"/>
                          <a:cs typeface="Helvetica Neue"/>
                        </a:rPr>
                        <a:t>Nacional</a:t>
                      </a:r>
                      <a:endParaRPr lang="en-US" sz="140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342900" marR="0" lvl="0" indent="-342900">
                        <a:lnSpc>
                          <a:spcPct val="100000"/>
                        </a:lnSpc>
                        <a:spcBef>
                          <a:spcPts val="0"/>
                        </a:spcBef>
                        <a:spcAft>
                          <a:spcPts val="0"/>
                        </a:spcAft>
                        <a:buFont typeface="Arial"/>
                        <a:buChar char="•"/>
                      </a:pPr>
                      <a:r>
                        <a:rPr lang="es-AR" sz="1400" dirty="0">
                          <a:solidFill>
                            <a:srgbClr val="262626"/>
                          </a:solidFill>
                          <a:effectLst/>
                          <a:latin typeface="+mn-lt"/>
                          <a:ea typeface="Times New Roman"/>
                          <a:cs typeface="Helvetica Neue"/>
                        </a:rPr>
                        <a:t>Gobierno</a:t>
                      </a:r>
                      <a:endParaRPr lang="en-US" sz="1400" dirty="0">
                        <a:effectLst/>
                        <a:latin typeface="+mn-lt"/>
                        <a:ea typeface="Times New Roman"/>
                        <a:cs typeface="Times New Roman"/>
                      </a:endParaRPr>
                    </a:p>
                    <a:p>
                      <a:pPr marL="342900" marR="0" lvl="0" indent="-342900">
                        <a:lnSpc>
                          <a:spcPct val="100000"/>
                        </a:lnSpc>
                        <a:spcBef>
                          <a:spcPts val="0"/>
                        </a:spcBef>
                        <a:spcAft>
                          <a:spcPts val="0"/>
                        </a:spcAft>
                        <a:buFont typeface="Arial"/>
                        <a:buChar char="•"/>
                      </a:pPr>
                      <a:r>
                        <a:rPr lang="es-AR" sz="1400" dirty="0">
                          <a:solidFill>
                            <a:srgbClr val="262626"/>
                          </a:solidFill>
                          <a:effectLst/>
                          <a:latin typeface="+mn-lt"/>
                          <a:ea typeface="Times New Roman"/>
                          <a:cs typeface="Helvetica Neue"/>
                        </a:rPr>
                        <a:t>Salud</a:t>
                      </a:r>
                      <a:endParaRPr lang="en-US" sz="1400" dirty="0">
                        <a:effectLst/>
                        <a:latin typeface="+mn-lt"/>
                        <a:ea typeface="Times New Roman"/>
                        <a:cs typeface="Times New Roman"/>
                      </a:endParaRPr>
                    </a:p>
                    <a:p>
                      <a:pPr marL="342900" marR="0" lvl="0" indent="-342900">
                        <a:lnSpc>
                          <a:spcPct val="100000"/>
                        </a:lnSpc>
                        <a:spcBef>
                          <a:spcPts val="0"/>
                        </a:spcBef>
                        <a:spcAft>
                          <a:spcPts val="0"/>
                        </a:spcAft>
                        <a:buFont typeface="Arial"/>
                        <a:buChar char="•"/>
                      </a:pPr>
                      <a:r>
                        <a:rPr lang="es-AR" sz="1400" dirty="0">
                          <a:solidFill>
                            <a:srgbClr val="262626"/>
                          </a:solidFill>
                          <a:effectLst/>
                          <a:latin typeface="+mn-lt"/>
                          <a:ea typeface="Times New Roman"/>
                          <a:cs typeface="Helvetica Neue"/>
                        </a:rPr>
                        <a:t>Turismo</a:t>
                      </a:r>
                      <a:endParaRPr lang="en-US" sz="1400" dirty="0">
                        <a:effectLst/>
                        <a:latin typeface="+mn-lt"/>
                        <a:ea typeface="Times New Roman"/>
                        <a:cs typeface="Times New Roman"/>
                      </a:endParaRPr>
                    </a:p>
                  </a:txBody>
                  <a:tcPr marL="68580" marR="6858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6" name="TextBox 5"/>
          <p:cNvSpPr txBox="1"/>
          <p:nvPr/>
        </p:nvSpPr>
        <p:spPr>
          <a:xfrm>
            <a:off x="685800" y="6096000"/>
            <a:ext cx="7467600" cy="738664"/>
          </a:xfrm>
          <a:prstGeom prst="rect">
            <a:avLst/>
          </a:prstGeom>
          <a:noFill/>
        </p:spPr>
        <p:txBody>
          <a:bodyPr wrap="square" rtlCol="0">
            <a:spAutoFit/>
          </a:bodyPr>
          <a:lstStyle/>
          <a:p>
            <a:r>
              <a:rPr lang="es-AR" sz="1400" dirty="0">
                <a:latin typeface="+mn-lt"/>
              </a:rPr>
              <a:t>Nota: En negrita indica el sector prioritario</a:t>
            </a:r>
            <a:endParaRPr lang="en-US" sz="1400" dirty="0">
              <a:latin typeface="+mn-lt"/>
            </a:endParaRPr>
          </a:p>
          <a:p>
            <a:r>
              <a:rPr lang="es-AR" sz="1400" i="1" dirty="0">
                <a:latin typeface="+mn-lt"/>
              </a:rPr>
              <a:t>Fuente: Visión Estratégica del sector de software y servicios asociados: Plan de Mercadeo y ventas regionalizado del sector en Colombia (2013</a:t>
            </a:r>
            <a:r>
              <a:rPr lang="es-AR" sz="1400" i="1" dirty="0" smtClean="0">
                <a:latin typeface="+mn-lt"/>
              </a:rPr>
              <a:t>)</a:t>
            </a:r>
            <a:endParaRPr lang="en-US" sz="1400" dirty="0">
              <a:latin typeface="+mn-lt"/>
            </a:endParaRPr>
          </a:p>
        </p:txBody>
      </p:sp>
    </p:spTree>
    <p:extLst>
      <p:ext uri="{BB962C8B-B14F-4D97-AF65-F5344CB8AC3E}">
        <p14:creationId xmlns:p14="http://schemas.microsoft.com/office/powerpoint/2010/main" val="1123058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La intersección de </a:t>
            </a:r>
            <a:r>
              <a:rPr lang="es-AR" dirty="0" smtClean="0"/>
              <a:t>ambasPERSPECTIVAS genera </a:t>
            </a:r>
            <a:r>
              <a:rPr lang="es-AR" dirty="0"/>
              <a:t>un número de sectores estratégicos </a:t>
            </a:r>
            <a:r>
              <a:rPr lang="es-AR" dirty="0" smtClean="0"/>
              <a:t>donde </a:t>
            </a:r>
            <a:r>
              <a:rPr lang="es-AR" dirty="0"/>
              <a:t>se </a:t>
            </a:r>
            <a:r>
              <a:rPr lang="es-AR" dirty="0" smtClean="0"/>
              <a:t>priorizARA EL ANALISIS POR SECTOR INDUSTRIAL</a:t>
            </a:r>
            <a:endParaRPr lang="es-CO" dirty="0"/>
          </a:p>
        </p:txBody>
      </p:sp>
      <p:sp>
        <p:nvSpPr>
          <p:cNvPr id="4" name="TextBox 3"/>
          <p:cNvSpPr txBox="1"/>
          <p:nvPr/>
        </p:nvSpPr>
        <p:spPr>
          <a:xfrm>
            <a:off x="990600" y="838200"/>
            <a:ext cx="7162800" cy="646331"/>
          </a:xfrm>
          <a:prstGeom prst="rect">
            <a:avLst/>
          </a:prstGeom>
          <a:noFill/>
        </p:spPr>
        <p:txBody>
          <a:bodyPr wrap="square" rtlCol="0">
            <a:spAutoFit/>
          </a:bodyPr>
          <a:lstStyle/>
          <a:p>
            <a:pPr algn="ctr"/>
            <a:r>
              <a:rPr lang="es-AR" dirty="0" smtClean="0"/>
              <a:t>COLOMBIA: INTERSECCIÓN SECTORES ESTRATÉGICOS Y PRIORIZACIÓN DE OFERTA TECNOLÓGICA</a:t>
            </a:r>
            <a:r>
              <a:rPr lang="en-US" dirty="0" smtClean="0"/>
              <a:t> </a:t>
            </a:r>
            <a:endParaRPr lang="es-CO"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00200"/>
            <a:ext cx="6781800" cy="4356735"/>
          </a:xfrm>
          <a:prstGeom prst="rect">
            <a:avLst/>
          </a:prstGeom>
          <a:noFill/>
          <a:ln>
            <a:noFill/>
          </a:ln>
        </p:spPr>
      </p:pic>
      <p:sp>
        <p:nvSpPr>
          <p:cNvPr id="7" name="TextBox 6"/>
          <p:cNvSpPr txBox="1"/>
          <p:nvPr/>
        </p:nvSpPr>
        <p:spPr>
          <a:xfrm>
            <a:off x="1468393" y="6093023"/>
            <a:ext cx="3103607" cy="307777"/>
          </a:xfrm>
          <a:prstGeom prst="rect">
            <a:avLst/>
          </a:prstGeom>
          <a:noFill/>
        </p:spPr>
        <p:txBody>
          <a:bodyPr wrap="none" rtlCol="0">
            <a:spAutoFit/>
          </a:bodyPr>
          <a:lstStyle/>
          <a:p>
            <a:r>
              <a:rPr lang="es-CO" sz="1400" i="1" dirty="0" smtClean="0">
                <a:latin typeface="+mn-lt"/>
              </a:rPr>
              <a:t>Fuente: analisis Telecom Advisory Services</a:t>
            </a:r>
            <a:endParaRPr lang="es-CO" sz="1400" i="1" dirty="0">
              <a:latin typeface="+mn-lt"/>
            </a:endParaRPr>
          </a:p>
        </p:txBody>
      </p:sp>
    </p:spTree>
    <p:extLst>
      <p:ext uri="{BB962C8B-B14F-4D97-AF65-F5344CB8AC3E}">
        <p14:creationId xmlns:p14="http://schemas.microsoft.com/office/powerpoint/2010/main" val="2584693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 DIMENSIÓN “DIGITALIZACIÓN” DEBE PROPORCIONAR UNA VISIÓN A TRAVÉS DE CUATRO NIVELES DE ANÁLISIS</a:t>
            </a:r>
            <a:endParaRPr lang="es-AR" dirty="0"/>
          </a:p>
        </p:txBody>
      </p:sp>
      <p:graphicFrame>
        <p:nvGraphicFramePr>
          <p:cNvPr id="4" name="Table 3"/>
          <p:cNvGraphicFramePr>
            <a:graphicFrameLocks noGrp="1"/>
          </p:cNvGraphicFramePr>
          <p:nvPr>
            <p:extLst>
              <p:ext uri="{D42A27DB-BD31-4B8C-83A1-F6EECF244321}">
                <p14:modId xmlns:p14="http://schemas.microsoft.com/office/powerpoint/2010/main" val="191814468"/>
              </p:ext>
            </p:extLst>
          </p:nvPr>
        </p:nvGraphicFramePr>
        <p:xfrm>
          <a:off x="914400" y="1503422"/>
          <a:ext cx="7239000" cy="4353394"/>
        </p:xfrm>
        <a:graphic>
          <a:graphicData uri="http://schemas.openxmlformats.org/drawingml/2006/table">
            <a:tbl>
              <a:tblPr firstRow="1" bandRow="1">
                <a:tableStyleId>{5C22544A-7EE6-4342-B048-85BDC9FD1C3A}</a:tableStyleId>
              </a:tblPr>
              <a:tblGrid>
                <a:gridCol w="3334820">
                  <a:extLst>
                    <a:ext uri="{9D8B030D-6E8A-4147-A177-3AD203B41FA5}">
                      <a16:colId xmlns="" xmlns:a16="http://schemas.microsoft.com/office/drawing/2014/main" val="20000"/>
                    </a:ext>
                  </a:extLst>
                </a:gridCol>
                <a:gridCol w="3904180">
                  <a:extLst>
                    <a:ext uri="{9D8B030D-6E8A-4147-A177-3AD203B41FA5}">
                      <a16:colId xmlns="" xmlns:a16="http://schemas.microsoft.com/office/drawing/2014/main" val="20001"/>
                    </a:ext>
                  </a:extLst>
                </a:gridCol>
              </a:tblGrid>
              <a:tr h="427555">
                <a:tc>
                  <a:txBody>
                    <a:bodyPr/>
                    <a:lstStyle/>
                    <a:p>
                      <a:pPr algn="ctr"/>
                      <a:r>
                        <a:rPr lang="es-AR" sz="1800" noProof="0" dirty="0"/>
                        <a:t>Nivel</a:t>
                      </a:r>
                      <a:r>
                        <a:rPr lang="es-AR" sz="1800" baseline="0" noProof="0" dirty="0"/>
                        <a:t> de análisis</a:t>
                      </a:r>
                      <a:endParaRPr lang="es-AR" sz="18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AR" sz="1800" noProof="0" dirty="0"/>
                        <a:t>Descripción</a:t>
                      </a:r>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0"/>
                  </a:ext>
                </a:extLst>
              </a:tr>
              <a:tr h="737971">
                <a:tc>
                  <a:txBody>
                    <a:bodyPr/>
                    <a:lstStyle/>
                    <a:p>
                      <a:r>
                        <a:rPr lang="es-AR" sz="1600" noProof="0" dirty="0"/>
                        <a:t>1. Digitalización</a:t>
                      </a:r>
                      <a:r>
                        <a:rPr lang="es-AR" sz="1600" baseline="0" noProof="0" dirty="0"/>
                        <a:t> de procesos productivos (primer nivel de análisis)</a:t>
                      </a:r>
                      <a:endParaRPr lang="es-AR" sz="16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5DFE4"/>
                    </a:solidFill>
                  </a:tcPr>
                </a:tc>
                <a:tc>
                  <a:txBody>
                    <a:bodyPr/>
                    <a:lstStyle/>
                    <a:p>
                      <a:pPr marL="285750" indent="-285750">
                        <a:buFont typeface="Arial"/>
                        <a:buChar char="•"/>
                      </a:pPr>
                      <a:r>
                        <a:rPr lang="es-AR" sz="1600" noProof="0" dirty="0"/>
                        <a:t>Asimilación de tecnologías digitales en procesos</a:t>
                      </a:r>
                      <a:r>
                        <a:rPr lang="es-AR" sz="1600" baseline="0" noProof="0" dirty="0"/>
                        <a:t> productivos</a:t>
                      </a:r>
                      <a:endParaRPr lang="es-AR" sz="16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5DFE4"/>
                    </a:solidFill>
                  </a:tcPr>
                </a:tc>
                <a:extLst>
                  <a:ext uri="{0D108BD9-81ED-4DB2-BD59-A6C34878D82A}">
                    <a16:rowId xmlns="" xmlns:a16="http://schemas.microsoft.com/office/drawing/2014/main" val="10001"/>
                  </a:ext>
                </a:extLst>
              </a:tr>
              <a:tr h="1064852">
                <a:tc>
                  <a:txBody>
                    <a:bodyPr/>
                    <a:lstStyle/>
                    <a:p>
                      <a:r>
                        <a:rPr lang="es-AR" sz="1600" noProof="0" dirty="0"/>
                        <a:t>2. Utilización y gestión de tecnologías digitales (segundo</a:t>
                      </a:r>
                      <a:r>
                        <a:rPr lang="es-AR" sz="1600" baseline="0" noProof="0" dirty="0"/>
                        <a:t> nivel de análisis)</a:t>
                      </a:r>
                      <a:r>
                        <a:rPr lang="es-AR" sz="1600" noProof="0" dirty="0"/>
                        <a:t> </a:t>
                      </a:r>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285750" indent="-285750">
                        <a:buFont typeface="Arial"/>
                        <a:buChar char="•"/>
                      </a:pPr>
                      <a:r>
                        <a:rPr lang="es-AR" sz="1600" noProof="0" dirty="0"/>
                        <a:t>Gestión de tecnologías digitales (nivel de </a:t>
                      </a:r>
                      <a:r>
                        <a:rPr kumimoji="0" lang="es-AR" sz="1600" kern="1200" noProof="0" dirty="0">
                          <a:solidFill>
                            <a:schemeClr val="dk1"/>
                          </a:solidFill>
                          <a:latin typeface="+mn-lt"/>
                          <a:ea typeface="+mn-ea"/>
                          <a:cs typeface="+mn-cs"/>
                        </a:rPr>
                        <a:t>inversión</a:t>
                      </a:r>
                      <a:r>
                        <a:rPr lang="es-AR" sz="1600" noProof="0" dirty="0"/>
                        <a:t>, función de gestión de TIC, uso de internet, comercio electrónico, seguridad, etc.)</a:t>
                      </a:r>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2"/>
                  </a:ext>
                </a:extLst>
              </a:tr>
              <a:tr h="1054244">
                <a:tc>
                  <a:txBody>
                    <a:bodyPr/>
                    <a:lstStyle/>
                    <a:p>
                      <a:r>
                        <a:rPr lang="es-AR" sz="1600" noProof="0" dirty="0"/>
                        <a:t>3. Asimilación de tecnologías de</a:t>
                      </a:r>
                      <a:r>
                        <a:rPr lang="es-AR" sz="1600" baseline="0" noProof="0" dirty="0"/>
                        <a:t> avanzada (tercer nivel de análisis)</a:t>
                      </a:r>
                      <a:endParaRPr lang="es-AR" sz="16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5DFE4"/>
                    </a:solidFill>
                  </a:tcPr>
                </a:tc>
                <a:tc>
                  <a:txBody>
                    <a:bodyPr/>
                    <a:lstStyle/>
                    <a:p>
                      <a:pPr marL="285750" indent="-285750">
                        <a:buFont typeface="Arial"/>
                        <a:buChar char="•"/>
                      </a:pPr>
                      <a:r>
                        <a:rPr lang="es-AR" sz="1600" noProof="0" dirty="0"/>
                        <a:t>Incorporación de robótica, sensores,</a:t>
                      </a:r>
                      <a:r>
                        <a:rPr lang="es-AR" sz="1600" baseline="0" noProof="0" dirty="0"/>
                        <a:t> </a:t>
                      </a:r>
                      <a:r>
                        <a:rPr lang="es-AR" sz="1600" baseline="0" noProof="0" dirty="0" err="1"/>
                        <a:t>IoT</a:t>
                      </a:r>
                      <a:endParaRPr lang="es-AR" sz="1600" baseline="0" noProof="0" dirty="0"/>
                    </a:p>
                    <a:p>
                      <a:pPr marL="285750" indent="-285750">
                        <a:buFont typeface="Arial"/>
                        <a:buChar char="•"/>
                      </a:pPr>
                      <a:r>
                        <a:rPr lang="es-AR" sz="1600" baseline="0" noProof="0" dirty="0"/>
                        <a:t>Manejo integrado de la cadena de valor</a:t>
                      </a:r>
                      <a:endParaRPr lang="es-AR" sz="16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5DFE4"/>
                    </a:solidFill>
                  </a:tcPr>
                </a:tc>
                <a:extLst>
                  <a:ext uri="{0D108BD9-81ED-4DB2-BD59-A6C34878D82A}">
                    <a16:rowId xmlns="" xmlns:a16="http://schemas.microsoft.com/office/drawing/2014/main" val="10003"/>
                  </a:ext>
                </a:extLst>
              </a:tr>
              <a:tr h="1054244">
                <a:tc>
                  <a:txBody>
                    <a:bodyPr/>
                    <a:lstStyle/>
                    <a:p>
                      <a:r>
                        <a:rPr lang="es-AR" sz="1600" noProof="0" dirty="0"/>
                        <a:t>4. Gestión</a:t>
                      </a:r>
                      <a:r>
                        <a:rPr lang="es-AR" sz="1600" baseline="0" noProof="0" dirty="0"/>
                        <a:t> de tecnologías de avanzada</a:t>
                      </a:r>
                      <a:endParaRPr lang="es-AR" sz="16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BF0F2"/>
                    </a:solidFill>
                  </a:tcPr>
                </a:tc>
                <a:tc>
                  <a:txBody>
                    <a:bodyPr/>
                    <a:lstStyle/>
                    <a:p>
                      <a:pPr marL="285750" indent="-285750">
                        <a:buFont typeface="Arial"/>
                        <a:buChar char="•"/>
                      </a:pPr>
                      <a:r>
                        <a:rPr lang="es-AR" sz="1600" noProof="0" dirty="0"/>
                        <a:t>Existencia de una estrategia digital</a:t>
                      </a:r>
                    </a:p>
                    <a:p>
                      <a:pPr marL="285750" indent="-285750">
                        <a:buFont typeface="Arial"/>
                        <a:buChar char="•"/>
                      </a:pPr>
                      <a:r>
                        <a:rPr lang="es-AR" sz="1600" noProof="0" dirty="0"/>
                        <a:t>Gestión de estrategia de digitalización</a:t>
                      </a:r>
                    </a:p>
                    <a:p>
                      <a:pPr marL="285750" indent="-285750">
                        <a:buFont typeface="Arial"/>
                        <a:buChar char="•"/>
                      </a:pPr>
                      <a:r>
                        <a:rPr lang="es-AR" sz="1600" noProof="0" dirty="0"/>
                        <a:t>Impacto</a:t>
                      </a:r>
                      <a:r>
                        <a:rPr lang="es-AR" sz="1600" baseline="0" noProof="0" dirty="0"/>
                        <a:t> económico de digitalización avanzada</a:t>
                      </a:r>
                      <a:endParaRPr lang="es-AR" sz="16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BF0F2"/>
                    </a:solidFill>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872353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EN LA ACTUALIDAD SE DISPONE DE  TRES ENCUESTAS, Y UNA QUE ESTARÁ DISPONIBLE DE MANERA INMINENTE, QUE CUBREN EL USO DE TIC EN EMPRESAS COLOMBIANAS</a:t>
            </a:r>
            <a:endParaRPr lang="es-AR" dirty="0"/>
          </a:p>
        </p:txBody>
      </p:sp>
      <p:graphicFrame>
        <p:nvGraphicFramePr>
          <p:cNvPr id="4" name="Table 3"/>
          <p:cNvGraphicFramePr>
            <a:graphicFrameLocks noGrp="1"/>
          </p:cNvGraphicFramePr>
          <p:nvPr>
            <p:extLst>
              <p:ext uri="{D42A27DB-BD31-4B8C-83A1-F6EECF244321}">
                <p14:modId xmlns:p14="http://schemas.microsoft.com/office/powerpoint/2010/main" val="3984734207"/>
              </p:ext>
            </p:extLst>
          </p:nvPr>
        </p:nvGraphicFramePr>
        <p:xfrm>
          <a:off x="228600" y="1640840"/>
          <a:ext cx="8686800" cy="4150360"/>
        </p:xfrm>
        <a:graphic>
          <a:graphicData uri="http://schemas.openxmlformats.org/drawingml/2006/table">
            <a:tbl>
              <a:tblPr firstRow="1" bandRow="1">
                <a:tableStyleId>{5C22544A-7EE6-4342-B048-85BDC9FD1C3A}</a:tableStyleId>
              </a:tblPr>
              <a:tblGrid>
                <a:gridCol w="1752600">
                  <a:extLst>
                    <a:ext uri="{9D8B030D-6E8A-4147-A177-3AD203B41FA5}">
                      <a16:colId xmlns="" xmlns:a16="http://schemas.microsoft.com/office/drawing/2014/main" val="20000"/>
                    </a:ext>
                  </a:extLst>
                </a:gridCol>
                <a:gridCol w="1219200">
                  <a:extLst>
                    <a:ext uri="{9D8B030D-6E8A-4147-A177-3AD203B41FA5}">
                      <a16:colId xmlns="" xmlns:a16="http://schemas.microsoft.com/office/drawing/2014/main" val="20001"/>
                    </a:ext>
                  </a:extLst>
                </a:gridCol>
                <a:gridCol w="1524000">
                  <a:extLst>
                    <a:ext uri="{9D8B030D-6E8A-4147-A177-3AD203B41FA5}">
                      <a16:colId xmlns="" xmlns:a16="http://schemas.microsoft.com/office/drawing/2014/main" val="20002"/>
                    </a:ext>
                  </a:extLst>
                </a:gridCol>
                <a:gridCol w="1676400">
                  <a:extLst>
                    <a:ext uri="{9D8B030D-6E8A-4147-A177-3AD203B41FA5}">
                      <a16:colId xmlns="" xmlns:a16="http://schemas.microsoft.com/office/drawing/2014/main" val="20003"/>
                    </a:ext>
                  </a:extLst>
                </a:gridCol>
                <a:gridCol w="1371600">
                  <a:extLst>
                    <a:ext uri="{9D8B030D-6E8A-4147-A177-3AD203B41FA5}">
                      <a16:colId xmlns="" xmlns:a16="http://schemas.microsoft.com/office/drawing/2014/main" val="20004"/>
                    </a:ext>
                  </a:extLst>
                </a:gridCol>
                <a:gridCol w="1143000">
                  <a:extLst>
                    <a:ext uri="{9D8B030D-6E8A-4147-A177-3AD203B41FA5}">
                      <a16:colId xmlns="" xmlns:a16="http://schemas.microsoft.com/office/drawing/2014/main" val="20005"/>
                    </a:ext>
                  </a:extLst>
                </a:gridCol>
              </a:tblGrid>
              <a:tr h="370840">
                <a:tc rowSpan="2">
                  <a:txBody>
                    <a:bodyPr/>
                    <a:lstStyle/>
                    <a:p>
                      <a:endParaRPr lang="es-CO" sz="1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ap="flat" cmpd="sng" algn="ctr">
                      <a:solidFill>
                        <a:scrgbClr r="0" g="0" b="0"/>
                      </a:solidFill>
                      <a:prstDash val="solid"/>
                      <a:round/>
                      <a:headEnd type="none" w="med" len="med"/>
                      <a:tailEnd type="none" w="med" len="med"/>
                    </a:lnTlToBr>
                  </a:tcPr>
                </a:tc>
                <a:tc gridSpan="2">
                  <a:txBody>
                    <a:bodyPr/>
                    <a:lstStyle/>
                    <a:p>
                      <a:pPr algn="ctr"/>
                      <a:r>
                        <a:rPr lang="es-CO" sz="1800" dirty="0"/>
                        <a:t>DANE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s-CO"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gridSpan="2">
                  <a:txBody>
                    <a:bodyPr/>
                    <a:lstStyle/>
                    <a:p>
                      <a:pPr algn="ctr"/>
                      <a:r>
                        <a:rPr lang="es-CO" sz="1800" dirty="0"/>
                        <a:t>Ministerio TIC</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s-CO"/>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pPr algn="ctr"/>
                      <a:r>
                        <a:rPr lang="es-CO" sz="1800" dirty="0"/>
                        <a:t>Universo</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0"/>
                  </a:ext>
                </a:extLst>
              </a:tr>
              <a:tr h="370840">
                <a:tc vMerge="1">
                  <a:txBody>
                    <a:bodyPr/>
                    <a:lstStyle/>
                    <a:p>
                      <a:endParaRPr lang="es-CO" sz="1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solidFill>
                  </a:tcPr>
                </a:tc>
                <a:tc>
                  <a:txBody>
                    <a:bodyPr/>
                    <a:lstStyle/>
                    <a:p>
                      <a:pPr algn="ctr"/>
                      <a:r>
                        <a:rPr kumimoji="0" lang="es-CO" sz="1600" b="0" kern="1200" noProof="0" dirty="0">
                          <a:solidFill>
                            <a:schemeClr val="lt1"/>
                          </a:solidFill>
                          <a:effectLst/>
                          <a:latin typeface="+mn-lt"/>
                          <a:ea typeface="+mn-ea"/>
                          <a:cs typeface="+mn-cs"/>
                        </a:rPr>
                        <a:t>Indicadores básicos de tenencia y uso de TIC en empresas </a:t>
                      </a:r>
                      <a:endParaRPr lang="es-CO" sz="1600" b="0" noProof="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solidFill>
                  </a:tcPr>
                </a:tc>
                <a:tc>
                  <a:txBody>
                    <a:bodyPr/>
                    <a:lstStyle/>
                    <a:p>
                      <a:pPr algn="ctr"/>
                      <a:r>
                        <a:rPr kumimoji="0" lang="es-CO" sz="1600" b="0" kern="1200" noProof="0" dirty="0">
                          <a:solidFill>
                            <a:schemeClr val="lt1"/>
                          </a:solidFill>
                          <a:effectLst/>
                          <a:latin typeface="+mn-lt"/>
                          <a:ea typeface="+mn-ea"/>
                          <a:cs typeface="+mn-cs"/>
                        </a:rPr>
                        <a:t>Indicadores básicos de tenencia y uso de TIC en micro-establecimientos</a:t>
                      </a:r>
                      <a:r>
                        <a:rPr lang="es-CO" sz="1600" b="0" noProof="0" dirty="0">
                          <a:effectLst/>
                        </a:rPr>
                        <a:t> </a:t>
                      </a:r>
                      <a:endParaRPr lang="es-CO" sz="1600" b="0" noProof="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solidFill>
                  </a:tcPr>
                </a:tc>
                <a:tc>
                  <a:txBody>
                    <a:bodyPr/>
                    <a:lstStyle/>
                    <a:p>
                      <a:pPr algn="ctr"/>
                      <a:r>
                        <a:rPr kumimoji="0" lang="es-CO" sz="1600" b="0" kern="1200" noProof="0" dirty="0">
                          <a:solidFill>
                            <a:schemeClr val="lt1"/>
                          </a:solidFill>
                          <a:effectLst/>
                          <a:latin typeface="+mn-lt"/>
                          <a:ea typeface="+mn-ea"/>
                          <a:cs typeface="+mn-cs"/>
                        </a:rPr>
                        <a:t>Encuesta de caracterización de las MIPYME colombianas y su relación con la tecnología</a:t>
                      </a:r>
                      <a:r>
                        <a:rPr lang="es-CO" sz="1600" b="0" noProof="0" dirty="0">
                          <a:effectLst/>
                        </a:rPr>
                        <a:t> </a:t>
                      </a:r>
                      <a:endParaRPr lang="es-CO" sz="1600" b="0" noProof="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solidFill>
                  </a:tcPr>
                </a:tc>
                <a:tc>
                  <a:txBody>
                    <a:bodyPr/>
                    <a:lstStyle/>
                    <a:p>
                      <a:pPr algn="ctr"/>
                      <a:r>
                        <a:rPr lang="es-CO" sz="1600" b="0" noProof="0" dirty="0">
                          <a:solidFill>
                            <a:schemeClr val="bg1"/>
                          </a:solidFill>
                        </a:rPr>
                        <a:t>Gran Encuesta TIC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solidFill>
                  </a:tcPr>
                </a:tc>
                <a:tc vMerge="1">
                  <a:txBody>
                    <a:bodyPr/>
                    <a:lstStyle/>
                    <a:p>
                      <a:pPr algn="ctr"/>
                      <a:endParaRPr lang="es-CO" sz="1600" b="0" noProof="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solidFill>
                  </a:tcPr>
                </a:tc>
                <a:extLst>
                  <a:ext uri="{0D108BD9-81ED-4DB2-BD59-A6C34878D82A}">
                    <a16:rowId xmlns="" xmlns:a16="http://schemas.microsoft.com/office/drawing/2014/main" val="10001"/>
                  </a:ext>
                </a:extLst>
              </a:tr>
              <a:tr h="370840">
                <a:tc>
                  <a:txBody>
                    <a:bodyPr/>
                    <a:lstStyle/>
                    <a:p>
                      <a:pPr algn="l"/>
                      <a:r>
                        <a:rPr lang="es-CO" sz="1600" dirty="0">
                          <a:latin typeface="+mn-lt"/>
                        </a:rPr>
                        <a:t>A</a:t>
                      </a:r>
                      <a:r>
                        <a:rPr lang="es-CO" sz="1600" b="0" i="0" dirty="0">
                          <a:latin typeface="+mn-lt"/>
                        </a:rPr>
                        <a:t>ñ</a:t>
                      </a:r>
                      <a:r>
                        <a:rPr lang="es-CO" sz="1600" dirty="0">
                          <a:latin typeface="+mn-lt"/>
                        </a:rPr>
                        <a:t>o</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CO" sz="1600" dirty="0">
                          <a:latin typeface="+mn-lt"/>
                        </a:rPr>
                        <a:t>2014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1600" dirty="0">
                          <a:effectLst/>
                          <a:latin typeface="+mn-lt"/>
                          <a:ea typeface="ＭＳ 明朝"/>
                          <a:cs typeface="Times New Roman"/>
                        </a:rPr>
                        <a:t>2015</a:t>
                      </a:r>
                      <a:endParaRPr lang="en-US" sz="16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1600" dirty="0">
                          <a:effectLst/>
                          <a:latin typeface="+mn-lt"/>
                          <a:ea typeface="ＭＳ 明朝"/>
                          <a:cs typeface="Times New Roman"/>
                        </a:rPr>
                        <a:t>2015</a:t>
                      </a:r>
                      <a:endParaRPr lang="en-US" sz="16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CO" sz="1600" dirty="0">
                          <a:latin typeface="+mn-lt"/>
                        </a:rPr>
                        <a:t>2017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CO" sz="1600" dirty="0">
                        <a:latin typeface="+mn-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extLst>
                  <a:ext uri="{0D108BD9-81ED-4DB2-BD59-A6C34878D82A}">
                    <a16:rowId xmlns="" xmlns:a16="http://schemas.microsoft.com/office/drawing/2014/main" val="10002"/>
                  </a:ext>
                </a:extLst>
              </a:tr>
              <a:tr h="370840">
                <a:tc>
                  <a:txBody>
                    <a:bodyPr/>
                    <a:lstStyle/>
                    <a:p>
                      <a:pPr marL="0" marR="0" algn="l">
                        <a:spcBef>
                          <a:spcPts val="0"/>
                        </a:spcBef>
                        <a:spcAft>
                          <a:spcPts val="0"/>
                        </a:spcAft>
                      </a:pPr>
                      <a:r>
                        <a:rPr lang="es-ES_tradnl" sz="1600" dirty="0">
                          <a:effectLst/>
                          <a:latin typeface="+mn-lt"/>
                          <a:ea typeface="ＭＳ 明朝"/>
                          <a:cs typeface="Times New Roman"/>
                        </a:rPr>
                        <a:t>Micro (&lt;10)</a:t>
                      </a:r>
                      <a:endParaRPr lang="en-US" sz="16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CO" sz="1600" dirty="0">
                        <a:latin typeface="+mn-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pPr marL="0" marR="0" algn="ctr">
                        <a:spcBef>
                          <a:spcPts val="0"/>
                        </a:spcBef>
                        <a:spcAft>
                          <a:spcPts val="0"/>
                        </a:spcAft>
                      </a:pPr>
                      <a:r>
                        <a:rPr lang="es-ES_tradnl" sz="1600" dirty="0">
                          <a:effectLst/>
                          <a:latin typeface="+mn-lt"/>
                          <a:ea typeface="ＭＳ 明朝"/>
                          <a:cs typeface="Times New Roman"/>
                        </a:rPr>
                        <a:t>33,013</a:t>
                      </a:r>
                      <a:endParaRPr lang="en-US" sz="16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1600" dirty="0">
                          <a:effectLst/>
                          <a:latin typeface="+mn-lt"/>
                          <a:ea typeface="ＭＳ 明朝"/>
                          <a:cs typeface="Times New Roman"/>
                        </a:rPr>
                        <a:t>3,460</a:t>
                      </a:r>
                      <a:endParaRPr lang="en-US" sz="16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CO" sz="1600" dirty="0">
                          <a:latin typeface="+mn-lt"/>
                        </a:rPr>
                        <a:t>2,108</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1600" dirty="0">
                          <a:effectLst/>
                          <a:latin typeface="+mn-lt"/>
                          <a:ea typeface="ＭＳ 明朝"/>
                          <a:cs typeface="Times New Roman"/>
                        </a:rPr>
                        <a:t>1,369,061</a:t>
                      </a:r>
                      <a:endParaRPr lang="en-US" sz="16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3"/>
                  </a:ext>
                </a:extLst>
              </a:tr>
              <a:tr h="370840">
                <a:tc>
                  <a:txBody>
                    <a:bodyPr/>
                    <a:lstStyle/>
                    <a:p>
                      <a:pPr marL="0" marR="0" algn="l">
                        <a:spcBef>
                          <a:spcPts val="0"/>
                        </a:spcBef>
                        <a:spcAft>
                          <a:spcPts val="0"/>
                        </a:spcAft>
                      </a:pPr>
                      <a:r>
                        <a:rPr lang="es-ES_tradnl" sz="1600" dirty="0">
                          <a:effectLst/>
                          <a:latin typeface="+mn-lt"/>
                          <a:ea typeface="ＭＳ 明朝"/>
                          <a:cs typeface="Times New Roman"/>
                        </a:rPr>
                        <a:t>Pequeña (11-50)</a:t>
                      </a:r>
                      <a:endParaRPr lang="en-US" sz="16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3">
                  <a:txBody>
                    <a:bodyPr/>
                    <a:lstStyle/>
                    <a:p>
                      <a:pPr algn="ctr"/>
                      <a:r>
                        <a:rPr lang="es-CO" sz="1600" dirty="0">
                          <a:latin typeface="+mn-lt"/>
                        </a:rPr>
                        <a:t>23,853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1600" dirty="0">
                          <a:effectLst/>
                          <a:latin typeface="+mn-lt"/>
                          <a:ea typeface="ＭＳ 明朝"/>
                          <a:cs typeface="Times New Roman"/>
                        </a:rPr>
                        <a:t> </a:t>
                      </a:r>
                      <a:endParaRPr lang="en-US" sz="16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pPr marL="0" marR="0" algn="ctr">
                        <a:spcBef>
                          <a:spcPts val="0"/>
                        </a:spcBef>
                        <a:spcAft>
                          <a:spcPts val="0"/>
                        </a:spcAft>
                      </a:pPr>
                      <a:r>
                        <a:rPr lang="es-ES_tradnl" sz="1600" dirty="0">
                          <a:effectLst/>
                          <a:latin typeface="+mn-lt"/>
                          <a:ea typeface="ＭＳ 明朝"/>
                          <a:cs typeface="Times New Roman"/>
                        </a:rPr>
                        <a:t>1,052</a:t>
                      </a:r>
                      <a:endParaRPr lang="en-US" sz="16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CO" sz="1600" dirty="0">
                          <a:latin typeface="+mn-lt"/>
                        </a:rPr>
                        <a:t>500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1600" dirty="0">
                          <a:effectLst/>
                          <a:latin typeface="+mn-lt"/>
                          <a:ea typeface="ＭＳ 明朝"/>
                          <a:cs typeface="Times New Roman"/>
                        </a:rPr>
                        <a:t>53,304</a:t>
                      </a:r>
                      <a:endParaRPr lang="en-US" sz="16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4"/>
                  </a:ext>
                </a:extLst>
              </a:tr>
              <a:tr h="370840">
                <a:tc>
                  <a:txBody>
                    <a:bodyPr/>
                    <a:lstStyle/>
                    <a:p>
                      <a:pPr marL="0" marR="0" algn="l">
                        <a:spcBef>
                          <a:spcPts val="0"/>
                        </a:spcBef>
                        <a:spcAft>
                          <a:spcPts val="0"/>
                        </a:spcAft>
                      </a:pPr>
                      <a:r>
                        <a:rPr lang="es-ES_tradnl" sz="1600" dirty="0">
                          <a:effectLst/>
                          <a:latin typeface="+mn-lt"/>
                          <a:ea typeface="ＭＳ 明朝"/>
                          <a:cs typeface="Times New Roman"/>
                        </a:rPr>
                        <a:t>Mediana (51-100)</a:t>
                      </a:r>
                      <a:endParaRPr lang="en-US" sz="16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pPr algn="ctr"/>
                      <a:endParaRPr lang="es-CO" sz="1600">
                        <a:latin typeface="+mn-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1600" dirty="0">
                          <a:effectLst/>
                          <a:latin typeface="+mn-lt"/>
                          <a:ea typeface="ＭＳ 明朝"/>
                          <a:cs typeface="Times New Roman"/>
                        </a:rPr>
                        <a:t> </a:t>
                      </a:r>
                      <a:endParaRPr lang="en-US" sz="16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pPr marL="0" marR="0" algn="ctr">
                        <a:spcBef>
                          <a:spcPts val="0"/>
                        </a:spcBef>
                        <a:spcAft>
                          <a:spcPts val="0"/>
                        </a:spcAft>
                      </a:pPr>
                      <a:r>
                        <a:rPr lang="es-ES_tradnl" sz="1600" dirty="0">
                          <a:effectLst/>
                          <a:latin typeface="+mn-lt"/>
                          <a:ea typeface="ＭＳ 明朝"/>
                          <a:cs typeface="Times New Roman"/>
                        </a:rPr>
                        <a:t>575</a:t>
                      </a:r>
                      <a:endParaRPr lang="en-US" sz="16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CO" sz="1600" dirty="0">
                          <a:latin typeface="+mn-lt"/>
                        </a:rPr>
                        <a:t>250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1600" dirty="0">
                          <a:effectLst/>
                          <a:latin typeface="+mn-lt"/>
                          <a:ea typeface="ＭＳ 明朝"/>
                          <a:cs typeface="Times New Roman"/>
                        </a:rPr>
                        <a:t>12,056</a:t>
                      </a:r>
                      <a:endParaRPr lang="en-US" sz="16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5"/>
                  </a:ext>
                </a:extLst>
              </a:tr>
              <a:tr h="370840">
                <a:tc>
                  <a:txBody>
                    <a:bodyPr/>
                    <a:lstStyle/>
                    <a:p>
                      <a:pPr marL="0" marR="0" algn="l">
                        <a:spcBef>
                          <a:spcPts val="0"/>
                        </a:spcBef>
                        <a:spcAft>
                          <a:spcPts val="0"/>
                        </a:spcAft>
                      </a:pPr>
                      <a:r>
                        <a:rPr lang="es-ES_tradnl" sz="1600" dirty="0">
                          <a:effectLst/>
                          <a:latin typeface="+mn-lt"/>
                          <a:ea typeface="ＭＳ 明朝"/>
                          <a:cs typeface="Times New Roman"/>
                        </a:rPr>
                        <a:t>Grande (&gt;100)</a:t>
                      </a:r>
                      <a:endParaRPr lang="en-US" sz="16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pPr algn="ctr"/>
                      <a:endParaRPr lang="es-CO" sz="1600" dirty="0">
                        <a:latin typeface="+mn-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1600" dirty="0">
                          <a:effectLst/>
                          <a:latin typeface="+mn-lt"/>
                          <a:ea typeface="ＭＳ 明朝"/>
                          <a:cs typeface="Times New Roman"/>
                        </a:rPr>
                        <a:t> </a:t>
                      </a:r>
                      <a:endParaRPr lang="en-US" sz="16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pPr marL="0" marR="0" algn="ctr">
                        <a:spcBef>
                          <a:spcPts val="0"/>
                        </a:spcBef>
                        <a:spcAft>
                          <a:spcPts val="0"/>
                        </a:spcAft>
                      </a:pPr>
                      <a:r>
                        <a:rPr lang="es-ES_tradnl" sz="1600" dirty="0">
                          <a:effectLst/>
                          <a:latin typeface="+mn-lt"/>
                          <a:ea typeface="ＭＳ 明朝"/>
                          <a:cs typeface="Times New Roman"/>
                        </a:rPr>
                        <a:t> </a:t>
                      </a:r>
                      <a:endParaRPr lang="en-US" sz="16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pPr algn="ctr"/>
                      <a:r>
                        <a:rPr lang="es-CO" sz="1600" dirty="0">
                          <a:latin typeface="+mn-lt"/>
                        </a:rPr>
                        <a:t>150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CO" sz="1600" dirty="0">
                          <a:latin typeface="+mn-lt"/>
                        </a:rPr>
                        <a:t>1,507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6"/>
                  </a:ext>
                </a:extLst>
              </a:tr>
              <a:tr h="370840">
                <a:tc>
                  <a:txBody>
                    <a:bodyPr/>
                    <a:lstStyle/>
                    <a:p>
                      <a:pPr marL="0" marR="0" algn="l">
                        <a:spcBef>
                          <a:spcPts val="0"/>
                        </a:spcBef>
                        <a:spcAft>
                          <a:spcPts val="0"/>
                        </a:spcAft>
                      </a:pPr>
                      <a:r>
                        <a:rPr lang="es-ES_tradnl" sz="1600" dirty="0">
                          <a:effectLst/>
                          <a:latin typeface="+mn-lt"/>
                          <a:ea typeface="ＭＳ 明朝"/>
                          <a:cs typeface="Times New Roman"/>
                        </a:rPr>
                        <a:t>Total</a:t>
                      </a:r>
                      <a:endParaRPr lang="en-US" sz="16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CO" sz="1600" dirty="0">
                          <a:latin typeface="+mn-lt"/>
                        </a:rPr>
                        <a:t>23,853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1600" dirty="0">
                          <a:effectLst/>
                          <a:latin typeface="+mn-lt"/>
                          <a:ea typeface="ＭＳ 明朝"/>
                          <a:cs typeface="Times New Roman"/>
                        </a:rPr>
                        <a:t>33,013</a:t>
                      </a:r>
                      <a:endParaRPr lang="en-US" sz="16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1600" dirty="0">
                          <a:effectLst/>
                          <a:latin typeface="+mn-lt"/>
                          <a:ea typeface="ＭＳ 明朝"/>
                          <a:cs typeface="Times New Roman"/>
                        </a:rPr>
                        <a:t>5,087</a:t>
                      </a:r>
                      <a:endParaRPr lang="en-US" sz="16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CO" sz="1600" dirty="0">
                          <a:latin typeface="+mn-lt"/>
                        </a:rPr>
                        <a:t>3,008</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CO" sz="1600" dirty="0">
                          <a:latin typeface="+mn-lt"/>
                        </a:rPr>
                        <a:t>1,435,928</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7"/>
                  </a:ext>
                </a:extLst>
              </a:tr>
            </a:tbl>
          </a:graphicData>
        </a:graphic>
      </p:graphicFrame>
      <p:sp>
        <p:nvSpPr>
          <p:cNvPr id="3" name="TextBox 2"/>
          <p:cNvSpPr txBox="1"/>
          <p:nvPr/>
        </p:nvSpPr>
        <p:spPr>
          <a:xfrm>
            <a:off x="2914007" y="1066800"/>
            <a:ext cx="3181993" cy="369332"/>
          </a:xfrm>
          <a:prstGeom prst="rect">
            <a:avLst/>
          </a:prstGeom>
          <a:noFill/>
        </p:spPr>
        <p:txBody>
          <a:bodyPr wrap="none" rtlCol="0">
            <a:spAutoFit/>
          </a:bodyPr>
          <a:lstStyle/>
          <a:p>
            <a:r>
              <a:rPr lang="es-CO" dirty="0"/>
              <a:t>ENCUESTAS DISPONIBLES</a:t>
            </a:r>
          </a:p>
        </p:txBody>
      </p:sp>
      <p:sp>
        <p:nvSpPr>
          <p:cNvPr id="5" name="TextBox 4"/>
          <p:cNvSpPr txBox="1"/>
          <p:nvPr/>
        </p:nvSpPr>
        <p:spPr>
          <a:xfrm>
            <a:off x="349174" y="5943600"/>
            <a:ext cx="8642426" cy="738664"/>
          </a:xfrm>
          <a:prstGeom prst="rect">
            <a:avLst/>
          </a:prstGeom>
          <a:noFill/>
        </p:spPr>
        <p:txBody>
          <a:bodyPr wrap="square" rtlCol="0">
            <a:spAutoFit/>
          </a:bodyPr>
          <a:lstStyle/>
          <a:p>
            <a:r>
              <a:rPr lang="es-CO" sz="1400" i="1" dirty="0">
                <a:latin typeface="+mn-lt"/>
              </a:rPr>
              <a:t>Fuentes: DANE. Indicadores básicos de tenencia y uso de TIC en empresas (Manufactura, comercio, y servicios); DANE. </a:t>
            </a:r>
            <a:r>
              <a:rPr lang="es-CO" sz="1400" i="1" dirty="0">
                <a:solidFill>
                  <a:srgbClr val="000000"/>
                </a:solidFill>
                <a:latin typeface="+mn-lt"/>
              </a:rPr>
              <a:t>Indicadores básicos de tenencia y uso de TIC en micro-establecimientos</a:t>
            </a:r>
            <a:r>
              <a:rPr lang="es-CO" sz="1400" i="1" dirty="0">
                <a:latin typeface="+mn-lt"/>
              </a:rPr>
              <a:t>; MINTIC. </a:t>
            </a:r>
            <a:r>
              <a:rPr lang="es-CO" sz="1400" i="1" dirty="0">
                <a:solidFill>
                  <a:srgbClr val="000000"/>
                </a:solidFill>
                <a:latin typeface="+mn-lt"/>
              </a:rPr>
              <a:t>Encuesta de Mipymes; MINTIC. Encuesta de Mipymes; </a:t>
            </a:r>
            <a:r>
              <a:rPr lang="es-CO" sz="1400" i="1" dirty="0">
                <a:latin typeface="+mn-lt"/>
              </a:rPr>
              <a:t>Superintendencia de sociedades</a:t>
            </a:r>
          </a:p>
        </p:txBody>
      </p:sp>
    </p:spTree>
    <p:extLst>
      <p:ext uri="{BB962C8B-B14F-4D97-AF65-F5344CB8AC3E}">
        <p14:creationId xmlns:p14="http://schemas.microsoft.com/office/powerpoint/2010/main" val="4176115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SE DEFINEN EN PRIMER LUGAR LOS REQUERIMIENTOS INFORMATIVOS DEL PRIMER NIVEL</a:t>
            </a:r>
            <a:endParaRPr lang="es-AR" dirty="0"/>
          </a:p>
        </p:txBody>
      </p:sp>
      <p:graphicFrame>
        <p:nvGraphicFramePr>
          <p:cNvPr id="4" name="Table 3"/>
          <p:cNvGraphicFramePr>
            <a:graphicFrameLocks noGrp="1"/>
          </p:cNvGraphicFramePr>
          <p:nvPr>
            <p:extLst>
              <p:ext uri="{D42A27DB-BD31-4B8C-83A1-F6EECF244321}">
                <p14:modId xmlns:p14="http://schemas.microsoft.com/office/powerpoint/2010/main" val="898053522"/>
              </p:ext>
            </p:extLst>
          </p:nvPr>
        </p:nvGraphicFramePr>
        <p:xfrm>
          <a:off x="914400" y="1503422"/>
          <a:ext cx="7239000" cy="4353394"/>
        </p:xfrm>
        <a:graphic>
          <a:graphicData uri="http://schemas.openxmlformats.org/drawingml/2006/table">
            <a:tbl>
              <a:tblPr firstRow="1" bandRow="1">
                <a:tableStyleId>{5C22544A-7EE6-4342-B048-85BDC9FD1C3A}</a:tableStyleId>
              </a:tblPr>
              <a:tblGrid>
                <a:gridCol w="3334820">
                  <a:extLst>
                    <a:ext uri="{9D8B030D-6E8A-4147-A177-3AD203B41FA5}">
                      <a16:colId xmlns="" xmlns:a16="http://schemas.microsoft.com/office/drawing/2014/main" val="20000"/>
                    </a:ext>
                  </a:extLst>
                </a:gridCol>
                <a:gridCol w="3904180">
                  <a:extLst>
                    <a:ext uri="{9D8B030D-6E8A-4147-A177-3AD203B41FA5}">
                      <a16:colId xmlns="" xmlns:a16="http://schemas.microsoft.com/office/drawing/2014/main" val="20001"/>
                    </a:ext>
                  </a:extLst>
                </a:gridCol>
              </a:tblGrid>
              <a:tr h="427555">
                <a:tc>
                  <a:txBody>
                    <a:bodyPr/>
                    <a:lstStyle/>
                    <a:p>
                      <a:pPr algn="ctr"/>
                      <a:r>
                        <a:rPr lang="es-AR" sz="1800" noProof="0" dirty="0"/>
                        <a:t>Nivel</a:t>
                      </a:r>
                      <a:r>
                        <a:rPr lang="es-AR" sz="1800" baseline="0" noProof="0" dirty="0"/>
                        <a:t> de análisis</a:t>
                      </a:r>
                      <a:endParaRPr lang="es-AR" sz="18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AR" sz="1800" noProof="0" dirty="0"/>
                        <a:t>Descripción</a:t>
                      </a:r>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0"/>
                  </a:ext>
                </a:extLst>
              </a:tr>
              <a:tr h="737971">
                <a:tc>
                  <a:txBody>
                    <a:bodyPr/>
                    <a:lstStyle/>
                    <a:p>
                      <a:r>
                        <a:rPr lang="es-AR" sz="1600" noProof="0" dirty="0"/>
                        <a:t>1. Digitalización</a:t>
                      </a:r>
                      <a:r>
                        <a:rPr lang="es-AR" sz="1600" baseline="0" noProof="0" dirty="0"/>
                        <a:t> de procesos productivos (primer nivel de análisis)</a:t>
                      </a:r>
                      <a:endParaRPr lang="es-AR" sz="16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tc>
                  <a:txBody>
                    <a:bodyPr/>
                    <a:lstStyle/>
                    <a:p>
                      <a:pPr marL="285750" indent="-285750">
                        <a:buFont typeface="Arial"/>
                        <a:buChar char="•"/>
                      </a:pPr>
                      <a:r>
                        <a:rPr lang="es-AR" sz="1600" noProof="0" dirty="0"/>
                        <a:t>Asimilación de tecnologías digitales en procesos</a:t>
                      </a:r>
                      <a:r>
                        <a:rPr lang="es-AR" sz="1600" baseline="0" noProof="0" dirty="0"/>
                        <a:t> productivos</a:t>
                      </a:r>
                      <a:endParaRPr lang="es-AR" sz="16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1"/>
                  </a:ext>
                </a:extLst>
              </a:tr>
              <a:tr h="1064852">
                <a:tc>
                  <a:txBody>
                    <a:bodyPr/>
                    <a:lstStyle/>
                    <a:p>
                      <a:r>
                        <a:rPr lang="es-AR" sz="1600" noProof="0" dirty="0"/>
                        <a:t>2. Utilización y gestión de tecnologías digitales (segundo</a:t>
                      </a:r>
                      <a:r>
                        <a:rPr lang="es-AR" sz="1600" baseline="0" noProof="0" dirty="0"/>
                        <a:t> nivel de análisis)</a:t>
                      </a:r>
                      <a:r>
                        <a:rPr lang="es-AR" sz="1600" noProof="0" dirty="0"/>
                        <a:t> </a:t>
                      </a:r>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285750" indent="-285750">
                        <a:buFont typeface="Arial"/>
                        <a:buChar char="•"/>
                      </a:pPr>
                      <a:r>
                        <a:rPr lang="es-AR" sz="1600" noProof="0" dirty="0"/>
                        <a:t>Gestión de tecnologías digitales (nivel de </a:t>
                      </a:r>
                      <a:r>
                        <a:rPr kumimoji="0" lang="es-AR" sz="1600" kern="1200" noProof="0" dirty="0">
                          <a:solidFill>
                            <a:schemeClr val="dk1"/>
                          </a:solidFill>
                          <a:latin typeface="+mn-lt"/>
                          <a:ea typeface="+mn-ea"/>
                          <a:cs typeface="+mn-cs"/>
                        </a:rPr>
                        <a:t>inversión</a:t>
                      </a:r>
                      <a:r>
                        <a:rPr lang="es-AR" sz="1600" noProof="0" dirty="0"/>
                        <a:t>, función de gestión de TIC, uso de internet, comercio electrónico, seguridad, etc.)</a:t>
                      </a:r>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2"/>
                  </a:ext>
                </a:extLst>
              </a:tr>
              <a:tr h="1054244">
                <a:tc>
                  <a:txBody>
                    <a:bodyPr/>
                    <a:lstStyle/>
                    <a:p>
                      <a:r>
                        <a:rPr lang="es-AR" sz="1600" noProof="0" dirty="0"/>
                        <a:t>3. Asimilación de tecnologías de</a:t>
                      </a:r>
                      <a:r>
                        <a:rPr lang="es-AR" sz="1600" baseline="0" noProof="0" dirty="0"/>
                        <a:t> avanzada (tercer nivel de análisis)</a:t>
                      </a:r>
                      <a:endParaRPr lang="es-AR" sz="16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5DFE4"/>
                    </a:solidFill>
                  </a:tcPr>
                </a:tc>
                <a:tc>
                  <a:txBody>
                    <a:bodyPr/>
                    <a:lstStyle/>
                    <a:p>
                      <a:pPr marL="285750" indent="-285750">
                        <a:buFont typeface="Arial"/>
                        <a:buChar char="•"/>
                      </a:pPr>
                      <a:r>
                        <a:rPr lang="es-AR" sz="1600" noProof="0" dirty="0"/>
                        <a:t>Incorporación de robótica, sensores,</a:t>
                      </a:r>
                      <a:r>
                        <a:rPr lang="es-AR" sz="1600" baseline="0" noProof="0" dirty="0"/>
                        <a:t> </a:t>
                      </a:r>
                      <a:r>
                        <a:rPr lang="es-AR" sz="1600" baseline="0" noProof="0" dirty="0" err="1"/>
                        <a:t>IoT</a:t>
                      </a:r>
                      <a:endParaRPr lang="es-AR" sz="1600" baseline="0" noProof="0" dirty="0"/>
                    </a:p>
                    <a:p>
                      <a:pPr marL="285750" indent="-285750">
                        <a:buFont typeface="Arial"/>
                        <a:buChar char="•"/>
                      </a:pPr>
                      <a:r>
                        <a:rPr lang="es-AR" sz="1600" baseline="0" noProof="0" dirty="0"/>
                        <a:t>Manejo integrado de la cadena de valor</a:t>
                      </a:r>
                      <a:endParaRPr lang="es-AR" sz="16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5DFE4"/>
                    </a:solidFill>
                  </a:tcPr>
                </a:tc>
                <a:extLst>
                  <a:ext uri="{0D108BD9-81ED-4DB2-BD59-A6C34878D82A}">
                    <a16:rowId xmlns="" xmlns:a16="http://schemas.microsoft.com/office/drawing/2014/main" val="10003"/>
                  </a:ext>
                </a:extLst>
              </a:tr>
              <a:tr h="1054244">
                <a:tc>
                  <a:txBody>
                    <a:bodyPr/>
                    <a:lstStyle/>
                    <a:p>
                      <a:r>
                        <a:rPr lang="es-AR" sz="1600" noProof="0" dirty="0"/>
                        <a:t>4. Gestión</a:t>
                      </a:r>
                      <a:r>
                        <a:rPr lang="es-AR" sz="1600" baseline="0" noProof="0" dirty="0"/>
                        <a:t> de </a:t>
                      </a:r>
                      <a:r>
                        <a:rPr lang="es-AR" sz="1600" baseline="0" noProof="0" dirty="0" smtClean="0"/>
                        <a:t>tecnologías </a:t>
                      </a:r>
                      <a:r>
                        <a:rPr lang="es-AR" sz="1600" baseline="0" noProof="0" dirty="0"/>
                        <a:t>de avanzada</a:t>
                      </a:r>
                      <a:endParaRPr lang="es-AR" sz="16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BF0F2"/>
                    </a:solidFill>
                  </a:tcPr>
                </a:tc>
                <a:tc>
                  <a:txBody>
                    <a:bodyPr/>
                    <a:lstStyle/>
                    <a:p>
                      <a:pPr marL="285750" indent="-285750">
                        <a:buFont typeface="Arial"/>
                        <a:buChar char="•"/>
                      </a:pPr>
                      <a:r>
                        <a:rPr lang="es-AR" sz="1600" noProof="0" dirty="0"/>
                        <a:t>Existencia de una estrategia digital</a:t>
                      </a:r>
                    </a:p>
                    <a:p>
                      <a:pPr marL="285750" indent="-285750">
                        <a:buFont typeface="Arial"/>
                        <a:buChar char="•"/>
                      </a:pPr>
                      <a:r>
                        <a:rPr lang="es-AR" sz="1600" noProof="0" dirty="0"/>
                        <a:t>Gestión de estrategia de </a:t>
                      </a:r>
                      <a:r>
                        <a:rPr lang="es-AR" sz="1600" noProof="0" dirty="0" smtClean="0"/>
                        <a:t>digitalización</a:t>
                      </a:r>
                      <a:endParaRPr lang="es-AR" sz="1600" noProof="0" dirty="0"/>
                    </a:p>
                    <a:p>
                      <a:pPr marL="285750" indent="-285750">
                        <a:buFont typeface="Arial"/>
                        <a:buChar char="•"/>
                      </a:pPr>
                      <a:r>
                        <a:rPr lang="es-AR" sz="1600" noProof="0" dirty="0"/>
                        <a:t>Impacto</a:t>
                      </a:r>
                      <a:r>
                        <a:rPr lang="es-AR" sz="1600" baseline="0" noProof="0" dirty="0"/>
                        <a:t> económico de digitalización avanzada</a:t>
                      </a:r>
                      <a:endParaRPr lang="es-AR" sz="16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BF0F2"/>
                    </a:solidFill>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1293177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solidFill>
                  <a:schemeClr val="accent2"/>
                </a:solidFill>
              </a:rPr>
              <a:t>PRIMER NIVEL: </a:t>
            </a:r>
            <a:r>
              <a:rPr lang="es-AR" dirty="0" smtClean="0">
                <a:solidFill>
                  <a:srgbClr val="000000"/>
                </a:solidFill>
              </a:rPr>
              <a:t>EN ESTE NIVEL se </a:t>
            </a:r>
            <a:r>
              <a:rPr lang="es-AR" dirty="0" smtClean="0"/>
              <a:t>estudia la ASIMILACIÓN DE TECNOLOGÍAS digitales consideradas MADURAS</a:t>
            </a:r>
            <a:endParaRPr lang="es-AR" dirty="0"/>
          </a:p>
        </p:txBody>
      </p:sp>
      <p:sp>
        <p:nvSpPr>
          <p:cNvPr id="3" name="Content Placeholder 2"/>
          <p:cNvSpPr>
            <a:spLocks noGrp="1"/>
          </p:cNvSpPr>
          <p:nvPr>
            <p:ph idx="1"/>
          </p:nvPr>
        </p:nvSpPr>
        <p:spPr/>
        <p:txBody>
          <a:bodyPr/>
          <a:lstStyle/>
          <a:p>
            <a:pPr marL="285750" indent="-285750">
              <a:lnSpc>
                <a:spcPct val="100000"/>
              </a:lnSpc>
              <a:buClr>
                <a:schemeClr val="accent1"/>
              </a:buClr>
              <a:buSzPct val="100000"/>
              <a:buFont typeface="Wingdings" charset="2"/>
              <a:buChar char="§"/>
            </a:pPr>
            <a:r>
              <a:rPr lang="es-AR" sz="1800" b="0" dirty="0">
                <a:latin typeface="+mn-lt"/>
              </a:rPr>
              <a:t>Computación (PC, servidores)</a:t>
            </a:r>
          </a:p>
          <a:p>
            <a:pPr marL="285750" indent="-285750">
              <a:lnSpc>
                <a:spcPct val="100000"/>
              </a:lnSpc>
              <a:buClr>
                <a:schemeClr val="accent1"/>
              </a:buClr>
              <a:buSzPct val="100000"/>
              <a:buFont typeface="Wingdings" charset="2"/>
              <a:buChar char="§"/>
            </a:pPr>
            <a:r>
              <a:rPr lang="es-AR" sz="1800" b="0" dirty="0">
                <a:latin typeface="+mn-lt"/>
              </a:rPr>
              <a:t>Uso de Internet</a:t>
            </a:r>
          </a:p>
          <a:p>
            <a:pPr marL="285750" indent="-285750">
              <a:lnSpc>
                <a:spcPct val="100000"/>
              </a:lnSpc>
              <a:buClr>
                <a:schemeClr val="accent1"/>
              </a:buClr>
              <a:buSzPct val="100000"/>
              <a:buFont typeface="Wingdings" charset="2"/>
              <a:buChar char="§"/>
            </a:pPr>
            <a:r>
              <a:rPr lang="es-AR" sz="1800" b="0" dirty="0">
                <a:latin typeface="+mn-lt"/>
              </a:rPr>
              <a:t>Aplicaciones de Internet (banca electrónica, publicidad, venta de productos, compra de insumos, acceso a información de productos y servicios, provisión de servicio a clientes, correo electrónico, interacción con el gobierno)</a:t>
            </a:r>
          </a:p>
          <a:p>
            <a:pPr marL="285750" indent="-285750">
              <a:lnSpc>
                <a:spcPct val="100000"/>
              </a:lnSpc>
              <a:buClr>
                <a:schemeClr val="accent1"/>
              </a:buClr>
              <a:buSzPct val="100000"/>
              <a:buFont typeface="Wingdings" charset="2"/>
              <a:buChar char="§"/>
            </a:pPr>
            <a:r>
              <a:rPr lang="es-AR" sz="1800" b="0" dirty="0">
                <a:latin typeface="+mn-lt"/>
              </a:rPr>
              <a:t>Banda ancha (ADSL, Fibra óptica, cable modem, LTE)</a:t>
            </a:r>
          </a:p>
          <a:p>
            <a:pPr marL="285750" indent="-285750">
              <a:lnSpc>
                <a:spcPct val="100000"/>
              </a:lnSpc>
              <a:buClr>
                <a:schemeClr val="accent1"/>
              </a:buClr>
              <a:buSzPct val="100000"/>
              <a:buFont typeface="Wingdings" charset="2"/>
              <a:buChar char="§"/>
            </a:pPr>
            <a:r>
              <a:rPr lang="es-AR" sz="1800" b="0" dirty="0">
                <a:latin typeface="+mn-lt"/>
              </a:rPr>
              <a:t>Despliegue de LAN</a:t>
            </a:r>
          </a:p>
          <a:p>
            <a:pPr marL="285750" indent="-285750">
              <a:lnSpc>
                <a:spcPct val="100000"/>
              </a:lnSpc>
              <a:buClr>
                <a:schemeClr val="accent1"/>
              </a:buClr>
              <a:buSzPct val="100000"/>
              <a:buFont typeface="Wingdings" charset="2"/>
              <a:buChar char="§"/>
            </a:pPr>
            <a:r>
              <a:rPr lang="es-AR" sz="1800" b="0" dirty="0">
                <a:latin typeface="+mn-lt"/>
              </a:rPr>
              <a:t>Existencia de sitio Web</a:t>
            </a:r>
          </a:p>
          <a:p>
            <a:pPr marL="285750" indent="-285750">
              <a:lnSpc>
                <a:spcPct val="100000"/>
              </a:lnSpc>
              <a:buClr>
                <a:schemeClr val="accent1"/>
              </a:buClr>
              <a:buSzPct val="100000"/>
              <a:buFont typeface="Wingdings" charset="2"/>
              <a:buChar char="§"/>
            </a:pPr>
            <a:r>
              <a:rPr lang="es-AR" sz="1800" b="0" dirty="0">
                <a:latin typeface="+mn-lt"/>
              </a:rPr>
              <a:t>Software de gestión</a:t>
            </a:r>
          </a:p>
        </p:txBody>
      </p:sp>
    </p:spTree>
    <p:extLst>
      <p:ext uri="{BB962C8B-B14F-4D97-AF65-F5344CB8AC3E}">
        <p14:creationId xmlns:p14="http://schemas.microsoft.com/office/powerpoint/2010/main" val="818150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solidFill>
                  <a:srgbClr val="CCAF0A"/>
                </a:solidFill>
              </a:rPr>
              <a:t>PRIMER NIVEL: </a:t>
            </a:r>
            <a:r>
              <a:rPr lang="es-AR" dirty="0" smtClean="0"/>
              <a:t>LAS ENCUESTAS DEL </a:t>
            </a:r>
            <a:r>
              <a:rPr lang="es-AR" dirty="0" err="1" smtClean="0"/>
              <a:t>DANE</a:t>
            </a:r>
            <a:r>
              <a:rPr lang="es-AR" dirty="0" smtClean="0"/>
              <a:t> PERMITEN GENERAR INFORMACIÓN EN EL PRIMER NIVEL DE ANÁLISIS PARA LOS SECTORES SECUNDARIO Y TERCIARIO</a:t>
            </a:r>
            <a:endParaRPr lang="es-AR" dirty="0"/>
          </a:p>
        </p:txBody>
      </p:sp>
      <p:graphicFrame>
        <p:nvGraphicFramePr>
          <p:cNvPr id="4" name="Table 3"/>
          <p:cNvGraphicFramePr>
            <a:graphicFrameLocks noGrp="1"/>
          </p:cNvGraphicFramePr>
          <p:nvPr>
            <p:extLst>
              <p:ext uri="{D42A27DB-BD31-4B8C-83A1-F6EECF244321}">
                <p14:modId xmlns:p14="http://schemas.microsoft.com/office/powerpoint/2010/main" val="2757578914"/>
              </p:ext>
            </p:extLst>
          </p:nvPr>
        </p:nvGraphicFramePr>
        <p:xfrm>
          <a:off x="2666999" y="1402144"/>
          <a:ext cx="5943601" cy="4389056"/>
        </p:xfrm>
        <a:graphic>
          <a:graphicData uri="http://schemas.openxmlformats.org/drawingml/2006/table">
            <a:tbl>
              <a:tblPr firstRow="1" bandRow="1">
                <a:tableStyleId>{5C22544A-7EE6-4342-B048-85BDC9FD1C3A}</a:tableStyleId>
              </a:tblPr>
              <a:tblGrid>
                <a:gridCol w="2667000">
                  <a:extLst>
                    <a:ext uri="{9D8B030D-6E8A-4147-A177-3AD203B41FA5}">
                      <a16:colId xmlns="" xmlns:a16="http://schemas.microsoft.com/office/drawing/2014/main" val="20000"/>
                    </a:ext>
                  </a:extLst>
                </a:gridCol>
                <a:gridCol w="3276601">
                  <a:extLst>
                    <a:ext uri="{9D8B030D-6E8A-4147-A177-3AD203B41FA5}">
                      <a16:colId xmlns="" xmlns:a16="http://schemas.microsoft.com/office/drawing/2014/main" val="20001"/>
                    </a:ext>
                  </a:extLst>
                </a:gridCol>
              </a:tblGrid>
              <a:tr h="304761">
                <a:tc>
                  <a:txBody>
                    <a:bodyPr/>
                    <a:lstStyle/>
                    <a:p>
                      <a:pPr algn="ctr"/>
                      <a:r>
                        <a:rPr lang="es-AR" sz="1400" noProof="0" dirty="0" smtClean="0"/>
                        <a:t>DATOS</a:t>
                      </a:r>
                      <a:endParaRPr lang="es-AR" sz="1400" noProof="0" dirty="0"/>
                    </a:p>
                  </a:txBody>
                  <a:tcPr marT="45704" marB="45704">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AR" sz="1400" noProof="0" dirty="0" smtClean="0"/>
                        <a:t>COMPONENTES</a:t>
                      </a:r>
                      <a:endParaRPr lang="es-AR" sz="1400" noProof="0" dirty="0"/>
                    </a:p>
                  </a:txBody>
                  <a:tcPr marT="45704" marB="45704">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0"/>
                  </a:ext>
                </a:extLst>
              </a:tr>
              <a:tr h="152432">
                <a:tc gridSpan="2">
                  <a:txBody>
                    <a:bodyPr/>
                    <a:lstStyle/>
                    <a:p>
                      <a:pPr marL="0" indent="107950" algn="l" fontAlgn="b"/>
                      <a:r>
                        <a:rPr lang="es-AR" sz="1000" b="0" i="0" u="none" strike="noStrike" noProof="0" dirty="0" smtClean="0">
                          <a:solidFill>
                            <a:srgbClr val="000000"/>
                          </a:solidFill>
                          <a:effectLst/>
                          <a:latin typeface="+mn-lt"/>
                        </a:rPr>
                        <a:t>Proporción de empresas que utilizan computadoras</a:t>
                      </a:r>
                      <a:endParaRPr lang="es-AR" sz="10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algn="ctr"/>
                      <a:endParaRPr lang="es-CO" sz="1200" noProof="0" dirty="0">
                        <a:latin typeface="+mn-lt"/>
                      </a:endParaRPr>
                    </a:p>
                  </a:txBody>
                  <a:tcPr marT="45704" marB="4570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1"/>
                  </a:ext>
                </a:extLst>
              </a:tr>
              <a:tr h="0">
                <a:tc gridSpan="2">
                  <a:txBody>
                    <a:bodyPr/>
                    <a:lstStyle/>
                    <a:p>
                      <a:pPr marL="0" indent="107950" algn="l" fontAlgn="b"/>
                      <a:r>
                        <a:rPr lang="es-AR" sz="1000" b="0" i="0" u="none" strike="noStrike" noProof="0" dirty="0" smtClean="0">
                          <a:solidFill>
                            <a:srgbClr val="000000"/>
                          </a:solidFill>
                          <a:effectLst/>
                          <a:latin typeface="+mn-lt"/>
                        </a:rPr>
                        <a:t>Proporción de empleados que utilizan computadoras</a:t>
                      </a:r>
                      <a:endParaRPr lang="es-AR" sz="10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algn="ctr"/>
                      <a:endParaRPr lang="es-CO" sz="1200" noProof="0" dirty="0">
                        <a:latin typeface="+mn-lt"/>
                      </a:endParaRPr>
                    </a:p>
                  </a:txBody>
                  <a:tcPr marT="45704" marB="4570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2"/>
                  </a:ext>
                </a:extLst>
              </a:tr>
              <a:tr h="0">
                <a:tc gridSpan="2">
                  <a:txBody>
                    <a:bodyPr/>
                    <a:lstStyle/>
                    <a:p>
                      <a:pPr marL="0" indent="107950" algn="l" fontAlgn="b"/>
                      <a:r>
                        <a:rPr lang="es-AR" sz="1000" b="0" i="0" u="none" strike="noStrike" noProof="0" dirty="0" smtClean="0">
                          <a:solidFill>
                            <a:srgbClr val="000000"/>
                          </a:solidFill>
                          <a:effectLst/>
                          <a:latin typeface="+mn-lt"/>
                        </a:rPr>
                        <a:t>Proporción de empresas que utilizan Internet</a:t>
                      </a:r>
                      <a:endParaRPr lang="es-AR" sz="10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algn="ctr"/>
                      <a:endParaRPr lang="es-CO" sz="1200" noProof="0" dirty="0">
                        <a:latin typeface="+mn-lt"/>
                      </a:endParaRPr>
                    </a:p>
                  </a:txBody>
                  <a:tcPr marT="45704" marB="4570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3"/>
                  </a:ext>
                </a:extLst>
              </a:tr>
              <a:tr h="0">
                <a:tc gridSpan="2">
                  <a:txBody>
                    <a:bodyPr/>
                    <a:lstStyle/>
                    <a:p>
                      <a:pPr marL="0" indent="107950" algn="l" fontAlgn="b"/>
                      <a:r>
                        <a:rPr lang="es-AR" sz="1000" b="0" i="0" u="none" strike="noStrike" noProof="0" dirty="0" smtClean="0">
                          <a:solidFill>
                            <a:srgbClr val="000000"/>
                          </a:solidFill>
                          <a:effectLst/>
                          <a:latin typeface="+mn-lt"/>
                        </a:rPr>
                        <a:t>Proporción de empleados que habitualmente utilizan Internet </a:t>
                      </a:r>
                      <a:endParaRPr lang="es-AR" sz="10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algn="ctr"/>
                      <a:endParaRPr lang="es-CO" sz="1200" noProof="0" dirty="0">
                        <a:latin typeface="+mn-lt"/>
                      </a:endParaRPr>
                    </a:p>
                  </a:txBody>
                  <a:tcPr marT="45704" marB="4570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4"/>
                  </a:ext>
                </a:extLst>
              </a:tr>
              <a:tr h="0">
                <a:tc gridSpan="2">
                  <a:txBody>
                    <a:bodyPr/>
                    <a:lstStyle/>
                    <a:p>
                      <a:pPr marL="0" indent="107950" algn="l" fontAlgn="b"/>
                      <a:r>
                        <a:rPr lang="es-AR" sz="1000" b="0" i="0" u="none" strike="noStrike" noProof="0" dirty="0" smtClean="0">
                          <a:solidFill>
                            <a:srgbClr val="000000"/>
                          </a:solidFill>
                          <a:effectLst/>
                          <a:latin typeface="+mn-lt"/>
                        </a:rPr>
                        <a:t>Proporción de empresas con presencia en la web</a:t>
                      </a:r>
                      <a:endParaRPr lang="es-AR" sz="10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algn="ctr"/>
                      <a:endParaRPr lang="es-CO" sz="1200" noProof="0" dirty="0">
                        <a:latin typeface="+mn-lt"/>
                      </a:endParaRPr>
                    </a:p>
                  </a:txBody>
                  <a:tcPr marT="45704" marB="4570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5"/>
                  </a:ext>
                </a:extLst>
              </a:tr>
              <a:tr h="0">
                <a:tc gridSpan="2">
                  <a:txBody>
                    <a:bodyPr/>
                    <a:lstStyle/>
                    <a:p>
                      <a:pPr marL="0" indent="107950" algn="l" fontAlgn="b"/>
                      <a:r>
                        <a:rPr lang="es-AR" sz="1000" b="0" i="0" u="none" strike="noStrike" noProof="0" dirty="0" smtClean="0">
                          <a:solidFill>
                            <a:srgbClr val="000000"/>
                          </a:solidFill>
                          <a:effectLst/>
                          <a:latin typeface="+mn-lt"/>
                        </a:rPr>
                        <a:t>Proporción de empresas con intranet</a:t>
                      </a:r>
                      <a:endParaRPr lang="es-AR" sz="10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algn="ctr"/>
                      <a:endParaRPr lang="es-CO" sz="1200" noProof="0" dirty="0">
                        <a:latin typeface="+mn-lt"/>
                      </a:endParaRPr>
                    </a:p>
                  </a:txBody>
                  <a:tcPr marT="45704" marB="4570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6"/>
                  </a:ext>
                </a:extLst>
              </a:tr>
              <a:tr h="0">
                <a:tc gridSpan="2">
                  <a:txBody>
                    <a:bodyPr/>
                    <a:lstStyle/>
                    <a:p>
                      <a:pPr marL="0" indent="107950" algn="l" fontAlgn="b"/>
                      <a:r>
                        <a:rPr lang="es-AR" sz="1000" b="0" i="0" u="none" strike="noStrike" noProof="0" dirty="0" smtClean="0">
                          <a:solidFill>
                            <a:srgbClr val="000000"/>
                          </a:solidFill>
                          <a:effectLst/>
                          <a:latin typeface="+mn-lt"/>
                        </a:rPr>
                        <a:t>Proporción de empresas que reciben pedidos por Internet</a:t>
                      </a:r>
                      <a:endParaRPr lang="es-AR" sz="10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algn="ctr"/>
                      <a:endParaRPr lang="es-CO" sz="1200" noProof="0" dirty="0">
                        <a:latin typeface="+mn-lt"/>
                      </a:endParaRPr>
                    </a:p>
                  </a:txBody>
                  <a:tcPr marT="45704" marB="4570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7"/>
                  </a:ext>
                </a:extLst>
              </a:tr>
              <a:tr h="0">
                <a:tc gridSpan="2">
                  <a:txBody>
                    <a:bodyPr/>
                    <a:lstStyle/>
                    <a:p>
                      <a:pPr marL="0" indent="107950" algn="l" fontAlgn="b"/>
                      <a:r>
                        <a:rPr lang="es-AR" sz="1000" b="0" i="0" u="none" strike="noStrike" noProof="0" dirty="0" smtClean="0">
                          <a:solidFill>
                            <a:srgbClr val="000000"/>
                          </a:solidFill>
                          <a:effectLst/>
                          <a:latin typeface="+mn-lt"/>
                        </a:rPr>
                        <a:t>Proporción de empresas que hacen pedidos por Internet</a:t>
                      </a:r>
                      <a:endParaRPr lang="es-AR" sz="10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algn="ctr"/>
                      <a:endParaRPr lang="es-CO" sz="1200" noProof="0" dirty="0">
                        <a:latin typeface="+mn-lt"/>
                      </a:endParaRPr>
                    </a:p>
                  </a:txBody>
                  <a:tcPr marT="45704" marB="4570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8"/>
                  </a:ext>
                </a:extLst>
              </a:tr>
              <a:tr h="0">
                <a:tc rowSpan="3">
                  <a:txBody>
                    <a:bodyPr/>
                    <a:lstStyle/>
                    <a:p>
                      <a:pPr marL="107950" indent="0" algn="l" fontAlgn="b"/>
                      <a:r>
                        <a:rPr lang="es-AR" sz="1000" b="0" i="0" u="none" strike="noStrike" noProof="0" dirty="0" smtClean="0">
                          <a:solidFill>
                            <a:srgbClr val="000000"/>
                          </a:solidFill>
                          <a:effectLst/>
                          <a:latin typeface="+mn-lt"/>
                        </a:rPr>
                        <a:t>Proporción de empresas que utilizan Internet clasificadas por tipo de acceso:</a:t>
                      </a:r>
                      <a:endParaRPr lang="es-AR" sz="10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53975" algn="l" fontAlgn="b"/>
                      <a:r>
                        <a:rPr lang="es-AR" sz="1000" b="0" i="0" u="none" strike="noStrike" noProof="0" dirty="0" smtClean="0">
                          <a:solidFill>
                            <a:srgbClr val="000000"/>
                          </a:solidFill>
                          <a:effectLst/>
                          <a:latin typeface="+mn-lt"/>
                        </a:rPr>
                        <a:t>Banda angosta</a:t>
                      </a:r>
                      <a:endParaRPr lang="es-AR" sz="10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9"/>
                  </a:ext>
                </a:extLst>
              </a:tr>
              <a:tr h="76200">
                <a:tc vMerge="1">
                  <a:txBody>
                    <a:bodyPr/>
                    <a:lstStyle/>
                    <a:p>
                      <a:endParaRPr lang="es-CO"/>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53975" algn="l" fontAlgn="b"/>
                      <a:r>
                        <a:rPr lang="es-AR" sz="1000" b="0" i="0" u="none" strike="noStrike" noProof="0" dirty="0" smtClean="0">
                          <a:solidFill>
                            <a:srgbClr val="000000"/>
                          </a:solidFill>
                          <a:effectLst/>
                          <a:latin typeface="+mn-lt"/>
                        </a:rPr>
                        <a:t>Band</a:t>
                      </a:r>
                      <a:r>
                        <a:rPr lang="es-AR" sz="1000" b="0" i="0" u="none" strike="noStrike" baseline="0" noProof="0" dirty="0" smtClean="0">
                          <a:solidFill>
                            <a:srgbClr val="000000"/>
                          </a:solidFill>
                          <a:effectLst/>
                          <a:latin typeface="+mn-lt"/>
                        </a:rPr>
                        <a:t>a Ancha Fija</a:t>
                      </a:r>
                      <a:endParaRPr lang="es-AR" sz="10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0"/>
                  </a:ext>
                </a:extLst>
              </a:tr>
              <a:tr h="0">
                <a:tc vMerge="1">
                  <a:txBody>
                    <a:bodyPr/>
                    <a:lstStyle/>
                    <a:p>
                      <a:endParaRPr lang="es-CO"/>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53975" algn="l" fontAlgn="b"/>
                      <a:r>
                        <a:rPr lang="es-AR" sz="1000" b="0" i="0" u="none" strike="noStrike" noProof="0" dirty="0" smtClean="0">
                          <a:solidFill>
                            <a:srgbClr val="000000"/>
                          </a:solidFill>
                          <a:effectLst/>
                          <a:latin typeface="+mn-lt"/>
                        </a:rPr>
                        <a:t>Banda</a:t>
                      </a:r>
                      <a:r>
                        <a:rPr lang="es-AR" sz="1000" b="0" i="0" u="none" strike="noStrike" baseline="0" noProof="0" dirty="0" smtClean="0">
                          <a:solidFill>
                            <a:srgbClr val="000000"/>
                          </a:solidFill>
                          <a:effectLst/>
                          <a:latin typeface="+mn-lt"/>
                        </a:rPr>
                        <a:t> Ancha Móvil</a:t>
                      </a:r>
                      <a:endParaRPr lang="es-AR" sz="10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1"/>
                  </a:ext>
                </a:extLst>
              </a:tr>
              <a:tr h="0">
                <a:tc gridSpan="2">
                  <a:txBody>
                    <a:bodyPr/>
                    <a:lstStyle/>
                    <a:p>
                      <a:pPr marL="0" indent="53975" algn="l" fontAlgn="b"/>
                      <a:r>
                        <a:rPr lang="es-AR" sz="1000" b="0" i="0" u="none" strike="noStrike" noProof="0" dirty="0" smtClean="0">
                          <a:solidFill>
                            <a:srgbClr val="000000"/>
                          </a:solidFill>
                          <a:effectLst/>
                          <a:latin typeface="+mn-lt"/>
                        </a:rPr>
                        <a:t>Proporción de empresas con red de área local (LAN)</a:t>
                      </a:r>
                      <a:endParaRPr lang="es-AR" sz="10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algn="ctr"/>
                      <a:endParaRPr lang="es-CO" sz="1200" noProof="0" dirty="0">
                        <a:latin typeface="+mn-lt"/>
                      </a:endParaRPr>
                    </a:p>
                  </a:txBody>
                  <a:tcPr marT="45704" marB="4570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2"/>
                  </a:ext>
                </a:extLst>
              </a:tr>
              <a:tr h="0">
                <a:tc gridSpan="2">
                  <a:txBody>
                    <a:bodyPr/>
                    <a:lstStyle/>
                    <a:p>
                      <a:pPr marL="0" indent="53975" algn="l" fontAlgn="b"/>
                      <a:r>
                        <a:rPr lang="es-AR" sz="1000" b="0" i="0" u="none" strike="noStrike" noProof="0" dirty="0" smtClean="0">
                          <a:solidFill>
                            <a:srgbClr val="000000"/>
                          </a:solidFill>
                          <a:effectLst/>
                          <a:latin typeface="+mn-lt"/>
                        </a:rPr>
                        <a:t>Proporción de empresas con extranet</a:t>
                      </a:r>
                      <a:endParaRPr lang="es-AR" sz="10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algn="ctr"/>
                      <a:endParaRPr lang="es-CO" sz="1200" noProof="0" dirty="0">
                        <a:latin typeface="+mn-lt"/>
                      </a:endParaRPr>
                    </a:p>
                  </a:txBody>
                  <a:tcPr marT="45704" marB="4570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3"/>
                  </a:ext>
                </a:extLst>
              </a:tr>
              <a:tr h="182873">
                <a:tc rowSpan="12">
                  <a:txBody>
                    <a:bodyPr/>
                    <a:lstStyle/>
                    <a:p>
                      <a:pPr marL="53975" indent="0" algn="l" fontAlgn="b"/>
                      <a:r>
                        <a:rPr lang="es-AR" sz="1000" b="0" i="0" u="none" strike="noStrike" noProof="0" dirty="0" smtClean="0">
                          <a:solidFill>
                            <a:srgbClr val="000000"/>
                          </a:solidFill>
                          <a:effectLst/>
                          <a:latin typeface="+mn-lt"/>
                        </a:rPr>
                        <a:t>Proporción de empresas que utilizan Internet clasificadas por tipo de actividad</a:t>
                      </a:r>
                      <a:endParaRPr lang="es-AR" sz="12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107950" algn="l" fontAlgn="b"/>
                      <a:r>
                        <a:rPr lang="es-AR" sz="1000" b="0" i="0" u="none" strike="noStrike" noProof="0" dirty="0" smtClean="0">
                          <a:solidFill>
                            <a:srgbClr val="000000"/>
                          </a:solidFill>
                          <a:effectLst/>
                          <a:latin typeface="+mn-lt"/>
                        </a:rPr>
                        <a:t>Para enviar o recibir correo electrónico</a:t>
                      </a:r>
                      <a:endParaRPr lang="es-AR" sz="10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4"/>
                  </a:ext>
                </a:extLst>
              </a:tr>
              <a:tr h="182873">
                <a:tc vMerge="1">
                  <a:txBody>
                    <a:bodyPr/>
                    <a:lstStyle/>
                    <a:p>
                      <a:pPr algn="ctr"/>
                      <a:endParaRPr lang="es-CO" sz="1400" noProof="0">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07950" indent="0" algn="l" fontAlgn="b"/>
                      <a:r>
                        <a:rPr lang="es-AR" sz="1000" b="0" i="0" u="none" strike="noStrike" noProof="0" dirty="0" smtClean="0">
                          <a:solidFill>
                            <a:srgbClr val="000000"/>
                          </a:solidFill>
                          <a:effectLst/>
                          <a:latin typeface="+mn-lt"/>
                        </a:rPr>
                        <a:t>Para establecer comunicaciones telefónicas por Internet/VoIP</a:t>
                      </a:r>
                      <a:endParaRPr lang="es-AR" sz="10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5"/>
                  </a:ext>
                </a:extLst>
              </a:tr>
              <a:tr h="182873">
                <a:tc vMerge="1">
                  <a:txBody>
                    <a:bodyPr/>
                    <a:lstStyle/>
                    <a:p>
                      <a:pPr algn="ctr"/>
                      <a:endParaRPr lang="es-CO" sz="1400" noProof="0">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07950" indent="0" algn="l" fontAlgn="b"/>
                      <a:r>
                        <a:rPr lang="es-AR" sz="1000" b="0" i="0" u="none" strike="noStrike" noProof="0" dirty="0" smtClean="0">
                          <a:solidFill>
                            <a:srgbClr val="000000"/>
                          </a:solidFill>
                          <a:effectLst/>
                          <a:latin typeface="+mn-lt"/>
                        </a:rPr>
                        <a:t>Para publicar información o para mensajería instantánea</a:t>
                      </a:r>
                      <a:endParaRPr lang="es-AR" sz="10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6"/>
                  </a:ext>
                </a:extLst>
              </a:tr>
              <a:tr h="182873">
                <a:tc vMerge="1">
                  <a:txBody>
                    <a:bodyPr/>
                    <a:lstStyle/>
                    <a:p>
                      <a:pPr algn="ctr"/>
                      <a:endParaRPr lang="es-CO" sz="1400" noProof="0">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07950" indent="0" algn="l" fontAlgn="b"/>
                      <a:r>
                        <a:rPr lang="es-AR" sz="1000" b="0" i="0" u="none" strike="noStrike" noProof="0" dirty="0" smtClean="0">
                          <a:solidFill>
                            <a:srgbClr val="000000"/>
                          </a:solidFill>
                          <a:effectLst/>
                          <a:latin typeface="+mn-lt"/>
                        </a:rPr>
                        <a:t>Para obtener información sobre bienes y servicios</a:t>
                      </a:r>
                      <a:endParaRPr lang="es-AR" sz="10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7"/>
                  </a:ext>
                </a:extLst>
              </a:tr>
              <a:tr h="182873">
                <a:tc vMerge="1">
                  <a:txBody>
                    <a:bodyPr/>
                    <a:lstStyle/>
                    <a:p>
                      <a:pPr algn="ctr"/>
                      <a:endParaRPr lang="es-CO" sz="1400" noProof="0">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07950" indent="0" algn="l" fontAlgn="b"/>
                      <a:r>
                        <a:rPr lang="es-AR" sz="1000" b="0" i="0" u="none" strike="noStrike" noProof="0" dirty="0" smtClean="0">
                          <a:solidFill>
                            <a:srgbClr val="000000"/>
                          </a:solidFill>
                          <a:effectLst/>
                          <a:latin typeface="+mn-lt"/>
                        </a:rPr>
                        <a:t>Para obtener información de organizaciones gubernamentales</a:t>
                      </a:r>
                      <a:endParaRPr lang="es-AR" sz="10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8"/>
                  </a:ext>
                </a:extLst>
              </a:tr>
              <a:tr h="182873">
                <a:tc vMerge="1">
                  <a:txBody>
                    <a:bodyPr/>
                    <a:lstStyle/>
                    <a:p>
                      <a:pPr algn="ctr"/>
                      <a:endParaRPr lang="es-CO" sz="1400" noProof="0">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07950" indent="0" algn="l" fontAlgn="b"/>
                      <a:r>
                        <a:rPr lang="es-AR" sz="1000" b="0" i="0" u="none" strike="noStrike" noProof="0" dirty="0" smtClean="0">
                          <a:solidFill>
                            <a:srgbClr val="000000"/>
                          </a:solidFill>
                          <a:effectLst/>
                          <a:latin typeface="+mn-lt"/>
                        </a:rPr>
                        <a:t>Para interactuar con organizaciones gubernamentales</a:t>
                      </a:r>
                      <a:endParaRPr lang="es-AR" sz="10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9"/>
                  </a:ext>
                </a:extLst>
              </a:tr>
              <a:tr h="182873">
                <a:tc vMerge="1">
                  <a:txBody>
                    <a:bodyPr/>
                    <a:lstStyle/>
                    <a:p>
                      <a:pPr algn="ctr"/>
                      <a:endParaRPr lang="es-CO" sz="1400" noProof="0">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107950" algn="l" fontAlgn="b"/>
                      <a:r>
                        <a:rPr lang="es-AR" sz="1000" b="0" i="0" u="none" strike="noStrike" noProof="0" dirty="0" smtClean="0">
                          <a:solidFill>
                            <a:srgbClr val="000000"/>
                          </a:solidFill>
                          <a:effectLst/>
                          <a:latin typeface="+mn-lt"/>
                        </a:rPr>
                        <a:t>Para operaciones bancarias por Internet</a:t>
                      </a:r>
                      <a:endParaRPr lang="es-AR" sz="10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20"/>
                  </a:ext>
                </a:extLst>
              </a:tr>
              <a:tr h="182873">
                <a:tc vMerge="1">
                  <a:txBody>
                    <a:bodyPr/>
                    <a:lstStyle/>
                    <a:p>
                      <a:pPr algn="ctr"/>
                      <a:endParaRPr lang="es-CO" sz="1400" noProof="0">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107950" algn="l" fontAlgn="b"/>
                      <a:r>
                        <a:rPr lang="es-AR" sz="1000" b="0" i="0" u="none" strike="noStrike" noProof="0" dirty="0" smtClean="0">
                          <a:solidFill>
                            <a:srgbClr val="000000"/>
                          </a:solidFill>
                          <a:effectLst/>
                          <a:latin typeface="+mn-lt"/>
                        </a:rPr>
                        <a:t>Para tener acceso a otros servicios financieros</a:t>
                      </a:r>
                      <a:endParaRPr lang="es-AR" sz="10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21"/>
                  </a:ext>
                </a:extLst>
              </a:tr>
              <a:tr h="182873">
                <a:tc vMerge="1">
                  <a:txBody>
                    <a:bodyPr/>
                    <a:lstStyle/>
                    <a:p>
                      <a:pPr algn="ctr"/>
                      <a:endParaRPr lang="es-CO" sz="1400" noProof="0">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107950" algn="l" fontAlgn="b"/>
                      <a:r>
                        <a:rPr lang="es-AR" sz="1000" b="0" i="0" u="none" strike="noStrike" noProof="0" dirty="0" smtClean="0">
                          <a:solidFill>
                            <a:srgbClr val="000000"/>
                          </a:solidFill>
                          <a:effectLst/>
                          <a:latin typeface="+mn-lt"/>
                        </a:rPr>
                        <a:t>Para prestar servicios al cliente</a:t>
                      </a:r>
                      <a:endParaRPr lang="es-AR" sz="10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22"/>
                  </a:ext>
                </a:extLst>
              </a:tr>
              <a:tr h="65917">
                <a:tc vMerge="1">
                  <a:txBody>
                    <a:bodyPr/>
                    <a:lstStyle/>
                    <a:p>
                      <a:pPr algn="ctr"/>
                      <a:endParaRPr lang="es-CO" sz="1400" noProof="0">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07950" indent="0" algn="l" fontAlgn="b"/>
                      <a:r>
                        <a:rPr lang="es-AR" sz="1000" b="0" i="0" u="none" strike="noStrike" noProof="0" dirty="0" smtClean="0">
                          <a:solidFill>
                            <a:srgbClr val="000000"/>
                          </a:solidFill>
                          <a:effectLst/>
                          <a:latin typeface="+mn-lt"/>
                        </a:rPr>
                        <a:t>Para entrega de productos digitales en línea</a:t>
                      </a:r>
                      <a:endParaRPr lang="es-AR" sz="1000" b="0" i="0" u="none" strike="noStrike" noProof="0" dirty="0">
                        <a:solidFill>
                          <a:srgbClr val="000000"/>
                        </a:solidFill>
                        <a:effectLst/>
                        <a:latin typeface="+mn-lt"/>
                      </a:endParaRP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23"/>
                  </a:ext>
                </a:extLst>
              </a:tr>
              <a:tr h="30472">
                <a:tc vMerge="1">
                  <a:txBody>
                    <a:bodyPr/>
                    <a:lstStyle/>
                    <a:p>
                      <a:pPr marL="53975" indent="0" algn="l" fontAlgn="b"/>
                      <a:endParaRPr lang="es-CO" sz="12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07950" indent="0" algn="l" fontAlgn="b"/>
                      <a:r>
                        <a:rPr lang="es-AR" sz="1000" b="0" i="0" u="none" strike="noStrike" noProof="0" dirty="0" smtClean="0">
                          <a:solidFill>
                            <a:srgbClr val="000000"/>
                          </a:solidFill>
                          <a:effectLst/>
                          <a:latin typeface="+mn-lt"/>
                        </a:rPr>
                        <a:t>Para la contratación interna o externa de personal</a:t>
                      </a:r>
                      <a:endParaRPr lang="es-AR" sz="1000" b="0" i="0" u="none" strike="noStrike" noProof="0" dirty="0">
                        <a:solidFill>
                          <a:srgbClr val="000000"/>
                        </a:solidFill>
                        <a:effectLst/>
                        <a:latin typeface="+mn-lt"/>
                      </a:endParaRP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24"/>
                  </a:ext>
                </a:extLst>
              </a:tr>
              <a:tr h="30472">
                <a:tc vMerge="1">
                  <a:txBody>
                    <a:bodyPr/>
                    <a:lstStyle/>
                    <a:p>
                      <a:pPr marL="53975" indent="0" algn="l" fontAlgn="b"/>
                      <a:endParaRPr lang="es-CO" sz="12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107950" algn="l" fontAlgn="b"/>
                      <a:r>
                        <a:rPr lang="es-AR" sz="1000" b="0" i="0" u="none" strike="noStrike" noProof="0" dirty="0" smtClean="0">
                          <a:solidFill>
                            <a:srgbClr val="000000"/>
                          </a:solidFill>
                          <a:effectLst/>
                          <a:latin typeface="+mn-lt"/>
                        </a:rPr>
                        <a:t>Para la capacitación del personal</a:t>
                      </a:r>
                      <a:endParaRPr lang="es-AR" sz="1000" b="0" i="0" u="none" strike="noStrike" noProof="0" dirty="0">
                        <a:solidFill>
                          <a:srgbClr val="000000"/>
                        </a:solidFill>
                        <a:effectLst/>
                        <a:latin typeface="+mn-lt"/>
                      </a:endParaRP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25"/>
                  </a:ext>
                </a:extLst>
              </a:tr>
            </a:tbl>
          </a:graphicData>
        </a:graphic>
      </p:graphicFrame>
      <p:sp>
        <p:nvSpPr>
          <p:cNvPr id="5" name="TextBox 4"/>
          <p:cNvSpPr txBox="1"/>
          <p:nvPr/>
        </p:nvSpPr>
        <p:spPr>
          <a:xfrm>
            <a:off x="304800" y="2300407"/>
            <a:ext cx="1676400" cy="1815882"/>
          </a:xfrm>
          <a:prstGeom prst="rect">
            <a:avLst/>
          </a:prstGeom>
          <a:solidFill>
            <a:srgbClr val="6EA0B0"/>
          </a:solidFill>
          <a:ln>
            <a:solidFill>
              <a:schemeClr val="tx1"/>
            </a:solidFill>
          </a:ln>
        </p:spPr>
        <p:txBody>
          <a:bodyPr wrap="square" rtlCol="0">
            <a:spAutoFit/>
          </a:bodyPr>
          <a:lstStyle/>
          <a:p>
            <a:pPr algn="ctr"/>
            <a:r>
              <a:rPr lang="es-CO" sz="1600" dirty="0">
                <a:latin typeface="+mn-lt"/>
              </a:rPr>
              <a:t>Indicadores básicos de tenencia y uso de TIC en empresas (Manufactura, comercio, y servicios) </a:t>
            </a:r>
          </a:p>
        </p:txBody>
      </p:sp>
      <p:sp>
        <p:nvSpPr>
          <p:cNvPr id="6" name="TextBox 5"/>
          <p:cNvSpPr txBox="1"/>
          <p:nvPr/>
        </p:nvSpPr>
        <p:spPr>
          <a:xfrm>
            <a:off x="304800" y="4315361"/>
            <a:ext cx="1676400" cy="1323439"/>
          </a:xfrm>
          <a:prstGeom prst="rect">
            <a:avLst/>
          </a:prstGeom>
          <a:solidFill>
            <a:srgbClr val="6EA0B0"/>
          </a:solidFill>
          <a:ln>
            <a:solidFill>
              <a:schemeClr val="tx1"/>
            </a:solidFill>
          </a:ln>
        </p:spPr>
        <p:txBody>
          <a:bodyPr wrap="square" rtlCol="0">
            <a:spAutoFit/>
          </a:bodyPr>
          <a:lstStyle/>
          <a:p>
            <a:pPr algn="ctr"/>
            <a:r>
              <a:rPr lang="es-CO" sz="1600" dirty="0">
                <a:solidFill>
                  <a:srgbClr val="000000"/>
                </a:solidFill>
                <a:latin typeface="+mn-lt"/>
              </a:rPr>
              <a:t>Indicadores básicos de tenencia y uso de TIC en micro-establecimientos </a:t>
            </a:r>
          </a:p>
        </p:txBody>
      </p:sp>
      <p:sp>
        <p:nvSpPr>
          <p:cNvPr id="7" name="Right Brace 6"/>
          <p:cNvSpPr/>
          <p:nvPr/>
        </p:nvSpPr>
        <p:spPr>
          <a:xfrm>
            <a:off x="2057400" y="2133600"/>
            <a:ext cx="304800" cy="3657600"/>
          </a:xfrm>
          <a:prstGeom prst="rightBrac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dirty="0"/>
          </a:p>
        </p:txBody>
      </p:sp>
      <p:sp>
        <p:nvSpPr>
          <p:cNvPr id="8" name="TextBox 7"/>
          <p:cNvSpPr txBox="1"/>
          <p:nvPr/>
        </p:nvSpPr>
        <p:spPr>
          <a:xfrm>
            <a:off x="1219200" y="6248400"/>
            <a:ext cx="655147" cy="338554"/>
          </a:xfrm>
          <a:prstGeom prst="rect">
            <a:avLst/>
          </a:prstGeom>
          <a:noFill/>
        </p:spPr>
        <p:txBody>
          <a:bodyPr wrap="none" rtlCol="0">
            <a:spAutoFit/>
          </a:bodyPr>
          <a:lstStyle/>
          <a:p>
            <a:r>
              <a:rPr lang="es-CO" sz="1600" dirty="0">
                <a:latin typeface="+mn-lt"/>
              </a:rPr>
              <a:t>DANE            </a:t>
            </a:r>
          </a:p>
        </p:txBody>
      </p:sp>
      <p:sp>
        <p:nvSpPr>
          <p:cNvPr id="9" name="Rectangle 8"/>
          <p:cNvSpPr/>
          <p:nvPr/>
        </p:nvSpPr>
        <p:spPr>
          <a:xfrm>
            <a:off x="762000" y="6324600"/>
            <a:ext cx="457200" cy="228600"/>
          </a:xfrm>
          <a:prstGeom prst="rect">
            <a:avLst/>
          </a:prstGeom>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0" name="Rectangle 9"/>
          <p:cNvSpPr/>
          <p:nvPr/>
        </p:nvSpPr>
        <p:spPr>
          <a:xfrm>
            <a:off x="457200" y="6172200"/>
            <a:ext cx="1524000" cy="533400"/>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2810095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1"/>
          <p:cNvSpPr/>
          <p:nvPr/>
        </p:nvSpPr>
        <p:spPr>
          <a:xfrm>
            <a:off x="2209800" y="1295400"/>
            <a:ext cx="3657600" cy="609600"/>
          </a:xfrm>
          <a:prstGeom prst="roundRect">
            <a:avLst/>
          </a:prstGeom>
          <a:solidFill>
            <a:schemeClr val="accent1">
              <a:lumMod val="60000"/>
              <a:lumOff val="40000"/>
            </a:schemeClr>
          </a:solid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sp>
        <p:nvSpPr>
          <p:cNvPr id="83970" name="Rectangle 2"/>
          <p:cNvSpPr>
            <a:spLocks noGrp="1" noChangeArrowheads="1"/>
          </p:cNvSpPr>
          <p:nvPr>
            <p:ph type="title"/>
          </p:nvPr>
        </p:nvSpPr>
        <p:spPr bwMode="auto">
          <a:xfrm>
            <a:off x="304800" y="0"/>
            <a:ext cx="8534400" cy="685800"/>
          </a:xfrm>
        </p:spPr>
        <p:txBody>
          <a:bodyPr wrap="square" tIns="45720" numCol="1" compatLnSpc="1">
            <a:prstTxWarp prst="textNoShape">
              <a:avLst/>
            </a:prstTxWarp>
          </a:bodyPr>
          <a:lstStyle/>
          <a:p>
            <a:pPr algn="ctr" eaLnBrk="1" hangingPunct="1">
              <a:defRPr/>
            </a:pPr>
            <a:r>
              <a:rPr lang="en-US" dirty="0">
                <a:ea typeface="ＭＳ Ｐゴシック" charset="0"/>
              </a:rPr>
              <a:t>CONTENIDOS</a:t>
            </a:r>
          </a:p>
        </p:txBody>
      </p:sp>
      <p:sp>
        <p:nvSpPr>
          <p:cNvPr id="17410" name="Content Placeholder 3"/>
          <p:cNvSpPr>
            <a:spLocks noGrp="1"/>
          </p:cNvSpPr>
          <p:nvPr>
            <p:ph idx="1"/>
          </p:nvPr>
        </p:nvSpPr>
        <p:spPr>
          <a:xfrm>
            <a:off x="2133600" y="1143000"/>
            <a:ext cx="5334000" cy="4953000"/>
          </a:xfrm>
        </p:spPr>
        <p:txBody>
          <a:bodyPr/>
          <a:lstStyle/>
          <a:p>
            <a:pPr lvl="1" eaLnBrk="1" hangingPunct="1">
              <a:lnSpc>
                <a:spcPct val="60000"/>
              </a:lnSpc>
              <a:buFont typeface="Wingdings" charset="0"/>
              <a:buChar char="§"/>
              <a:defRPr/>
            </a:pPr>
            <a:endParaRPr lang="es-AR" sz="2000" dirty="0">
              <a:solidFill>
                <a:srgbClr val="404040"/>
              </a:solidFill>
              <a:latin typeface="+mn-lt"/>
              <a:ea typeface="MS PGothic" charset="0"/>
              <a:cs typeface="Calibri" charset="0"/>
            </a:endParaRPr>
          </a:p>
          <a:p>
            <a:pPr lvl="1" eaLnBrk="1" hangingPunct="1">
              <a:lnSpc>
                <a:spcPct val="90000"/>
              </a:lnSpc>
              <a:buFont typeface="Wingdings" charset="0"/>
              <a:buChar char="§"/>
              <a:defRPr/>
            </a:pPr>
            <a:r>
              <a:rPr lang="es-CO" sz="2000" dirty="0">
                <a:latin typeface="+mn-lt"/>
                <a:ea typeface="MS PGothic" charset="0"/>
                <a:cs typeface="Calibri" charset="0"/>
              </a:rPr>
              <a:t>Introducción y antecedentes</a:t>
            </a:r>
          </a:p>
          <a:p>
            <a:pPr lvl="1" eaLnBrk="1" hangingPunct="1">
              <a:lnSpc>
                <a:spcPct val="90000"/>
              </a:lnSpc>
              <a:buFont typeface="Wingdings" charset="0"/>
              <a:buChar char="§"/>
              <a:defRPr/>
            </a:pPr>
            <a:endParaRPr lang="es-CO" sz="2000" dirty="0">
              <a:latin typeface="+mn-lt"/>
              <a:ea typeface="MS PGothic" charset="0"/>
              <a:cs typeface="Calibri" charset="0"/>
            </a:endParaRPr>
          </a:p>
          <a:p>
            <a:pPr lvl="1" eaLnBrk="1" hangingPunct="1">
              <a:lnSpc>
                <a:spcPct val="100000"/>
              </a:lnSpc>
              <a:buFont typeface="Wingdings" charset="0"/>
              <a:buChar char="§"/>
              <a:defRPr/>
            </a:pPr>
            <a:r>
              <a:rPr lang="es-CO" sz="2000" dirty="0">
                <a:latin typeface="+mn-lt"/>
              </a:rPr>
              <a:t>Requerimientos y arquitectura informativa del observatorio</a:t>
            </a:r>
          </a:p>
          <a:p>
            <a:pPr lvl="1" eaLnBrk="1" hangingPunct="1">
              <a:lnSpc>
                <a:spcPct val="100000"/>
              </a:lnSpc>
              <a:buFont typeface="Wingdings" charset="0"/>
              <a:buChar char="§"/>
              <a:defRPr/>
            </a:pPr>
            <a:endParaRPr lang="es-CO" sz="2000" dirty="0">
              <a:latin typeface="+mn-lt"/>
              <a:ea typeface="MS PGothic" charset="0"/>
              <a:cs typeface="Calibri" charset="0"/>
            </a:endParaRPr>
          </a:p>
          <a:p>
            <a:pPr lvl="1" eaLnBrk="1" hangingPunct="1">
              <a:lnSpc>
                <a:spcPct val="100000"/>
              </a:lnSpc>
              <a:buFont typeface="Wingdings" charset="0"/>
              <a:buChar char="§"/>
              <a:defRPr/>
            </a:pPr>
            <a:r>
              <a:rPr lang="es-CO" sz="2000" dirty="0">
                <a:latin typeface="+mn-lt"/>
              </a:rPr>
              <a:t>Mecanismos y términos de actualización</a:t>
            </a:r>
          </a:p>
          <a:p>
            <a:pPr marL="228600" lvl="1" indent="0" eaLnBrk="1" hangingPunct="1">
              <a:lnSpc>
                <a:spcPct val="100000"/>
              </a:lnSpc>
              <a:buNone/>
              <a:defRPr/>
            </a:pPr>
            <a:endParaRPr lang="es-CO" sz="2000" dirty="0">
              <a:latin typeface="+mn-lt"/>
              <a:ea typeface="MS PGothic" charset="0"/>
              <a:cs typeface="Calibri" charset="0"/>
            </a:endParaRPr>
          </a:p>
          <a:p>
            <a:pPr lvl="1" eaLnBrk="1" hangingPunct="1">
              <a:lnSpc>
                <a:spcPct val="100000"/>
              </a:lnSpc>
              <a:buFont typeface="Wingdings" charset="0"/>
              <a:buChar char="§"/>
              <a:defRPr/>
            </a:pPr>
            <a:r>
              <a:rPr lang="es-CO" sz="2000" dirty="0">
                <a:latin typeface="+mn-lt"/>
              </a:rPr>
              <a:t>Encuestas adicionales</a:t>
            </a:r>
          </a:p>
          <a:p>
            <a:pPr lvl="1" eaLnBrk="1" hangingPunct="1">
              <a:lnSpc>
                <a:spcPct val="100000"/>
              </a:lnSpc>
              <a:buFont typeface="Wingdings" charset="0"/>
              <a:buChar char="§"/>
              <a:defRPr/>
            </a:pPr>
            <a:endParaRPr lang="es-CO" sz="2000" dirty="0">
              <a:latin typeface="+mn-lt"/>
            </a:endParaRPr>
          </a:p>
          <a:p>
            <a:pPr lvl="1" eaLnBrk="1" hangingPunct="1">
              <a:lnSpc>
                <a:spcPct val="100000"/>
              </a:lnSpc>
              <a:buFont typeface="Wingdings" charset="0"/>
              <a:buChar char="§"/>
              <a:defRPr/>
            </a:pPr>
            <a:r>
              <a:rPr lang="es-CO" sz="2000" dirty="0">
                <a:latin typeface="+mn-lt"/>
              </a:rPr>
              <a:t>Homogenización de fuentes y cálculo de índices de digitalización</a:t>
            </a:r>
          </a:p>
          <a:p>
            <a:pPr lvl="1" eaLnBrk="1" hangingPunct="1">
              <a:lnSpc>
                <a:spcPct val="100000"/>
              </a:lnSpc>
              <a:buFont typeface="Wingdings" charset="0"/>
              <a:buChar char="§"/>
              <a:defRPr/>
            </a:pPr>
            <a:endParaRPr lang="es-CO" sz="2000" dirty="0">
              <a:latin typeface="+mn-lt"/>
            </a:endParaRPr>
          </a:p>
          <a:p>
            <a:pPr lvl="1" eaLnBrk="1" hangingPunct="1">
              <a:lnSpc>
                <a:spcPct val="100000"/>
              </a:lnSpc>
              <a:buFont typeface="Wingdings" charset="0"/>
              <a:buChar char="§"/>
              <a:defRPr/>
            </a:pPr>
            <a:r>
              <a:rPr lang="es-CO" sz="2000" dirty="0">
                <a:latin typeface="+mn-lt"/>
              </a:rPr>
              <a:t>Pasos siguientes</a:t>
            </a:r>
          </a:p>
          <a:p>
            <a:pPr lvl="1" eaLnBrk="1" hangingPunct="1">
              <a:lnSpc>
                <a:spcPct val="100000"/>
              </a:lnSpc>
              <a:buFont typeface="Wingdings" charset="0"/>
              <a:buChar char="§"/>
              <a:defRPr/>
            </a:pPr>
            <a:endParaRPr lang="en-US" sz="2000" dirty="0">
              <a:latin typeface="+mn-lt"/>
            </a:endParaRPr>
          </a:p>
          <a:p>
            <a:pPr lvl="1" eaLnBrk="1" hangingPunct="1">
              <a:lnSpc>
                <a:spcPct val="90000"/>
              </a:lnSpc>
              <a:buFont typeface="Wingdings" charset="0"/>
              <a:buChar char="§"/>
              <a:defRPr/>
            </a:pPr>
            <a:endParaRPr lang="es-ES" sz="2000" dirty="0">
              <a:latin typeface="Tw Cen MT" charset="0"/>
              <a:ea typeface="MS PGothic" charset="0"/>
              <a:cs typeface="Calibri" charset="0"/>
            </a:endParaRPr>
          </a:p>
          <a:p>
            <a:pPr lvl="1" eaLnBrk="1" hangingPunct="1">
              <a:lnSpc>
                <a:spcPct val="90000"/>
              </a:lnSpc>
              <a:buFont typeface="Wingdings" charset="0"/>
              <a:buChar char="§"/>
              <a:defRPr/>
            </a:pPr>
            <a:endParaRPr lang="es-ES" sz="2000" dirty="0">
              <a:latin typeface="Tw Cen MT" charset="0"/>
              <a:ea typeface="MS PGothic" charset="0"/>
              <a:cs typeface="Calibri" charset="0"/>
            </a:endParaRPr>
          </a:p>
        </p:txBody>
      </p:sp>
    </p:spTree>
    <p:extLst>
      <p:ext uri="{BB962C8B-B14F-4D97-AF65-F5344CB8AC3E}">
        <p14:creationId xmlns:p14="http://schemas.microsoft.com/office/powerpoint/2010/main" val="20333001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solidFill>
                  <a:srgbClr val="CCAF0A"/>
                </a:solidFill>
              </a:rPr>
              <a:t>PRIMER NIVEL: </a:t>
            </a:r>
            <a:r>
              <a:rPr lang="es-AR" dirty="0" smtClean="0"/>
              <a:t>la encuesta DEL DANE PRESENTA UNA APERTURA INDUSTRIAL DETALLADA SOLAMENTE EN EL SECTOR SERVICIOS – ASIMISMO, NO CUBRE EL SECTOR PRIMARIO</a:t>
            </a:r>
            <a:endParaRPr lang="es-AR" dirty="0"/>
          </a:p>
        </p:txBody>
      </p:sp>
      <p:graphicFrame>
        <p:nvGraphicFramePr>
          <p:cNvPr id="4" name="Table 3"/>
          <p:cNvGraphicFramePr>
            <a:graphicFrameLocks noGrp="1"/>
          </p:cNvGraphicFramePr>
          <p:nvPr>
            <p:extLst>
              <p:ext uri="{D42A27DB-BD31-4B8C-83A1-F6EECF244321}">
                <p14:modId xmlns:p14="http://schemas.microsoft.com/office/powerpoint/2010/main" val="1357043091"/>
              </p:ext>
            </p:extLst>
          </p:nvPr>
        </p:nvGraphicFramePr>
        <p:xfrm>
          <a:off x="990600" y="838200"/>
          <a:ext cx="7543800" cy="5740400"/>
        </p:xfrm>
        <a:graphic>
          <a:graphicData uri="http://schemas.openxmlformats.org/drawingml/2006/table">
            <a:tbl>
              <a:tblPr firstRow="1" bandRow="1">
                <a:tableStyleId>{5C22544A-7EE6-4342-B048-85BDC9FD1C3A}</a:tableStyleId>
              </a:tblPr>
              <a:tblGrid>
                <a:gridCol w="1828800">
                  <a:extLst>
                    <a:ext uri="{9D8B030D-6E8A-4147-A177-3AD203B41FA5}">
                      <a16:colId xmlns="" xmlns:a16="http://schemas.microsoft.com/office/drawing/2014/main" val="20000"/>
                    </a:ext>
                  </a:extLst>
                </a:gridCol>
                <a:gridCol w="5715000">
                  <a:extLst>
                    <a:ext uri="{9D8B030D-6E8A-4147-A177-3AD203B41FA5}">
                      <a16:colId xmlns="" xmlns:a16="http://schemas.microsoft.com/office/drawing/2014/main" val="20001"/>
                    </a:ext>
                  </a:extLst>
                </a:gridCol>
              </a:tblGrid>
              <a:tr h="137160">
                <a:tc>
                  <a:txBody>
                    <a:bodyPr/>
                    <a:lstStyle/>
                    <a:p>
                      <a:pPr algn="ctr"/>
                      <a:r>
                        <a:rPr lang="es-CO" dirty="0"/>
                        <a:t>Segmento</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CO" dirty="0"/>
                        <a:t>Sub-segmento</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0"/>
                  </a:ext>
                </a:extLst>
              </a:tr>
              <a:tr h="370840">
                <a:tc>
                  <a:txBody>
                    <a:bodyPr/>
                    <a:lstStyle/>
                    <a:p>
                      <a:r>
                        <a:rPr lang="es-AR" sz="1600" noProof="0" dirty="0"/>
                        <a:t>Manufactura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AR" sz="1600" noProof="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1"/>
                  </a:ext>
                </a:extLst>
              </a:tr>
              <a:tr h="370840">
                <a:tc>
                  <a:txBody>
                    <a:bodyPr/>
                    <a:lstStyle/>
                    <a:p>
                      <a:r>
                        <a:rPr lang="es-AR" sz="1600" noProof="0" dirty="0"/>
                        <a:t>Comercio</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AR" sz="1600" noProof="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2"/>
                  </a:ext>
                </a:extLst>
              </a:tr>
              <a:tr h="0">
                <a:tc rowSpan="16">
                  <a:txBody>
                    <a:bodyPr/>
                    <a:lstStyle/>
                    <a:p>
                      <a:r>
                        <a:rPr lang="es-AR" sz="1600" noProof="0" dirty="0"/>
                        <a:t>Servicios</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AR" sz="1300" noProof="0" dirty="0"/>
                        <a:t>Correo y almacenamiento</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3"/>
                  </a:ext>
                </a:extLst>
              </a:tr>
              <a:tr h="137160">
                <a:tc vMerge="1">
                  <a:txBody>
                    <a:bodyPr/>
                    <a:lstStyle/>
                    <a:p>
                      <a:endParaRPr lang="es-CO" sz="16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AR" sz="1300" noProof="0" dirty="0"/>
                        <a:t>Alojamiento</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4"/>
                  </a:ext>
                </a:extLst>
              </a:tr>
              <a:tr h="0">
                <a:tc vMerge="1">
                  <a:txBody>
                    <a:bodyPr/>
                    <a:lstStyle/>
                    <a:p>
                      <a:endParaRPr lang="es-CO" sz="16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AR" sz="1300" noProof="0" dirty="0"/>
                        <a:t>Restaurantes, catering y bares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5"/>
                  </a:ext>
                </a:extLst>
              </a:tr>
              <a:tr h="0">
                <a:tc vMerge="1">
                  <a:txBody>
                    <a:bodyPr/>
                    <a:lstStyle/>
                    <a:p>
                      <a:endParaRPr lang="es-CO" sz="16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AR" sz="1300" noProof="0" dirty="0"/>
                        <a:t>Actividades de edición</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6"/>
                  </a:ext>
                </a:extLst>
              </a:tr>
              <a:tr h="137160">
                <a:tc vMerge="1">
                  <a:txBody>
                    <a:bodyPr/>
                    <a:lstStyle/>
                    <a:p>
                      <a:endParaRPr lang="es-CO" sz="16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AR" sz="1300" noProof="0" dirty="0"/>
                        <a:t>Producción de películas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7"/>
                  </a:ext>
                </a:extLst>
              </a:tr>
              <a:tr h="0">
                <a:tc vMerge="1">
                  <a:txBody>
                    <a:bodyPr/>
                    <a:lstStyle/>
                    <a:p>
                      <a:endParaRPr lang="es-CO" sz="16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AR" sz="1300" noProof="0" dirty="0"/>
                        <a:t>Programación y transmisión de TV y agencias de noticias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8"/>
                  </a:ext>
                </a:extLst>
              </a:tr>
              <a:tr h="152400">
                <a:tc vMerge="1">
                  <a:txBody>
                    <a:bodyPr/>
                    <a:lstStyle/>
                    <a:p>
                      <a:endParaRPr lang="es-CO" sz="16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AR" sz="1300" noProof="0" dirty="0"/>
                        <a:t>Telecomunicaciones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9"/>
                  </a:ext>
                </a:extLst>
              </a:tr>
              <a:tr h="121920">
                <a:tc vMerge="1">
                  <a:txBody>
                    <a:bodyPr/>
                    <a:lstStyle/>
                    <a:p>
                      <a:endParaRPr lang="es-CO" sz="16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AR" sz="1300" noProof="0" dirty="0"/>
                        <a:t>Sistemas</a:t>
                      </a:r>
                      <a:r>
                        <a:rPr lang="es-AR" sz="1300" baseline="0" noProof="0" dirty="0"/>
                        <a:t> informáticos y procesamiento de datos</a:t>
                      </a:r>
                      <a:endParaRPr lang="es-AR" sz="1300" noProof="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0"/>
                  </a:ext>
                </a:extLst>
              </a:tr>
              <a:tr h="0">
                <a:tc vMerge="1">
                  <a:txBody>
                    <a:bodyPr/>
                    <a:lstStyle/>
                    <a:p>
                      <a:endParaRPr lang="es-CO" sz="16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AR" sz="1300" noProof="0" dirty="0"/>
                        <a:t>Actividades inmobiliarias y de alquiler</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1"/>
                  </a:ext>
                </a:extLst>
              </a:tr>
              <a:tr h="137160">
                <a:tc vMerge="1">
                  <a:txBody>
                    <a:bodyPr/>
                    <a:lstStyle/>
                    <a:p>
                      <a:endParaRPr lang="es-CO" sz="16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AR" sz="1300" noProof="0" dirty="0"/>
                        <a:t>Profesionales, científicas y técnicas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2"/>
                  </a:ext>
                </a:extLst>
              </a:tr>
              <a:tr h="0">
                <a:tc vMerge="1">
                  <a:txBody>
                    <a:bodyPr/>
                    <a:lstStyle/>
                    <a:p>
                      <a:endParaRPr lang="es-CO" sz="16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AR" sz="1300" noProof="0" dirty="0"/>
                        <a:t>Agencias de viaje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3"/>
                  </a:ext>
                </a:extLst>
              </a:tr>
              <a:tr h="152400">
                <a:tc vMerge="1">
                  <a:txBody>
                    <a:bodyPr/>
                    <a:lstStyle/>
                    <a:p>
                      <a:endParaRPr lang="es-CO" sz="16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AR" sz="1300" noProof="0" dirty="0"/>
                        <a:t>Empleo, seguridad y aseo de edificios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4"/>
                  </a:ext>
                </a:extLst>
              </a:tr>
              <a:tr h="121920">
                <a:tc vMerge="1">
                  <a:txBody>
                    <a:bodyPr/>
                    <a:lstStyle/>
                    <a:p>
                      <a:endParaRPr lang="es-CO" sz="16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AR" sz="1300" noProof="0" dirty="0"/>
                        <a:t>Administrativas y de apoyo a oficinas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5"/>
                  </a:ext>
                </a:extLst>
              </a:tr>
              <a:tr h="121920">
                <a:tc vMerge="1">
                  <a:txBody>
                    <a:bodyPr/>
                    <a:lstStyle/>
                    <a:p>
                      <a:endParaRPr lang="es-CO" sz="16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AR" sz="1300" noProof="0" dirty="0"/>
                        <a:t>Educación superior privada</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6"/>
                  </a:ext>
                </a:extLst>
              </a:tr>
              <a:tr h="0">
                <a:tc vMerge="1">
                  <a:txBody>
                    <a:bodyPr/>
                    <a:lstStyle/>
                    <a:p>
                      <a:endParaRPr lang="es-CO" sz="16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AR" sz="1300" noProof="0" dirty="0"/>
                        <a:t>Salud humana privada</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7"/>
                  </a:ext>
                </a:extLst>
              </a:tr>
              <a:tr h="121920">
                <a:tc vMerge="1">
                  <a:txBody>
                    <a:bodyPr/>
                    <a:lstStyle/>
                    <a:p>
                      <a:endParaRPr lang="es-CO" sz="16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AR" sz="1300" noProof="0" dirty="0"/>
                        <a:t>Otras actividades de servicios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8"/>
                  </a:ext>
                </a:extLst>
              </a:tr>
            </a:tbl>
          </a:graphicData>
        </a:graphic>
      </p:graphicFrame>
    </p:spTree>
    <p:extLst>
      <p:ext uri="{BB962C8B-B14F-4D97-AF65-F5344CB8AC3E}">
        <p14:creationId xmlns:p14="http://schemas.microsoft.com/office/powerpoint/2010/main" val="3461767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382000" cy="609600"/>
          </a:xfrm>
        </p:spPr>
        <p:txBody>
          <a:bodyPr/>
          <a:lstStyle/>
          <a:p>
            <a:r>
              <a:rPr lang="es-AR" dirty="0" smtClean="0">
                <a:solidFill>
                  <a:srgbClr val="CCAF0A"/>
                </a:solidFill>
              </a:rPr>
              <a:t>PRIMER NIVEL: </a:t>
            </a:r>
            <a:r>
              <a:rPr lang="es-AR" dirty="0" smtClean="0"/>
              <a:t>LA ENCUESTA de microestablecimientos DEL DANE PERMITE COMPLEMENTAR LAS TRES ENCUESTAS SECTORIALES en LOS sectores secundario y terciario</a:t>
            </a:r>
            <a:endParaRPr lang="es-AR" dirty="0"/>
          </a:p>
        </p:txBody>
      </p:sp>
      <p:graphicFrame>
        <p:nvGraphicFramePr>
          <p:cNvPr id="4" name="Table 3"/>
          <p:cNvGraphicFramePr>
            <a:graphicFrameLocks noGrp="1"/>
          </p:cNvGraphicFramePr>
          <p:nvPr>
            <p:extLst>
              <p:ext uri="{D42A27DB-BD31-4B8C-83A1-F6EECF244321}">
                <p14:modId xmlns:p14="http://schemas.microsoft.com/office/powerpoint/2010/main" val="838962631"/>
              </p:ext>
            </p:extLst>
          </p:nvPr>
        </p:nvGraphicFramePr>
        <p:xfrm>
          <a:off x="152400" y="914400"/>
          <a:ext cx="8763000" cy="5761035"/>
        </p:xfrm>
        <a:graphic>
          <a:graphicData uri="http://schemas.openxmlformats.org/drawingml/2006/table">
            <a:tbl>
              <a:tblPr firstRow="1" bandRow="1">
                <a:tableStyleId>{5C22544A-7EE6-4342-B048-85BDC9FD1C3A}</a:tableStyleId>
              </a:tblPr>
              <a:tblGrid>
                <a:gridCol w="3810000">
                  <a:extLst>
                    <a:ext uri="{9D8B030D-6E8A-4147-A177-3AD203B41FA5}">
                      <a16:colId xmlns="" xmlns:a16="http://schemas.microsoft.com/office/drawing/2014/main" val="20000"/>
                    </a:ext>
                  </a:extLst>
                </a:gridCol>
                <a:gridCol w="4953000">
                  <a:extLst>
                    <a:ext uri="{9D8B030D-6E8A-4147-A177-3AD203B41FA5}">
                      <a16:colId xmlns="" xmlns:a16="http://schemas.microsoft.com/office/drawing/2014/main" val="20001"/>
                    </a:ext>
                  </a:extLst>
                </a:gridCol>
              </a:tblGrid>
              <a:tr h="274335">
                <a:tc>
                  <a:txBody>
                    <a:bodyPr/>
                    <a:lstStyle/>
                    <a:p>
                      <a:pPr algn="ctr"/>
                      <a:r>
                        <a:rPr lang="es-CO" sz="1200" dirty="0">
                          <a:latin typeface="+mn-lt"/>
                        </a:rPr>
                        <a:t>DATOS</a:t>
                      </a:r>
                    </a:p>
                  </a:txBody>
                  <a:tcPr marT="45723" marB="457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CO" sz="1200" dirty="0">
                          <a:latin typeface="+mn-lt"/>
                        </a:rPr>
                        <a:t>COMPONENTES</a:t>
                      </a:r>
                    </a:p>
                  </a:txBody>
                  <a:tcPr marT="45723" marB="457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0"/>
                  </a:ext>
                </a:extLst>
              </a:tr>
              <a:tr h="274335">
                <a:tc>
                  <a:txBody>
                    <a:bodyPr/>
                    <a:lstStyle/>
                    <a:p>
                      <a:pPr marL="0" indent="107950" algn="l" fontAlgn="b"/>
                      <a:r>
                        <a:rPr lang="es-CO" sz="1200" b="0" i="0" u="none" strike="noStrike" noProof="0" dirty="0">
                          <a:solidFill>
                            <a:srgbClr val="000000"/>
                          </a:solidFill>
                          <a:effectLst/>
                          <a:latin typeface="+mn-lt"/>
                        </a:rPr>
                        <a:t>Proporción de empresas que utilizan computadoras</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CO" sz="1200" noProof="0" dirty="0">
                        <a:latin typeface="+mn-lt"/>
                      </a:endParaRPr>
                    </a:p>
                  </a:txBody>
                  <a:tcPr marT="45723" marB="45723"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1"/>
                  </a:ext>
                </a:extLst>
              </a:tr>
              <a:tr h="274335">
                <a:tc>
                  <a:txBody>
                    <a:bodyPr/>
                    <a:lstStyle/>
                    <a:p>
                      <a:pPr marL="0" indent="107950" algn="l" fontAlgn="b"/>
                      <a:r>
                        <a:rPr lang="es-CO" sz="1200" b="0" i="0" u="none" strike="noStrike" noProof="0" dirty="0">
                          <a:solidFill>
                            <a:srgbClr val="000000"/>
                          </a:solidFill>
                          <a:effectLst/>
                          <a:latin typeface="+mn-lt"/>
                        </a:rPr>
                        <a:t>Proporción de empresas que utilizan Internet</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CO" sz="1200" noProof="0" dirty="0">
                        <a:latin typeface="+mn-lt"/>
                      </a:endParaRPr>
                    </a:p>
                  </a:txBody>
                  <a:tcPr marT="45723" marB="45723"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2"/>
                  </a:ext>
                </a:extLst>
              </a:tr>
              <a:tr h="274335">
                <a:tc>
                  <a:txBody>
                    <a:bodyPr/>
                    <a:lstStyle/>
                    <a:p>
                      <a:pPr marL="0" indent="107950" algn="l" fontAlgn="b"/>
                      <a:r>
                        <a:rPr lang="es-CO" sz="1200" b="0" i="0" u="none" strike="noStrike" noProof="0" dirty="0">
                          <a:solidFill>
                            <a:srgbClr val="000000"/>
                          </a:solidFill>
                          <a:effectLst/>
                          <a:latin typeface="+mn-lt"/>
                        </a:rPr>
                        <a:t>Proporción de empleados que habitualmente utilizan Internet </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CO" sz="1200" noProof="0" dirty="0">
                        <a:latin typeface="+mn-lt"/>
                      </a:endParaRPr>
                    </a:p>
                  </a:txBody>
                  <a:tcPr marT="45723" marB="45723"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3"/>
                  </a:ext>
                </a:extLst>
              </a:tr>
              <a:tr h="274335">
                <a:tc>
                  <a:txBody>
                    <a:bodyPr/>
                    <a:lstStyle/>
                    <a:p>
                      <a:pPr marL="0" indent="107950" algn="l" fontAlgn="b"/>
                      <a:r>
                        <a:rPr lang="es-CO" sz="1200" b="0" i="0" u="none" strike="noStrike" noProof="0" dirty="0">
                          <a:solidFill>
                            <a:srgbClr val="000000"/>
                          </a:solidFill>
                          <a:effectLst/>
                          <a:latin typeface="+mn-lt"/>
                        </a:rPr>
                        <a:t>Proporción de empresas con presencia en la web</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CO" sz="1200" noProof="0" dirty="0">
                        <a:latin typeface="+mn-lt"/>
                      </a:endParaRPr>
                    </a:p>
                  </a:txBody>
                  <a:tcPr marT="45723" marB="45723"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4"/>
                  </a:ext>
                </a:extLst>
              </a:tr>
              <a:tr h="274335">
                <a:tc>
                  <a:txBody>
                    <a:bodyPr/>
                    <a:lstStyle/>
                    <a:p>
                      <a:pPr marL="0" indent="107950" algn="l" fontAlgn="b"/>
                      <a:r>
                        <a:rPr lang="es-CO" sz="1200" b="0" i="0" u="none" strike="noStrike" noProof="0" dirty="0">
                          <a:solidFill>
                            <a:srgbClr val="000000"/>
                          </a:solidFill>
                          <a:effectLst/>
                          <a:latin typeface="+mn-lt"/>
                        </a:rPr>
                        <a:t>Proporción de empresas que reciben pedidos por Internet</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CO" sz="1200" noProof="0" dirty="0">
                        <a:latin typeface="+mn-lt"/>
                      </a:endParaRPr>
                    </a:p>
                  </a:txBody>
                  <a:tcPr marT="45723" marB="45723"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5"/>
                  </a:ext>
                </a:extLst>
              </a:tr>
              <a:tr h="274335">
                <a:tc>
                  <a:txBody>
                    <a:bodyPr/>
                    <a:lstStyle/>
                    <a:p>
                      <a:pPr marL="0" indent="107950" algn="l" fontAlgn="b"/>
                      <a:r>
                        <a:rPr lang="es-CO" sz="1200" b="0" i="0" u="none" strike="noStrike" noProof="0" dirty="0">
                          <a:solidFill>
                            <a:srgbClr val="000000"/>
                          </a:solidFill>
                          <a:effectLst/>
                          <a:latin typeface="+mn-lt"/>
                        </a:rPr>
                        <a:t>Proporción de empresas que hacen pedidos por Internet</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CO" sz="1200" noProof="0" dirty="0">
                        <a:latin typeface="+mn-lt"/>
                      </a:endParaRPr>
                    </a:p>
                  </a:txBody>
                  <a:tcPr marT="45723" marB="45723"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6"/>
                  </a:ext>
                </a:extLst>
              </a:tr>
              <a:tr h="182890">
                <a:tc rowSpan="3">
                  <a:txBody>
                    <a:bodyPr/>
                    <a:lstStyle/>
                    <a:p>
                      <a:pPr marL="53975" indent="53975" algn="l" fontAlgn="b"/>
                      <a:r>
                        <a:rPr lang="es-CO" sz="1200" b="0" i="0" u="none" strike="noStrike" noProof="0" dirty="0">
                          <a:solidFill>
                            <a:srgbClr val="000000"/>
                          </a:solidFill>
                          <a:effectLst/>
                          <a:latin typeface="+mn-lt"/>
                        </a:rPr>
                        <a:t>Proporción de empresas que utilizan Internet clasificadas por tipo de acceso:</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107950" algn="l" fontAlgn="b"/>
                      <a:r>
                        <a:rPr lang="es-CO" sz="1200" b="0" i="0" u="none" strike="noStrike" noProof="0" dirty="0">
                          <a:solidFill>
                            <a:srgbClr val="000000"/>
                          </a:solidFill>
                          <a:effectLst/>
                          <a:latin typeface="+mn-lt"/>
                        </a:rPr>
                        <a:t>Banda angosta</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7"/>
                  </a:ext>
                </a:extLst>
              </a:tr>
              <a:tr h="182890">
                <a:tc vMerge="1">
                  <a:txBody>
                    <a:bodyPr/>
                    <a:lstStyle/>
                    <a:p>
                      <a:endParaRPr lang="es-CO"/>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107950" algn="l" fontAlgn="b"/>
                      <a:r>
                        <a:rPr lang="es-CO" sz="1200" b="0" i="0" u="none" strike="noStrike" noProof="0" dirty="0">
                          <a:solidFill>
                            <a:srgbClr val="000000"/>
                          </a:solidFill>
                          <a:effectLst/>
                          <a:latin typeface="+mn-lt"/>
                        </a:rPr>
                        <a:t>Band</a:t>
                      </a:r>
                      <a:r>
                        <a:rPr lang="es-CO" sz="1200" b="0" i="0" u="none" strike="noStrike" baseline="0" noProof="0" dirty="0">
                          <a:solidFill>
                            <a:srgbClr val="000000"/>
                          </a:solidFill>
                          <a:effectLst/>
                          <a:latin typeface="+mn-lt"/>
                        </a:rPr>
                        <a:t>a Ancha Fija</a:t>
                      </a:r>
                      <a:endParaRPr lang="es-CO" sz="12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8"/>
                  </a:ext>
                </a:extLst>
              </a:tr>
              <a:tr h="182890">
                <a:tc vMerge="1">
                  <a:txBody>
                    <a:bodyPr/>
                    <a:lstStyle/>
                    <a:p>
                      <a:endParaRPr lang="es-CO"/>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107950" algn="l" fontAlgn="b"/>
                      <a:r>
                        <a:rPr lang="es-CO" sz="1200" b="0" i="0" u="none" strike="noStrike" noProof="0" dirty="0">
                          <a:solidFill>
                            <a:srgbClr val="000000"/>
                          </a:solidFill>
                          <a:effectLst/>
                          <a:latin typeface="+mn-lt"/>
                        </a:rPr>
                        <a:t>Banda</a:t>
                      </a:r>
                      <a:r>
                        <a:rPr lang="es-CO" sz="1200" b="0" i="0" u="none" strike="noStrike" baseline="0" noProof="0" dirty="0">
                          <a:solidFill>
                            <a:srgbClr val="000000"/>
                          </a:solidFill>
                          <a:effectLst/>
                          <a:latin typeface="+mn-lt"/>
                        </a:rPr>
                        <a:t> Ancha Movil</a:t>
                      </a:r>
                      <a:endParaRPr lang="es-CO" sz="12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9"/>
                  </a:ext>
                </a:extLst>
              </a:tr>
              <a:tr h="182890">
                <a:tc rowSpan="10">
                  <a:txBody>
                    <a:bodyPr/>
                    <a:lstStyle/>
                    <a:p>
                      <a:pPr marL="107950" indent="0" algn="l" fontAlgn="b"/>
                      <a:r>
                        <a:rPr lang="es-CO" sz="1200" b="0" i="0" u="none" strike="noStrike" noProof="0" dirty="0">
                          <a:solidFill>
                            <a:srgbClr val="000000"/>
                          </a:solidFill>
                          <a:effectLst/>
                          <a:latin typeface="+mn-lt"/>
                        </a:rPr>
                        <a:t>Proporción de empresas que utilizan Internet clasificadas por tipo de actividad:</a:t>
                      </a:r>
                    </a:p>
                    <a:p>
                      <a:pPr marL="53975" indent="0" algn="l" fontAlgn="b"/>
                      <a:endParaRPr lang="es-CO" sz="12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107950" algn="l" fontAlgn="b"/>
                      <a:r>
                        <a:rPr lang="es-CO" sz="1200" b="0" i="0" u="none" strike="noStrike" noProof="0" dirty="0">
                          <a:solidFill>
                            <a:srgbClr val="000000"/>
                          </a:solidFill>
                          <a:effectLst/>
                          <a:latin typeface="+mn-lt"/>
                        </a:rPr>
                        <a:t>Para enviar o recibir correo electrónico</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0"/>
                  </a:ext>
                </a:extLst>
              </a:tr>
              <a:tr h="182890">
                <a:tc vMerge="1">
                  <a:txBody>
                    <a:bodyPr/>
                    <a:lstStyle/>
                    <a:p>
                      <a:endParaRPr lang="es-CO"/>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107950" algn="l" fontAlgn="b"/>
                      <a:r>
                        <a:rPr lang="es-CO" sz="1200" b="0" i="0" u="none" strike="noStrike" noProof="0" dirty="0">
                          <a:solidFill>
                            <a:srgbClr val="000000"/>
                          </a:solidFill>
                          <a:effectLst/>
                          <a:latin typeface="+mn-lt"/>
                        </a:rPr>
                        <a:t>Para establecer comunicaciones telefónicas por Internet/VoIP</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1"/>
                  </a:ext>
                </a:extLst>
              </a:tr>
              <a:tr h="182890">
                <a:tc vMerge="1">
                  <a:txBody>
                    <a:bodyPr/>
                    <a:lstStyle/>
                    <a:p>
                      <a:endParaRPr lang="es-CO"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107950" algn="l" fontAlgn="b"/>
                      <a:r>
                        <a:rPr lang="es-CO" sz="1200" b="0" i="0" u="none" strike="noStrike" noProof="0" dirty="0">
                          <a:solidFill>
                            <a:srgbClr val="000000"/>
                          </a:solidFill>
                          <a:effectLst/>
                          <a:latin typeface="+mn-lt"/>
                        </a:rPr>
                        <a:t>Para obtener información sobre bienes y servicios</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2"/>
                  </a:ext>
                </a:extLst>
              </a:tr>
              <a:tr h="182890">
                <a:tc vMerge="1">
                  <a:txBody>
                    <a:bodyPr/>
                    <a:lstStyle/>
                    <a:p>
                      <a:pPr marL="53975" indent="0" algn="l" fontAlgn="b"/>
                      <a:endParaRPr lang="es-CO" sz="12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107950" algn="l" fontAlgn="b"/>
                      <a:r>
                        <a:rPr lang="es-CO" sz="1200" b="0" i="0" u="none" strike="noStrike" noProof="0" dirty="0">
                          <a:solidFill>
                            <a:srgbClr val="000000"/>
                          </a:solidFill>
                          <a:effectLst/>
                          <a:latin typeface="+mn-lt"/>
                        </a:rPr>
                        <a:t>Para obtener información de organizaciones gubernamentales en general</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3"/>
                  </a:ext>
                </a:extLst>
              </a:tr>
              <a:tr h="182890">
                <a:tc vMerge="1">
                  <a:txBody>
                    <a:bodyPr/>
                    <a:lstStyle/>
                    <a:p>
                      <a:pPr algn="ctr"/>
                      <a:endParaRPr lang="es-CO" sz="1400" noProof="0">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107950" algn="l" fontAlgn="b"/>
                      <a:r>
                        <a:rPr lang="es-CO" sz="1200" b="0" i="0" u="none" strike="noStrike" noProof="0" dirty="0">
                          <a:solidFill>
                            <a:srgbClr val="000000"/>
                          </a:solidFill>
                          <a:effectLst/>
                          <a:latin typeface="+mn-lt"/>
                        </a:rPr>
                        <a:t>Para interactuar con organizaciones gubernamentales en general</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4"/>
                  </a:ext>
                </a:extLst>
              </a:tr>
              <a:tr h="182890">
                <a:tc vMerge="1">
                  <a:txBody>
                    <a:bodyPr/>
                    <a:lstStyle/>
                    <a:p>
                      <a:pPr algn="ctr"/>
                      <a:endParaRPr lang="es-CO" sz="1400" noProof="0">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107950" algn="l" fontAlgn="b"/>
                      <a:r>
                        <a:rPr lang="es-CO" sz="1200" b="0" i="0" u="none" strike="noStrike" noProof="0" dirty="0">
                          <a:solidFill>
                            <a:srgbClr val="000000"/>
                          </a:solidFill>
                          <a:effectLst/>
                          <a:latin typeface="+mn-lt"/>
                        </a:rPr>
                        <a:t>Para operaciones bancarias por Internet</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5"/>
                  </a:ext>
                </a:extLst>
              </a:tr>
              <a:tr h="182890">
                <a:tc vMerge="1">
                  <a:txBody>
                    <a:bodyPr/>
                    <a:lstStyle/>
                    <a:p>
                      <a:pPr algn="ctr"/>
                      <a:endParaRPr lang="es-CO" sz="1400" noProof="0">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107950" algn="l" fontAlgn="b"/>
                      <a:r>
                        <a:rPr lang="es-CO" sz="1200" b="0" i="0" u="none" strike="noStrike" noProof="0" dirty="0">
                          <a:solidFill>
                            <a:srgbClr val="000000"/>
                          </a:solidFill>
                          <a:effectLst/>
                          <a:latin typeface="+mn-lt"/>
                        </a:rPr>
                        <a:t>Para tener acceso a otros servicios financieros</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6"/>
                  </a:ext>
                </a:extLst>
              </a:tr>
              <a:tr h="182890">
                <a:tc vMerge="1">
                  <a:txBody>
                    <a:bodyPr/>
                    <a:lstStyle/>
                    <a:p>
                      <a:pPr algn="ctr"/>
                      <a:endParaRPr lang="es-CO" sz="1400" noProof="0">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107950" algn="l" fontAlgn="b"/>
                      <a:r>
                        <a:rPr lang="es-CO" sz="1200" b="0" i="0" u="none" strike="noStrike" noProof="0" dirty="0">
                          <a:solidFill>
                            <a:srgbClr val="000000"/>
                          </a:solidFill>
                          <a:effectLst/>
                          <a:latin typeface="+mn-lt"/>
                        </a:rPr>
                        <a:t>Para prestar servicios al cliente</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7"/>
                  </a:ext>
                </a:extLst>
              </a:tr>
              <a:tr h="182890">
                <a:tc vMerge="1">
                  <a:txBody>
                    <a:bodyPr/>
                    <a:lstStyle/>
                    <a:p>
                      <a:pPr algn="ctr"/>
                      <a:endParaRPr lang="es-CO" sz="1400" noProof="0">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107950" algn="l" fontAlgn="b"/>
                      <a:r>
                        <a:rPr lang="es-CO" sz="1200" b="0" i="0" u="none" strike="noStrike" noProof="0" dirty="0">
                          <a:solidFill>
                            <a:srgbClr val="000000"/>
                          </a:solidFill>
                          <a:effectLst/>
                          <a:latin typeface="+mn-lt"/>
                        </a:rPr>
                        <a:t>Para entrega de productos en línea (Productos que se entregan digitalmente)</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8"/>
                  </a:ext>
                </a:extLst>
              </a:tr>
              <a:tr h="182890">
                <a:tc vMerge="1">
                  <a:txBody>
                    <a:bodyPr/>
                    <a:lstStyle/>
                    <a:p>
                      <a:pPr algn="ctr"/>
                      <a:endParaRPr lang="es-CO" sz="1400" noProof="0">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107950" algn="l" fontAlgn="b"/>
                      <a:r>
                        <a:rPr lang="es-CO" sz="1200" b="0" i="0" u="none" strike="noStrike" noProof="0" dirty="0">
                          <a:solidFill>
                            <a:srgbClr val="000000"/>
                          </a:solidFill>
                          <a:effectLst/>
                          <a:latin typeface="+mn-lt"/>
                        </a:rPr>
                        <a:t>Para la capacitación del personal</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9"/>
                  </a:ext>
                </a:extLst>
              </a:tr>
              <a:tr h="182890">
                <a:tc>
                  <a:txBody>
                    <a:bodyPr/>
                    <a:lstStyle/>
                    <a:p>
                      <a:pPr marL="53975" indent="53975" algn="l" fontAlgn="b"/>
                      <a:r>
                        <a:rPr lang="es-CO" sz="1200" b="0" i="0" u="none" strike="noStrike" noProof="0" dirty="0">
                          <a:solidFill>
                            <a:srgbClr val="000000"/>
                          </a:solidFill>
                          <a:effectLst/>
                          <a:latin typeface="+mn-lt"/>
                        </a:rPr>
                        <a:t>Equipos</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107950" algn="l" fontAlgn="b"/>
                      <a:r>
                        <a:rPr lang="es-CO" sz="1200" b="0" i="0" u="none" strike="noStrike" noProof="0" dirty="0">
                          <a:solidFill>
                            <a:srgbClr val="000000"/>
                          </a:solidFill>
                          <a:effectLst/>
                          <a:latin typeface="+mn-lt"/>
                        </a:rPr>
                        <a:t>Cantidad de equipo (# de equipos) de cómputo utilizados durante el periodo.</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20"/>
                  </a:ext>
                </a:extLst>
              </a:tr>
              <a:tr h="182890">
                <a:tc rowSpan="7">
                  <a:txBody>
                    <a:bodyPr/>
                    <a:lstStyle/>
                    <a:p>
                      <a:pPr marL="53975" indent="53975" algn="l" fontAlgn="b"/>
                      <a:r>
                        <a:rPr lang="es-CO" sz="1200" b="0" i="0" u="none" strike="noStrike" noProof="0" dirty="0">
                          <a:solidFill>
                            <a:srgbClr val="000000"/>
                          </a:solidFill>
                          <a:effectLst/>
                          <a:latin typeface="+mn-lt"/>
                        </a:rPr>
                        <a:t>Conectividad y uso de Internet</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107950" algn="l" fontAlgn="b"/>
                      <a:r>
                        <a:rPr lang="es-CO" sz="1200" b="0" i="0" u="none" strike="noStrike" noProof="0" dirty="0">
                          <a:solidFill>
                            <a:srgbClr val="000000"/>
                          </a:solidFill>
                          <a:effectLst/>
                          <a:latin typeface="+mn-lt"/>
                        </a:rPr>
                        <a:t>Tuvo su empresa una conexión a Internet </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21"/>
                  </a:ext>
                </a:extLst>
              </a:tr>
              <a:tr h="182890">
                <a:tc vMerge="1">
                  <a:txBody>
                    <a:bodyPr/>
                    <a:lstStyle/>
                    <a:p>
                      <a:pPr algn="ctr"/>
                      <a:endParaRPr lang="es-CO" sz="1400" noProof="0">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107950" algn="l" fontAlgn="b"/>
                      <a:r>
                        <a:rPr lang="es-CO" sz="1200" b="0" i="0" u="none" strike="noStrike" noProof="0" dirty="0">
                          <a:solidFill>
                            <a:srgbClr val="000000"/>
                          </a:solidFill>
                          <a:effectLst/>
                          <a:latin typeface="+mn-lt"/>
                        </a:rPr>
                        <a:t>Factores que limitaron o impidieron el uso de Internet</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22"/>
                  </a:ext>
                </a:extLst>
              </a:tr>
              <a:tr h="182890">
                <a:tc vMerge="1">
                  <a:txBody>
                    <a:bodyPr/>
                    <a:lstStyle/>
                    <a:p>
                      <a:pPr marL="53975" indent="0" algn="l" fontAlgn="b"/>
                      <a:endParaRPr lang="es-CO" sz="12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107950" algn="l" fontAlgn="b"/>
                      <a:r>
                        <a:rPr lang="es-CO" sz="1200" b="0" i="0" u="none" strike="noStrike" noProof="0" dirty="0">
                          <a:solidFill>
                            <a:srgbClr val="000000"/>
                          </a:solidFill>
                          <a:effectLst/>
                          <a:latin typeface="+mn-lt"/>
                        </a:rPr>
                        <a:t>Para completar formularios en linea o enviar formularios completados</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23"/>
                  </a:ext>
                </a:extLst>
              </a:tr>
              <a:tr h="182890">
                <a:tc vMerge="1">
                  <a:txBody>
                    <a:bodyPr/>
                    <a:lstStyle/>
                    <a:p>
                      <a:pPr marL="53975" indent="0" algn="l" fontAlgn="b"/>
                      <a:endParaRPr lang="es-CO" sz="1200" b="0" i="0" u="none" strike="noStrike" noProof="0" dirty="0">
                        <a:solidFill>
                          <a:srgbClr val="000000"/>
                        </a:solidFill>
                        <a:effectLst/>
                        <a:latin typeface="+mn-lt"/>
                      </a:endParaRP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107950" algn="l" fontAlgn="b"/>
                      <a:r>
                        <a:rPr lang="es-CO" sz="1200" b="0" i="0" u="none" strike="noStrike" noProof="0" dirty="0">
                          <a:solidFill>
                            <a:srgbClr val="000000"/>
                          </a:solidFill>
                          <a:effectLst/>
                          <a:latin typeface="+mn-lt"/>
                        </a:rPr>
                        <a:t>Uso de aplicaciones que requieren Internet</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24"/>
                  </a:ext>
                </a:extLst>
              </a:tr>
              <a:tr h="182890">
                <a:tc vMerge="1">
                  <a:txBody>
                    <a:bodyPr/>
                    <a:lstStyle/>
                    <a:p>
                      <a:pPr marL="53975" indent="0" algn="l" fontAlgn="b"/>
                      <a:endParaRPr lang="es-CO" sz="1200" b="0" i="0" u="none" strike="noStrike" noProof="0" dirty="0">
                        <a:solidFill>
                          <a:srgbClr val="000000"/>
                        </a:solidFill>
                        <a:effectLst/>
                        <a:latin typeface="+mj-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107950" algn="l" fontAlgn="b"/>
                      <a:r>
                        <a:rPr lang="es-CO" sz="1200" b="0" i="0" u="none" strike="noStrike" noProof="0" dirty="0">
                          <a:solidFill>
                            <a:srgbClr val="000000"/>
                          </a:solidFill>
                          <a:effectLst/>
                          <a:latin typeface="+mn-lt"/>
                        </a:rPr>
                        <a:t>Máxima velocidad de conexión a Internet</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25"/>
                  </a:ext>
                </a:extLst>
              </a:tr>
              <a:tr h="182890">
                <a:tc vMerge="1">
                  <a:txBody>
                    <a:bodyPr/>
                    <a:lstStyle/>
                    <a:p>
                      <a:pPr marL="53975" indent="0" algn="l" fontAlgn="b"/>
                      <a:endParaRPr lang="es-CO" sz="1200" b="0" i="0" u="none" strike="noStrike" noProof="0" dirty="0">
                        <a:solidFill>
                          <a:srgbClr val="000000"/>
                        </a:solidFill>
                        <a:effectLst/>
                        <a:latin typeface="+mj-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107950" algn="l" fontAlgn="b"/>
                      <a:r>
                        <a:rPr lang="es-CO" sz="1200" b="0" i="0" u="none" strike="noStrike" noProof="0" dirty="0">
                          <a:solidFill>
                            <a:srgbClr val="000000"/>
                          </a:solidFill>
                          <a:effectLst/>
                          <a:latin typeface="+mn-lt"/>
                        </a:rPr>
                        <a:t>Lugar de uso de Internet: en o fuera de la empresa</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26"/>
                  </a:ext>
                </a:extLst>
              </a:tr>
              <a:tr h="182890">
                <a:tc vMerge="1">
                  <a:txBody>
                    <a:bodyPr/>
                    <a:lstStyle/>
                    <a:p>
                      <a:pPr marL="53975" indent="0" algn="l" fontAlgn="b"/>
                      <a:endParaRPr lang="es-CO" sz="1200" b="0" i="0" u="none" strike="noStrike" noProof="0" dirty="0">
                        <a:solidFill>
                          <a:srgbClr val="000000"/>
                        </a:solidFill>
                        <a:effectLst/>
                        <a:latin typeface="+mj-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107950" algn="l" fontAlgn="b"/>
                      <a:r>
                        <a:rPr lang="es-CO" sz="1200" b="0" i="0" u="none" strike="noStrike" noProof="0" dirty="0">
                          <a:solidFill>
                            <a:srgbClr val="000000"/>
                          </a:solidFill>
                          <a:effectLst/>
                          <a:latin typeface="+mn-lt"/>
                        </a:rPr>
                        <a:t>Conexión fija o móvil a Internet</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27"/>
                  </a:ext>
                </a:extLst>
              </a:tr>
            </a:tbl>
          </a:graphicData>
        </a:graphic>
      </p:graphicFrame>
    </p:spTree>
    <p:extLst>
      <p:ext uri="{BB962C8B-B14F-4D97-AF65-F5344CB8AC3E}">
        <p14:creationId xmlns:p14="http://schemas.microsoft.com/office/powerpoint/2010/main" val="4072440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s-CO" dirty="0">
                <a:solidFill>
                  <a:srgbClr val="CCAF0A"/>
                </a:solidFill>
              </a:rPr>
              <a:t>PRIMER NIVEL: </a:t>
            </a:r>
            <a:r>
              <a:rPr lang="es-CO" dirty="0"/>
              <a:t>LA ENCUESTA DE MICROESTABLECMIENTOS DEL DANE PRESENTA RESULTADOS ABIERTOS PARA TRES SECTORES Económicos (COMERCIO, INDUSTRIA Y SERVICIOS)</a:t>
            </a:r>
          </a:p>
        </p:txBody>
      </p:sp>
      <p:sp>
        <p:nvSpPr>
          <p:cNvPr id="3" name="Content Placeholder 2"/>
          <p:cNvSpPr>
            <a:spLocks noGrp="1"/>
          </p:cNvSpPr>
          <p:nvPr>
            <p:ph idx="1"/>
          </p:nvPr>
        </p:nvSpPr>
        <p:spPr/>
        <p:txBody>
          <a:bodyPr>
            <a:normAutofit/>
          </a:bodyPr>
          <a:lstStyle/>
          <a:p>
            <a:pPr marL="285750" indent="-285750">
              <a:lnSpc>
                <a:spcPct val="100000"/>
              </a:lnSpc>
              <a:buClr>
                <a:schemeClr val="accent1"/>
              </a:buClr>
              <a:buSzPct val="100000"/>
              <a:buFont typeface="Wingdings" charset="2"/>
              <a:buChar char="§"/>
            </a:pPr>
            <a:r>
              <a:rPr lang="es-CO" sz="1800" b="0" dirty="0">
                <a:latin typeface="+mn-lt"/>
              </a:rPr>
              <a:t>Los resultados son presentados sólo para los sectores comercio, industria y servicios </a:t>
            </a:r>
          </a:p>
          <a:p>
            <a:pPr marL="285750" indent="-285750">
              <a:lnSpc>
                <a:spcPct val="100000"/>
              </a:lnSpc>
              <a:buClr>
                <a:schemeClr val="accent1"/>
              </a:buClr>
              <a:buSzPct val="100000"/>
              <a:buFont typeface="Wingdings" charset="2"/>
              <a:buChar char="§"/>
            </a:pPr>
            <a:r>
              <a:rPr lang="es-CO" sz="1800" b="0" dirty="0">
                <a:latin typeface="+mn-lt"/>
              </a:rPr>
              <a:t>En la publicación realizada por el DANE (“</a:t>
            </a:r>
            <a:r>
              <a:rPr lang="es-ES_tradnl" sz="1800" b="0" dirty="0">
                <a:latin typeface="+mn-lt"/>
              </a:rPr>
              <a:t>Indicadores básicos de tenencia y uso de Tecnologías de la Información y Comunicación - TIC en Microestablecimientos”) no se presenta ningún tipo de discriminación de la información dentro de cada uno de los tres sectores enunciados</a:t>
            </a:r>
          </a:p>
          <a:p>
            <a:pPr marL="285750" indent="-285750">
              <a:lnSpc>
                <a:spcPct val="100000"/>
              </a:lnSpc>
              <a:buClr>
                <a:schemeClr val="accent1"/>
              </a:buClr>
              <a:buSzPct val="100000"/>
              <a:buFont typeface="Wingdings" charset="2"/>
              <a:buChar char="§"/>
            </a:pPr>
            <a:r>
              <a:rPr lang="es-AR" sz="1800" b="0" dirty="0">
                <a:latin typeface="+mn-lt"/>
              </a:rPr>
              <a:t>De este modo, la cobertura de segmentos no incluye sectores primarios (agroindustrias, minería, hidrocarburos) y tampoco la apertura dentro del sector servicios (comoen el caso de la encuesta sectorial)</a:t>
            </a:r>
            <a:endParaRPr lang="es-ES_tradnl" sz="1800" b="0" dirty="0">
              <a:latin typeface="+mn-lt"/>
            </a:endParaRPr>
          </a:p>
          <a:p>
            <a:pPr marL="285750" indent="-285750">
              <a:lnSpc>
                <a:spcPct val="100000"/>
              </a:lnSpc>
              <a:buClr>
                <a:schemeClr val="accent1"/>
              </a:buClr>
              <a:buSzPct val="100000"/>
              <a:buFont typeface="Wingdings" charset="2"/>
              <a:buChar char="§"/>
            </a:pPr>
            <a:r>
              <a:rPr lang="es-ES_tradnl" sz="1800" b="0" dirty="0">
                <a:latin typeface="+mn-lt"/>
              </a:rPr>
              <a:t>Los datos son presentados sin factor de expansión. </a:t>
            </a:r>
            <a:r>
              <a:rPr lang="es-AR" sz="1800" b="0" dirty="0">
                <a:latin typeface="+mn-lt"/>
              </a:rPr>
              <a:t>Para ponderar los resultados se requerirá calcular un factor de expansión</a:t>
            </a:r>
          </a:p>
          <a:p>
            <a:pPr marL="285750" indent="-285750">
              <a:lnSpc>
                <a:spcPct val="100000"/>
              </a:lnSpc>
              <a:buClr>
                <a:schemeClr val="accent1"/>
              </a:buClr>
              <a:buSzPct val="100000"/>
              <a:buFont typeface="Wingdings" charset="2"/>
              <a:buChar char="§"/>
            </a:pPr>
            <a:r>
              <a:rPr lang="es-ES_tradnl" sz="1800" b="0" dirty="0">
                <a:latin typeface="+mn-lt"/>
              </a:rPr>
              <a:t>Además de la apertura por sector económico, la información es también presentada en base al número de empleados de las empresas (empresas de 1 sólo personal ocupado, empresas de 2, de entre 3 y 5, y de entre 6 y 9) </a:t>
            </a:r>
          </a:p>
          <a:p>
            <a:pPr marL="285750" indent="-285750">
              <a:lnSpc>
                <a:spcPct val="100000"/>
              </a:lnSpc>
              <a:buClr>
                <a:schemeClr val="accent1"/>
              </a:buClr>
              <a:buSzPct val="100000"/>
              <a:buFont typeface="Wingdings" charset="2"/>
              <a:buChar char="§"/>
            </a:pPr>
            <a:r>
              <a:rPr lang="es-ES_tradnl" sz="1800" b="0" dirty="0">
                <a:latin typeface="+mn-lt"/>
              </a:rPr>
              <a:t>En caso de tener acceso a los microdatos, eventualmente se podría llegar a presentar los resultados con una mayor apertura por sector económico</a:t>
            </a:r>
            <a:endParaRPr lang="es-CO" sz="1800" b="0" dirty="0">
              <a:latin typeface="+mn-lt"/>
            </a:endParaRPr>
          </a:p>
        </p:txBody>
      </p:sp>
    </p:spTree>
    <p:extLst>
      <p:ext uri="{BB962C8B-B14F-4D97-AF65-F5344CB8AC3E}">
        <p14:creationId xmlns:p14="http://schemas.microsoft.com/office/powerpoint/2010/main" val="1445132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solidFill>
                  <a:srgbClr val="CCAF0A"/>
                </a:solidFill>
              </a:rPr>
              <a:t>PRIMER NIVEL: </a:t>
            </a:r>
            <a:r>
              <a:rPr lang="es-AR" dirty="0" smtClean="0"/>
              <a:t>PARA PODER USAR LAS ENCUESTAS DEL DANE, SE NECESITA ACCEDER A LOS MICRODATOS Y CALCULAR LOS FACTORES DE EXPANSIÓN</a:t>
            </a:r>
            <a:endParaRPr lang="es-AR" dirty="0"/>
          </a:p>
        </p:txBody>
      </p:sp>
      <p:sp>
        <p:nvSpPr>
          <p:cNvPr id="3" name="Content Placeholder 2"/>
          <p:cNvSpPr>
            <a:spLocks noGrp="1"/>
          </p:cNvSpPr>
          <p:nvPr>
            <p:ph idx="1"/>
          </p:nvPr>
        </p:nvSpPr>
        <p:spPr/>
        <p:txBody>
          <a:bodyPr>
            <a:normAutofit/>
          </a:bodyPr>
          <a:lstStyle/>
          <a:p>
            <a:pPr marL="285750" indent="-285750">
              <a:lnSpc>
                <a:spcPct val="100000"/>
              </a:lnSpc>
              <a:buClr>
                <a:schemeClr val="accent1"/>
              </a:buClr>
              <a:buSzPct val="100000"/>
              <a:buFont typeface="Wingdings" charset="2"/>
              <a:buChar char="§"/>
            </a:pPr>
            <a:r>
              <a:rPr lang="es-AR" sz="1800" b="0" dirty="0">
                <a:latin typeface="+mn-lt"/>
              </a:rPr>
              <a:t>La única encuesta que esta desagregada por sector industrial es la de servicios</a:t>
            </a:r>
          </a:p>
          <a:p>
            <a:pPr marL="285750" indent="-285750">
              <a:lnSpc>
                <a:spcPct val="100000"/>
              </a:lnSpc>
              <a:buClr>
                <a:schemeClr val="accent1"/>
              </a:buClr>
              <a:buSzPct val="100000"/>
              <a:buFont typeface="Wingdings" charset="2"/>
              <a:buChar char="§"/>
            </a:pPr>
            <a:r>
              <a:rPr lang="es-AR" sz="1800" b="0" dirty="0">
                <a:latin typeface="+mn-lt"/>
              </a:rPr>
              <a:t>Los microdatos son necesarios para realizar una desagregación de los sectores de manufactura y comercio</a:t>
            </a:r>
          </a:p>
          <a:p>
            <a:pPr marL="285750" indent="-285750">
              <a:lnSpc>
                <a:spcPct val="100000"/>
              </a:lnSpc>
              <a:buClr>
                <a:schemeClr val="accent1"/>
              </a:buClr>
              <a:buSzPct val="100000"/>
              <a:buFont typeface="Wingdings" charset="2"/>
              <a:buChar char="§"/>
            </a:pPr>
            <a:r>
              <a:rPr lang="es-AR" sz="1800" b="0" dirty="0">
                <a:latin typeface="+mn-lt"/>
              </a:rPr>
              <a:t>Asimismo, una desagregación por geografía requiere acceder a los microdatos </a:t>
            </a:r>
          </a:p>
          <a:p>
            <a:pPr marL="285750" indent="-285750">
              <a:lnSpc>
                <a:spcPct val="100000"/>
              </a:lnSpc>
              <a:buClr>
                <a:schemeClr val="accent1"/>
              </a:buClr>
              <a:buSzPct val="100000"/>
              <a:buFont typeface="Wingdings" charset="2"/>
              <a:buChar char="§"/>
            </a:pPr>
            <a:r>
              <a:rPr lang="es-AR" sz="1800" b="0" dirty="0">
                <a:latin typeface="+mn-lt"/>
              </a:rPr>
              <a:t>Aun así, la cobertura de segmentos no incluye sectores primarios (agroindustrias. minería, hidrocarburos)</a:t>
            </a:r>
          </a:p>
          <a:p>
            <a:pPr marL="285750" indent="-285750">
              <a:lnSpc>
                <a:spcPct val="100000"/>
              </a:lnSpc>
              <a:buClr>
                <a:schemeClr val="accent1"/>
              </a:buClr>
              <a:buSzPct val="100000"/>
              <a:buFont typeface="Wingdings" charset="2"/>
              <a:buChar char="§"/>
            </a:pPr>
            <a:r>
              <a:rPr lang="es-AR" sz="1800" b="0" dirty="0">
                <a:latin typeface="+mn-lt"/>
              </a:rPr>
              <a:t>Finalmente, las empresas encuestadas son seleccionadas entre establecimientos de más de 10 empleados</a:t>
            </a:r>
          </a:p>
          <a:p>
            <a:pPr marL="285750" indent="-285750">
              <a:lnSpc>
                <a:spcPct val="100000"/>
              </a:lnSpc>
              <a:buClr>
                <a:schemeClr val="accent1"/>
              </a:buClr>
              <a:buSzPct val="100000"/>
              <a:buFont typeface="Wingdings" charset="2"/>
              <a:buChar char="§"/>
            </a:pPr>
            <a:r>
              <a:rPr lang="es-AR" sz="1800" b="0" dirty="0">
                <a:latin typeface="+mn-lt"/>
              </a:rPr>
              <a:t>Para ponderar los resultados se requerirá calcular un factor de expansión</a:t>
            </a:r>
          </a:p>
          <a:p>
            <a:pPr marL="635000" indent="-352425">
              <a:lnSpc>
                <a:spcPct val="100000"/>
              </a:lnSpc>
              <a:buSzPct val="100000"/>
              <a:buFont typeface="Arial"/>
              <a:buChar char="•"/>
            </a:pPr>
            <a:r>
              <a:rPr lang="es-AR" sz="1800" b="0" dirty="0">
                <a:latin typeface="+mn-lt"/>
              </a:rPr>
              <a:t>En términos generales, las encuestas deben incluir un factor de expansión que permite ajustar los resultados brutos al universo de empresas</a:t>
            </a:r>
          </a:p>
          <a:p>
            <a:pPr marL="635000" indent="-352425">
              <a:lnSpc>
                <a:spcPct val="100000"/>
              </a:lnSpc>
              <a:buSzPct val="100000"/>
              <a:buFont typeface="Arial"/>
              <a:buChar char="•"/>
            </a:pPr>
            <a:r>
              <a:rPr lang="es-AR" sz="1800" b="0" dirty="0">
                <a:latin typeface="+mn-lt"/>
              </a:rPr>
              <a:t>Es importante remarcar que las estadísticas del </a:t>
            </a:r>
            <a:r>
              <a:rPr lang="es-AR" sz="1800" b="0" dirty="0" err="1">
                <a:latin typeface="+mn-lt"/>
              </a:rPr>
              <a:t>DANE</a:t>
            </a:r>
            <a:r>
              <a:rPr lang="es-AR" sz="1800" b="0" dirty="0">
                <a:latin typeface="+mn-lt"/>
              </a:rPr>
              <a:t> son reportadas sin un factor de expansión en la medida de que el </a:t>
            </a:r>
            <a:r>
              <a:rPr lang="es-AR" sz="1800" b="0" dirty="0" smtClean="0">
                <a:latin typeface="+mn-lt"/>
              </a:rPr>
              <a:t>análisis </a:t>
            </a:r>
            <a:r>
              <a:rPr lang="es-AR" sz="1800" b="0" dirty="0">
                <a:latin typeface="+mn-lt"/>
              </a:rPr>
              <a:t>se enfoca en el seguimiento de un panel de empresas</a:t>
            </a:r>
          </a:p>
          <a:p>
            <a:pPr marL="285750" indent="-285750">
              <a:lnSpc>
                <a:spcPct val="100000"/>
              </a:lnSpc>
              <a:buClr>
                <a:schemeClr val="accent1"/>
              </a:buClr>
              <a:buSzPct val="100000"/>
              <a:buFont typeface="Wingdings" charset="2"/>
              <a:buChar char="§"/>
            </a:pPr>
            <a:endParaRPr lang="es-CO" sz="1800" b="0" dirty="0">
              <a:latin typeface="+mn-lt"/>
            </a:endParaRPr>
          </a:p>
          <a:p>
            <a:pPr marL="285750" indent="-285750">
              <a:lnSpc>
                <a:spcPct val="100000"/>
              </a:lnSpc>
              <a:buClr>
                <a:schemeClr val="accent1"/>
              </a:buClr>
              <a:buSzPct val="100000"/>
              <a:buFont typeface="Wingdings" charset="2"/>
              <a:buChar char="§"/>
            </a:pPr>
            <a:endParaRPr lang="es-CO" sz="1800" b="0" dirty="0">
              <a:latin typeface="+mn-lt"/>
            </a:endParaRPr>
          </a:p>
        </p:txBody>
      </p:sp>
    </p:spTree>
    <p:extLst>
      <p:ext uri="{BB962C8B-B14F-4D97-AF65-F5344CB8AC3E}">
        <p14:creationId xmlns:p14="http://schemas.microsoft.com/office/powerpoint/2010/main" val="4173524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solidFill>
                  <a:schemeClr val="accent2"/>
                </a:solidFill>
              </a:rPr>
              <a:t>PRIMER NIVEL: </a:t>
            </a:r>
            <a:r>
              <a:rPr lang="es-AR" dirty="0" smtClean="0"/>
              <a:t>LA ENCUESTA DE </a:t>
            </a:r>
            <a:r>
              <a:rPr lang="es-AR" dirty="0" err="1" smtClean="0"/>
              <a:t>MIPYMES</a:t>
            </a:r>
            <a:r>
              <a:rPr lang="es-AR" dirty="0" smtClean="0"/>
              <a:t> DEL </a:t>
            </a:r>
            <a:r>
              <a:rPr lang="es-AR" dirty="0" err="1" smtClean="0"/>
              <a:t>MINTIC</a:t>
            </a:r>
            <a:r>
              <a:rPr lang="es-AR" dirty="0" smtClean="0"/>
              <a:t> PROVEE ESTADÍSTICAS SIMILARES A LA DE </a:t>
            </a:r>
            <a:r>
              <a:rPr lang="es-AR" dirty="0" err="1" smtClean="0"/>
              <a:t>MICROESTABLECIMIENTOS</a:t>
            </a:r>
            <a:r>
              <a:rPr lang="es-AR" dirty="0" smtClean="0"/>
              <a:t> DEL </a:t>
            </a:r>
            <a:r>
              <a:rPr lang="es-AR" dirty="0" err="1" smtClean="0"/>
              <a:t>DANE</a:t>
            </a:r>
            <a:r>
              <a:rPr lang="es-AR" dirty="0" smtClean="0"/>
              <a:t> </a:t>
            </a:r>
            <a:endParaRPr lang="es-AR" dirty="0"/>
          </a:p>
        </p:txBody>
      </p:sp>
      <p:graphicFrame>
        <p:nvGraphicFramePr>
          <p:cNvPr id="4" name="Table 3"/>
          <p:cNvGraphicFramePr>
            <a:graphicFrameLocks noGrp="1"/>
          </p:cNvGraphicFramePr>
          <p:nvPr>
            <p:extLst>
              <p:ext uri="{D42A27DB-BD31-4B8C-83A1-F6EECF244321}">
                <p14:modId xmlns:p14="http://schemas.microsoft.com/office/powerpoint/2010/main" val="2114114279"/>
              </p:ext>
            </p:extLst>
          </p:nvPr>
        </p:nvGraphicFramePr>
        <p:xfrm>
          <a:off x="152400" y="1219200"/>
          <a:ext cx="8839200" cy="5074560"/>
        </p:xfrm>
        <a:graphic>
          <a:graphicData uri="http://schemas.openxmlformats.org/drawingml/2006/table">
            <a:tbl>
              <a:tblPr firstRow="1" bandRow="1">
                <a:tableStyleId>{5C22544A-7EE6-4342-B048-85BDC9FD1C3A}</a:tableStyleId>
              </a:tblPr>
              <a:tblGrid>
                <a:gridCol w="1752600">
                  <a:extLst>
                    <a:ext uri="{9D8B030D-6E8A-4147-A177-3AD203B41FA5}">
                      <a16:colId xmlns="" xmlns:a16="http://schemas.microsoft.com/office/drawing/2014/main" val="20000"/>
                    </a:ext>
                  </a:extLst>
                </a:gridCol>
                <a:gridCol w="361533">
                  <a:extLst>
                    <a:ext uri="{9D8B030D-6E8A-4147-A177-3AD203B41FA5}">
                      <a16:colId xmlns="" xmlns:a16="http://schemas.microsoft.com/office/drawing/2014/main" val="20004"/>
                    </a:ext>
                  </a:extLst>
                </a:gridCol>
                <a:gridCol w="3905666">
                  <a:extLst>
                    <a:ext uri="{9D8B030D-6E8A-4147-A177-3AD203B41FA5}">
                      <a16:colId xmlns="" xmlns:a16="http://schemas.microsoft.com/office/drawing/2014/main" val="20001"/>
                    </a:ext>
                  </a:extLst>
                </a:gridCol>
                <a:gridCol w="1905000">
                  <a:extLst>
                    <a:ext uri="{9D8B030D-6E8A-4147-A177-3AD203B41FA5}">
                      <a16:colId xmlns="" xmlns:a16="http://schemas.microsoft.com/office/drawing/2014/main" val="20002"/>
                    </a:ext>
                  </a:extLst>
                </a:gridCol>
                <a:gridCol w="914401">
                  <a:extLst>
                    <a:ext uri="{9D8B030D-6E8A-4147-A177-3AD203B41FA5}">
                      <a16:colId xmlns="" xmlns:a16="http://schemas.microsoft.com/office/drawing/2014/main" val="20003"/>
                    </a:ext>
                  </a:extLst>
                </a:gridCol>
              </a:tblGrid>
              <a:tr h="304761">
                <a:tc gridSpan="3">
                  <a:txBody>
                    <a:bodyPr/>
                    <a:lstStyle/>
                    <a:p>
                      <a:pPr algn="ctr"/>
                      <a:r>
                        <a:rPr lang="es-CO" sz="1400" dirty="0"/>
                        <a:t>PREGUNTAS DE ENCUESTAS SECTORIALES</a:t>
                      </a:r>
                    </a:p>
                  </a:txBody>
                  <a:tcPr marT="45704" marB="45704">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s-CO"/>
                    </a:p>
                  </a:txBody>
                  <a:tcPr/>
                </a:tc>
                <a:tc hMerge="1">
                  <a:txBody>
                    <a:bodyPr/>
                    <a:lstStyle/>
                    <a:p>
                      <a:pPr algn="ctr"/>
                      <a:endParaRPr lang="es-CO" sz="1400" dirty="0"/>
                    </a:p>
                  </a:txBody>
                  <a:tcPr marT="45704" marB="45704">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CO" sz="1400" dirty="0"/>
                        <a:t>Microestablecimiento</a:t>
                      </a:r>
                    </a:p>
                  </a:txBody>
                  <a:tcPr marT="45704" marB="45704">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CO" sz="1400" dirty="0"/>
                        <a:t>MIPYME</a:t>
                      </a:r>
                    </a:p>
                  </a:txBody>
                  <a:tcPr marT="45704" marB="45704">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0"/>
                  </a:ext>
                </a:extLst>
              </a:tr>
              <a:tr h="228632">
                <a:tc gridSpan="3">
                  <a:txBody>
                    <a:bodyPr/>
                    <a:lstStyle/>
                    <a:p>
                      <a:pPr marL="0" indent="107950" algn="l" fontAlgn="b"/>
                      <a:r>
                        <a:rPr lang="es-CO" sz="1100" b="0" i="0" u="none" strike="noStrike" noProof="0" dirty="0">
                          <a:solidFill>
                            <a:srgbClr val="000000"/>
                          </a:solidFill>
                          <a:effectLst/>
                          <a:latin typeface="+mn-lt"/>
                        </a:rPr>
                        <a:t>Proporción de empresas que utilizan computadoras</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s-CO"/>
                    </a:p>
                  </a:txBody>
                  <a:tcPr/>
                </a:tc>
                <a:tc hMerge="1">
                  <a:txBody>
                    <a:bodyPr/>
                    <a:lstStyle/>
                    <a:p>
                      <a:pPr algn="ctr"/>
                      <a:endParaRPr lang="es-CO" sz="1100" noProof="0">
                        <a:latin typeface="+mn-lt"/>
                      </a:endParaRPr>
                    </a:p>
                  </a:txBody>
                  <a:tcPr marT="45704" marB="4570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1100" b="0" i="0" dirty="0">
                          <a:latin typeface="Zapf Dingbats"/>
                          <a:ea typeface="Zapf Dingbats"/>
                          <a:cs typeface="Zapf Dingbats"/>
                        </a:rPr>
                        <a:t>✓</a:t>
                      </a:r>
                      <a:endParaRPr lang="es-CO" sz="1100" b="0" i="0" u="none" strike="noStrike" noProof="0" dirty="0">
                        <a:solidFill>
                          <a:srgbClr val="000000"/>
                        </a:solidFill>
                        <a:effectLst/>
                        <a:latin typeface="+mn-lt"/>
                      </a:endParaRPr>
                    </a:p>
                  </a:txBody>
                  <a:tcPr marT="45704" marB="4570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100" b="0" i="0" dirty="0">
                          <a:latin typeface="Zapf Dingbats"/>
                          <a:ea typeface="Zapf Dingbats"/>
                          <a:cs typeface="Zapf Dingbats"/>
                        </a:rPr>
                        <a:t>✓</a:t>
                      </a:r>
                      <a:endParaRPr lang="es-CO" sz="1100" b="0" i="0" u="none" strike="noStrike" noProof="0" dirty="0">
                        <a:solidFill>
                          <a:srgbClr val="000000"/>
                        </a:solidFill>
                        <a:effectLst/>
                        <a:latin typeface="+mn-lt"/>
                      </a:endParaRPr>
                    </a:p>
                  </a:txBody>
                  <a:tcPr marT="45704" marB="4570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1"/>
                  </a:ext>
                </a:extLst>
              </a:tr>
              <a:tr h="182950">
                <a:tc gridSpan="3">
                  <a:txBody>
                    <a:bodyPr/>
                    <a:lstStyle/>
                    <a:p>
                      <a:pPr marL="0" indent="107950" algn="l" fontAlgn="b"/>
                      <a:r>
                        <a:rPr lang="es-CO" sz="1100" b="0" i="0" u="none" strike="noStrike" noProof="0" dirty="0">
                          <a:solidFill>
                            <a:srgbClr val="000000"/>
                          </a:solidFill>
                          <a:effectLst/>
                          <a:latin typeface="+mn-lt"/>
                        </a:rPr>
                        <a:t>Proporción de empledos que utilizan computadoras</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s-CO"/>
                    </a:p>
                  </a:txBody>
                  <a:tcPr/>
                </a:tc>
                <a:tc hMerge="1">
                  <a:txBody>
                    <a:bodyPr/>
                    <a:lstStyle/>
                    <a:p>
                      <a:pPr algn="ctr"/>
                      <a:endParaRPr lang="es-CO" sz="1100" noProof="0">
                        <a:latin typeface="+mn-lt"/>
                      </a:endParaRPr>
                    </a:p>
                  </a:txBody>
                  <a:tcPr marT="45704" marB="4570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CO" sz="1100" noProof="0" dirty="0">
                        <a:latin typeface="+mn-lt"/>
                      </a:endParaRPr>
                    </a:p>
                  </a:txBody>
                  <a:tcPr marT="45704" marB="4570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CO" sz="1100" noProof="0" dirty="0">
                        <a:latin typeface="+mn-lt"/>
                      </a:endParaRPr>
                    </a:p>
                  </a:txBody>
                  <a:tcPr marT="45704" marB="4570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2"/>
                  </a:ext>
                </a:extLst>
              </a:tr>
              <a:tr h="167736">
                <a:tc gridSpan="3">
                  <a:txBody>
                    <a:bodyPr/>
                    <a:lstStyle/>
                    <a:p>
                      <a:pPr marL="0" indent="107950" algn="l" fontAlgn="b"/>
                      <a:r>
                        <a:rPr lang="es-CO" sz="1100" b="0" i="0" u="none" strike="noStrike" noProof="0" dirty="0">
                          <a:solidFill>
                            <a:srgbClr val="000000"/>
                          </a:solidFill>
                          <a:effectLst/>
                          <a:latin typeface="+mn-lt"/>
                        </a:rPr>
                        <a:t>Proporción de empresas que utilizan Internet</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s-CO"/>
                    </a:p>
                  </a:txBody>
                  <a:tcPr/>
                </a:tc>
                <a:tc hMerge="1">
                  <a:txBody>
                    <a:bodyPr/>
                    <a:lstStyle/>
                    <a:p>
                      <a:pPr algn="ctr"/>
                      <a:endParaRPr lang="es-CO" sz="1100" noProof="0">
                        <a:latin typeface="+mn-lt"/>
                      </a:endParaRPr>
                    </a:p>
                  </a:txBody>
                  <a:tcPr marT="45704" marB="4570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1100" b="0" i="0" dirty="0">
                          <a:latin typeface="Zapf Dingbats"/>
                          <a:ea typeface="Zapf Dingbats"/>
                          <a:cs typeface="Zapf Dingbats"/>
                        </a:rPr>
                        <a:t>✓</a:t>
                      </a:r>
                      <a:endParaRPr lang="es-CO" sz="1100" b="0" i="0" u="none" strike="noStrike" noProof="0" dirty="0">
                        <a:solidFill>
                          <a:srgbClr val="000000"/>
                        </a:solidFill>
                        <a:effectLst/>
                        <a:latin typeface="+mn-lt"/>
                      </a:endParaRPr>
                    </a:p>
                  </a:txBody>
                  <a:tcPr marT="45704" marB="4570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100" b="0" i="0" dirty="0">
                          <a:latin typeface="Zapf Dingbats"/>
                          <a:ea typeface="Zapf Dingbats"/>
                          <a:cs typeface="Zapf Dingbats"/>
                        </a:rPr>
                        <a:t>✓</a:t>
                      </a:r>
                      <a:endParaRPr lang="es-CO" sz="1100" b="0" i="0" u="none" strike="noStrike" noProof="0" dirty="0">
                        <a:solidFill>
                          <a:srgbClr val="000000"/>
                        </a:solidFill>
                        <a:effectLst/>
                        <a:latin typeface="+mn-lt"/>
                      </a:endParaRPr>
                    </a:p>
                  </a:txBody>
                  <a:tcPr marT="45704" marB="4570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3"/>
                  </a:ext>
                </a:extLst>
              </a:tr>
              <a:tr h="213488">
                <a:tc gridSpan="3">
                  <a:txBody>
                    <a:bodyPr/>
                    <a:lstStyle/>
                    <a:p>
                      <a:pPr marL="0" indent="107950" algn="l" fontAlgn="b"/>
                      <a:r>
                        <a:rPr lang="es-CO" sz="1100" b="0" i="0" u="none" strike="noStrike" noProof="0" dirty="0">
                          <a:solidFill>
                            <a:srgbClr val="000000"/>
                          </a:solidFill>
                          <a:effectLst/>
                          <a:latin typeface="+mn-lt"/>
                        </a:rPr>
                        <a:t>Proporción de empleados que habitualmente utilizan Internet </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s-CO"/>
                    </a:p>
                  </a:txBody>
                  <a:tcPr/>
                </a:tc>
                <a:tc hMerge="1">
                  <a:txBody>
                    <a:bodyPr/>
                    <a:lstStyle/>
                    <a:p>
                      <a:pPr algn="ctr"/>
                      <a:endParaRPr lang="es-CO" sz="1100" noProof="0">
                        <a:latin typeface="+mn-lt"/>
                      </a:endParaRPr>
                    </a:p>
                  </a:txBody>
                  <a:tcPr marT="45704" marB="4570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1100" b="0" i="0" dirty="0">
                          <a:latin typeface="Zapf Dingbats"/>
                          <a:ea typeface="Zapf Dingbats"/>
                          <a:cs typeface="Zapf Dingbats"/>
                        </a:rPr>
                        <a:t>✓</a:t>
                      </a:r>
                      <a:endParaRPr lang="es-CO" sz="1100" b="0" i="0" u="none" strike="noStrike" noProof="0" dirty="0">
                        <a:solidFill>
                          <a:srgbClr val="000000"/>
                        </a:solidFill>
                        <a:effectLst/>
                        <a:latin typeface="+mn-lt"/>
                      </a:endParaRPr>
                    </a:p>
                  </a:txBody>
                  <a:tcPr marT="45704" marB="4570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CO" sz="1100" b="0" i="0" u="none" strike="noStrike" noProof="0" dirty="0">
                        <a:solidFill>
                          <a:srgbClr val="000000"/>
                        </a:solidFill>
                        <a:effectLst/>
                        <a:latin typeface="+mn-lt"/>
                      </a:endParaRPr>
                    </a:p>
                  </a:txBody>
                  <a:tcPr marT="45704" marB="4570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4"/>
                  </a:ext>
                </a:extLst>
              </a:tr>
              <a:tr h="183040">
                <a:tc gridSpan="3">
                  <a:txBody>
                    <a:bodyPr/>
                    <a:lstStyle/>
                    <a:p>
                      <a:pPr marL="0" indent="107950" algn="l" fontAlgn="b"/>
                      <a:r>
                        <a:rPr lang="es-CO" sz="1100" b="0" i="0" u="none" strike="noStrike" noProof="0" dirty="0">
                          <a:solidFill>
                            <a:srgbClr val="000000"/>
                          </a:solidFill>
                          <a:effectLst/>
                          <a:latin typeface="+mn-lt"/>
                        </a:rPr>
                        <a:t>Proporción de empresas con presencia en la web</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s-CO"/>
                    </a:p>
                  </a:txBody>
                  <a:tcPr/>
                </a:tc>
                <a:tc hMerge="1">
                  <a:txBody>
                    <a:bodyPr/>
                    <a:lstStyle/>
                    <a:p>
                      <a:pPr algn="ctr"/>
                      <a:endParaRPr lang="es-CO" sz="1100" noProof="0">
                        <a:latin typeface="+mn-lt"/>
                      </a:endParaRPr>
                    </a:p>
                  </a:txBody>
                  <a:tcPr marT="45704" marB="4570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1100" b="0" i="0" dirty="0">
                          <a:latin typeface="Zapf Dingbats"/>
                          <a:ea typeface="Zapf Dingbats"/>
                          <a:cs typeface="Zapf Dingbats"/>
                        </a:rPr>
                        <a:t>✓</a:t>
                      </a:r>
                      <a:endParaRPr lang="es-CO" sz="1100" b="0" i="0" u="none" strike="noStrike" noProof="0" dirty="0">
                        <a:solidFill>
                          <a:srgbClr val="000000"/>
                        </a:solidFill>
                        <a:effectLst/>
                        <a:latin typeface="+mn-lt"/>
                      </a:endParaRPr>
                    </a:p>
                  </a:txBody>
                  <a:tcPr marT="45704" marB="4570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100" b="0" i="0" dirty="0">
                          <a:latin typeface="Zapf Dingbats"/>
                          <a:ea typeface="Zapf Dingbats"/>
                          <a:cs typeface="Zapf Dingbats"/>
                        </a:rPr>
                        <a:t>✓</a:t>
                      </a:r>
                      <a:endParaRPr lang="es-CO" sz="1100" b="0" i="0" u="none" strike="noStrike" noProof="0" dirty="0">
                        <a:solidFill>
                          <a:srgbClr val="000000"/>
                        </a:solidFill>
                        <a:effectLst/>
                        <a:latin typeface="+mn-lt"/>
                      </a:endParaRPr>
                    </a:p>
                  </a:txBody>
                  <a:tcPr marT="45704" marB="4570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5"/>
                  </a:ext>
                </a:extLst>
              </a:tr>
              <a:tr h="152592">
                <a:tc gridSpan="3">
                  <a:txBody>
                    <a:bodyPr/>
                    <a:lstStyle/>
                    <a:p>
                      <a:pPr marL="0" indent="107950" algn="l" fontAlgn="b"/>
                      <a:r>
                        <a:rPr lang="es-CO" sz="1100" b="0" i="0" u="none" strike="noStrike" noProof="0" dirty="0">
                          <a:solidFill>
                            <a:srgbClr val="000000"/>
                          </a:solidFill>
                          <a:effectLst/>
                          <a:latin typeface="+mn-lt"/>
                        </a:rPr>
                        <a:t>Proporción de empresas con intranet</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s-CO"/>
                    </a:p>
                  </a:txBody>
                  <a:tcPr/>
                </a:tc>
                <a:tc hMerge="1">
                  <a:txBody>
                    <a:bodyPr/>
                    <a:lstStyle/>
                    <a:p>
                      <a:pPr algn="ctr"/>
                      <a:endParaRPr lang="es-CO" sz="1100" noProof="0">
                        <a:latin typeface="+mn-lt"/>
                      </a:endParaRPr>
                    </a:p>
                  </a:txBody>
                  <a:tcPr marT="45704" marB="4570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CO" sz="1100" noProof="0" dirty="0">
                        <a:latin typeface="+mn-lt"/>
                      </a:endParaRPr>
                    </a:p>
                  </a:txBody>
                  <a:tcPr marT="45704" marB="4570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CO" sz="1100" noProof="0" dirty="0">
                        <a:latin typeface="+mn-lt"/>
                      </a:endParaRPr>
                    </a:p>
                  </a:txBody>
                  <a:tcPr marT="45704" marB="4570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6"/>
                  </a:ext>
                </a:extLst>
              </a:tr>
              <a:tr h="274282">
                <a:tc gridSpan="3">
                  <a:txBody>
                    <a:bodyPr/>
                    <a:lstStyle/>
                    <a:p>
                      <a:pPr marL="0" indent="107950" algn="l" fontAlgn="b"/>
                      <a:r>
                        <a:rPr lang="es-CO" sz="1100" b="0" i="0" u="none" strike="noStrike" noProof="0" dirty="0">
                          <a:solidFill>
                            <a:srgbClr val="000000"/>
                          </a:solidFill>
                          <a:effectLst/>
                          <a:latin typeface="+mn-lt"/>
                        </a:rPr>
                        <a:t>Proporción de empresas que reciben pedidos por Internet</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s-CO"/>
                    </a:p>
                  </a:txBody>
                  <a:tcPr/>
                </a:tc>
                <a:tc hMerge="1">
                  <a:txBody>
                    <a:bodyPr/>
                    <a:lstStyle/>
                    <a:p>
                      <a:pPr algn="ctr"/>
                      <a:endParaRPr lang="es-CO" sz="1100" noProof="0">
                        <a:latin typeface="+mn-lt"/>
                      </a:endParaRPr>
                    </a:p>
                  </a:txBody>
                  <a:tcPr marT="45704" marB="4570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CO" sz="1100" noProof="0" dirty="0">
                        <a:latin typeface="+mn-lt"/>
                      </a:endParaRPr>
                    </a:p>
                  </a:txBody>
                  <a:tcPr marT="45704" marB="4570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100" b="0" i="0" dirty="0">
                          <a:latin typeface="Zapf Dingbats"/>
                          <a:ea typeface="Zapf Dingbats"/>
                          <a:cs typeface="Zapf Dingbats"/>
                        </a:rPr>
                        <a:t>✓</a:t>
                      </a:r>
                      <a:endParaRPr lang="es-CO" sz="1100" b="0" i="0" u="none" strike="noStrike" noProof="0" dirty="0">
                        <a:solidFill>
                          <a:srgbClr val="000000"/>
                        </a:solidFill>
                        <a:effectLst/>
                        <a:latin typeface="+mn-lt"/>
                      </a:endParaRPr>
                    </a:p>
                  </a:txBody>
                  <a:tcPr marT="45704" marB="4570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7"/>
                  </a:ext>
                </a:extLst>
              </a:tr>
              <a:tr h="274282">
                <a:tc gridSpan="3">
                  <a:txBody>
                    <a:bodyPr/>
                    <a:lstStyle/>
                    <a:p>
                      <a:pPr marL="0" indent="107950" algn="l" fontAlgn="b"/>
                      <a:r>
                        <a:rPr lang="es-CO" sz="1100" b="0" i="0" u="none" strike="noStrike" noProof="0" dirty="0">
                          <a:solidFill>
                            <a:srgbClr val="000000"/>
                          </a:solidFill>
                          <a:effectLst/>
                          <a:latin typeface="+mn-lt"/>
                        </a:rPr>
                        <a:t>Proporción de empresas que hacen pedidos por Internet</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s-CO"/>
                    </a:p>
                  </a:txBody>
                  <a:tcPr/>
                </a:tc>
                <a:tc hMerge="1">
                  <a:txBody>
                    <a:bodyPr/>
                    <a:lstStyle/>
                    <a:p>
                      <a:pPr algn="ctr"/>
                      <a:endParaRPr lang="es-CO" sz="1100" noProof="0">
                        <a:latin typeface="+mn-lt"/>
                      </a:endParaRPr>
                    </a:p>
                  </a:txBody>
                  <a:tcPr marT="45704" marB="4570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CO" sz="1100" noProof="0" dirty="0">
                        <a:latin typeface="+mn-lt"/>
                      </a:endParaRPr>
                    </a:p>
                  </a:txBody>
                  <a:tcPr marT="45704" marB="4570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100" b="0" i="0" dirty="0">
                          <a:latin typeface="Zapf Dingbats"/>
                          <a:ea typeface="Zapf Dingbats"/>
                          <a:cs typeface="Zapf Dingbats"/>
                        </a:rPr>
                        <a:t>✓</a:t>
                      </a:r>
                      <a:endParaRPr lang="es-CO" sz="1100" b="0" i="0" u="none" strike="noStrike" noProof="0" dirty="0">
                        <a:solidFill>
                          <a:srgbClr val="000000"/>
                        </a:solidFill>
                        <a:effectLst/>
                        <a:latin typeface="+mn-lt"/>
                      </a:endParaRPr>
                    </a:p>
                  </a:txBody>
                  <a:tcPr marT="45704" marB="4570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8"/>
                  </a:ext>
                </a:extLst>
              </a:tr>
              <a:tr h="182873">
                <a:tc rowSpan="3" gridSpan="2">
                  <a:txBody>
                    <a:bodyPr/>
                    <a:lstStyle/>
                    <a:p>
                      <a:pPr marL="107950" indent="0" algn="l" fontAlgn="b"/>
                      <a:r>
                        <a:rPr lang="es-CO" sz="1100" b="0" i="0" u="none" strike="noStrike" noProof="0" dirty="0">
                          <a:solidFill>
                            <a:srgbClr val="000000"/>
                          </a:solidFill>
                          <a:effectLst/>
                          <a:latin typeface="+mn-lt"/>
                        </a:rPr>
                        <a:t>Proporción de empresas que utilizan Internet clasificadas por tipo de acceso:</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3" hMerge="1">
                  <a:txBody>
                    <a:bodyPr/>
                    <a:lstStyle/>
                    <a:p>
                      <a:endParaRPr lang="es-CO"/>
                    </a:p>
                  </a:txBody>
                  <a:tcPr/>
                </a:tc>
                <a:tc>
                  <a:txBody>
                    <a:bodyPr/>
                    <a:lstStyle/>
                    <a:p>
                      <a:pPr marL="0" indent="53975" algn="l" fontAlgn="b"/>
                      <a:r>
                        <a:rPr lang="es-CO" sz="1100" b="0" i="0" u="none" strike="noStrike" noProof="0" dirty="0">
                          <a:solidFill>
                            <a:srgbClr val="000000"/>
                          </a:solidFill>
                          <a:effectLst/>
                          <a:latin typeface="+mn-lt"/>
                        </a:rPr>
                        <a:t>Banda angosta</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53975" algn="ctr" defTabSz="914400" rtl="0" eaLnBrk="1" fontAlgn="b" latinLnBrk="0" hangingPunct="1">
                        <a:lnSpc>
                          <a:spcPct val="100000"/>
                        </a:lnSpc>
                        <a:spcBef>
                          <a:spcPts val="0"/>
                        </a:spcBef>
                        <a:spcAft>
                          <a:spcPts val="0"/>
                        </a:spcAft>
                        <a:buClrTx/>
                        <a:buSzTx/>
                        <a:buFontTx/>
                        <a:buNone/>
                        <a:tabLst/>
                        <a:defRPr/>
                      </a:pPr>
                      <a:r>
                        <a:rPr lang="es-CO" sz="1100" b="0" i="0" dirty="0">
                          <a:latin typeface="Zapf Dingbats"/>
                          <a:ea typeface="Zapf Dingbats"/>
                          <a:cs typeface="Zapf Dingbats"/>
                        </a:rPr>
                        <a:t>✓</a:t>
                      </a:r>
                      <a:endParaRPr lang="es-CO" sz="11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53975" algn="ctr" defTabSz="914400" rtl="0" eaLnBrk="1" fontAlgn="b" latinLnBrk="0" hangingPunct="1">
                        <a:lnSpc>
                          <a:spcPct val="100000"/>
                        </a:lnSpc>
                        <a:spcBef>
                          <a:spcPts val="0"/>
                        </a:spcBef>
                        <a:spcAft>
                          <a:spcPts val="0"/>
                        </a:spcAft>
                        <a:buClrTx/>
                        <a:buSzTx/>
                        <a:buFontTx/>
                        <a:buNone/>
                        <a:tabLst/>
                        <a:defRPr/>
                      </a:pPr>
                      <a:r>
                        <a:rPr lang="es-CO" sz="1100" b="0" i="0" dirty="0">
                          <a:latin typeface="Zapf Dingbats"/>
                          <a:ea typeface="Zapf Dingbats"/>
                          <a:cs typeface="Zapf Dingbats"/>
                        </a:rPr>
                        <a:t>✓</a:t>
                      </a:r>
                      <a:endParaRPr lang="es-CO" sz="11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9"/>
                  </a:ext>
                </a:extLst>
              </a:tr>
              <a:tr h="182873">
                <a:tc gridSpan="2" vMerge="1">
                  <a:txBody>
                    <a:bodyPr/>
                    <a:lstStyle/>
                    <a:p>
                      <a:endParaRPr lang="es-CO"/>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vMerge="1">
                  <a:txBody>
                    <a:bodyPr/>
                    <a:lstStyle/>
                    <a:p>
                      <a:endParaRPr lang="es-CO"/>
                    </a:p>
                  </a:txBody>
                  <a:tcPr/>
                </a:tc>
                <a:tc>
                  <a:txBody>
                    <a:bodyPr/>
                    <a:lstStyle/>
                    <a:p>
                      <a:pPr marL="0" indent="53975" algn="l" fontAlgn="b"/>
                      <a:r>
                        <a:rPr lang="es-CO" sz="1100" b="0" i="0" u="none" strike="noStrike" noProof="0" dirty="0">
                          <a:solidFill>
                            <a:srgbClr val="000000"/>
                          </a:solidFill>
                          <a:effectLst/>
                          <a:latin typeface="+mn-lt"/>
                        </a:rPr>
                        <a:t>Band</a:t>
                      </a:r>
                      <a:r>
                        <a:rPr lang="es-CO" sz="1100" b="0" i="0" u="none" strike="noStrike" baseline="0" noProof="0" dirty="0">
                          <a:solidFill>
                            <a:srgbClr val="000000"/>
                          </a:solidFill>
                          <a:effectLst/>
                          <a:latin typeface="+mn-lt"/>
                        </a:rPr>
                        <a:t>a Ancha Fija</a:t>
                      </a:r>
                      <a:endParaRPr lang="es-CO" sz="11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53975" algn="ctr" defTabSz="914400" rtl="0" eaLnBrk="1" fontAlgn="b" latinLnBrk="0" hangingPunct="1">
                        <a:lnSpc>
                          <a:spcPct val="100000"/>
                        </a:lnSpc>
                        <a:spcBef>
                          <a:spcPts val="0"/>
                        </a:spcBef>
                        <a:spcAft>
                          <a:spcPts val="0"/>
                        </a:spcAft>
                        <a:buClrTx/>
                        <a:buSzTx/>
                        <a:buFontTx/>
                        <a:buNone/>
                        <a:tabLst/>
                        <a:defRPr/>
                      </a:pPr>
                      <a:r>
                        <a:rPr lang="es-CO" sz="1100" b="0" i="0" dirty="0">
                          <a:latin typeface="Zapf Dingbats"/>
                          <a:ea typeface="Zapf Dingbats"/>
                          <a:cs typeface="Zapf Dingbats"/>
                        </a:rPr>
                        <a:t>✓</a:t>
                      </a:r>
                      <a:endParaRPr lang="es-CO" sz="11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53975" algn="ctr" defTabSz="914400" rtl="0" eaLnBrk="1" fontAlgn="b" latinLnBrk="0" hangingPunct="1">
                        <a:lnSpc>
                          <a:spcPct val="100000"/>
                        </a:lnSpc>
                        <a:spcBef>
                          <a:spcPts val="0"/>
                        </a:spcBef>
                        <a:spcAft>
                          <a:spcPts val="0"/>
                        </a:spcAft>
                        <a:buClrTx/>
                        <a:buSzTx/>
                        <a:buFontTx/>
                        <a:buNone/>
                        <a:tabLst/>
                        <a:defRPr/>
                      </a:pPr>
                      <a:r>
                        <a:rPr lang="es-CO" sz="1100" b="0" i="0" dirty="0">
                          <a:latin typeface="Zapf Dingbats"/>
                          <a:ea typeface="Zapf Dingbats"/>
                          <a:cs typeface="Zapf Dingbats"/>
                        </a:rPr>
                        <a:t>✓</a:t>
                      </a:r>
                      <a:endParaRPr lang="es-CO" sz="11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0"/>
                  </a:ext>
                </a:extLst>
              </a:tr>
              <a:tr h="182873">
                <a:tc gridSpan="2" vMerge="1">
                  <a:txBody>
                    <a:bodyPr/>
                    <a:lstStyle/>
                    <a:p>
                      <a:endParaRPr lang="es-CO"/>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vMerge="1">
                  <a:txBody>
                    <a:bodyPr/>
                    <a:lstStyle/>
                    <a:p>
                      <a:endParaRPr lang="es-CO"/>
                    </a:p>
                  </a:txBody>
                  <a:tcPr/>
                </a:tc>
                <a:tc>
                  <a:txBody>
                    <a:bodyPr/>
                    <a:lstStyle/>
                    <a:p>
                      <a:pPr marL="0" indent="53975" algn="l" fontAlgn="b"/>
                      <a:r>
                        <a:rPr lang="es-CO" sz="1100" b="0" i="0" u="none" strike="noStrike" noProof="0" dirty="0">
                          <a:solidFill>
                            <a:srgbClr val="000000"/>
                          </a:solidFill>
                          <a:effectLst/>
                          <a:latin typeface="+mn-lt"/>
                        </a:rPr>
                        <a:t>Banda</a:t>
                      </a:r>
                      <a:r>
                        <a:rPr lang="es-CO" sz="1100" b="0" i="0" u="none" strike="noStrike" baseline="0" noProof="0" dirty="0">
                          <a:solidFill>
                            <a:srgbClr val="000000"/>
                          </a:solidFill>
                          <a:effectLst/>
                          <a:latin typeface="+mn-lt"/>
                        </a:rPr>
                        <a:t> Ancha Móvil</a:t>
                      </a:r>
                      <a:endParaRPr lang="es-CO" sz="11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53975" algn="ctr" defTabSz="914400" rtl="0" eaLnBrk="1" fontAlgn="b" latinLnBrk="0" hangingPunct="1">
                        <a:lnSpc>
                          <a:spcPct val="100000"/>
                        </a:lnSpc>
                        <a:spcBef>
                          <a:spcPts val="0"/>
                        </a:spcBef>
                        <a:spcAft>
                          <a:spcPts val="0"/>
                        </a:spcAft>
                        <a:buClrTx/>
                        <a:buSzTx/>
                        <a:buFontTx/>
                        <a:buNone/>
                        <a:tabLst/>
                        <a:defRPr/>
                      </a:pPr>
                      <a:r>
                        <a:rPr lang="es-CO" sz="1100" b="0" i="0" dirty="0">
                          <a:latin typeface="Zapf Dingbats"/>
                          <a:ea typeface="Zapf Dingbats"/>
                          <a:cs typeface="Zapf Dingbats"/>
                        </a:rPr>
                        <a:t>✓</a:t>
                      </a:r>
                      <a:endParaRPr lang="es-CO" sz="11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53975" algn="ctr" defTabSz="914400" rtl="0" eaLnBrk="1" fontAlgn="b" latinLnBrk="0" hangingPunct="1">
                        <a:lnSpc>
                          <a:spcPct val="100000"/>
                        </a:lnSpc>
                        <a:spcBef>
                          <a:spcPts val="0"/>
                        </a:spcBef>
                        <a:spcAft>
                          <a:spcPts val="0"/>
                        </a:spcAft>
                        <a:buClrTx/>
                        <a:buSzTx/>
                        <a:buFontTx/>
                        <a:buNone/>
                        <a:tabLst/>
                        <a:defRPr/>
                      </a:pPr>
                      <a:r>
                        <a:rPr lang="es-CO" sz="1100" b="0" i="0" dirty="0">
                          <a:latin typeface="Zapf Dingbats"/>
                          <a:ea typeface="Zapf Dingbats"/>
                          <a:cs typeface="Zapf Dingbats"/>
                        </a:rPr>
                        <a:t>✓</a:t>
                      </a:r>
                      <a:endParaRPr lang="es-CO" sz="11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1"/>
                  </a:ext>
                </a:extLst>
              </a:tr>
              <a:tr h="274282">
                <a:tc gridSpan="3">
                  <a:txBody>
                    <a:bodyPr/>
                    <a:lstStyle/>
                    <a:p>
                      <a:pPr marL="0" indent="53975" algn="l" fontAlgn="b"/>
                      <a:r>
                        <a:rPr lang="es-CO" sz="1100" b="0" i="0" u="none" strike="noStrike" noProof="0" dirty="0">
                          <a:solidFill>
                            <a:srgbClr val="000000"/>
                          </a:solidFill>
                          <a:effectLst/>
                          <a:latin typeface="+mn-lt"/>
                        </a:rPr>
                        <a:t>Proporción de empresas con red de área local (LAN)</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s-CO"/>
                    </a:p>
                  </a:txBody>
                  <a:tcPr/>
                </a:tc>
                <a:tc hMerge="1">
                  <a:txBody>
                    <a:bodyPr/>
                    <a:lstStyle/>
                    <a:p>
                      <a:pPr algn="ctr"/>
                      <a:endParaRPr lang="es-CO" sz="1100" noProof="0" dirty="0">
                        <a:latin typeface="+mn-lt"/>
                      </a:endParaRPr>
                    </a:p>
                  </a:txBody>
                  <a:tcPr marT="45704" marB="4570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CO" sz="1100" noProof="0" dirty="0">
                        <a:latin typeface="+mn-lt"/>
                      </a:endParaRPr>
                    </a:p>
                  </a:txBody>
                  <a:tcPr marT="45704" marB="4570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CO" sz="1100" noProof="0" dirty="0">
                        <a:latin typeface="+mn-lt"/>
                      </a:endParaRPr>
                    </a:p>
                  </a:txBody>
                  <a:tcPr marT="45704" marB="4570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2"/>
                  </a:ext>
                </a:extLst>
              </a:tr>
              <a:tr h="46079">
                <a:tc rowSpan="1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100" b="0" i="0" u="none" strike="noStrike" noProof="0" dirty="0">
                          <a:solidFill>
                            <a:srgbClr val="000000"/>
                          </a:solidFill>
                          <a:effectLst/>
                          <a:latin typeface="+mn-lt"/>
                        </a:rPr>
                        <a:t>Proporción de empresas que utilizan Internet clasificadas por tipo de actividad:</a:t>
                      </a:r>
                    </a:p>
                    <a:p>
                      <a:endParaRPr lang="es-CO" sz="1100" dirty="0"/>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gridSpan="2">
                  <a:txBody>
                    <a:bodyPr/>
                    <a:lstStyle/>
                    <a:p>
                      <a:pPr marL="0" indent="107950" algn="l" fontAlgn="b"/>
                      <a:r>
                        <a:rPr lang="es-CO" sz="1100" b="0" i="0" u="none" strike="noStrike" noProof="0" dirty="0">
                          <a:solidFill>
                            <a:srgbClr val="000000"/>
                          </a:solidFill>
                          <a:effectLst/>
                          <a:latin typeface="+mn-lt"/>
                        </a:rPr>
                        <a:t>Para enviar o recibir correo electrónico</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marL="0" indent="107950" algn="l" fontAlgn="b"/>
                      <a:endParaRPr lang="es-CO" sz="11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07950" marR="0" lvl="0" indent="0" algn="ctr" defTabSz="914400" rtl="0" eaLnBrk="1" fontAlgn="b" latinLnBrk="0" hangingPunct="1">
                        <a:lnSpc>
                          <a:spcPct val="100000"/>
                        </a:lnSpc>
                        <a:spcBef>
                          <a:spcPts val="0"/>
                        </a:spcBef>
                        <a:spcAft>
                          <a:spcPts val="0"/>
                        </a:spcAft>
                        <a:buClrTx/>
                        <a:buSzTx/>
                        <a:buFontTx/>
                        <a:buNone/>
                        <a:tabLst/>
                        <a:defRPr/>
                      </a:pPr>
                      <a:r>
                        <a:rPr lang="es-CO" sz="1100" b="0" i="0" dirty="0">
                          <a:latin typeface="Zapf Dingbats"/>
                          <a:ea typeface="Zapf Dingbats"/>
                          <a:cs typeface="Zapf Dingbats"/>
                        </a:rPr>
                        <a:t>✓</a:t>
                      </a:r>
                      <a:endParaRPr lang="es-CO" sz="11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07950" marR="0" lvl="0" indent="0" algn="ctr" defTabSz="914400" rtl="0" eaLnBrk="1" fontAlgn="b" latinLnBrk="0" hangingPunct="1">
                        <a:lnSpc>
                          <a:spcPct val="100000"/>
                        </a:lnSpc>
                        <a:spcBef>
                          <a:spcPts val="0"/>
                        </a:spcBef>
                        <a:spcAft>
                          <a:spcPts val="0"/>
                        </a:spcAft>
                        <a:buClrTx/>
                        <a:buSzTx/>
                        <a:buFontTx/>
                        <a:buNone/>
                        <a:tabLst/>
                        <a:defRPr/>
                      </a:pPr>
                      <a:endParaRPr lang="es-CO" sz="11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3"/>
                  </a:ext>
                </a:extLst>
              </a:tr>
              <a:tr h="30839">
                <a:tc vMerge="1">
                  <a:txBody>
                    <a:bodyPr/>
                    <a:lstStyle/>
                    <a:p>
                      <a:endParaRPr lang="es-CO" sz="1100" dirty="0"/>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gridSpan="2">
                  <a:txBody>
                    <a:bodyPr/>
                    <a:lstStyle/>
                    <a:p>
                      <a:pPr marL="107950" indent="0" algn="l" fontAlgn="b"/>
                      <a:r>
                        <a:rPr lang="es-CO" sz="1100" b="0" i="0" u="none" strike="noStrike" noProof="0" dirty="0">
                          <a:solidFill>
                            <a:srgbClr val="000000"/>
                          </a:solidFill>
                          <a:effectLst/>
                          <a:latin typeface="+mn-lt"/>
                        </a:rPr>
                        <a:t>Para establecer comunicaciones telefónicas por Internet/VoIP</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marL="107950" indent="0" algn="l" fontAlgn="b"/>
                      <a:endParaRPr lang="es-CO" sz="11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07950" marR="0" lvl="0" indent="0" algn="ctr" defTabSz="914400" rtl="0" eaLnBrk="1" fontAlgn="b" latinLnBrk="0" hangingPunct="1">
                        <a:lnSpc>
                          <a:spcPct val="100000"/>
                        </a:lnSpc>
                        <a:spcBef>
                          <a:spcPts val="0"/>
                        </a:spcBef>
                        <a:spcAft>
                          <a:spcPts val="0"/>
                        </a:spcAft>
                        <a:buClrTx/>
                        <a:buSzTx/>
                        <a:buFontTx/>
                        <a:buNone/>
                        <a:tabLst/>
                        <a:defRPr/>
                      </a:pPr>
                      <a:r>
                        <a:rPr lang="es-CO" sz="1100" b="0" i="0" dirty="0">
                          <a:latin typeface="Zapf Dingbats"/>
                          <a:ea typeface="Zapf Dingbats"/>
                          <a:cs typeface="Zapf Dingbats"/>
                        </a:rPr>
                        <a:t>✓</a:t>
                      </a:r>
                      <a:endParaRPr lang="es-CO" sz="11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07950" marR="0" lvl="0" indent="0" algn="ctr" defTabSz="914400" rtl="0" eaLnBrk="1" fontAlgn="b" latinLnBrk="0" hangingPunct="1">
                        <a:lnSpc>
                          <a:spcPct val="100000"/>
                        </a:lnSpc>
                        <a:spcBef>
                          <a:spcPts val="0"/>
                        </a:spcBef>
                        <a:spcAft>
                          <a:spcPts val="0"/>
                        </a:spcAft>
                        <a:buClrTx/>
                        <a:buSzTx/>
                        <a:buFontTx/>
                        <a:buNone/>
                        <a:tabLst/>
                        <a:defRPr/>
                      </a:pPr>
                      <a:endParaRPr lang="es-CO" sz="11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4"/>
                  </a:ext>
                </a:extLst>
              </a:tr>
              <a:tr h="0">
                <a:tc vMerge="1">
                  <a:txBody>
                    <a:bodyPr/>
                    <a:lstStyle/>
                    <a:p>
                      <a:endParaRPr lang="es-CO" sz="1100" dirty="0"/>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gridSpan="2">
                  <a:txBody>
                    <a:bodyPr/>
                    <a:lstStyle/>
                    <a:p>
                      <a:pPr marL="107950" indent="0" algn="l" fontAlgn="b"/>
                      <a:r>
                        <a:rPr lang="es-CO" sz="1100" b="0" i="0" u="none" strike="noStrike" noProof="0" dirty="0">
                          <a:solidFill>
                            <a:srgbClr val="000000"/>
                          </a:solidFill>
                          <a:effectLst/>
                          <a:latin typeface="+mn-lt"/>
                        </a:rPr>
                        <a:t>Para publicar información o para mensajería instantánea</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marL="107950" indent="0" algn="l" fontAlgn="b"/>
                      <a:endParaRPr lang="es-CO" sz="11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07950" marR="0" lvl="0" indent="0" algn="ctr" defTabSz="914400" rtl="0" eaLnBrk="1" fontAlgn="b" latinLnBrk="0" hangingPunct="1">
                        <a:lnSpc>
                          <a:spcPct val="100000"/>
                        </a:lnSpc>
                        <a:spcBef>
                          <a:spcPts val="0"/>
                        </a:spcBef>
                        <a:spcAft>
                          <a:spcPts val="0"/>
                        </a:spcAft>
                        <a:buClrTx/>
                        <a:buSzTx/>
                        <a:buFontTx/>
                        <a:buNone/>
                        <a:tabLst/>
                        <a:defRPr/>
                      </a:pPr>
                      <a:r>
                        <a:rPr lang="es-CO" sz="1100" b="0" i="0" dirty="0">
                          <a:latin typeface="Zapf Dingbats"/>
                          <a:ea typeface="Zapf Dingbats"/>
                          <a:cs typeface="Zapf Dingbats"/>
                        </a:rPr>
                        <a:t>✓</a:t>
                      </a:r>
                      <a:endParaRPr lang="es-CO" sz="11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07950" marR="0" lvl="0" indent="0" algn="ctr" defTabSz="914400" rtl="0" eaLnBrk="1" fontAlgn="b" latinLnBrk="0" hangingPunct="1">
                        <a:lnSpc>
                          <a:spcPct val="100000"/>
                        </a:lnSpc>
                        <a:spcBef>
                          <a:spcPts val="0"/>
                        </a:spcBef>
                        <a:spcAft>
                          <a:spcPts val="0"/>
                        </a:spcAft>
                        <a:buClrTx/>
                        <a:buSzTx/>
                        <a:buFontTx/>
                        <a:buNone/>
                        <a:tabLst/>
                        <a:defRPr/>
                      </a:pPr>
                      <a:endParaRPr lang="es-CO" sz="11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5"/>
                  </a:ext>
                </a:extLst>
              </a:tr>
              <a:tr h="0">
                <a:tc vMerge="1">
                  <a:txBody>
                    <a:bodyPr/>
                    <a:lstStyle/>
                    <a:p>
                      <a:endParaRPr lang="es-CO" sz="1100"/>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gridSpan="2">
                  <a:txBody>
                    <a:bodyPr/>
                    <a:lstStyle/>
                    <a:p>
                      <a:pPr marL="107950" indent="0" algn="l" fontAlgn="b"/>
                      <a:r>
                        <a:rPr lang="es-CO" sz="1100" b="0" i="0" u="none" strike="noStrike" noProof="0" dirty="0">
                          <a:solidFill>
                            <a:srgbClr val="000000"/>
                          </a:solidFill>
                          <a:effectLst/>
                          <a:latin typeface="+mn-lt"/>
                        </a:rPr>
                        <a:t>Para obtener información sobre bienes y servicios</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marL="107950" indent="0" algn="l" fontAlgn="b"/>
                      <a:endParaRPr lang="es-CO" sz="11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07950" marR="0" lvl="0" indent="0" algn="ctr" defTabSz="914400" rtl="0" eaLnBrk="1" fontAlgn="b" latinLnBrk="0" hangingPunct="1">
                        <a:lnSpc>
                          <a:spcPct val="100000"/>
                        </a:lnSpc>
                        <a:spcBef>
                          <a:spcPts val="0"/>
                        </a:spcBef>
                        <a:spcAft>
                          <a:spcPts val="0"/>
                        </a:spcAft>
                        <a:buClrTx/>
                        <a:buSzTx/>
                        <a:buFontTx/>
                        <a:buNone/>
                        <a:tabLst/>
                        <a:defRPr/>
                      </a:pPr>
                      <a:r>
                        <a:rPr lang="es-CO" sz="1100" b="0" i="0" dirty="0">
                          <a:latin typeface="Zapf Dingbats"/>
                          <a:ea typeface="Zapf Dingbats"/>
                          <a:cs typeface="Zapf Dingbats"/>
                        </a:rPr>
                        <a:t>✓</a:t>
                      </a:r>
                      <a:endParaRPr lang="es-CO" sz="11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07950" marR="0" lvl="0" indent="0" algn="ctr" defTabSz="914400" rtl="0" eaLnBrk="1" fontAlgn="b" latinLnBrk="0" hangingPunct="1">
                        <a:lnSpc>
                          <a:spcPct val="100000"/>
                        </a:lnSpc>
                        <a:spcBef>
                          <a:spcPts val="0"/>
                        </a:spcBef>
                        <a:spcAft>
                          <a:spcPts val="0"/>
                        </a:spcAft>
                        <a:buClrTx/>
                        <a:buSzTx/>
                        <a:buFontTx/>
                        <a:buNone/>
                        <a:tabLst/>
                        <a:defRPr/>
                      </a:pPr>
                      <a:r>
                        <a:rPr lang="es-CO" sz="1100" b="0" i="0" dirty="0">
                          <a:latin typeface="Zapf Dingbats"/>
                          <a:ea typeface="Zapf Dingbats"/>
                          <a:cs typeface="Zapf Dingbats"/>
                        </a:rPr>
                        <a:t>✓</a:t>
                      </a:r>
                      <a:endParaRPr lang="es-CO" sz="11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6"/>
                  </a:ext>
                </a:extLst>
              </a:tr>
              <a:tr h="61319">
                <a:tc vMerge="1">
                  <a:txBody>
                    <a:bodyPr/>
                    <a:lstStyle/>
                    <a:p>
                      <a:endParaRPr lang="es-CO" sz="1100"/>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gridSpan="2">
                  <a:txBody>
                    <a:bodyPr/>
                    <a:lstStyle/>
                    <a:p>
                      <a:pPr marL="107950" indent="0" algn="l" fontAlgn="b"/>
                      <a:r>
                        <a:rPr lang="es-CO" sz="1100" b="0" i="0" u="none" strike="noStrike" noProof="0" dirty="0">
                          <a:solidFill>
                            <a:srgbClr val="000000"/>
                          </a:solidFill>
                          <a:effectLst/>
                          <a:latin typeface="+mn-lt"/>
                        </a:rPr>
                        <a:t>Para obtener información de organizaciones gubernamentales en general</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marL="107950" indent="0" algn="l" fontAlgn="b"/>
                      <a:endParaRPr lang="es-CO" sz="11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07950" indent="0" algn="ctr" fontAlgn="b"/>
                      <a:endParaRPr lang="es-CO" sz="11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07950" marR="0" lvl="0" indent="0" algn="ctr" defTabSz="914400" rtl="0" eaLnBrk="1" fontAlgn="b" latinLnBrk="0" hangingPunct="1">
                        <a:lnSpc>
                          <a:spcPct val="100000"/>
                        </a:lnSpc>
                        <a:spcBef>
                          <a:spcPts val="0"/>
                        </a:spcBef>
                        <a:spcAft>
                          <a:spcPts val="0"/>
                        </a:spcAft>
                        <a:buClrTx/>
                        <a:buSzTx/>
                        <a:buFontTx/>
                        <a:buNone/>
                        <a:tabLst/>
                        <a:defRPr/>
                      </a:pPr>
                      <a:r>
                        <a:rPr lang="es-CO" sz="1100" b="0" i="0" dirty="0">
                          <a:latin typeface="Zapf Dingbats"/>
                          <a:ea typeface="Zapf Dingbats"/>
                          <a:cs typeface="Zapf Dingbats"/>
                        </a:rPr>
                        <a:t>✓</a:t>
                      </a:r>
                      <a:endParaRPr lang="es-CO" sz="11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7"/>
                  </a:ext>
                </a:extLst>
              </a:tr>
              <a:tr h="46079">
                <a:tc vMerge="1">
                  <a:txBody>
                    <a:bodyPr/>
                    <a:lstStyle/>
                    <a:p>
                      <a:endParaRPr lang="es-CO" sz="1100"/>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gridSpan="2">
                  <a:txBody>
                    <a:bodyPr/>
                    <a:lstStyle/>
                    <a:p>
                      <a:pPr marL="107950" indent="0" algn="l" fontAlgn="b"/>
                      <a:r>
                        <a:rPr lang="es-CO" sz="1100" b="0" i="0" u="none" strike="noStrike" noProof="0" dirty="0">
                          <a:solidFill>
                            <a:srgbClr val="000000"/>
                          </a:solidFill>
                          <a:effectLst/>
                          <a:latin typeface="+mn-lt"/>
                        </a:rPr>
                        <a:t>Para interactuar con organizaciones gubernamentales en general</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marL="107950" indent="0" algn="l" fontAlgn="b"/>
                      <a:endParaRPr lang="es-CO" sz="11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107950" algn="ctr" defTabSz="914400" rtl="0" eaLnBrk="1" fontAlgn="b" latinLnBrk="0" hangingPunct="1">
                        <a:lnSpc>
                          <a:spcPct val="100000"/>
                        </a:lnSpc>
                        <a:spcBef>
                          <a:spcPts val="0"/>
                        </a:spcBef>
                        <a:spcAft>
                          <a:spcPts val="0"/>
                        </a:spcAft>
                        <a:buClrTx/>
                        <a:buSzTx/>
                        <a:buFontTx/>
                        <a:buNone/>
                        <a:tabLst/>
                        <a:defRPr/>
                      </a:pPr>
                      <a:r>
                        <a:rPr lang="es-CO" sz="1100" b="0" i="0" dirty="0">
                          <a:latin typeface="Zapf Dingbats"/>
                          <a:ea typeface="Zapf Dingbats"/>
                          <a:cs typeface="Zapf Dingbats"/>
                        </a:rPr>
                        <a:t>✓</a:t>
                      </a:r>
                      <a:endParaRPr lang="es-CO" sz="11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107950" algn="ctr" defTabSz="914400" rtl="0" eaLnBrk="1" fontAlgn="b" latinLnBrk="0" hangingPunct="1">
                        <a:lnSpc>
                          <a:spcPct val="100000"/>
                        </a:lnSpc>
                        <a:spcBef>
                          <a:spcPts val="0"/>
                        </a:spcBef>
                        <a:spcAft>
                          <a:spcPts val="0"/>
                        </a:spcAft>
                        <a:buClrTx/>
                        <a:buSzTx/>
                        <a:buFontTx/>
                        <a:buNone/>
                        <a:tabLst/>
                        <a:defRPr/>
                      </a:pPr>
                      <a:r>
                        <a:rPr lang="es-CO" sz="1100" b="0" i="0" dirty="0">
                          <a:latin typeface="Zapf Dingbats"/>
                          <a:ea typeface="Zapf Dingbats"/>
                          <a:cs typeface="Zapf Dingbats"/>
                        </a:rPr>
                        <a:t>✓</a:t>
                      </a:r>
                      <a:endParaRPr lang="es-CO" sz="11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8"/>
                  </a:ext>
                </a:extLst>
              </a:tr>
              <a:tr h="30839">
                <a:tc vMerge="1">
                  <a:txBody>
                    <a:bodyPr/>
                    <a:lstStyle/>
                    <a:p>
                      <a:endParaRPr lang="es-CO" sz="1100"/>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gridSpan="2">
                  <a:txBody>
                    <a:bodyPr/>
                    <a:lstStyle/>
                    <a:p>
                      <a:pPr marL="0" indent="107950" algn="l" fontAlgn="b"/>
                      <a:r>
                        <a:rPr lang="es-CO" sz="1100" b="0" i="0" u="none" strike="noStrike" noProof="0" dirty="0">
                          <a:solidFill>
                            <a:srgbClr val="000000"/>
                          </a:solidFill>
                          <a:effectLst/>
                          <a:latin typeface="+mn-lt"/>
                        </a:rPr>
                        <a:t>Para operaciones bancarias por Internet</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marL="0" indent="107950" algn="l" fontAlgn="b"/>
                      <a:endParaRPr lang="es-CO" sz="11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107950" algn="ctr" fontAlgn="b"/>
                      <a:endParaRPr lang="es-CO" sz="11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107950" algn="ctr" fontAlgn="b"/>
                      <a:endParaRPr lang="es-CO" sz="11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9"/>
                  </a:ext>
                </a:extLst>
              </a:tr>
              <a:tr h="0">
                <a:tc vMerge="1">
                  <a:txBody>
                    <a:bodyPr/>
                    <a:lstStyle/>
                    <a:p>
                      <a:endParaRPr lang="es-CO"/>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gridSpan="2">
                  <a:txBody>
                    <a:bodyPr/>
                    <a:lstStyle/>
                    <a:p>
                      <a:pPr marL="0" indent="107950" algn="l" fontAlgn="b"/>
                      <a:r>
                        <a:rPr lang="es-CO" sz="1100" b="0" i="0" u="none" strike="noStrike" noProof="0" dirty="0">
                          <a:solidFill>
                            <a:srgbClr val="000000"/>
                          </a:solidFill>
                          <a:effectLst/>
                          <a:latin typeface="+mn-lt"/>
                        </a:rPr>
                        <a:t>Para tener acceso a otros servicios financieros</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marL="0" indent="107950" algn="l" fontAlgn="b"/>
                      <a:endParaRPr lang="es-CO" sz="11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107950" algn="ctr" defTabSz="914400" rtl="0" eaLnBrk="1" fontAlgn="b" latinLnBrk="0" hangingPunct="1">
                        <a:lnSpc>
                          <a:spcPct val="100000"/>
                        </a:lnSpc>
                        <a:spcBef>
                          <a:spcPts val="0"/>
                        </a:spcBef>
                        <a:spcAft>
                          <a:spcPts val="0"/>
                        </a:spcAft>
                        <a:buClrTx/>
                        <a:buSzTx/>
                        <a:buFontTx/>
                        <a:buNone/>
                        <a:tabLst/>
                        <a:defRPr/>
                      </a:pPr>
                      <a:r>
                        <a:rPr lang="es-CO" sz="1100" b="0" i="0" dirty="0">
                          <a:latin typeface="Zapf Dingbats"/>
                          <a:ea typeface="Zapf Dingbats"/>
                          <a:cs typeface="Zapf Dingbats"/>
                        </a:rPr>
                        <a:t>✓</a:t>
                      </a:r>
                      <a:endParaRPr lang="es-CO" sz="11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107950" algn="ctr" defTabSz="914400" rtl="0" eaLnBrk="1" fontAlgn="b" latinLnBrk="0" hangingPunct="1">
                        <a:lnSpc>
                          <a:spcPct val="100000"/>
                        </a:lnSpc>
                        <a:spcBef>
                          <a:spcPts val="0"/>
                        </a:spcBef>
                        <a:spcAft>
                          <a:spcPts val="0"/>
                        </a:spcAft>
                        <a:buClrTx/>
                        <a:buSzTx/>
                        <a:buFontTx/>
                        <a:buNone/>
                        <a:tabLst/>
                        <a:defRPr/>
                      </a:pPr>
                      <a:r>
                        <a:rPr lang="es-CO" sz="1100" b="0" i="0" dirty="0">
                          <a:latin typeface="Zapf Dingbats"/>
                          <a:ea typeface="Zapf Dingbats"/>
                          <a:cs typeface="Zapf Dingbats"/>
                        </a:rPr>
                        <a:t>✓</a:t>
                      </a:r>
                      <a:endParaRPr lang="es-CO" sz="11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20"/>
                  </a:ext>
                </a:extLst>
              </a:tr>
              <a:tr h="0">
                <a:tc vMerge="1">
                  <a:txBody>
                    <a:bodyPr/>
                    <a:lstStyle/>
                    <a:p>
                      <a:endParaRPr lang="es-CO" dirty="0"/>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gridSpan="2">
                  <a:txBody>
                    <a:bodyPr/>
                    <a:lstStyle/>
                    <a:p>
                      <a:pPr marL="0" indent="107950" algn="l" fontAlgn="b"/>
                      <a:r>
                        <a:rPr lang="es-CO" sz="1100" b="0" i="0" u="none" strike="noStrike" noProof="0" dirty="0">
                          <a:solidFill>
                            <a:srgbClr val="000000"/>
                          </a:solidFill>
                          <a:effectLst/>
                          <a:latin typeface="+mn-lt"/>
                        </a:rPr>
                        <a:t>Para prestar servicios al cliente</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marL="0" indent="107950" algn="l" fontAlgn="b"/>
                      <a:endParaRPr lang="es-CO" sz="11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07950" marR="0" lvl="0" indent="0" algn="ctr" defTabSz="914400" rtl="0" eaLnBrk="1" fontAlgn="b" latinLnBrk="0" hangingPunct="1">
                        <a:lnSpc>
                          <a:spcPct val="100000"/>
                        </a:lnSpc>
                        <a:spcBef>
                          <a:spcPts val="0"/>
                        </a:spcBef>
                        <a:spcAft>
                          <a:spcPts val="0"/>
                        </a:spcAft>
                        <a:buClrTx/>
                        <a:buSzTx/>
                        <a:buFontTx/>
                        <a:buNone/>
                        <a:tabLst/>
                        <a:defRPr/>
                      </a:pPr>
                      <a:r>
                        <a:rPr lang="es-CO" sz="1100" b="0" i="0" dirty="0">
                          <a:latin typeface="Zapf Dingbats"/>
                          <a:ea typeface="Zapf Dingbats"/>
                          <a:cs typeface="Zapf Dingbats"/>
                        </a:rPr>
                        <a:t>✓</a:t>
                      </a:r>
                      <a:endParaRPr lang="es-CO" sz="1100" b="0" i="0" u="none" strike="noStrike" noProof="0" dirty="0">
                        <a:solidFill>
                          <a:srgbClr val="000000"/>
                        </a:solidFill>
                        <a:effectLst/>
                        <a:latin typeface="+mn-lt"/>
                      </a:endParaRP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07950" marR="0" lvl="0" indent="0" algn="ctr" defTabSz="914400" rtl="0" eaLnBrk="1" fontAlgn="b" latinLnBrk="0" hangingPunct="1">
                        <a:lnSpc>
                          <a:spcPct val="100000"/>
                        </a:lnSpc>
                        <a:spcBef>
                          <a:spcPts val="0"/>
                        </a:spcBef>
                        <a:spcAft>
                          <a:spcPts val="0"/>
                        </a:spcAft>
                        <a:buClrTx/>
                        <a:buSzTx/>
                        <a:buFontTx/>
                        <a:buNone/>
                        <a:tabLst/>
                        <a:defRPr/>
                      </a:pPr>
                      <a:r>
                        <a:rPr lang="es-CO" sz="1100" b="0" i="0" dirty="0">
                          <a:latin typeface="Zapf Dingbats"/>
                          <a:ea typeface="Zapf Dingbats"/>
                          <a:cs typeface="Zapf Dingbats"/>
                        </a:rPr>
                        <a:t>✓</a:t>
                      </a:r>
                      <a:endParaRPr lang="es-CO" sz="1100" b="0" i="0" u="none" strike="noStrike" noProof="0" dirty="0">
                        <a:solidFill>
                          <a:srgbClr val="000000"/>
                        </a:solidFill>
                        <a:effectLst/>
                        <a:latin typeface="+mn-lt"/>
                      </a:endParaRP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21"/>
                  </a:ext>
                </a:extLst>
              </a:tr>
              <a:tr h="61319">
                <a:tc vMerge="1">
                  <a:txBody>
                    <a:bodyPr/>
                    <a:lstStyle/>
                    <a:p>
                      <a:endParaRPr lang="es-CO" sz="1100" dirty="0"/>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gridSpan="2">
                  <a:txBody>
                    <a:bodyPr/>
                    <a:lstStyle/>
                    <a:p>
                      <a:pPr marL="107950" indent="0" algn="l" fontAlgn="b"/>
                      <a:r>
                        <a:rPr lang="es-CO" sz="1100" b="0" i="0" u="none" strike="noStrike" noProof="0" dirty="0">
                          <a:solidFill>
                            <a:srgbClr val="000000"/>
                          </a:solidFill>
                          <a:effectLst/>
                          <a:latin typeface="+mn-lt"/>
                        </a:rPr>
                        <a:t>Para la contratación interna o externa (Contratación de personal)</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marL="107950" indent="0" algn="l" fontAlgn="b"/>
                      <a:endParaRPr lang="es-CO" sz="1100" b="0" i="0" u="none" strike="noStrike" noProof="0" dirty="0">
                        <a:solidFill>
                          <a:srgbClr val="000000"/>
                        </a:solidFill>
                        <a:effectLst/>
                        <a:latin typeface="+mn-lt"/>
                      </a:endParaRP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07950" indent="0" algn="ctr" fontAlgn="b"/>
                      <a:endParaRPr lang="es-CO" sz="1100" b="0" i="0" u="none" strike="noStrike" noProof="0" dirty="0">
                        <a:solidFill>
                          <a:srgbClr val="000000"/>
                        </a:solidFill>
                        <a:effectLst/>
                        <a:latin typeface="+mn-lt"/>
                      </a:endParaRP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07950" indent="0" algn="ctr" fontAlgn="b"/>
                      <a:endParaRPr lang="es-CO" sz="1100" b="0" i="0" u="none" strike="noStrike" noProof="0" dirty="0">
                        <a:solidFill>
                          <a:srgbClr val="000000"/>
                        </a:solidFill>
                        <a:effectLst/>
                        <a:latin typeface="+mn-lt"/>
                      </a:endParaRP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22"/>
                  </a:ext>
                </a:extLst>
              </a:tr>
              <a:tr h="46079">
                <a:tc vMerge="1">
                  <a:txBody>
                    <a:bodyPr/>
                    <a:lstStyle/>
                    <a:p>
                      <a:endParaRPr lang="es-CO" sz="1100" dirty="0"/>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gridSpan="2">
                  <a:txBody>
                    <a:bodyPr/>
                    <a:lstStyle/>
                    <a:p>
                      <a:pPr marL="0" indent="107950" algn="l" fontAlgn="b"/>
                      <a:r>
                        <a:rPr lang="es-CO" sz="1100" b="0" i="0" u="none" strike="noStrike" noProof="0" dirty="0">
                          <a:solidFill>
                            <a:srgbClr val="000000"/>
                          </a:solidFill>
                          <a:effectLst/>
                          <a:latin typeface="+mn-lt"/>
                        </a:rPr>
                        <a:t>Para la capacitación del personal</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marL="0" indent="107950" algn="l" fontAlgn="b"/>
                      <a:endParaRPr lang="es-CO" sz="1100" b="0" i="0" u="none" strike="noStrike" noProof="0" dirty="0">
                        <a:solidFill>
                          <a:srgbClr val="000000"/>
                        </a:solidFill>
                        <a:effectLst/>
                        <a:latin typeface="+mn-lt"/>
                      </a:endParaRP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107950" algn="ctr" defTabSz="914400" rtl="0" eaLnBrk="1" fontAlgn="b" latinLnBrk="0" hangingPunct="1">
                        <a:lnSpc>
                          <a:spcPct val="100000"/>
                        </a:lnSpc>
                        <a:spcBef>
                          <a:spcPts val="0"/>
                        </a:spcBef>
                        <a:spcAft>
                          <a:spcPts val="0"/>
                        </a:spcAft>
                        <a:buClrTx/>
                        <a:buSzTx/>
                        <a:buFontTx/>
                        <a:buNone/>
                        <a:tabLst/>
                        <a:defRPr/>
                      </a:pPr>
                      <a:r>
                        <a:rPr lang="es-CO" sz="1100" b="0" i="0" dirty="0">
                          <a:latin typeface="Zapf Dingbats"/>
                          <a:ea typeface="Zapf Dingbats"/>
                          <a:cs typeface="Zapf Dingbats"/>
                        </a:rPr>
                        <a:t>✓</a:t>
                      </a:r>
                      <a:endParaRPr lang="es-CO" sz="1100" b="0" i="0" u="none" strike="noStrike" noProof="0" dirty="0">
                        <a:solidFill>
                          <a:srgbClr val="000000"/>
                        </a:solidFill>
                        <a:effectLst/>
                        <a:latin typeface="+mn-lt"/>
                      </a:endParaRP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107950" algn="ctr" defTabSz="914400" rtl="0" eaLnBrk="1" fontAlgn="b" latinLnBrk="0" hangingPunct="1">
                        <a:lnSpc>
                          <a:spcPct val="100000"/>
                        </a:lnSpc>
                        <a:spcBef>
                          <a:spcPts val="0"/>
                        </a:spcBef>
                        <a:spcAft>
                          <a:spcPts val="0"/>
                        </a:spcAft>
                        <a:buClrTx/>
                        <a:buSzTx/>
                        <a:buFontTx/>
                        <a:buNone/>
                        <a:tabLst/>
                        <a:defRPr/>
                      </a:pPr>
                      <a:endParaRPr lang="es-CO" sz="1100" b="0" i="0" u="none" strike="noStrike" noProof="0" dirty="0">
                        <a:solidFill>
                          <a:srgbClr val="000000"/>
                        </a:solidFill>
                        <a:effectLst/>
                        <a:latin typeface="+mn-lt"/>
                      </a:endParaRP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23"/>
                  </a:ext>
                </a:extLst>
              </a:tr>
            </a:tbl>
          </a:graphicData>
        </a:graphic>
      </p:graphicFrame>
    </p:spTree>
    <p:extLst>
      <p:ext uri="{BB962C8B-B14F-4D97-AF65-F5344CB8AC3E}">
        <p14:creationId xmlns:p14="http://schemas.microsoft.com/office/powerpoint/2010/main" val="3673730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s-AR" dirty="0" smtClean="0">
                <a:solidFill>
                  <a:srgbClr val="CCAF0A"/>
                </a:solidFill>
              </a:rPr>
              <a:t>Primer nivel: </a:t>
            </a:r>
            <a:r>
              <a:rPr lang="es-AR" dirty="0" smtClean="0"/>
              <a:t>LA ENCUESTA DE </a:t>
            </a:r>
            <a:r>
              <a:rPr lang="es-AR" dirty="0" err="1" smtClean="0"/>
              <a:t>MIPYMES</a:t>
            </a:r>
            <a:r>
              <a:rPr lang="es-AR" dirty="0" smtClean="0"/>
              <a:t> DEL </a:t>
            </a:r>
            <a:r>
              <a:rPr lang="es-AR" dirty="0" err="1" smtClean="0"/>
              <a:t>MINTIC</a:t>
            </a:r>
            <a:r>
              <a:rPr lang="es-AR" dirty="0" smtClean="0"/>
              <a:t> CUENTA CON FACTOR DE EXPANSIÓN, LO QUE PERMITE estimar automáticamente el primer nivel para el universo cubierto</a:t>
            </a:r>
            <a:endParaRPr lang="es-AR" dirty="0"/>
          </a:p>
        </p:txBody>
      </p:sp>
      <p:sp>
        <p:nvSpPr>
          <p:cNvPr id="3" name="Content Placeholder 2"/>
          <p:cNvSpPr>
            <a:spLocks noGrp="1"/>
          </p:cNvSpPr>
          <p:nvPr>
            <p:ph idx="1"/>
          </p:nvPr>
        </p:nvSpPr>
        <p:spPr>
          <a:xfrm>
            <a:off x="612648" y="914400"/>
            <a:ext cx="8226552" cy="5715000"/>
          </a:xfrm>
        </p:spPr>
        <p:txBody>
          <a:bodyPr>
            <a:normAutofit/>
          </a:bodyPr>
          <a:lstStyle/>
          <a:p>
            <a:pPr marL="285750" indent="-285750">
              <a:lnSpc>
                <a:spcPct val="100000"/>
              </a:lnSpc>
              <a:buClr>
                <a:schemeClr val="accent1"/>
              </a:buClr>
              <a:buSzPct val="100000"/>
              <a:buFont typeface="Wingdings" charset="2"/>
              <a:buChar char="§"/>
            </a:pPr>
            <a:r>
              <a:rPr lang="es-CO" sz="1800" b="0" dirty="0">
                <a:latin typeface="+mn-lt"/>
              </a:rPr>
              <a:t>Los resultados son solo presentados para los siguientes sectores económicos: científicas, comercio, comida, manufactura y servicios</a:t>
            </a:r>
          </a:p>
          <a:p>
            <a:pPr marL="285750" indent="-285750">
              <a:lnSpc>
                <a:spcPct val="100000"/>
              </a:lnSpc>
              <a:buClr>
                <a:schemeClr val="accent1"/>
              </a:buClr>
              <a:buSzPct val="100000"/>
              <a:buFont typeface="Wingdings" charset="2"/>
              <a:buChar char="§"/>
            </a:pPr>
            <a:r>
              <a:rPr lang="es-CO" sz="1800" b="0" dirty="0">
                <a:latin typeface="+mn-lt"/>
              </a:rPr>
              <a:t>Pero como se dispone del código CIIU de cada entrevista, puede expandirse el análisis a modo aún más desagregado dentro de los sectores indicados arriba</a:t>
            </a:r>
          </a:p>
          <a:p>
            <a:pPr marL="285750" indent="-285750">
              <a:lnSpc>
                <a:spcPct val="100000"/>
              </a:lnSpc>
              <a:buClr>
                <a:schemeClr val="accent1"/>
              </a:buClr>
              <a:buSzPct val="100000"/>
              <a:buFont typeface="Wingdings" charset="2"/>
              <a:buChar char="§"/>
            </a:pPr>
            <a:r>
              <a:rPr lang="es-AR" sz="1800" b="0" dirty="0">
                <a:latin typeface="+mn-lt"/>
              </a:rPr>
              <a:t>De todas maneras, la encuesta no incluye sectores primarios (agroindustrias, minería, hidrocarburos) </a:t>
            </a:r>
          </a:p>
          <a:p>
            <a:pPr marL="285750" indent="-285750">
              <a:lnSpc>
                <a:spcPct val="100000"/>
              </a:lnSpc>
              <a:buClr>
                <a:schemeClr val="accent1"/>
              </a:buClr>
              <a:buSzPct val="100000"/>
              <a:buFont typeface="Wingdings" charset="2"/>
              <a:buChar char="§"/>
            </a:pPr>
            <a:r>
              <a:rPr lang="es-ES_tradnl" sz="1800" b="0" dirty="0">
                <a:latin typeface="+mn-lt"/>
              </a:rPr>
              <a:t>Los datos son presentados con factor de expansión. </a:t>
            </a:r>
            <a:r>
              <a:rPr lang="es-AR" sz="1800" b="0" dirty="0">
                <a:latin typeface="+mn-lt"/>
              </a:rPr>
              <a:t>Por lo que ha pesar de la muestra reducida (5,087 observaciones), esta encuesta permite conocer la situación del total de empresas colombianas de hasta 100 empleados</a:t>
            </a:r>
          </a:p>
          <a:p>
            <a:pPr marL="285750" indent="-285750">
              <a:lnSpc>
                <a:spcPct val="100000"/>
              </a:lnSpc>
              <a:buClr>
                <a:schemeClr val="accent1"/>
              </a:buClr>
              <a:buSzPct val="100000"/>
              <a:buFont typeface="Wingdings" charset="2"/>
              <a:buChar char="§"/>
            </a:pPr>
            <a:r>
              <a:rPr lang="es-ES_tradnl" sz="1800" b="0" dirty="0">
                <a:latin typeface="+mn-lt"/>
              </a:rPr>
              <a:t>Así también la encuesta posee discriminación de los resultados por tamaño, entre micro empresas (hasta 10 empleados), pequeñas empresas (entre 11 y 50 empleados) y grandes empresas (entre 51 y 100 empleados)</a:t>
            </a:r>
          </a:p>
          <a:p>
            <a:pPr marL="285750" indent="-285750">
              <a:lnSpc>
                <a:spcPct val="100000"/>
              </a:lnSpc>
              <a:buClr>
                <a:schemeClr val="accent1"/>
              </a:buClr>
              <a:buSzPct val="100000"/>
              <a:buFont typeface="Wingdings" charset="2"/>
              <a:buChar char="§"/>
            </a:pPr>
            <a:r>
              <a:rPr lang="es-ES_tradnl" sz="1800" b="0" dirty="0">
                <a:latin typeface="+mn-lt"/>
              </a:rPr>
              <a:t>Esta encuesta </a:t>
            </a:r>
            <a:r>
              <a:rPr lang="es-CO" sz="1800" b="0" dirty="0">
                <a:latin typeface="+mn-lt"/>
              </a:rPr>
              <a:t>posee módulos sobre inventario en tecnología, exploración celulares, conectividad, página web, aplicaciones, compras/ventas internet, medios electrónicos, redes sociales, gobierno en línea y necesidades de inversión</a:t>
            </a:r>
          </a:p>
        </p:txBody>
      </p:sp>
    </p:spTree>
    <p:extLst>
      <p:ext uri="{BB962C8B-B14F-4D97-AF65-F5344CB8AC3E}">
        <p14:creationId xmlns:p14="http://schemas.microsoft.com/office/powerpoint/2010/main" val="2567452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solidFill>
                  <a:srgbClr val="CCAF0A"/>
                </a:solidFill>
              </a:rPr>
              <a:t>PRIMER NIVEL: </a:t>
            </a:r>
            <a:r>
              <a:rPr lang="es-AR" dirty="0" smtClean="0"/>
              <a:t>PARA PODER GENERAR INFORMACIÓN POR SECTOR, DIMENSIÓN DE ESTABLECIMIENTO Y GEOGRAFÍA SE DEBERÁ ACCEDER A LOS </a:t>
            </a:r>
            <a:r>
              <a:rPr lang="es-AR" dirty="0" err="1" smtClean="0"/>
              <a:t>MICRODATOS</a:t>
            </a:r>
            <a:r>
              <a:rPr lang="es-AR" dirty="0" smtClean="0"/>
              <a:t> DE LAS ENCUESTAS</a:t>
            </a:r>
            <a:endParaRPr lang="es-AR" dirty="0"/>
          </a:p>
        </p:txBody>
      </p:sp>
      <p:sp>
        <p:nvSpPr>
          <p:cNvPr id="4" name="TextBox 3"/>
          <p:cNvSpPr txBox="1"/>
          <p:nvPr/>
        </p:nvSpPr>
        <p:spPr>
          <a:xfrm>
            <a:off x="152400" y="1157407"/>
            <a:ext cx="1676400" cy="1815882"/>
          </a:xfrm>
          <a:prstGeom prst="rect">
            <a:avLst/>
          </a:prstGeom>
          <a:solidFill>
            <a:schemeClr val="accent1"/>
          </a:solidFill>
          <a:ln>
            <a:solidFill>
              <a:schemeClr val="tx1"/>
            </a:solidFill>
          </a:ln>
        </p:spPr>
        <p:txBody>
          <a:bodyPr wrap="square" rtlCol="0">
            <a:spAutoFit/>
          </a:bodyPr>
          <a:lstStyle/>
          <a:p>
            <a:pPr algn="ctr"/>
            <a:r>
              <a:rPr lang="es-CO" sz="1600" dirty="0">
                <a:latin typeface="+mn-lt"/>
              </a:rPr>
              <a:t>Indicadores básicos de tenencia y uso de TIC en empresas (Manufactura, comercio, y servicios) </a:t>
            </a:r>
          </a:p>
        </p:txBody>
      </p:sp>
      <p:sp>
        <p:nvSpPr>
          <p:cNvPr id="5" name="TextBox 4"/>
          <p:cNvSpPr txBox="1"/>
          <p:nvPr/>
        </p:nvSpPr>
        <p:spPr>
          <a:xfrm>
            <a:off x="152400" y="3172361"/>
            <a:ext cx="1676400" cy="1323439"/>
          </a:xfrm>
          <a:prstGeom prst="rect">
            <a:avLst/>
          </a:prstGeom>
          <a:solidFill>
            <a:schemeClr val="accent1"/>
          </a:solidFill>
          <a:ln>
            <a:solidFill>
              <a:schemeClr val="tx1"/>
            </a:solidFill>
          </a:ln>
        </p:spPr>
        <p:txBody>
          <a:bodyPr wrap="square" rtlCol="0">
            <a:spAutoFit/>
          </a:bodyPr>
          <a:lstStyle/>
          <a:p>
            <a:pPr algn="ctr"/>
            <a:r>
              <a:rPr lang="es-CO" sz="1600" dirty="0">
                <a:solidFill>
                  <a:srgbClr val="000000"/>
                </a:solidFill>
                <a:latin typeface="+mn-lt"/>
              </a:rPr>
              <a:t>Indicadores básicos de tenencia y uso de TIC en micro-establecimientos </a:t>
            </a:r>
          </a:p>
        </p:txBody>
      </p:sp>
      <p:sp>
        <p:nvSpPr>
          <p:cNvPr id="6" name="Right Brace 5"/>
          <p:cNvSpPr/>
          <p:nvPr/>
        </p:nvSpPr>
        <p:spPr>
          <a:xfrm>
            <a:off x="1752600" y="990600"/>
            <a:ext cx="304800" cy="4724400"/>
          </a:xfrm>
          <a:prstGeom prst="rightBrac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dirty="0"/>
          </a:p>
        </p:txBody>
      </p:sp>
      <p:sp>
        <p:nvSpPr>
          <p:cNvPr id="7" name="TextBox 6"/>
          <p:cNvSpPr txBox="1"/>
          <p:nvPr/>
        </p:nvSpPr>
        <p:spPr>
          <a:xfrm>
            <a:off x="2133600" y="2808982"/>
            <a:ext cx="1066800" cy="1077218"/>
          </a:xfrm>
          <a:prstGeom prst="rect">
            <a:avLst/>
          </a:prstGeom>
          <a:noFill/>
          <a:ln>
            <a:solidFill>
              <a:schemeClr val="tx1"/>
            </a:solidFill>
          </a:ln>
        </p:spPr>
        <p:txBody>
          <a:bodyPr wrap="square" rtlCol="0">
            <a:spAutoFit/>
          </a:bodyPr>
          <a:lstStyle/>
          <a:p>
            <a:pPr algn="ctr"/>
            <a:r>
              <a:rPr lang="es-CO" sz="1600" dirty="0">
                <a:latin typeface="+mn-lt"/>
              </a:rPr>
              <a:t>Análisis de microdatos de ambas encuestas</a:t>
            </a:r>
          </a:p>
        </p:txBody>
      </p:sp>
      <p:sp>
        <p:nvSpPr>
          <p:cNvPr id="9" name="TextBox 8"/>
          <p:cNvSpPr txBox="1"/>
          <p:nvPr/>
        </p:nvSpPr>
        <p:spPr>
          <a:xfrm>
            <a:off x="3124200" y="3124200"/>
            <a:ext cx="454271" cy="369332"/>
          </a:xfrm>
          <a:prstGeom prst="rect">
            <a:avLst/>
          </a:prstGeom>
          <a:noFill/>
        </p:spPr>
        <p:txBody>
          <a:bodyPr wrap="none" rtlCol="0">
            <a:spAutoFit/>
          </a:bodyPr>
          <a:lstStyle/>
          <a:p>
            <a:r>
              <a:rPr lang="es-CO" dirty="0">
                <a:solidFill>
                  <a:srgbClr val="FF0000"/>
                </a:solidFill>
              </a:rPr>
              <a:t>=&gt;</a:t>
            </a:r>
          </a:p>
        </p:txBody>
      </p:sp>
      <p:pic>
        <p:nvPicPr>
          <p:cNvPr id="10" name="Picture 9"/>
          <p:cNvPicPr>
            <a:picLocks noChangeAspect="1"/>
          </p:cNvPicPr>
          <p:nvPr/>
        </p:nvPicPr>
        <p:blipFill>
          <a:blip r:embed="rId2"/>
          <a:stretch>
            <a:fillRect/>
          </a:stretch>
        </p:blipFill>
        <p:spPr>
          <a:xfrm>
            <a:off x="3505200" y="1981200"/>
            <a:ext cx="3586655" cy="2667000"/>
          </a:xfrm>
          <a:prstGeom prst="rect">
            <a:avLst/>
          </a:prstGeom>
        </p:spPr>
      </p:pic>
      <p:sp>
        <p:nvSpPr>
          <p:cNvPr id="11" name="TextBox 10"/>
          <p:cNvSpPr txBox="1"/>
          <p:nvPr/>
        </p:nvSpPr>
        <p:spPr>
          <a:xfrm>
            <a:off x="7315200" y="1214022"/>
            <a:ext cx="1752600" cy="5262978"/>
          </a:xfrm>
          <a:prstGeom prst="rect">
            <a:avLst/>
          </a:prstGeom>
          <a:noFill/>
          <a:ln>
            <a:solidFill>
              <a:schemeClr val="tx1"/>
            </a:solidFill>
          </a:ln>
        </p:spPr>
        <p:txBody>
          <a:bodyPr wrap="square" rtlCol="0">
            <a:spAutoFit/>
          </a:bodyPr>
          <a:lstStyle/>
          <a:p>
            <a:pPr marL="115888" indent="-115888">
              <a:buFont typeface="Arial"/>
              <a:buChar char="•"/>
            </a:pPr>
            <a:r>
              <a:rPr lang="es-CO" sz="1600" dirty="0">
                <a:latin typeface="+mn-lt"/>
              </a:rPr>
              <a:t> Por dimensión</a:t>
            </a:r>
          </a:p>
          <a:p>
            <a:pPr marL="285750" indent="-111125">
              <a:buFont typeface="Arial"/>
              <a:buChar char="•"/>
            </a:pPr>
            <a:r>
              <a:rPr lang="es-CO" sz="1200" dirty="0">
                <a:latin typeface="+mn-lt"/>
              </a:rPr>
              <a:t>Micro 1</a:t>
            </a:r>
          </a:p>
          <a:p>
            <a:pPr marL="285750" indent="-111125">
              <a:buFont typeface="Arial"/>
              <a:buChar char="•"/>
            </a:pPr>
            <a:r>
              <a:rPr lang="es-CO" sz="1200" dirty="0">
                <a:latin typeface="+mn-lt"/>
              </a:rPr>
              <a:t>Micro 2</a:t>
            </a:r>
          </a:p>
          <a:p>
            <a:pPr marL="285750" indent="-111125">
              <a:buFont typeface="Arial"/>
              <a:buChar char="•"/>
            </a:pPr>
            <a:r>
              <a:rPr lang="es-CO" sz="1200" dirty="0">
                <a:latin typeface="+mn-lt"/>
              </a:rPr>
              <a:t>Pequeña 1</a:t>
            </a:r>
          </a:p>
          <a:p>
            <a:pPr marL="285750" indent="-111125">
              <a:buFont typeface="Arial"/>
              <a:buChar char="•"/>
            </a:pPr>
            <a:r>
              <a:rPr lang="es-CO" sz="1200" dirty="0">
                <a:latin typeface="+mn-lt"/>
              </a:rPr>
              <a:t>Pequeña 2</a:t>
            </a:r>
          </a:p>
          <a:p>
            <a:pPr marL="285750" indent="-111125">
              <a:buFont typeface="Arial"/>
              <a:buChar char="•"/>
            </a:pPr>
            <a:r>
              <a:rPr lang="es-CO" sz="1200" dirty="0">
                <a:latin typeface="+mn-lt"/>
              </a:rPr>
              <a:t>Mediana</a:t>
            </a:r>
          </a:p>
          <a:p>
            <a:pPr marL="285750" indent="-111125">
              <a:buFont typeface="Arial"/>
              <a:buChar char="•"/>
            </a:pPr>
            <a:r>
              <a:rPr lang="es-CO" sz="1200" dirty="0">
                <a:latin typeface="+mn-lt"/>
              </a:rPr>
              <a:t>Grande</a:t>
            </a:r>
          </a:p>
          <a:p>
            <a:pPr marL="174625" indent="-174625">
              <a:buFont typeface="Arial"/>
              <a:buChar char="•"/>
            </a:pPr>
            <a:r>
              <a:rPr lang="es-CO" sz="1600" dirty="0">
                <a:latin typeface="+mn-lt"/>
              </a:rPr>
              <a:t>Por sector</a:t>
            </a:r>
          </a:p>
          <a:p>
            <a:pPr marL="285750" indent="-111125">
              <a:buFont typeface="Arial"/>
              <a:buChar char="•"/>
            </a:pPr>
            <a:r>
              <a:rPr lang="es-CO" sz="1200" dirty="0">
                <a:latin typeface="+mn-lt"/>
              </a:rPr>
              <a:t>Manufactura</a:t>
            </a:r>
          </a:p>
          <a:p>
            <a:pPr marL="285750" indent="-111125">
              <a:buFont typeface="Arial"/>
              <a:buChar char="•"/>
            </a:pPr>
            <a:r>
              <a:rPr lang="es-CO" sz="1200" dirty="0">
                <a:latin typeface="+mn-lt"/>
              </a:rPr>
              <a:t>Suministra de electricidad y agua</a:t>
            </a:r>
          </a:p>
          <a:p>
            <a:pPr marL="285750" indent="-111125">
              <a:buFont typeface="Arial"/>
              <a:buChar char="•"/>
            </a:pPr>
            <a:r>
              <a:rPr lang="es-CO" sz="1200" dirty="0">
                <a:latin typeface="+mn-lt"/>
              </a:rPr>
              <a:t>Construcción</a:t>
            </a:r>
          </a:p>
          <a:p>
            <a:pPr marL="285750" indent="-111125">
              <a:buFont typeface="Arial"/>
              <a:buChar char="•"/>
            </a:pPr>
            <a:r>
              <a:rPr lang="es-CO" sz="1200" dirty="0">
                <a:latin typeface="+mn-lt"/>
              </a:rPr>
              <a:t>Comercio mayorista</a:t>
            </a:r>
          </a:p>
          <a:p>
            <a:pPr marL="285750" indent="-111125">
              <a:buFont typeface="Arial"/>
              <a:buChar char="•"/>
            </a:pPr>
            <a:r>
              <a:rPr lang="es-CO" sz="1200" dirty="0">
                <a:latin typeface="+mn-lt"/>
              </a:rPr>
              <a:t>Comercio minorista</a:t>
            </a:r>
          </a:p>
          <a:p>
            <a:pPr marL="285750" indent="-111125">
              <a:buFont typeface="Arial"/>
              <a:buChar char="•"/>
            </a:pPr>
            <a:r>
              <a:rPr lang="es-CO" sz="1200" dirty="0">
                <a:latin typeface="+mn-lt"/>
              </a:rPr>
              <a:t>Hotels y restaurantes</a:t>
            </a:r>
          </a:p>
          <a:p>
            <a:pPr marL="285750" indent="-111125">
              <a:buFont typeface="Arial"/>
              <a:buChar char="•"/>
            </a:pPr>
            <a:r>
              <a:rPr lang="es-CO" sz="1200" dirty="0">
                <a:latin typeface="+mn-lt"/>
              </a:rPr>
              <a:t>Transporte y alojamiento</a:t>
            </a:r>
          </a:p>
          <a:p>
            <a:pPr marL="285750" indent="-111125">
              <a:buFont typeface="Arial"/>
              <a:buChar char="•"/>
            </a:pPr>
            <a:r>
              <a:rPr lang="es-CO" sz="1200" dirty="0">
                <a:latin typeface="+mn-lt"/>
              </a:rPr>
              <a:t>Intermediación financiera</a:t>
            </a:r>
          </a:p>
          <a:p>
            <a:pPr marL="285750" indent="-111125">
              <a:buFont typeface="Arial"/>
              <a:buChar char="•"/>
            </a:pPr>
            <a:r>
              <a:rPr lang="es-CO" sz="1200" dirty="0">
                <a:latin typeface="+mn-lt"/>
              </a:rPr>
              <a:t>Servicios empresariales</a:t>
            </a:r>
          </a:p>
          <a:p>
            <a:pPr marL="174625" indent="-174625">
              <a:buFont typeface="Arial"/>
              <a:buChar char="•"/>
            </a:pPr>
            <a:r>
              <a:rPr lang="es-CO" sz="1600" dirty="0">
                <a:latin typeface="+mn-lt"/>
              </a:rPr>
              <a:t>Por geografía</a:t>
            </a:r>
          </a:p>
          <a:p>
            <a:pPr marL="285750" indent="-111125">
              <a:buFont typeface="Arial"/>
              <a:buChar char="•"/>
            </a:pPr>
            <a:r>
              <a:rPr lang="es-CO" sz="1200" dirty="0">
                <a:latin typeface="+mn-lt"/>
              </a:rPr>
              <a:t>Ciudades (Bogotá, Medellín, Cali, </a:t>
            </a:r>
            <a:r>
              <a:rPr lang="mr-IN" sz="1200" dirty="0">
                <a:latin typeface="+mn-lt"/>
              </a:rPr>
              <a:t>…</a:t>
            </a:r>
            <a:r>
              <a:rPr lang="en-US" sz="1200" dirty="0">
                <a:latin typeface="+mn-lt"/>
              </a:rPr>
              <a:t>)</a:t>
            </a:r>
          </a:p>
          <a:p>
            <a:pPr marL="285750" indent="-111125">
              <a:buFont typeface="Arial"/>
              <a:buChar char="•"/>
            </a:pPr>
            <a:r>
              <a:rPr lang="en-US" sz="1200" dirty="0">
                <a:latin typeface="+mn-lt"/>
              </a:rPr>
              <a:t>Departamentos (Antioquia, Caldas, Bolivar, </a:t>
            </a:r>
            <a:r>
              <a:rPr lang="mr-IN" sz="1200" dirty="0">
                <a:latin typeface="+mn-lt"/>
              </a:rPr>
              <a:t>…</a:t>
            </a:r>
            <a:r>
              <a:rPr lang="en-US" sz="1200" dirty="0">
                <a:latin typeface="+mn-lt"/>
              </a:rPr>
              <a:t>)</a:t>
            </a:r>
            <a:endParaRPr lang="es-CO" sz="1200" dirty="0">
              <a:latin typeface="+mn-lt"/>
            </a:endParaRPr>
          </a:p>
        </p:txBody>
      </p:sp>
      <p:sp>
        <p:nvSpPr>
          <p:cNvPr id="12" name="TextBox 11"/>
          <p:cNvSpPr txBox="1"/>
          <p:nvPr/>
        </p:nvSpPr>
        <p:spPr>
          <a:xfrm>
            <a:off x="7078258" y="3124200"/>
            <a:ext cx="319468" cy="369332"/>
          </a:xfrm>
          <a:prstGeom prst="rect">
            <a:avLst/>
          </a:prstGeom>
          <a:noFill/>
        </p:spPr>
        <p:txBody>
          <a:bodyPr wrap="none" rtlCol="0">
            <a:spAutoFit/>
          </a:bodyPr>
          <a:lstStyle/>
          <a:p>
            <a:r>
              <a:rPr lang="es-CO" dirty="0">
                <a:solidFill>
                  <a:srgbClr val="FF0000"/>
                </a:solidFill>
              </a:rPr>
              <a:t>=</a:t>
            </a:r>
          </a:p>
        </p:txBody>
      </p:sp>
      <p:sp>
        <p:nvSpPr>
          <p:cNvPr id="13" name="TextBox 12"/>
          <p:cNvSpPr txBox="1"/>
          <p:nvPr/>
        </p:nvSpPr>
        <p:spPr>
          <a:xfrm>
            <a:off x="152400" y="4648200"/>
            <a:ext cx="1676400" cy="830997"/>
          </a:xfrm>
          <a:prstGeom prst="rect">
            <a:avLst/>
          </a:prstGeom>
          <a:solidFill>
            <a:schemeClr val="accent2"/>
          </a:solidFill>
          <a:ln>
            <a:solidFill>
              <a:schemeClr val="tx1"/>
            </a:solidFill>
          </a:ln>
        </p:spPr>
        <p:txBody>
          <a:bodyPr wrap="square" rtlCol="0">
            <a:spAutoFit/>
          </a:bodyPr>
          <a:lstStyle/>
          <a:p>
            <a:pPr algn="ctr"/>
            <a:r>
              <a:rPr lang="es-CO" sz="1600" dirty="0">
                <a:solidFill>
                  <a:srgbClr val="000000"/>
                </a:solidFill>
                <a:latin typeface="+mn-lt"/>
              </a:rPr>
              <a:t>Encuesta de Mipymes del MINTIC</a:t>
            </a:r>
          </a:p>
        </p:txBody>
      </p:sp>
      <p:sp>
        <p:nvSpPr>
          <p:cNvPr id="3" name="TextBox 2"/>
          <p:cNvSpPr txBox="1"/>
          <p:nvPr/>
        </p:nvSpPr>
        <p:spPr>
          <a:xfrm>
            <a:off x="990600" y="6248400"/>
            <a:ext cx="1933242" cy="338554"/>
          </a:xfrm>
          <a:prstGeom prst="rect">
            <a:avLst/>
          </a:prstGeom>
          <a:noFill/>
        </p:spPr>
        <p:txBody>
          <a:bodyPr wrap="none" rtlCol="0">
            <a:spAutoFit/>
          </a:bodyPr>
          <a:lstStyle/>
          <a:p>
            <a:r>
              <a:rPr lang="es-CO" sz="1600" dirty="0">
                <a:latin typeface="+mn-lt"/>
              </a:rPr>
              <a:t>DANE            MINTIC</a:t>
            </a:r>
          </a:p>
        </p:txBody>
      </p:sp>
      <p:sp>
        <p:nvSpPr>
          <p:cNvPr id="8" name="Rectangle 7"/>
          <p:cNvSpPr/>
          <p:nvPr/>
        </p:nvSpPr>
        <p:spPr>
          <a:xfrm>
            <a:off x="533400" y="6324600"/>
            <a:ext cx="457200" cy="228600"/>
          </a:xfrm>
          <a:prstGeom prst="rect">
            <a:avLst/>
          </a:prstGeom>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4" name="Rectangle 13"/>
          <p:cNvSpPr/>
          <p:nvPr/>
        </p:nvSpPr>
        <p:spPr>
          <a:xfrm>
            <a:off x="1676400" y="6324600"/>
            <a:ext cx="457200" cy="228600"/>
          </a:xfrm>
          <a:prstGeom prst="rect">
            <a:avLst/>
          </a:prstGeom>
          <a:solidFill>
            <a:schemeClr val="accent2"/>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5" name="Rectangle 14"/>
          <p:cNvSpPr/>
          <p:nvPr/>
        </p:nvSpPr>
        <p:spPr>
          <a:xfrm>
            <a:off x="228600" y="6172200"/>
            <a:ext cx="2819400" cy="533400"/>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455139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solidFill>
                  <a:srgbClr val="CCAF0A"/>
                </a:solidFill>
              </a:rPr>
              <a:t>PRIMER NIVEL: </a:t>
            </a:r>
            <a:r>
              <a:rPr lang="es-AR" dirty="0" smtClean="0"/>
              <a:t>COMO SE MENCIONA ARRIBA, ninguna de las tres encuestas presenta INFORMACIÓN SOBRE EL SECTOR PRIMARIO (AGRICULTURA, INDUSTRIAS EXTRACTIVAS,…)</a:t>
            </a:r>
            <a:endParaRPr lang="es-AR" dirty="0"/>
          </a:p>
        </p:txBody>
      </p:sp>
      <p:sp>
        <p:nvSpPr>
          <p:cNvPr id="3" name="TextBox 2"/>
          <p:cNvSpPr txBox="1"/>
          <p:nvPr/>
        </p:nvSpPr>
        <p:spPr>
          <a:xfrm>
            <a:off x="609601" y="838200"/>
            <a:ext cx="7848600" cy="7294305"/>
          </a:xfrm>
          <a:prstGeom prst="rect">
            <a:avLst/>
          </a:prstGeom>
          <a:noFill/>
        </p:spPr>
        <p:txBody>
          <a:bodyPr wrap="square" rtlCol="0">
            <a:spAutoFit/>
          </a:bodyPr>
          <a:lstStyle/>
          <a:p>
            <a:pPr marL="285750" indent="-285750">
              <a:lnSpc>
                <a:spcPct val="100000"/>
              </a:lnSpc>
              <a:buClr>
                <a:schemeClr val="accent1"/>
              </a:buClr>
              <a:buSzPct val="100000"/>
              <a:buFont typeface="Wingdings" charset="2"/>
              <a:buChar char="§"/>
            </a:pPr>
            <a:r>
              <a:rPr lang="es-AR" dirty="0">
                <a:latin typeface="+mn-lt"/>
              </a:rPr>
              <a:t>Tanto la encuesta de microestablecimientos como la encuesta de Indicadores Básicos de Tenencia y Uso de TIC en empresas también del DANE, sólo abarcan los sectores de manufactura/industria, comercio y servicios</a:t>
            </a:r>
          </a:p>
          <a:p>
            <a:pPr marL="798513" indent="-511175">
              <a:buClr>
                <a:schemeClr val="accent2"/>
              </a:buClr>
              <a:buFont typeface="Arial"/>
              <a:buChar char="•"/>
            </a:pPr>
            <a:r>
              <a:rPr lang="es-CO" dirty="0">
                <a:solidFill>
                  <a:schemeClr val="dk1"/>
                </a:solidFill>
                <a:latin typeface="+mn-lt"/>
              </a:rPr>
              <a:t>EL DANE hizo un Censo Nacional Agropecuario en 2014, y realiza una Encuesta Nacional Agropecuaria cuya última medición se realizó en 2015</a:t>
            </a:r>
          </a:p>
          <a:p>
            <a:pPr marL="798513" indent="-511175">
              <a:buClr>
                <a:schemeClr val="accent2"/>
              </a:buClr>
              <a:buFont typeface="Arial"/>
              <a:buChar char="•"/>
            </a:pPr>
            <a:r>
              <a:rPr lang="es-CO" dirty="0">
                <a:solidFill>
                  <a:schemeClr val="dk1"/>
                </a:solidFill>
                <a:latin typeface="+mn-lt"/>
              </a:rPr>
              <a:t>Sin embargo, estas mediciones se concentran en variables productivas, económicas y sociales de las unidades productivas, y no han incluido un módulo de TIC, como sí se ha hecho en las encuestas a los sectores de manufactura, comercio y servicios</a:t>
            </a:r>
            <a:endParaRPr lang="es-AR" dirty="0">
              <a:latin typeface="+mn-lt"/>
            </a:endParaRPr>
          </a:p>
          <a:p>
            <a:pPr marL="285750" indent="-285750">
              <a:lnSpc>
                <a:spcPct val="100000"/>
              </a:lnSpc>
              <a:buClr>
                <a:schemeClr val="accent1"/>
              </a:buClr>
              <a:buSzPct val="100000"/>
              <a:buFont typeface="Wingdings" charset="2"/>
              <a:buChar char="§"/>
            </a:pPr>
            <a:r>
              <a:rPr lang="es-CO" dirty="0">
                <a:latin typeface="+mn-lt"/>
              </a:rPr>
              <a:t>La encuesta MIPYME del MINTIC analiza la información para los sectores de actividades científicas, comercio, comida, manufactura y servicios</a:t>
            </a:r>
          </a:p>
          <a:p>
            <a:pPr marL="742950" lvl="1" indent="-455613">
              <a:buClr>
                <a:schemeClr val="accent2"/>
              </a:buClr>
              <a:buSzPct val="100000"/>
              <a:buFont typeface="Arial"/>
              <a:buChar char="•"/>
            </a:pPr>
            <a:r>
              <a:rPr lang="es-CO" dirty="0">
                <a:latin typeface="+mn-lt"/>
              </a:rPr>
              <a:t>En este último caso, como se dispone del código CIIU de cada entrevista, se efectuó un análisis preliminar de las observaciones disponibles y no se encontraron observaciones correspondientes al sector primario</a:t>
            </a:r>
          </a:p>
          <a:p>
            <a:pPr marL="285750" indent="-285750">
              <a:buClr>
                <a:schemeClr val="accent1"/>
              </a:buClr>
              <a:buFont typeface="Wingdings" charset="2"/>
              <a:buChar char="§"/>
            </a:pPr>
            <a:r>
              <a:rPr lang="es-CO" dirty="0">
                <a:solidFill>
                  <a:schemeClr val="dk1"/>
                </a:solidFill>
                <a:latin typeface="+mn-lt"/>
              </a:rPr>
              <a:t>La iniciativa "TIC y Agro" del MinTIC desarrolló recientemente una medición piloto de usabilidad básica de TIC en </a:t>
            </a:r>
            <a:r>
              <a:rPr lang="es-CO" dirty="0" smtClean="0">
                <a:solidFill>
                  <a:schemeClr val="dk1"/>
                </a:solidFill>
                <a:latin typeface="+mn-lt"/>
              </a:rPr>
              <a:t>2,400 </a:t>
            </a:r>
            <a:r>
              <a:rPr lang="es-CO" dirty="0">
                <a:solidFill>
                  <a:schemeClr val="dk1"/>
                </a:solidFill>
                <a:latin typeface="+mn-lt"/>
              </a:rPr>
              <a:t>productores de este sector</a:t>
            </a:r>
          </a:p>
          <a:p>
            <a:pPr marL="746125" indent="-458788">
              <a:buClr>
                <a:schemeClr val="accent2"/>
              </a:buClr>
              <a:buFont typeface="Arial"/>
              <a:buChar char="•"/>
            </a:pPr>
            <a:r>
              <a:rPr lang="es-CO" dirty="0">
                <a:solidFill>
                  <a:schemeClr val="dk1"/>
                </a:solidFill>
                <a:latin typeface="+mn-lt"/>
              </a:rPr>
              <a:t>Los resultados de esta medición no han sido aún presentados al Ministro y, una vez esto suceda, se espera que sean anunciados públicamente en las próximas semanas</a:t>
            </a:r>
          </a:p>
          <a:p>
            <a:pPr marL="746125" indent="-458788">
              <a:buClr>
                <a:schemeClr val="accent2"/>
              </a:buClr>
              <a:buFont typeface="Arial"/>
              <a:buChar char="•"/>
            </a:pPr>
            <a:r>
              <a:rPr lang="es-CO" dirty="0">
                <a:solidFill>
                  <a:schemeClr val="dk1"/>
                </a:solidFill>
                <a:latin typeface="+mn-lt"/>
              </a:rPr>
              <a:t>Aún no se ha definido si esta medición se seguirá haciendo en el futuro (y de qué manera)</a:t>
            </a:r>
            <a:endParaRPr lang="es-CO" dirty="0">
              <a:latin typeface="+mn-lt"/>
            </a:endParaRPr>
          </a:p>
        </p:txBody>
      </p:sp>
    </p:spTree>
    <p:extLst>
      <p:ext uri="{BB962C8B-B14F-4D97-AF65-F5344CB8AC3E}">
        <p14:creationId xmlns:p14="http://schemas.microsoft.com/office/powerpoint/2010/main" val="155178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solidFill>
                  <a:srgbClr val="CCAF0A"/>
                </a:solidFill>
              </a:rPr>
              <a:t>PRIMER NIVEL: </a:t>
            </a:r>
            <a:r>
              <a:rPr lang="es-AR" dirty="0" smtClean="0"/>
              <a:t>UNA OPCIÓN PARA cubrir EL SECTOR PRIMARIO </a:t>
            </a:r>
            <a:r>
              <a:rPr lang="es-AR" dirty="0"/>
              <a:t>SERíA </a:t>
            </a:r>
            <a:r>
              <a:rPr lang="es-AR" dirty="0" smtClean="0"/>
              <a:t>UTILIZAR LA ENCUESTA TIC Y AGRO DEL MINTIC – aun EN ESTE CASO se carecería de series para todo el sector</a:t>
            </a:r>
            <a:endParaRPr lang="es-AR" dirty="0"/>
          </a:p>
        </p:txBody>
      </p:sp>
      <p:sp>
        <p:nvSpPr>
          <p:cNvPr id="4" name="TextBox 3"/>
          <p:cNvSpPr txBox="1"/>
          <p:nvPr/>
        </p:nvSpPr>
        <p:spPr>
          <a:xfrm>
            <a:off x="93632" y="928807"/>
            <a:ext cx="1676400" cy="1815882"/>
          </a:xfrm>
          <a:prstGeom prst="rect">
            <a:avLst/>
          </a:prstGeom>
          <a:solidFill>
            <a:srgbClr val="6EA0B0"/>
          </a:solidFill>
          <a:ln>
            <a:solidFill>
              <a:schemeClr val="tx1"/>
            </a:solidFill>
          </a:ln>
        </p:spPr>
        <p:txBody>
          <a:bodyPr wrap="square" rtlCol="0">
            <a:spAutoFit/>
          </a:bodyPr>
          <a:lstStyle/>
          <a:p>
            <a:pPr algn="ctr"/>
            <a:r>
              <a:rPr lang="es-CO" sz="1600" dirty="0">
                <a:latin typeface="+mn-lt"/>
              </a:rPr>
              <a:t>Indicadores básicos de tenencia y uso de TIC en empresas (Manufactura, comercio, y servicios) </a:t>
            </a:r>
          </a:p>
        </p:txBody>
      </p:sp>
      <p:sp>
        <p:nvSpPr>
          <p:cNvPr id="5" name="TextBox 4"/>
          <p:cNvSpPr txBox="1"/>
          <p:nvPr/>
        </p:nvSpPr>
        <p:spPr>
          <a:xfrm>
            <a:off x="93632" y="2943761"/>
            <a:ext cx="1676400" cy="1323439"/>
          </a:xfrm>
          <a:prstGeom prst="rect">
            <a:avLst/>
          </a:prstGeom>
          <a:solidFill>
            <a:srgbClr val="6EA0B0"/>
          </a:solidFill>
          <a:ln>
            <a:solidFill>
              <a:schemeClr val="tx1"/>
            </a:solidFill>
          </a:ln>
        </p:spPr>
        <p:txBody>
          <a:bodyPr wrap="square" rtlCol="0">
            <a:spAutoFit/>
          </a:bodyPr>
          <a:lstStyle/>
          <a:p>
            <a:pPr algn="ctr"/>
            <a:r>
              <a:rPr lang="es-CO" sz="1600" dirty="0">
                <a:solidFill>
                  <a:srgbClr val="000000"/>
                </a:solidFill>
                <a:latin typeface="+mn-lt"/>
              </a:rPr>
              <a:t>Indicadores básicos de tenencia y uso de TIC en micro-establecimientos </a:t>
            </a:r>
          </a:p>
        </p:txBody>
      </p:sp>
      <p:sp>
        <p:nvSpPr>
          <p:cNvPr id="6" name="Right Brace 5"/>
          <p:cNvSpPr/>
          <p:nvPr/>
        </p:nvSpPr>
        <p:spPr>
          <a:xfrm>
            <a:off x="1676400" y="762000"/>
            <a:ext cx="304800" cy="5334000"/>
          </a:xfrm>
          <a:prstGeom prst="rightBrac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dirty="0"/>
          </a:p>
        </p:txBody>
      </p:sp>
      <p:sp>
        <p:nvSpPr>
          <p:cNvPr id="7" name="TextBox 6"/>
          <p:cNvSpPr txBox="1"/>
          <p:nvPr/>
        </p:nvSpPr>
        <p:spPr>
          <a:xfrm>
            <a:off x="2074832" y="2895600"/>
            <a:ext cx="1066800" cy="1077218"/>
          </a:xfrm>
          <a:prstGeom prst="rect">
            <a:avLst/>
          </a:prstGeom>
          <a:noFill/>
          <a:ln>
            <a:solidFill>
              <a:schemeClr val="tx1"/>
            </a:solidFill>
          </a:ln>
        </p:spPr>
        <p:txBody>
          <a:bodyPr wrap="square" rtlCol="0">
            <a:spAutoFit/>
          </a:bodyPr>
          <a:lstStyle/>
          <a:p>
            <a:pPr algn="ctr"/>
            <a:r>
              <a:rPr lang="es-CO" sz="1600" dirty="0">
                <a:latin typeface="+mn-lt"/>
              </a:rPr>
              <a:t>Análisis de microdatos de ambas encuestas</a:t>
            </a:r>
          </a:p>
        </p:txBody>
      </p:sp>
      <p:sp>
        <p:nvSpPr>
          <p:cNvPr id="8" name="TextBox 7"/>
          <p:cNvSpPr txBox="1"/>
          <p:nvPr/>
        </p:nvSpPr>
        <p:spPr>
          <a:xfrm>
            <a:off x="3213174" y="3124200"/>
            <a:ext cx="454271" cy="369332"/>
          </a:xfrm>
          <a:prstGeom prst="rect">
            <a:avLst/>
          </a:prstGeom>
          <a:noFill/>
        </p:spPr>
        <p:txBody>
          <a:bodyPr wrap="none" rtlCol="0">
            <a:spAutoFit/>
          </a:bodyPr>
          <a:lstStyle/>
          <a:p>
            <a:r>
              <a:rPr lang="es-CO" dirty="0">
                <a:solidFill>
                  <a:srgbClr val="FF0000"/>
                </a:solidFill>
              </a:rPr>
              <a:t>=&gt;</a:t>
            </a:r>
          </a:p>
        </p:txBody>
      </p:sp>
      <p:pic>
        <p:nvPicPr>
          <p:cNvPr id="9" name="Picture 8"/>
          <p:cNvPicPr>
            <a:picLocks noChangeAspect="1"/>
          </p:cNvPicPr>
          <p:nvPr/>
        </p:nvPicPr>
        <p:blipFill>
          <a:blip r:embed="rId2"/>
          <a:stretch>
            <a:fillRect/>
          </a:stretch>
        </p:blipFill>
        <p:spPr>
          <a:xfrm>
            <a:off x="3628265" y="2172356"/>
            <a:ext cx="3534535" cy="2628244"/>
          </a:xfrm>
          <a:prstGeom prst="rect">
            <a:avLst/>
          </a:prstGeom>
        </p:spPr>
      </p:pic>
      <p:sp>
        <p:nvSpPr>
          <p:cNvPr id="10" name="TextBox 9"/>
          <p:cNvSpPr txBox="1"/>
          <p:nvPr/>
        </p:nvSpPr>
        <p:spPr>
          <a:xfrm>
            <a:off x="7378307" y="1029356"/>
            <a:ext cx="1695788" cy="5632311"/>
          </a:xfrm>
          <a:prstGeom prst="rect">
            <a:avLst/>
          </a:prstGeom>
          <a:solidFill>
            <a:schemeClr val="bg1"/>
          </a:solidFill>
          <a:ln>
            <a:solidFill>
              <a:schemeClr val="tx1"/>
            </a:solidFill>
          </a:ln>
        </p:spPr>
        <p:txBody>
          <a:bodyPr wrap="square" rtlCol="0">
            <a:spAutoFit/>
          </a:bodyPr>
          <a:lstStyle/>
          <a:p>
            <a:pPr marL="115888" indent="-115888">
              <a:buFont typeface="Arial"/>
              <a:buChar char="•"/>
            </a:pPr>
            <a:r>
              <a:rPr lang="es-CO" sz="1600" dirty="0">
                <a:latin typeface="+mn-lt"/>
              </a:rPr>
              <a:t> Por dimensión</a:t>
            </a:r>
          </a:p>
          <a:p>
            <a:pPr marL="285750" indent="-111125">
              <a:buFont typeface="Arial"/>
              <a:buChar char="•"/>
            </a:pPr>
            <a:r>
              <a:rPr lang="es-CO" sz="1200" dirty="0">
                <a:latin typeface="+mn-lt"/>
              </a:rPr>
              <a:t>Micro 1</a:t>
            </a:r>
          </a:p>
          <a:p>
            <a:pPr marL="285750" indent="-111125">
              <a:buFont typeface="Arial"/>
              <a:buChar char="•"/>
            </a:pPr>
            <a:r>
              <a:rPr lang="es-CO" sz="1200" dirty="0">
                <a:latin typeface="+mn-lt"/>
              </a:rPr>
              <a:t>Micro 2</a:t>
            </a:r>
          </a:p>
          <a:p>
            <a:pPr marL="285750" indent="-111125">
              <a:buFont typeface="Arial"/>
              <a:buChar char="•"/>
            </a:pPr>
            <a:r>
              <a:rPr lang="es-CO" sz="1200" dirty="0">
                <a:latin typeface="+mn-lt"/>
              </a:rPr>
              <a:t>Pequeña 1</a:t>
            </a:r>
          </a:p>
          <a:p>
            <a:pPr marL="285750" indent="-111125">
              <a:buFont typeface="Arial"/>
              <a:buChar char="•"/>
            </a:pPr>
            <a:r>
              <a:rPr lang="es-CO" sz="1200" dirty="0">
                <a:latin typeface="+mn-lt"/>
              </a:rPr>
              <a:t>Pequeña 2</a:t>
            </a:r>
          </a:p>
          <a:p>
            <a:pPr marL="285750" indent="-111125">
              <a:buFont typeface="Arial"/>
              <a:buChar char="•"/>
            </a:pPr>
            <a:r>
              <a:rPr lang="es-CO" sz="1200" dirty="0">
                <a:latin typeface="+mn-lt"/>
              </a:rPr>
              <a:t>Mediana</a:t>
            </a:r>
          </a:p>
          <a:p>
            <a:pPr marL="285750" indent="-111125">
              <a:buFont typeface="Arial"/>
              <a:buChar char="•"/>
            </a:pPr>
            <a:r>
              <a:rPr lang="es-CO" sz="1200" dirty="0">
                <a:latin typeface="+mn-lt"/>
              </a:rPr>
              <a:t>Grande</a:t>
            </a:r>
          </a:p>
          <a:p>
            <a:pPr marL="174625" indent="-174625">
              <a:buFont typeface="Arial"/>
              <a:buChar char="•"/>
            </a:pPr>
            <a:r>
              <a:rPr lang="es-CO" sz="1600" dirty="0">
                <a:latin typeface="+mn-lt"/>
              </a:rPr>
              <a:t>Por sector</a:t>
            </a:r>
          </a:p>
          <a:p>
            <a:pPr marL="285750" indent="-111125">
              <a:buFont typeface="Arial"/>
              <a:buChar char="•"/>
            </a:pPr>
            <a:r>
              <a:rPr lang="es-CO" sz="1200" dirty="0">
                <a:solidFill>
                  <a:srgbClr val="FF0000"/>
                </a:solidFill>
                <a:latin typeface="+mn-lt"/>
              </a:rPr>
              <a:t>Agricultura</a:t>
            </a:r>
          </a:p>
          <a:p>
            <a:pPr marL="285750" indent="-111125">
              <a:buFont typeface="Arial"/>
              <a:buChar char="•"/>
            </a:pPr>
            <a:r>
              <a:rPr lang="es-CO" sz="1200" dirty="0">
                <a:latin typeface="+mn-lt"/>
              </a:rPr>
              <a:t>Manufactura</a:t>
            </a:r>
          </a:p>
          <a:p>
            <a:pPr marL="285750" indent="-111125">
              <a:buFont typeface="Arial"/>
              <a:buChar char="•"/>
            </a:pPr>
            <a:r>
              <a:rPr lang="es-CO" sz="1200" dirty="0">
                <a:latin typeface="+mn-lt"/>
              </a:rPr>
              <a:t>Suministra de electricidad y agua</a:t>
            </a:r>
          </a:p>
          <a:p>
            <a:pPr marL="285750" indent="-111125">
              <a:buFont typeface="Arial"/>
              <a:buChar char="•"/>
            </a:pPr>
            <a:r>
              <a:rPr lang="es-CO" sz="1200" dirty="0">
                <a:latin typeface="+mn-lt"/>
              </a:rPr>
              <a:t>Construcción</a:t>
            </a:r>
          </a:p>
          <a:p>
            <a:pPr marL="285750" indent="-111125">
              <a:buFont typeface="Arial"/>
              <a:buChar char="•"/>
            </a:pPr>
            <a:r>
              <a:rPr lang="es-CO" sz="1200" dirty="0">
                <a:latin typeface="+mn-lt"/>
              </a:rPr>
              <a:t>Comercio mayorista</a:t>
            </a:r>
          </a:p>
          <a:p>
            <a:pPr marL="285750" indent="-111125">
              <a:buFont typeface="Arial"/>
              <a:buChar char="•"/>
            </a:pPr>
            <a:r>
              <a:rPr lang="es-CO" sz="1200" dirty="0">
                <a:latin typeface="+mn-lt"/>
              </a:rPr>
              <a:t>Comercio minorista</a:t>
            </a:r>
          </a:p>
          <a:p>
            <a:pPr marL="285750" indent="-111125">
              <a:buFont typeface="Arial"/>
              <a:buChar char="•"/>
            </a:pPr>
            <a:r>
              <a:rPr lang="es-CO" sz="1200" dirty="0">
                <a:latin typeface="+mn-lt"/>
              </a:rPr>
              <a:t>Hotels y restaurantes</a:t>
            </a:r>
          </a:p>
          <a:p>
            <a:pPr marL="285750" indent="-111125">
              <a:buFont typeface="Arial"/>
              <a:buChar char="•"/>
            </a:pPr>
            <a:r>
              <a:rPr lang="es-CO" sz="1200" dirty="0">
                <a:latin typeface="+mn-lt"/>
              </a:rPr>
              <a:t>Transporte y alojamiento</a:t>
            </a:r>
          </a:p>
          <a:p>
            <a:pPr marL="285750" indent="-111125">
              <a:buFont typeface="Arial"/>
              <a:buChar char="•"/>
            </a:pPr>
            <a:r>
              <a:rPr lang="es-CO" sz="1200" dirty="0">
                <a:latin typeface="+mn-lt"/>
              </a:rPr>
              <a:t>Intermediación financiera</a:t>
            </a:r>
          </a:p>
          <a:p>
            <a:pPr marL="285750" indent="-111125">
              <a:buFont typeface="Arial"/>
              <a:buChar char="•"/>
            </a:pPr>
            <a:r>
              <a:rPr lang="es-CO" sz="1200" dirty="0">
                <a:latin typeface="+mn-lt"/>
              </a:rPr>
              <a:t>Servicios empresariales</a:t>
            </a:r>
          </a:p>
          <a:p>
            <a:pPr marL="174625" indent="-174625">
              <a:buFont typeface="Arial"/>
              <a:buChar char="•"/>
            </a:pPr>
            <a:r>
              <a:rPr lang="es-CO" sz="1600" dirty="0">
                <a:latin typeface="+mn-lt"/>
              </a:rPr>
              <a:t>Por geografía</a:t>
            </a:r>
          </a:p>
          <a:p>
            <a:pPr marL="285750" indent="-111125">
              <a:buFont typeface="Arial"/>
              <a:buChar char="•"/>
            </a:pPr>
            <a:r>
              <a:rPr lang="es-CO" sz="1200" dirty="0">
                <a:latin typeface="+mn-lt"/>
              </a:rPr>
              <a:t>Ciudades (Bogotá, Medellín, Cali, </a:t>
            </a:r>
            <a:r>
              <a:rPr lang="mr-IN" sz="1200" dirty="0">
                <a:latin typeface="+mn-lt"/>
              </a:rPr>
              <a:t>…</a:t>
            </a:r>
            <a:r>
              <a:rPr lang="en-US" sz="1200" dirty="0">
                <a:latin typeface="+mn-lt"/>
              </a:rPr>
              <a:t>)</a:t>
            </a:r>
          </a:p>
          <a:p>
            <a:pPr marL="285750" indent="-111125">
              <a:buFont typeface="Arial"/>
              <a:buChar char="•"/>
            </a:pPr>
            <a:r>
              <a:rPr lang="en-US" sz="1200" dirty="0">
                <a:latin typeface="+mn-lt"/>
              </a:rPr>
              <a:t>Departamentos (Antioquia, Caldas, Bolivar, </a:t>
            </a:r>
            <a:r>
              <a:rPr lang="mr-IN" sz="1200" dirty="0">
                <a:latin typeface="+mn-lt"/>
              </a:rPr>
              <a:t>…</a:t>
            </a:r>
            <a:r>
              <a:rPr lang="en-US" sz="1200" dirty="0">
                <a:latin typeface="+mn-lt"/>
              </a:rPr>
              <a:t>)</a:t>
            </a:r>
            <a:endParaRPr lang="es-CO" sz="1200" dirty="0">
              <a:latin typeface="+mn-lt"/>
            </a:endParaRPr>
          </a:p>
        </p:txBody>
      </p:sp>
      <p:sp>
        <p:nvSpPr>
          <p:cNvPr id="11" name="TextBox 10"/>
          <p:cNvSpPr txBox="1"/>
          <p:nvPr/>
        </p:nvSpPr>
        <p:spPr>
          <a:xfrm>
            <a:off x="7118597" y="3212068"/>
            <a:ext cx="319468" cy="369332"/>
          </a:xfrm>
          <a:prstGeom prst="rect">
            <a:avLst/>
          </a:prstGeom>
          <a:noFill/>
        </p:spPr>
        <p:txBody>
          <a:bodyPr wrap="none" rtlCol="0">
            <a:spAutoFit/>
          </a:bodyPr>
          <a:lstStyle/>
          <a:p>
            <a:r>
              <a:rPr lang="es-CO" dirty="0">
                <a:solidFill>
                  <a:srgbClr val="FF0000"/>
                </a:solidFill>
              </a:rPr>
              <a:t>=</a:t>
            </a:r>
          </a:p>
        </p:txBody>
      </p:sp>
      <p:sp>
        <p:nvSpPr>
          <p:cNvPr id="12" name="TextBox 11"/>
          <p:cNvSpPr txBox="1"/>
          <p:nvPr/>
        </p:nvSpPr>
        <p:spPr>
          <a:xfrm>
            <a:off x="76200" y="5435024"/>
            <a:ext cx="1676400" cy="584776"/>
          </a:xfrm>
          <a:prstGeom prst="rect">
            <a:avLst/>
          </a:prstGeom>
          <a:solidFill>
            <a:schemeClr val="accent2"/>
          </a:solidFill>
          <a:ln>
            <a:solidFill>
              <a:schemeClr val="tx1"/>
            </a:solidFill>
          </a:ln>
        </p:spPr>
        <p:txBody>
          <a:bodyPr wrap="square" rtlCol="0">
            <a:spAutoFit/>
          </a:bodyPr>
          <a:lstStyle/>
          <a:p>
            <a:pPr algn="ctr"/>
            <a:r>
              <a:rPr lang="es-CO" sz="1600" dirty="0">
                <a:latin typeface="+mn-lt"/>
              </a:rPr>
              <a:t>Encuesta TIC Y AGRO del MINTIC</a:t>
            </a:r>
          </a:p>
        </p:txBody>
      </p:sp>
      <p:sp>
        <p:nvSpPr>
          <p:cNvPr id="14" name="TextBox 13"/>
          <p:cNvSpPr txBox="1"/>
          <p:nvPr/>
        </p:nvSpPr>
        <p:spPr>
          <a:xfrm>
            <a:off x="76200" y="4419600"/>
            <a:ext cx="1676400" cy="830997"/>
          </a:xfrm>
          <a:prstGeom prst="rect">
            <a:avLst/>
          </a:prstGeom>
          <a:solidFill>
            <a:schemeClr val="accent2"/>
          </a:solidFill>
          <a:ln>
            <a:solidFill>
              <a:schemeClr val="tx1"/>
            </a:solidFill>
          </a:ln>
        </p:spPr>
        <p:txBody>
          <a:bodyPr wrap="square" rtlCol="0">
            <a:spAutoFit/>
          </a:bodyPr>
          <a:lstStyle/>
          <a:p>
            <a:pPr algn="ctr"/>
            <a:r>
              <a:rPr lang="es-CO" sz="1600" dirty="0">
                <a:solidFill>
                  <a:srgbClr val="000000"/>
                </a:solidFill>
                <a:latin typeface="+mn-lt"/>
              </a:rPr>
              <a:t>Encuesta de Mipymes del MINTIC</a:t>
            </a:r>
          </a:p>
        </p:txBody>
      </p:sp>
      <p:sp>
        <p:nvSpPr>
          <p:cNvPr id="15" name="TextBox 14"/>
          <p:cNvSpPr txBox="1"/>
          <p:nvPr/>
        </p:nvSpPr>
        <p:spPr>
          <a:xfrm>
            <a:off x="2667000" y="6324600"/>
            <a:ext cx="1933242" cy="338554"/>
          </a:xfrm>
          <a:prstGeom prst="rect">
            <a:avLst/>
          </a:prstGeom>
          <a:noFill/>
        </p:spPr>
        <p:txBody>
          <a:bodyPr wrap="none" rtlCol="0">
            <a:spAutoFit/>
          </a:bodyPr>
          <a:lstStyle/>
          <a:p>
            <a:r>
              <a:rPr lang="es-CO" sz="1600" dirty="0">
                <a:latin typeface="+mn-lt"/>
              </a:rPr>
              <a:t>DANE            MINTIC</a:t>
            </a:r>
          </a:p>
        </p:txBody>
      </p:sp>
      <p:sp>
        <p:nvSpPr>
          <p:cNvPr id="16" name="Rectangle 15"/>
          <p:cNvSpPr/>
          <p:nvPr/>
        </p:nvSpPr>
        <p:spPr>
          <a:xfrm>
            <a:off x="2209800" y="6400800"/>
            <a:ext cx="457200" cy="228600"/>
          </a:xfrm>
          <a:prstGeom prst="rect">
            <a:avLst/>
          </a:prstGeom>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Rectangle 16"/>
          <p:cNvSpPr/>
          <p:nvPr/>
        </p:nvSpPr>
        <p:spPr>
          <a:xfrm>
            <a:off x="3352800" y="6400800"/>
            <a:ext cx="457200" cy="228600"/>
          </a:xfrm>
          <a:prstGeom prst="rect">
            <a:avLst/>
          </a:prstGeom>
          <a:solidFill>
            <a:schemeClr val="accent2"/>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Rectangle 17"/>
          <p:cNvSpPr/>
          <p:nvPr/>
        </p:nvSpPr>
        <p:spPr>
          <a:xfrm>
            <a:off x="1905000" y="6248400"/>
            <a:ext cx="2819400" cy="533400"/>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30797360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solidFill>
                  <a:srgbClr val="CCAF0A"/>
                </a:solidFill>
              </a:rPr>
              <a:t>PRIMER NIVEL: </a:t>
            </a:r>
            <a:r>
              <a:rPr lang="es-AR" dirty="0" smtClean="0"/>
              <a:t>LA OTRA OPCIÓN </a:t>
            </a:r>
            <a:r>
              <a:rPr lang="es-AR" dirty="0"/>
              <a:t>SERíA </a:t>
            </a:r>
            <a:r>
              <a:rPr lang="es-AR" dirty="0" smtClean="0"/>
              <a:t>LANZAR UNA ENCUESTA AD-HOC a ser parte de la fase 2</a:t>
            </a:r>
            <a:endParaRPr lang="es-AR" dirty="0"/>
          </a:p>
        </p:txBody>
      </p:sp>
      <p:sp>
        <p:nvSpPr>
          <p:cNvPr id="4" name="TextBox 3"/>
          <p:cNvSpPr txBox="1"/>
          <p:nvPr/>
        </p:nvSpPr>
        <p:spPr>
          <a:xfrm>
            <a:off x="93632" y="2300407"/>
            <a:ext cx="1676400" cy="1815882"/>
          </a:xfrm>
          <a:prstGeom prst="rect">
            <a:avLst/>
          </a:prstGeom>
          <a:solidFill>
            <a:srgbClr val="6EA0B0"/>
          </a:solidFill>
          <a:ln>
            <a:solidFill>
              <a:schemeClr val="tx1"/>
            </a:solidFill>
          </a:ln>
        </p:spPr>
        <p:txBody>
          <a:bodyPr wrap="square" rtlCol="0">
            <a:spAutoFit/>
          </a:bodyPr>
          <a:lstStyle/>
          <a:p>
            <a:pPr algn="ctr"/>
            <a:r>
              <a:rPr lang="es-CO" sz="1600" dirty="0">
                <a:latin typeface="+mn-lt"/>
              </a:rPr>
              <a:t>Indicadores básicos de tenencia y uso de TIC en empresas (Manufactura, comercio, y servicios) </a:t>
            </a:r>
          </a:p>
        </p:txBody>
      </p:sp>
      <p:sp>
        <p:nvSpPr>
          <p:cNvPr id="5" name="TextBox 4"/>
          <p:cNvSpPr txBox="1"/>
          <p:nvPr/>
        </p:nvSpPr>
        <p:spPr>
          <a:xfrm>
            <a:off x="93632" y="4315361"/>
            <a:ext cx="1676400" cy="1323439"/>
          </a:xfrm>
          <a:prstGeom prst="rect">
            <a:avLst/>
          </a:prstGeom>
          <a:solidFill>
            <a:srgbClr val="6EA0B0"/>
          </a:solidFill>
          <a:ln>
            <a:solidFill>
              <a:schemeClr val="tx1"/>
            </a:solidFill>
          </a:ln>
        </p:spPr>
        <p:txBody>
          <a:bodyPr wrap="square" rtlCol="0">
            <a:spAutoFit/>
          </a:bodyPr>
          <a:lstStyle/>
          <a:p>
            <a:pPr algn="ctr"/>
            <a:r>
              <a:rPr lang="es-CO" sz="1600" dirty="0">
                <a:solidFill>
                  <a:srgbClr val="000000"/>
                </a:solidFill>
                <a:latin typeface="+mn-lt"/>
              </a:rPr>
              <a:t>Indicadores básicos de tenencia y uso de TIC en micro-establecimientos </a:t>
            </a:r>
          </a:p>
        </p:txBody>
      </p:sp>
      <p:sp>
        <p:nvSpPr>
          <p:cNvPr id="6" name="Right Brace 5"/>
          <p:cNvSpPr/>
          <p:nvPr/>
        </p:nvSpPr>
        <p:spPr>
          <a:xfrm>
            <a:off x="1693832" y="2133600"/>
            <a:ext cx="287368" cy="4572000"/>
          </a:xfrm>
          <a:prstGeom prst="rightBrac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dirty="0"/>
          </a:p>
        </p:txBody>
      </p:sp>
      <p:sp>
        <p:nvSpPr>
          <p:cNvPr id="7" name="TextBox 6"/>
          <p:cNvSpPr txBox="1"/>
          <p:nvPr/>
        </p:nvSpPr>
        <p:spPr>
          <a:xfrm>
            <a:off x="2074832" y="3875782"/>
            <a:ext cx="1066800" cy="1077218"/>
          </a:xfrm>
          <a:prstGeom prst="rect">
            <a:avLst/>
          </a:prstGeom>
          <a:noFill/>
          <a:ln>
            <a:solidFill>
              <a:schemeClr val="tx1"/>
            </a:solidFill>
          </a:ln>
        </p:spPr>
        <p:txBody>
          <a:bodyPr wrap="square" rtlCol="0">
            <a:spAutoFit/>
          </a:bodyPr>
          <a:lstStyle/>
          <a:p>
            <a:pPr algn="ctr"/>
            <a:r>
              <a:rPr lang="es-CO" sz="1600" dirty="0">
                <a:latin typeface="+mn-lt"/>
              </a:rPr>
              <a:t>Análisis de microdatos de ambas encuestas</a:t>
            </a:r>
          </a:p>
        </p:txBody>
      </p:sp>
      <p:sp>
        <p:nvSpPr>
          <p:cNvPr id="8" name="TextBox 7"/>
          <p:cNvSpPr txBox="1"/>
          <p:nvPr/>
        </p:nvSpPr>
        <p:spPr>
          <a:xfrm>
            <a:off x="3213174" y="2932420"/>
            <a:ext cx="454271" cy="369332"/>
          </a:xfrm>
          <a:prstGeom prst="rect">
            <a:avLst/>
          </a:prstGeom>
          <a:noFill/>
        </p:spPr>
        <p:txBody>
          <a:bodyPr wrap="none" rtlCol="0">
            <a:spAutoFit/>
          </a:bodyPr>
          <a:lstStyle/>
          <a:p>
            <a:r>
              <a:rPr lang="es-CO" dirty="0">
                <a:solidFill>
                  <a:srgbClr val="FF0000"/>
                </a:solidFill>
              </a:rPr>
              <a:t>=&gt;</a:t>
            </a:r>
          </a:p>
        </p:txBody>
      </p:sp>
      <p:pic>
        <p:nvPicPr>
          <p:cNvPr id="9" name="Picture 8"/>
          <p:cNvPicPr>
            <a:picLocks noChangeAspect="1"/>
          </p:cNvPicPr>
          <p:nvPr/>
        </p:nvPicPr>
        <p:blipFill>
          <a:blip r:embed="rId2"/>
          <a:stretch>
            <a:fillRect/>
          </a:stretch>
        </p:blipFill>
        <p:spPr>
          <a:xfrm>
            <a:off x="3628265" y="1828800"/>
            <a:ext cx="3534535" cy="2628244"/>
          </a:xfrm>
          <a:prstGeom prst="rect">
            <a:avLst/>
          </a:prstGeom>
        </p:spPr>
      </p:pic>
      <p:sp>
        <p:nvSpPr>
          <p:cNvPr id="10" name="TextBox 9"/>
          <p:cNvSpPr txBox="1"/>
          <p:nvPr/>
        </p:nvSpPr>
        <p:spPr>
          <a:xfrm>
            <a:off x="7366838" y="847968"/>
            <a:ext cx="1695788" cy="6001643"/>
          </a:xfrm>
          <a:prstGeom prst="rect">
            <a:avLst/>
          </a:prstGeom>
          <a:solidFill>
            <a:schemeClr val="bg1"/>
          </a:solidFill>
          <a:ln>
            <a:solidFill>
              <a:schemeClr val="tx1"/>
            </a:solidFill>
          </a:ln>
        </p:spPr>
        <p:txBody>
          <a:bodyPr wrap="square" rtlCol="0">
            <a:spAutoFit/>
          </a:bodyPr>
          <a:lstStyle/>
          <a:p>
            <a:pPr marL="115888" indent="-115888">
              <a:buFont typeface="Arial"/>
              <a:buChar char="•"/>
            </a:pPr>
            <a:r>
              <a:rPr lang="es-CO" sz="1600" dirty="0">
                <a:latin typeface="+mn-lt"/>
              </a:rPr>
              <a:t> Por dimensión</a:t>
            </a:r>
          </a:p>
          <a:p>
            <a:pPr marL="285750" indent="-111125">
              <a:buFont typeface="Arial"/>
              <a:buChar char="•"/>
            </a:pPr>
            <a:r>
              <a:rPr lang="es-CO" sz="1200" dirty="0">
                <a:latin typeface="+mn-lt"/>
              </a:rPr>
              <a:t>Micro 1</a:t>
            </a:r>
          </a:p>
          <a:p>
            <a:pPr marL="285750" indent="-111125">
              <a:buFont typeface="Arial"/>
              <a:buChar char="•"/>
            </a:pPr>
            <a:r>
              <a:rPr lang="es-CO" sz="1200" dirty="0">
                <a:latin typeface="+mn-lt"/>
              </a:rPr>
              <a:t>Micro 2</a:t>
            </a:r>
          </a:p>
          <a:p>
            <a:pPr marL="285750" indent="-111125">
              <a:buFont typeface="Arial"/>
              <a:buChar char="•"/>
            </a:pPr>
            <a:r>
              <a:rPr lang="es-CO" sz="1200" dirty="0">
                <a:latin typeface="+mn-lt"/>
              </a:rPr>
              <a:t>Pequeña 1</a:t>
            </a:r>
          </a:p>
          <a:p>
            <a:pPr marL="285750" indent="-111125">
              <a:buFont typeface="Arial"/>
              <a:buChar char="•"/>
            </a:pPr>
            <a:r>
              <a:rPr lang="es-CO" sz="1200" dirty="0">
                <a:latin typeface="+mn-lt"/>
              </a:rPr>
              <a:t>Pequeña 2</a:t>
            </a:r>
          </a:p>
          <a:p>
            <a:pPr marL="285750" indent="-111125">
              <a:buFont typeface="Arial"/>
              <a:buChar char="•"/>
            </a:pPr>
            <a:r>
              <a:rPr lang="es-CO" sz="1200" dirty="0">
                <a:latin typeface="+mn-lt"/>
              </a:rPr>
              <a:t>Mediana</a:t>
            </a:r>
          </a:p>
          <a:p>
            <a:pPr marL="285750" indent="-111125">
              <a:buFont typeface="Arial"/>
              <a:buChar char="•"/>
            </a:pPr>
            <a:r>
              <a:rPr lang="es-CO" sz="1200" dirty="0">
                <a:latin typeface="+mn-lt"/>
              </a:rPr>
              <a:t>Grande</a:t>
            </a:r>
          </a:p>
          <a:p>
            <a:pPr marL="174625" indent="-174625">
              <a:buFont typeface="Arial"/>
              <a:buChar char="•"/>
            </a:pPr>
            <a:r>
              <a:rPr lang="es-CO" sz="1600" dirty="0">
                <a:latin typeface="+mn-lt"/>
              </a:rPr>
              <a:t>Por sector</a:t>
            </a:r>
          </a:p>
          <a:p>
            <a:pPr marL="285750" indent="-111125">
              <a:buFont typeface="Arial"/>
              <a:buChar char="•"/>
            </a:pPr>
            <a:r>
              <a:rPr lang="es-CO" sz="1200" dirty="0">
                <a:solidFill>
                  <a:srgbClr val="FF0000"/>
                </a:solidFill>
                <a:latin typeface="+mn-lt"/>
              </a:rPr>
              <a:t>Agricultura</a:t>
            </a:r>
          </a:p>
          <a:p>
            <a:pPr marL="285750" indent="-111125">
              <a:buFont typeface="Arial"/>
              <a:buChar char="•"/>
            </a:pPr>
            <a:r>
              <a:rPr lang="es-CO" sz="1200" dirty="0">
                <a:solidFill>
                  <a:srgbClr val="FF0000"/>
                </a:solidFill>
                <a:latin typeface="+mn-lt"/>
              </a:rPr>
              <a:t>Pesca</a:t>
            </a:r>
          </a:p>
          <a:p>
            <a:pPr marL="285750" indent="-111125">
              <a:buFont typeface="Arial"/>
              <a:buChar char="•"/>
            </a:pPr>
            <a:r>
              <a:rPr lang="es-CO" sz="1200" dirty="0">
                <a:solidFill>
                  <a:srgbClr val="FF0000"/>
                </a:solidFill>
                <a:latin typeface="+mn-lt"/>
              </a:rPr>
              <a:t>Minería</a:t>
            </a:r>
          </a:p>
          <a:p>
            <a:pPr marL="285750" indent="-111125">
              <a:buFont typeface="Arial"/>
              <a:buChar char="•"/>
            </a:pPr>
            <a:r>
              <a:rPr lang="es-CO" sz="1200" dirty="0">
                <a:latin typeface="+mn-lt"/>
              </a:rPr>
              <a:t>Manufactura</a:t>
            </a:r>
          </a:p>
          <a:p>
            <a:pPr marL="285750" indent="-111125">
              <a:buFont typeface="Arial"/>
              <a:buChar char="•"/>
            </a:pPr>
            <a:r>
              <a:rPr lang="es-CO" sz="1200" dirty="0">
                <a:latin typeface="+mn-lt"/>
              </a:rPr>
              <a:t>Suministra de electricidad y agua</a:t>
            </a:r>
          </a:p>
          <a:p>
            <a:pPr marL="285750" indent="-111125">
              <a:buFont typeface="Arial"/>
              <a:buChar char="•"/>
            </a:pPr>
            <a:r>
              <a:rPr lang="es-CO" sz="1200" dirty="0">
                <a:latin typeface="+mn-lt"/>
              </a:rPr>
              <a:t>Construcción</a:t>
            </a:r>
          </a:p>
          <a:p>
            <a:pPr marL="285750" indent="-111125">
              <a:buFont typeface="Arial"/>
              <a:buChar char="•"/>
            </a:pPr>
            <a:r>
              <a:rPr lang="es-CO" sz="1200" dirty="0">
                <a:latin typeface="+mn-lt"/>
              </a:rPr>
              <a:t>Comercio mayorista</a:t>
            </a:r>
          </a:p>
          <a:p>
            <a:pPr marL="285750" indent="-111125">
              <a:buFont typeface="Arial"/>
              <a:buChar char="•"/>
            </a:pPr>
            <a:r>
              <a:rPr lang="es-CO" sz="1200" dirty="0">
                <a:latin typeface="+mn-lt"/>
              </a:rPr>
              <a:t>Comercio minorista</a:t>
            </a:r>
          </a:p>
          <a:p>
            <a:pPr marL="285750" indent="-111125">
              <a:buFont typeface="Arial"/>
              <a:buChar char="•"/>
            </a:pPr>
            <a:r>
              <a:rPr lang="es-CO" sz="1200" dirty="0">
                <a:latin typeface="+mn-lt"/>
              </a:rPr>
              <a:t>Hotels y restaurantes</a:t>
            </a:r>
          </a:p>
          <a:p>
            <a:pPr marL="285750" indent="-111125">
              <a:buFont typeface="Arial"/>
              <a:buChar char="•"/>
            </a:pPr>
            <a:r>
              <a:rPr lang="es-CO" sz="1200" dirty="0">
                <a:latin typeface="+mn-lt"/>
              </a:rPr>
              <a:t>Transporte y alojamiento</a:t>
            </a:r>
          </a:p>
          <a:p>
            <a:pPr marL="285750" indent="-111125">
              <a:buFont typeface="Arial"/>
              <a:buChar char="•"/>
            </a:pPr>
            <a:r>
              <a:rPr lang="es-CO" sz="1200" dirty="0">
                <a:latin typeface="+mn-lt"/>
              </a:rPr>
              <a:t>Intermediación financiera</a:t>
            </a:r>
          </a:p>
          <a:p>
            <a:pPr marL="285750" indent="-111125">
              <a:buFont typeface="Arial"/>
              <a:buChar char="•"/>
            </a:pPr>
            <a:r>
              <a:rPr lang="es-CO" sz="1200" dirty="0">
                <a:latin typeface="+mn-lt"/>
              </a:rPr>
              <a:t>Servicios empresariales</a:t>
            </a:r>
          </a:p>
          <a:p>
            <a:pPr marL="174625" indent="-174625">
              <a:buFont typeface="Arial"/>
              <a:buChar char="•"/>
            </a:pPr>
            <a:r>
              <a:rPr lang="es-CO" sz="1600" dirty="0">
                <a:latin typeface="+mn-lt"/>
              </a:rPr>
              <a:t>Por geografía</a:t>
            </a:r>
          </a:p>
          <a:p>
            <a:pPr marL="285750" indent="-111125">
              <a:buFont typeface="Arial"/>
              <a:buChar char="•"/>
            </a:pPr>
            <a:r>
              <a:rPr lang="es-CO" sz="1200" dirty="0">
                <a:latin typeface="+mn-lt"/>
              </a:rPr>
              <a:t>Ciudades (Bogotá, Medellín, Cali, </a:t>
            </a:r>
            <a:r>
              <a:rPr lang="mr-IN" sz="1200" dirty="0">
                <a:latin typeface="+mn-lt"/>
              </a:rPr>
              <a:t>…</a:t>
            </a:r>
            <a:r>
              <a:rPr lang="en-US" sz="1200" dirty="0">
                <a:latin typeface="+mn-lt"/>
              </a:rPr>
              <a:t>)</a:t>
            </a:r>
          </a:p>
          <a:p>
            <a:pPr marL="285750" indent="-111125">
              <a:buFont typeface="Arial"/>
              <a:buChar char="•"/>
            </a:pPr>
            <a:r>
              <a:rPr lang="en-US" sz="1200" dirty="0">
                <a:latin typeface="+mn-lt"/>
              </a:rPr>
              <a:t>Departamentos (Antioquia, Caldas, Bolivar, </a:t>
            </a:r>
            <a:r>
              <a:rPr lang="mr-IN" sz="1200" dirty="0">
                <a:latin typeface="+mn-lt"/>
              </a:rPr>
              <a:t>…</a:t>
            </a:r>
            <a:r>
              <a:rPr lang="en-US" sz="1200" dirty="0">
                <a:latin typeface="+mn-lt"/>
              </a:rPr>
              <a:t>)</a:t>
            </a:r>
            <a:endParaRPr lang="es-CO" sz="1200" dirty="0">
              <a:latin typeface="+mn-lt"/>
            </a:endParaRPr>
          </a:p>
        </p:txBody>
      </p:sp>
      <p:sp>
        <p:nvSpPr>
          <p:cNvPr id="11" name="TextBox 10"/>
          <p:cNvSpPr txBox="1"/>
          <p:nvPr/>
        </p:nvSpPr>
        <p:spPr>
          <a:xfrm>
            <a:off x="7118597" y="2971800"/>
            <a:ext cx="319468" cy="369332"/>
          </a:xfrm>
          <a:prstGeom prst="rect">
            <a:avLst/>
          </a:prstGeom>
          <a:noFill/>
        </p:spPr>
        <p:txBody>
          <a:bodyPr wrap="none" rtlCol="0">
            <a:spAutoFit/>
          </a:bodyPr>
          <a:lstStyle/>
          <a:p>
            <a:r>
              <a:rPr lang="es-CO" dirty="0">
                <a:solidFill>
                  <a:srgbClr val="FF0000"/>
                </a:solidFill>
              </a:rPr>
              <a:t>=</a:t>
            </a:r>
          </a:p>
        </p:txBody>
      </p:sp>
      <p:sp>
        <p:nvSpPr>
          <p:cNvPr id="12" name="TextBox 11"/>
          <p:cNvSpPr txBox="1"/>
          <p:nvPr/>
        </p:nvSpPr>
        <p:spPr>
          <a:xfrm>
            <a:off x="113020" y="1150203"/>
            <a:ext cx="1676400" cy="830997"/>
          </a:xfrm>
          <a:prstGeom prst="rect">
            <a:avLst/>
          </a:prstGeom>
          <a:solidFill>
            <a:schemeClr val="bg1">
              <a:lumMod val="75000"/>
            </a:schemeClr>
          </a:solidFill>
          <a:ln>
            <a:solidFill>
              <a:schemeClr val="tx1"/>
            </a:solidFill>
          </a:ln>
        </p:spPr>
        <p:txBody>
          <a:bodyPr wrap="square" rtlCol="0">
            <a:spAutoFit/>
          </a:bodyPr>
          <a:lstStyle/>
          <a:p>
            <a:pPr algn="ctr"/>
            <a:r>
              <a:rPr lang="es-CO" sz="1600" dirty="0">
                <a:latin typeface="+mn-lt"/>
              </a:rPr>
              <a:t>Encuesta ad-hoc enfocada en el sector primario</a:t>
            </a:r>
          </a:p>
        </p:txBody>
      </p:sp>
      <p:sp>
        <p:nvSpPr>
          <p:cNvPr id="13" name="Right Brace 12"/>
          <p:cNvSpPr/>
          <p:nvPr/>
        </p:nvSpPr>
        <p:spPr>
          <a:xfrm>
            <a:off x="3124200" y="1066800"/>
            <a:ext cx="228600" cy="4114800"/>
          </a:xfrm>
          <a:prstGeom prst="rightBrac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dirty="0"/>
          </a:p>
        </p:txBody>
      </p:sp>
      <p:sp>
        <p:nvSpPr>
          <p:cNvPr id="14" name="TextBox 13"/>
          <p:cNvSpPr txBox="1"/>
          <p:nvPr/>
        </p:nvSpPr>
        <p:spPr>
          <a:xfrm>
            <a:off x="76200" y="5791200"/>
            <a:ext cx="1676400" cy="830997"/>
          </a:xfrm>
          <a:prstGeom prst="rect">
            <a:avLst/>
          </a:prstGeom>
          <a:solidFill>
            <a:schemeClr val="accent2"/>
          </a:solidFill>
          <a:ln>
            <a:solidFill>
              <a:schemeClr val="tx1"/>
            </a:solidFill>
          </a:ln>
        </p:spPr>
        <p:txBody>
          <a:bodyPr wrap="square" rtlCol="0">
            <a:spAutoFit/>
          </a:bodyPr>
          <a:lstStyle/>
          <a:p>
            <a:pPr algn="ctr"/>
            <a:r>
              <a:rPr lang="es-CO" sz="1600" dirty="0">
                <a:solidFill>
                  <a:srgbClr val="000000"/>
                </a:solidFill>
                <a:latin typeface="+mn-lt"/>
              </a:rPr>
              <a:t>Encuesta de Mipymes del MINTIC</a:t>
            </a:r>
          </a:p>
        </p:txBody>
      </p:sp>
      <p:sp>
        <p:nvSpPr>
          <p:cNvPr id="15" name="TextBox 14"/>
          <p:cNvSpPr txBox="1"/>
          <p:nvPr/>
        </p:nvSpPr>
        <p:spPr>
          <a:xfrm>
            <a:off x="2667000" y="6324600"/>
            <a:ext cx="1933242" cy="338554"/>
          </a:xfrm>
          <a:prstGeom prst="rect">
            <a:avLst/>
          </a:prstGeom>
          <a:noFill/>
        </p:spPr>
        <p:txBody>
          <a:bodyPr wrap="none" rtlCol="0">
            <a:spAutoFit/>
          </a:bodyPr>
          <a:lstStyle/>
          <a:p>
            <a:r>
              <a:rPr lang="es-CO" sz="1600" dirty="0">
                <a:latin typeface="+mn-lt"/>
              </a:rPr>
              <a:t>DANE            MINTIC</a:t>
            </a:r>
          </a:p>
        </p:txBody>
      </p:sp>
      <p:sp>
        <p:nvSpPr>
          <p:cNvPr id="16" name="Rectangle 15"/>
          <p:cNvSpPr/>
          <p:nvPr/>
        </p:nvSpPr>
        <p:spPr>
          <a:xfrm>
            <a:off x="2209800" y="6400800"/>
            <a:ext cx="457200" cy="228600"/>
          </a:xfrm>
          <a:prstGeom prst="rect">
            <a:avLst/>
          </a:prstGeom>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Rectangle 16"/>
          <p:cNvSpPr/>
          <p:nvPr/>
        </p:nvSpPr>
        <p:spPr>
          <a:xfrm>
            <a:off x="3352800" y="6400800"/>
            <a:ext cx="457200" cy="228600"/>
          </a:xfrm>
          <a:prstGeom prst="rect">
            <a:avLst/>
          </a:prstGeom>
          <a:solidFill>
            <a:schemeClr val="accent2"/>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Rectangle 17"/>
          <p:cNvSpPr/>
          <p:nvPr/>
        </p:nvSpPr>
        <p:spPr>
          <a:xfrm>
            <a:off x="1905000" y="6248400"/>
            <a:ext cx="2819400" cy="533400"/>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1753748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bwMode="auto"/>
        <p:txBody>
          <a:bodyPr wrap="square" tIns="45720" numCol="1" compatLnSpc="1">
            <a:prstTxWarp prst="textNoShape">
              <a:avLst/>
            </a:prstTxWarp>
          </a:bodyPr>
          <a:lstStyle/>
          <a:p>
            <a:r>
              <a:rPr lang="es-ES_tradnl" cap="none" dirty="0">
                <a:solidFill>
                  <a:srgbClr val="404040"/>
                </a:solidFill>
                <a:latin typeface="Calibri" charset="0"/>
                <a:ea typeface="MS PGothic" charset="0"/>
                <a:cs typeface="Calibri" charset="0"/>
              </a:rPr>
              <a:t>EL OBJETIVO DEL PROYECTO ES APOYAR EN EL DESARROLLO DE UN OBSERVATORIO DE LA </a:t>
            </a:r>
            <a:r>
              <a:rPr lang="es-ES_tradnl" cap="none" dirty="0" smtClean="0">
                <a:solidFill>
                  <a:srgbClr val="404040"/>
                </a:solidFill>
                <a:latin typeface="Calibri" charset="0"/>
                <a:ea typeface="MS PGothic" charset="0"/>
                <a:cs typeface="Calibri" charset="0"/>
              </a:rPr>
              <a:t>ECONOMÍA </a:t>
            </a:r>
            <a:r>
              <a:rPr lang="es-ES_tradnl" cap="none" dirty="0">
                <a:solidFill>
                  <a:srgbClr val="404040"/>
                </a:solidFill>
                <a:latin typeface="Calibri" charset="0"/>
                <a:ea typeface="MS PGothic" charset="0"/>
                <a:cs typeface="Calibri" charset="0"/>
              </a:rPr>
              <a:t>DIGITAL DE COLOMBIA</a:t>
            </a:r>
            <a:endParaRPr lang="es-CO" cap="none" dirty="0">
              <a:solidFill>
                <a:srgbClr val="404040"/>
              </a:solidFill>
              <a:latin typeface="Calibri" charset="0"/>
              <a:ea typeface="MS PGothic" charset="0"/>
              <a:cs typeface="Calibri" charset="0"/>
            </a:endParaRPr>
          </a:p>
        </p:txBody>
      </p:sp>
      <p:sp>
        <p:nvSpPr>
          <p:cNvPr id="2" name="Content Placeholder 1"/>
          <p:cNvSpPr>
            <a:spLocks noGrp="1"/>
          </p:cNvSpPr>
          <p:nvPr>
            <p:ph idx="1"/>
          </p:nvPr>
        </p:nvSpPr>
        <p:spPr>
          <a:xfrm>
            <a:off x="612775" y="914400"/>
            <a:ext cx="8226425" cy="5211763"/>
          </a:xfrm>
        </p:spPr>
        <p:txBody>
          <a:bodyPr/>
          <a:lstStyle/>
          <a:p>
            <a:pPr marL="285750" indent="-285750">
              <a:lnSpc>
                <a:spcPct val="100000"/>
              </a:lnSpc>
              <a:buClr>
                <a:schemeClr val="accent1"/>
              </a:buClr>
              <a:buSzPct val="100000"/>
              <a:buFont typeface="Wingdings" charset="2"/>
              <a:buChar char="§"/>
              <a:defRPr/>
            </a:pPr>
            <a:r>
              <a:rPr lang="es-CO" sz="1800" b="0" dirty="0">
                <a:latin typeface="+mn-lt"/>
              </a:rPr>
              <a:t>La importancia de la digitalizaci</a:t>
            </a:r>
            <a:r>
              <a:rPr lang="es-ES_tradnl" sz="1800" b="0" dirty="0">
                <a:latin typeface="+mn-lt"/>
              </a:rPr>
              <a:t>ó</a:t>
            </a:r>
            <a:r>
              <a:rPr lang="es-CO" sz="1800" b="0" dirty="0">
                <a:latin typeface="+mn-lt"/>
              </a:rPr>
              <a:t>n de sectores productivos para el aumento de la productividad y el crecimiento econ</a:t>
            </a:r>
            <a:r>
              <a:rPr lang="es-ES_tradnl" sz="1800" b="0" dirty="0">
                <a:latin typeface="+mn-lt"/>
              </a:rPr>
              <a:t>ó</a:t>
            </a:r>
            <a:r>
              <a:rPr lang="es-CO" sz="1800" b="0" dirty="0">
                <a:latin typeface="+mn-lt"/>
              </a:rPr>
              <a:t>mico requiere de una herramienta que permita apoyar en la formulaci</a:t>
            </a:r>
            <a:r>
              <a:rPr lang="es-ES_tradnl" sz="1800" b="0" dirty="0">
                <a:latin typeface="+mn-lt"/>
              </a:rPr>
              <a:t>ó</a:t>
            </a:r>
            <a:r>
              <a:rPr lang="es-CO" sz="1800" b="0" dirty="0">
                <a:latin typeface="+mn-lt"/>
              </a:rPr>
              <a:t>n de pol</a:t>
            </a:r>
            <a:r>
              <a:rPr lang="es-ES_tradnl" sz="1800" b="0" dirty="0">
                <a:latin typeface="+mn-lt"/>
              </a:rPr>
              <a:t>í</a:t>
            </a:r>
            <a:r>
              <a:rPr lang="es-CO" sz="1800" b="0" dirty="0">
                <a:latin typeface="+mn-lt"/>
              </a:rPr>
              <a:t>ticas p</a:t>
            </a:r>
            <a:r>
              <a:rPr lang="es-CO" sz="1800" b="0" dirty="0">
                <a:latin typeface="+mn-lt"/>
                <a:ea typeface="Lucida Grande"/>
                <a:cs typeface="Lucida Grande"/>
              </a:rPr>
              <a:t>ú</a:t>
            </a:r>
            <a:r>
              <a:rPr lang="es-CO" sz="1800" b="0" dirty="0">
                <a:latin typeface="+mn-lt"/>
              </a:rPr>
              <a:t>blicas</a:t>
            </a:r>
          </a:p>
          <a:p>
            <a:pPr marL="285750" indent="-285750">
              <a:lnSpc>
                <a:spcPct val="100000"/>
              </a:lnSpc>
              <a:buClr>
                <a:schemeClr val="accent1"/>
              </a:buClr>
              <a:buSzPct val="100000"/>
              <a:buFont typeface="Wingdings" charset="2"/>
              <a:buChar char="§"/>
              <a:defRPr/>
            </a:pPr>
            <a:r>
              <a:rPr lang="es-CO" sz="1800" b="0" dirty="0">
                <a:latin typeface="+mn-lt"/>
              </a:rPr>
              <a:t>El observatorio est</a:t>
            </a:r>
            <a:r>
              <a:rPr lang="es-ES_tradnl" sz="1800" b="0" dirty="0">
                <a:latin typeface="+mn-lt"/>
              </a:rPr>
              <a:t>á</a:t>
            </a:r>
            <a:r>
              <a:rPr lang="es-CO" sz="1800" b="0" dirty="0">
                <a:latin typeface="+mn-lt"/>
              </a:rPr>
              <a:t> concebido como </a:t>
            </a:r>
            <a:r>
              <a:rPr lang="es-CO" sz="1800" b="0" dirty="0" smtClean="0">
                <a:latin typeface="+mn-lt"/>
              </a:rPr>
              <a:t>herramienta </a:t>
            </a:r>
            <a:r>
              <a:rPr lang="es-CO" sz="1800" b="0" dirty="0">
                <a:latin typeface="+mn-lt"/>
              </a:rPr>
              <a:t>de monitoreo sectorial de la economía digital y apoyo en el desarrollo de pol</a:t>
            </a:r>
            <a:r>
              <a:rPr lang="es-ES_tradnl" sz="1800" b="0" dirty="0">
                <a:latin typeface="+mn-lt"/>
              </a:rPr>
              <a:t>í</a:t>
            </a:r>
            <a:r>
              <a:rPr lang="es-CO" sz="1800" b="0" dirty="0">
                <a:latin typeface="+mn-lt"/>
              </a:rPr>
              <a:t>ticas p</a:t>
            </a:r>
            <a:r>
              <a:rPr lang="es-CO" sz="1800" b="0" dirty="0">
                <a:latin typeface="+mn-lt"/>
                <a:ea typeface="Lucida Grande"/>
                <a:cs typeface="Lucida Grande"/>
              </a:rPr>
              <a:t>ú</a:t>
            </a:r>
            <a:r>
              <a:rPr lang="es-CO" sz="1800" b="0" dirty="0">
                <a:latin typeface="+mn-lt"/>
              </a:rPr>
              <a:t>blicas</a:t>
            </a:r>
          </a:p>
          <a:p>
            <a:pPr marL="285750" indent="-285750">
              <a:lnSpc>
                <a:spcPct val="100000"/>
              </a:lnSpc>
              <a:buClr>
                <a:schemeClr val="accent1"/>
              </a:buClr>
              <a:buSzPct val="100000"/>
              <a:buFont typeface="Wingdings" charset="2"/>
              <a:buChar char="§"/>
              <a:defRPr/>
            </a:pPr>
            <a:r>
              <a:rPr lang="es-CO" sz="1800" b="0" dirty="0">
                <a:latin typeface="+mn-lt"/>
              </a:rPr>
              <a:t>En este marco, su construcci</a:t>
            </a:r>
            <a:r>
              <a:rPr lang="es-ES_tradnl" sz="1800" b="0" dirty="0">
                <a:latin typeface="+mn-lt"/>
              </a:rPr>
              <a:t>ó</a:t>
            </a:r>
            <a:r>
              <a:rPr lang="es-CO" sz="1800" b="0" dirty="0">
                <a:latin typeface="+mn-lt"/>
              </a:rPr>
              <a:t>n requiere definir cuatro temas clave:</a:t>
            </a:r>
          </a:p>
          <a:p>
            <a:pPr marL="741362" lvl="1" indent="-285750">
              <a:lnSpc>
                <a:spcPct val="100000"/>
              </a:lnSpc>
              <a:buClr>
                <a:schemeClr val="accent2"/>
              </a:buClr>
              <a:buFont typeface="Arial"/>
              <a:buChar char="•"/>
              <a:defRPr/>
            </a:pPr>
            <a:r>
              <a:rPr lang="es-ES_tradnl" sz="1800" dirty="0">
                <a:latin typeface="+mn-lt"/>
              </a:rPr>
              <a:t>¿Cuáles son los sectores económicos a ser indagados y medidos en términos de su digitalización?</a:t>
            </a:r>
            <a:endParaRPr lang="en-US" sz="1800" dirty="0">
              <a:latin typeface="+mn-lt"/>
            </a:endParaRPr>
          </a:p>
          <a:p>
            <a:pPr marL="741362" lvl="1" indent="-285750">
              <a:lnSpc>
                <a:spcPct val="100000"/>
              </a:lnSpc>
              <a:buClr>
                <a:schemeClr val="accent2"/>
              </a:buClr>
              <a:buFont typeface="Arial"/>
              <a:buChar char="•"/>
              <a:defRPr/>
            </a:pPr>
            <a:r>
              <a:rPr lang="es-ES_tradnl" sz="1800" dirty="0">
                <a:latin typeface="+mn-lt"/>
              </a:rPr>
              <a:t>¿Qué métricas serán utilizadas para medir la digitalización de los sectores?</a:t>
            </a:r>
            <a:endParaRPr lang="en-US" sz="1800" dirty="0">
              <a:latin typeface="+mn-lt"/>
            </a:endParaRPr>
          </a:p>
          <a:p>
            <a:pPr marL="741362" lvl="1" indent="-285750">
              <a:lnSpc>
                <a:spcPct val="100000"/>
              </a:lnSpc>
              <a:buClr>
                <a:schemeClr val="accent2"/>
              </a:buClr>
              <a:buFont typeface="Arial"/>
              <a:buChar char="•"/>
              <a:defRPr/>
            </a:pPr>
            <a:r>
              <a:rPr lang="es-ES_tradnl" sz="1800" dirty="0">
                <a:latin typeface="+mn-lt"/>
              </a:rPr>
              <a:t>¿Cuál será el diseño de la muestra en términos del tamaño de la muestra (n</a:t>
            </a:r>
            <a:r>
              <a:rPr lang="es-CO" sz="1800" dirty="0">
                <a:latin typeface="+mn-lt"/>
                <a:ea typeface="Lucida Grande"/>
                <a:cs typeface="Lucida Grande"/>
              </a:rPr>
              <a:t>ú</a:t>
            </a:r>
            <a:r>
              <a:rPr lang="es-ES_tradnl" sz="1800" dirty="0">
                <a:latin typeface="+mn-lt"/>
              </a:rPr>
              <a:t>mero de establecimientos) y cuestionario?</a:t>
            </a:r>
            <a:endParaRPr lang="en-US" sz="1800" dirty="0">
              <a:latin typeface="+mn-lt"/>
            </a:endParaRPr>
          </a:p>
          <a:p>
            <a:pPr marL="741362" lvl="1" indent="-285750">
              <a:lnSpc>
                <a:spcPct val="100000"/>
              </a:lnSpc>
              <a:buClr>
                <a:schemeClr val="accent2"/>
              </a:buClr>
              <a:buFont typeface="Arial"/>
              <a:buChar char="•"/>
              <a:defRPr/>
            </a:pPr>
            <a:r>
              <a:rPr lang="es-ES_tradnl" sz="1800" dirty="0">
                <a:latin typeface="+mn-lt"/>
              </a:rPr>
              <a:t>¿Cuál sería la metodología de medición y análisis que permite generar un índice de digitalización sectorial?</a:t>
            </a:r>
            <a:endParaRPr lang="en-US" sz="1800" dirty="0">
              <a:latin typeface="+mn-lt"/>
            </a:endParaRPr>
          </a:p>
          <a:p>
            <a:pPr marL="285750" indent="-285750">
              <a:buFont typeface="Arial"/>
              <a:buChar char="•"/>
              <a:defRPr/>
            </a:pPr>
            <a:endParaRPr lang="es-CO" dirty="0"/>
          </a:p>
          <a:p>
            <a:pPr marL="285750" indent="-285750">
              <a:buFont typeface="Arial"/>
              <a:buChar char="•"/>
              <a:defRPr/>
            </a:pPr>
            <a:endParaRPr lang="es-CO" dirty="0"/>
          </a:p>
          <a:p>
            <a:pPr marL="285750" indent="-285750">
              <a:buFont typeface="Arial"/>
              <a:buChar char="•"/>
              <a:defRPr/>
            </a:pPr>
            <a:endParaRPr lang="es-CO" dirty="0"/>
          </a:p>
        </p:txBody>
      </p:sp>
    </p:spTree>
    <p:extLst>
      <p:ext uri="{BB962C8B-B14F-4D97-AF65-F5344CB8AC3E}">
        <p14:creationId xmlns:p14="http://schemas.microsoft.com/office/powerpoint/2010/main" val="312167365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solidFill>
                  <a:srgbClr val="CCAF0A"/>
                </a:solidFill>
              </a:rPr>
              <a:t>PRIMER NIVEL</a:t>
            </a:r>
            <a:r>
              <a:rPr lang="es-AR" dirty="0" smtClean="0"/>
              <a:t>: LAS ENCUESTAS DEL </a:t>
            </a:r>
            <a:r>
              <a:rPr lang="es-AR" dirty="0" err="1" smtClean="0"/>
              <a:t>DANE</a:t>
            </a:r>
            <a:r>
              <a:rPr lang="es-AR" dirty="0" smtClean="0"/>
              <a:t> Y </a:t>
            </a:r>
            <a:r>
              <a:rPr lang="es-AR" dirty="0" err="1" smtClean="0"/>
              <a:t>MINTIC</a:t>
            </a:r>
            <a:r>
              <a:rPr lang="es-AR" dirty="0" smtClean="0"/>
              <a:t> COMPLEMENTADAS CON LA ENCUESTA AD-HOC GENERAN UNA VISIÓN COMPLETA DE DIGITALIZACIÓN DEL PRIMER NIVEL</a:t>
            </a:r>
            <a:endParaRPr lang="es-AR" dirty="0"/>
          </a:p>
        </p:txBody>
      </p:sp>
      <p:graphicFrame>
        <p:nvGraphicFramePr>
          <p:cNvPr id="4" name="Table 3"/>
          <p:cNvGraphicFramePr>
            <a:graphicFrameLocks noGrp="1"/>
          </p:cNvGraphicFramePr>
          <p:nvPr>
            <p:extLst>
              <p:ext uri="{D42A27DB-BD31-4B8C-83A1-F6EECF244321}">
                <p14:modId xmlns:p14="http://schemas.microsoft.com/office/powerpoint/2010/main" val="12432530"/>
              </p:ext>
            </p:extLst>
          </p:nvPr>
        </p:nvGraphicFramePr>
        <p:xfrm>
          <a:off x="533400" y="1295400"/>
          <a:ext cx="6096000" cy="4099559"/>
        </p:xfrm>
        <a:graphic>
          <a:graphicData uri="http://schemas.openxmlformats.org/drawingml/2006/table">
            <a:tbl>
              <a:tblPr firstRow="1" bandRow="1">
                <a:tableStyleId>{5C22544A-7EE6-4342-B048-85BDC9FD1C3A}</a:tableStyleId>
              </a:tblPr>
              <a:tblGrid>
                <a:gridCol w="1219200">
                  <a:extLst>
                    <a:ext uri="{9D8B030D-6E8A-4147-A177-3AD203B41FA5}">
                      <a16:colId xmlns="" xmlns:a16="http://schemas.microsoft.com/office/drawing/2014/main" val="20000"/>
                    </a:ext>
                  </a:extLst>
                </a:gridCol>
                <a:gridCol w="1219200">
                  <a:extLst>
                    <a:ext uri="{9D8B030D-6E8A-4147-A177-3AD203B41FA5}">
                      <a16:colId xmlns="" xmlns:a16="http://schemas.microsoft.com/office/drawing/2014/main" val="20001"/>
                    </a:ext>
                  </a:extLst>
                </a:gridCol>
                <a:gridCol w="1219200">
                  <a:extLst>
                    <a:ext uri="{9D8B030D-6E8A-4147-A177-3AD203B41FA5}">
                      <a16:colId xmlns="" xmlns:a16="http://schemas.microsoft.com/office/drawing/2014/main" val="20002"/>
                    </a:ext>
                  </a:extLst>
                </a:gridCol>
                <a:gridCol w="1219200">
                  <a:extLst>
                    <a:ext uri="{9D8B030D-6E8A-4147-A177-3AD203B41FA5}">
                      <a16:colId xmlns="" xmlns:a16="http://schemas.microsoft.com/office/drawing/2014/main" val="20003"/>
                    </a:ext>
                  </a:extLst>
                </a:gridCol>
                <a:gridCol w="1219200">
                  <a:extLst>
                    <a:ext uri="{9D8B030D-6E8A-4147-A177-3AD203B41FA5}">
                      <a16:colId xmlns="" xmlns:a16="http://schemas.microsoft.com/office/drawing/2014/main" val="20004"/>
                    </a:ext>
                  </a:extLst>
                </a:gridCol>
              </a:tblGrid>
              <a:tr h="370840">
                <a:tc rowSpan="2" gridSpan="2">
                  <a:txBody>
                    <a:bodyPr/>
                    <a:lstStyle/>
                    <a:p>
                      <a:endParaRPr lang="es-CO"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hMerge="1">
                  <a:txBody>
                    <a:bodyPr/>
                    <a:lstStyle/>
                    <a:p>
                      <a:endParaRPr lang="es-CO" dirty="0"/>
                    </a:p>
                  </a:txBody>
                  <a:tcPr/>
                </a:tc>
                <a:tc gridSpan="3">
                  <a:txBody>
                    <a:bodyPr/>
                    <a:lstStyle/>
                    <a:p>
                      <a:pPr algn="ctr"/>
                      <a:r>
                        <a:rPr lang="es-CO" dirty="0"/>
                        <a:t>Sector industrial</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s-CO" dirty="0"/>
                    </a:p>
                  </a:txBody>
                  <a:tcPr/>
                </a:tc>
                <a:tc hMerge="1">
                  <a:txBody>
                    <a:bodyPr/>
                    <a:lstStyle/>
                    <a:p>
                      <a:endParaRPr lang="es-CO" dirty="0"/>
                    </a:p>
                  </a:txBody>
                  <a:tcPr/>
                </a:tc>
                <a:extLst>
                  <a:ext uri="{0D108BD9-81ED-4DB2-BD59-A6C34878D82A}">
                    <a16:rowId xmlns="" xmlns:a16="http://schemas.microsoft.com/office/drawing/2014/main" val="10000"/>
                  </a:ext>
                </a:extLst>
              </a:tr>
              <a:tr h="370840">
                <a:tc gridSpan="2" vMerge="1">
                  <a:txBody>
                    <a:bodyPr/>
                    <a:lstStyle/>
                    <a:p>
                      <a:endParaRPr lang="es-CO" dirty="0"/>
                    </a:p>
                  </a:txBody>
                  <a:tcPr/>
                </a:tc>
                <a:tc hMerge="1" vMerge="1">
                  <a:txBody>
                    <a:bodyPr/>
                    <a:lstStyle/>
                    <a:p>
                      <a:endParaRPr lang="es-CO"/>
                    </a:p>
                  </a:txBody>
                  <a:tcPr/>
                </a:tc>
                <a:tc>
                  <a:txBody>
                    <a:bodyPr/>
                    <a:lstStyle/>
                    <a:p>
                      <a:pPr algn="ctr"/>
                      <a:r>
                        <a:rPr lang="es-CO" dirty="0">
                          <a:solidFill>
                            <a:srgbClr val="F2F2F2"/>
                          </a:solidFill>
                        </a:rPr>
                        <a:t>Primario</a:t>
                      </a:r>
                    </a:p>
                  </a:txBody>
                  <a:tcPr anchor="ctr">
                    <a:lnL w="12700" cap="flat" cmpd="sng" algn="ctr">
                      <a:solidFill>
                        <a:scrgbClr r="0" g="0" b="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solidFill>
                  </a:tcPr>
                </a:tc>
                <a:tc>
                  <a:txBody>
                    <a:bodyPr/>
                    <a:lstStyle/>
                    <a:p>
                      <a:pPr algn="ctr"/>
                      <a:r>
                        <a:rPr lang="es-CO" dirty="0">
                          <a:solidFill>
                            <a:srgbClr val="F2F2F2"/>
                          </a:solidFill>
                        </a:rPr>
                        <a:t>Secundario</a:t>
                      </a:r>
                    </a:p>
                  </a:txBody>
                  <a:tcPr anchor="ctr">
                    <a:lnL w="1270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solidFill>
                  </a:tcPr>
                </a:tc>
                <a:tc>
                  <a:txBody>
                    <a:bodyPr/>
                    <a:lstStyle/>
                    <a:p>
                      <a:pPr algn="ctr"/>
                      <a:r>
                        <a:rPr lang="es-CO" dirty="0">
                          <a:solidFill>
                            <a:srgbClr val="F2F2F2"/>
                          </a:solidFill>
                        </a:rPr>
                        <a:t>Terciario</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solidFill>
                  </a:tcPr>
                </a:tc>
                <a:extLst>
                  <a:ext uri="{0D108BD9-81ED-4DB2-BD59-A6C34878D82A}">
                    <a16:rowId xmlns="" xmlns:a16="http://schemas.microsoft.com/office/drawing/2014/main" val="10001"/>
                  </a:ext>
                </a:extLst>
              </a:tr>
              <a:tr h="370840">
                <a:tc rowSpan="4">
                  <a:txBody>
                    <a:bodyPr/>
                    <a:lstStyle/>
                    <a:p>
                      <a:pPr algn="ctr"/>
                      <a:r>
                        <a:rPr lang="es-CO" sz="1800" b="1" dirty="0">
                          <a:solidFill>
                            <a:schemeClr val="bg1">
                              <a:lumMod val="95000"/>
                            </a:schemeClr>
                          </a:solidFill>
                        </a:rPr>
                        <a:t>Dimensión</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6EA0B0"/>
                    </a:solidFill>
                  </a:tcPr>
                </a:tc>
                <a:tc>
                  <a:txBody>
                    <a:bodyPr/>
                    <a:lstStyle/>
                    <a:p>
                      <a:pPr marL="0" marR="0" algn="ctr">
                        <a:spcBef>
                          <a:spcPts val="0"/>
                        </a:spcBef>
                        <a:spcAft>
                          <a:spcPts val="0"/>
                        </a:spcAft>
                      </a:pPr>
                      <a:r>
                        <a:rPr lang="es-ES_tradnl" sz="1600" dirty="0">
                          <a:solidFill>
                            <a:schemeClr val="bg1">
                              <a:lumMod val="95000"/>
                            </a:schemeClr>
                          </a:solidFill>
                          <a:effectLst/>
                          <a:latin typeface="+mn-lt"/>
                          <a:ea typeface="ＭＳ 明朝"/>
                          <a:cs typeface="Times New Roman"/>
                        </a:rPr>
                        <a:t>Micro (&lt;10)</a:t>
                      </a:r>
                      <a:endParaRPr lang="en-US" sz="1600" dirty="0">
                        <a:solidFill>
                          <a:schemeClr val="bg1">
                            <a:lumMod val="95000"/>
                          </a:schemeClr>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6EA0B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CO" sz="1800" b="0" noProof="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CO" sz="1800" b="0" kern="1200" noProof="0" dirty="0">
                          <a:solidFill>
                            <a:srgbClr val="000000"/>
                          </a:solidFill>
                          <a:effectLst/>
                          <a:latin typeface="+mn-lt"/>
                          <a:ea typeface="+mn-ea"/>
                          <a:cs typeface="+mn-cs"/>
                        </a:rPr>
                        <a:t>Indicadores básicos de tenencia y uso de TIC en micro-establecimientos (DANE)</a:t>
                      </a:r>
                      <a:r>
                        <a:rPr lang="es-CO" sz="1800" b="0" noProof="0" dirty="0">
                          <a:solidFill>
                            <a:srgbClr val="000000"/>
                          </a:solidFill>
                          <a:effectLst/>
                        </a:rPr>
                        <a:t> </a:t>
                      </a:r>
                      <a:endParaRPr lang="es-CO" sz="1800" b="0" noProof="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s-CO"/>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2"/>
                  </a:ext>
                </a:extLst>
              </a:tr>
              <a:tr h="370840">
                <a:tc vMerge="1">
                  <a:txBody>
                    <a:bodyPr/>
                    <a:lstStyle/>
                    <a:p>
                      <a:endParaRPr lang="es-CO"/>
                    </a:p>
                  </a:txBody>
                  <a:tcPr/>
                </a:tc>
                <a:tc>
                  <a:txBody>
                    <a:bodyPr/>
                    <a:lstStyle/>
                    <a:p>
                      <a:pPr marL="0" marR="0" algn="ctr">
                        <a:spcBef>
                          <a:spcPts val="0"/>
                        </a:spcBef>
                        <a:spcAft>
                          <a:spcPts val="0"/>
                        </a:spcAft>
                      </a:pPr>
                      <a:r>
                        <a:rPr lang="es-ES_tradnl" sz="1600" dirty="0">
                          <a:solidFill>
                            <a:schemeClr val="bg1">
                              <a:lumMod val="95000"/>
                            </a:schemeClr>
                          </a:solidFill>
                          <a:effectLst/>
                          <a:latin typeface="+mn-lt"/>
                          <a:ea typeface="ＭＳ 明朝"/>
                          <a:cs typeface="Times New Roman"/>
                        </a:rPr>
                        <a:t>Pequeña (11-50)</a:t>
                      </a:r>
                      <a:endParaRPr lang="en-US" sz="1600" dirty="0">
                        <a:solidFill>
                          <a:schemeClr val="bg1">
                            <a:lumMod val="95000"/>
                          </a:schemeClr>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6EA0B0"/>
                    </a:solidFill>
                  </a:tcPr>
                </a:tc>
                <a:tc>
                  <a:txBody>
                    <a:bodyPr/>
                    <a:lstStyle/>
                    <a:p>
                      <a:endParaRPr lang="es-CO"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CO" sz="1800" b="0" kern="1200" noProof="0" dirty="0">
                          <a:solidFill>
                            <a:schemeClr val="tx1"/>
                          </a:solidFill>
                          <a:effectLst/>
                          <a:latin typeface="+mn-lt"/>
                          <a:ea typeface="+mn-ea"/>
                          <a:cs typeface="+mn-cs"/>
                        </a:rPr>
                        <a:t>Indicadores básicos de tenencia y uso de TIC en empresas (DANE)</a:t>
                      </a:r>
                      <a:endParaRPr lang="es-CO" sz="1800" b="0" noProof="0"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s-CO"/>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3"/>
                  </a:ext>
                </a:extLst>
              </a:tr>
              <a:tr h="604520">
                <a:tc vMerge="1">
                  <a:txBody>
                    <a:bodyPr/>
                    <a:lstStyle/>
                    <a:p>
                      <a:endParaRPr lang="es-CO"/>
                    </a:p>
                  </a:txBody>
                  <a:tcPr/>
                </a:tc>
                <a:tc>
                  <a:txBody>
                    <a:bodyPr/>
                    <a:lstStyle/>
                    <a:p>
                      <a:pPr marL="0" marR="0" algn="ctr">
                        <a:spcBef>
                          <a:spcPts val="0"/>
                        </a:spcBef>
                        <a:spcAft>
                          <a:spcPts val="0"/>
                        </a:spcAft>
                      </a:pPr>
                      <a:r>
                        <a:rPr lang="es-ES_tradnl" sz="1600" dirty="0">
                          <a:solidFill>
                            <a:schemeClr val="bg1">
                              <a:lumMod val="95000"/>
                            </a:schemeClr>
                          </a:solidFill>
                          <a:effectLst/>
                          <a:latin typeface="+mn-lt"/>
                          <a:ea typeface="ＭＳ 明朝"/>
                          <a:cs typeface="Times New Roman"/>
                        </a:rPr>
                        <a:t>Mediana (51-100)</a:t>
                      </a:r>
                      <a:endParaRPr lang="en-US" sz="1600" dirty="0">
                        <a:solidFill>
                          <a:schemeClr val="bg1">
                            <a:lumMod val="95000"/>
                          </a:schemeClr>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6EA0B0"/>
                    </a:solidFill>
                  </a:tcPr>
                </a:tc>
                <a:tc>
                  <a:txBody>
                    <a:bodyPr/>
                    <a:lstStyle/>
                    <a:p>
                      <a:endParaRPr lang="es-CO"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gridSpan="2">
                  <a:txBody>
                    <a:bodyPr/>
                    <a:lstStyle/>
                    <a:p>
                      <a:endParaRPr lang="es-CO"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5DFE4"/>
                    </a:solidFill>
                  </a:tcPr>
                </a:tc>
                <a:tc hMerge="1">
                  <a:txBody>
                    <a:bodyPr/>
                    <a:lstStyle/>
                    <a:p>
                      <a:endParaRPr lang="es-CO"/>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4"/>
                  </a:ext>
                </a:extLst>
              </a:tr>
              <a:tr h="650240">
                <a:tc vMerge="1">
                  <a:txBody>
                    <a:bodyPr/>
                    <a:lstStyle/>
                    <a:p>
                      <a:endParaRPr lang="es-CO"/>
                    </a:p>
                  </a:txBody>
                  <a:tcPr/>
                </a:tc>
                <a:tc>
                  <a:txBody>
                    <a:bodyPr/>
                    <a:lstStyle/>
                    <a:p>
                      <a:pPr marL="0" marR="0" algn="ctr">
                        <a:spcBef>
                          <a:spcPts val="0"/>
                        </a:spcBef>
                        <a:spcAft>
                          <a:spcPts val="0"/>
                        </a:spcAft>
                      </a:pPr>
                      <a:r>
                        <a:rPr lang="es-ES_tradnl" sz="1600" dirty="0">
                          <a:solidFill>
                            <a:schemeClr val="bg1">
                              <a:lumMod val="95000"/>
                            </a:schemeClr>
                          </a:solidFill>
                          <a:effectLst/>
                          <a:latin typeface="+mn-lt"/>
                          <a:ea typeface="ＭＳ 明朝"/>
                          <a:cs typeface="Times New Roman"/>
                        </a:rPr>
                        <a:t>Grande (&gt;100)</a:t>
                      </a:r>
                      <a:endParaRPr lang="en-US" sz="1600" dirty="0">
                        <a:solidFill>
                          <a:schemeClr val="bg1">
                            <a:lumMod val="95000"/>
                          </a:schemeClr>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6EA0B0"/>
                    </a:solidFill>
                  </a:tcPr>
                </a:tc>
                <a:tc>
                  <a:txBody>
                    <a:bodyPr/>
                    <a:lstStyle/>
                    <a:p>
                      <a:endParaRPr lang="es-CO"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gridSpan="2">
                  <a:txBody>
                    <a:bodyPr/>
                    <a:lstStyle/>
                    <a:p>
                      <a:endParaRPr lang="es-CO"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s-CO"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
        <p:nvSpPr>
          <p:cNvPr id="3" name="Rounded Rectangle 2"/>
          <p:cNvSpPr/>
          <p:nvPr/>
        </p:nvSpPr>
        <p:spPr>
          <a:xfrm>
            <a:off x="4191000" y="2108200"/>
            <a:ext cx="2362200" cy="2616200"/>
          </a:xfrm>
          <a:prstGeom prst="roundRect">
            <a:avLst/>
          </a:prstGeom>
          <a:noFill/>
          <a:ln w="28575" cmpd="sng">
            <a:solidFill>
              <a:srgbClr val="FF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5" name="TextBox 4"/>
          <p:cNvSpPr txBox="1"/>
          <p:nvPr/>
        </p:nvSpPr>
        <p:spPr>
          <a:xfrm>
            <a:off x="7010400" y="2320962"/>
            <a:ext cx="1981199" cy="1077218"/>
          </a:xfrm>
          <a:prstGeom prst="rect">
            <a:avLst/>
          </a:prstGeom>
          <a:noFill/>
          <a:ln w="28575" cmpd="sng">
            <a:solidFill>
              <a:srgbClr val="FF0000"/>
            </a:solidFill>
          </a:ln>
        </p:spPr>
        <p:txBody>
          <a:bodyPr wrap="square" rtlCol="0">
            <a:spAutoFit/>
          </a:bodyPr>
          <a:lstStyle/>
          <a:p>
            <a:pPr algn="ctr"/>
            <a:r>
              <a:rPr lang="es-CO" sz="1600" dirty="0">
                <a:solidFill>
                  <a:srgbClr val="FF0000"/>
                </a:solidFill>
                <a:latin typeface="+mn-lt"/>
              </a:rPr>
              <a:t>Encuesta de las MIPYME colombianas y su relación con la tecnología (MINTIC) </a:t>
            </a:r>
          </a:p>
        </p:txBody>
      </p:sp>
      <p:cxnSp>
        <p:nvCxnSpPr>
          <p:cNvPr id="7" name="Straight Arrow Connector 6"/>
          <p:cNvCxnSpPr>
            <a:cxnSpLocks/>
            <a:stCxn id="5" idx="1"/>
            <a:endCxn id="4" idx="3"/>
          </p:cNvCxnSpPr>
          <p:nvPr/>
        </p:nvCxnSpPr>
        <p:spPr>
          <a:xfrm flipH="1">
            <a:off x="6629400" y="2859571"/>
            <a:ext cx="381000" cy="485608"/>
          </a:xfrm>
          <a:prstGeom prst="straightConnector1">
            <a:avLst/>
          </a:prstGeom>
          <a:ln w="38100" cmpd="sng">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8" name="Rounded Rectangle 7"/>
          <p:cNvSpPr/>
          <p:nvPr/>
        </p:nvSpPr>
        <p:spPr>
          <a:xfrm>
            <a:off x="4191000" y="2108200"/>
            <a:ext cx="2286000" cy="3302000"/>
          </a:xfrm>
          <a:prstGeom prst="roundRect">
            <a:avLst/>
          </a:prstGeom>
          <a:noFill/>
          <a:ln w="28575" cmpd="sng">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9" name="TextBox 8"/>
          <p:cNvSpPr txBox="1"/>
          <p:nvPr/>
        </p:nvSpPr>
        <p:spPr>
          <a:xfrm>
            <a:off x="6781801" y="4535269"/>
            <a:ext cx="1981199" cy="646331"/>
          </a:xfrm>
          <a:prstGeom prst="rect">
            <a:avLst/>
          </a:prstGeom>
          <a:noFill/>
          <a:ln w="28575" cmpd="sng">
            <a:solidFill>
              <a:srgbClr val="000000"/>
            </a:solidFill>
          </a:ln>
        </p:spPr>
        <p:txBody>
          <a:bodyPr wrap="square" rtlCol="0">
            <a:spAutoFit/>
          </a:bodyPr>
          <a:lstStyle/>
          <a:p>
            <a:pPr algn="ctr"/>
            <a:r>
              <a:rPr lang="es-CO" dirty="0">
                <a:solidFill>
                  <a:srgbClr val="000000"/>
                </a:solidFill>
                <a:latin typeface="+mn-lt"/>
              </a:rPr>
              <a:t>Gran Encuesta TIC (MINTIC)</a:t>
            </a:r>
          </a:p>
        </p:txBody>
      </p:sp>
      <p:cxnSp>
        <p:nvCxnSpPr>
          <p:cNvPr id="11" name="Straight Arrow Connector 10"/>
          <p:cNvCxnSpPr/>
          <p:nvPr/>
        </p:nvCxnSpPr>
        <p:spPr>
          <a:xfrm flipH="1" flipV="1">
            <a:off x="6477000" y="4648200"/>
            <a:ext cx="304800" cy="152401"/>
          </a:xfrm>
          <a:prstGeom prst="straightConnector1">
            <a:avLst/>
          </a:prstGeom>
          <a:ln w="3810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938254" y="838200"/>
            <a:ext cx="3310146" cy="369332"/>
          </a:xfrm>
          <a:prstGeom prst="rect">
            <a:avLst/>
          </a:prstGeom>
          <a:noFill/>
        </p:spPr>
        <p:txBody>
          <a:bodyPr wrap="none" rtlCol="0">
            <a:spAutoFit/>
          </a:bodyPr>
          <a:lstStyle/>
          <a:p>
            <a:r>
              <a:rPr lang="es-CO" dirty="0"/>
              <a:t>ENCUESTAS DE EMPRESAS</a:t>
            </a:r>
          </a:p>
        </p:txBody>
      </p:sp>
      <p:sp>
        <p:nvSpPr>
          <p:cNvPr id="12" name="Rounded Rectangle 11"/>
          <p:cNvSpPr/>
          <p:nvPr/>
        </p:nvSpPr>
        <p:spPr>
          <a:xfrm>
            <a:off x="3048000" y="2057400"/>
            <a:ext cx="1066800" cy="3302000"/>
          </a:xfrm>
          <a:prstGeom prst="roundRect">
            <a:avLst/>
          </a:prstGeom>
          <a:noFill/>
          <a:ln w="28575" cmpd="sng">
            <a:solidFill>
              <a:schemeClr val="accent2"/>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TextBox 12"/>
          <p:cNvSpPr txBox="1"/>
          <p:nvPr/>
        </p:nvSpPr>
        <p:spPr>
          <a:xfrm>
            <a:off x="1447800" y="5791200"/>
            <a:ext cx="1981199" cy="923330"/>
          </a:xfrm>
          <a:prstGeom prst="rect">
            <a:avLst/>
          </a:prstGeom>
          <a:noFill/>
          <a:ln w="28575" cmpd="sng">
            <a:solidFill>
              <a:srgbClr val="CCAF0A"/>
            </a:solidFill>
          </a:ln>
        </p:spPr>
        <p:txBody>
          <a:bodyPr wrap="square" rtlCol="0">
            <a:spAutoFit/>
          </a:bodyPr>
          <a:lstStyle/>
          <a:p>
            <a:pPr algn="ctr"/>
            <a:r>
              <a:rPr lang="es-CO" dirty="0">
                <a:solidFill>
                  <a:srgbClr val="CCAF0A"/>
                </a:solidFill>
                <a:latin typeface="+mn-lt"/>
              </a:rPr>
              <a:t>Encuesta del sector primario (Observatorio)</a:t>
            </a:r>
          </a:p>
        </p:txBody>
      </p:sp>
      <p:cxnSp>
        <p:nvCxnSpPr>
          <p:cNvPr id="15" name="Straight Arrow Connector 14"/>
          <p:cNvCxnSpPr/>
          <p:nvPr/>
        </p:nvCxnSpPr>
        <p:spPr>
          <a:xfrm flipH="1" flipV="1">
            <a:off x="3200400" y="5394959"/>
            <a:ext cx="1" cy="396241"/>
          </a:xfrm>
          <a:prstGeom prst="straightConnector1">
            <a:avLst/>
          </a:prstGeom>
          <a:ln w="38100" cmpd="sng">
            <a:solidFill>
              <a:srgbClr val="CCAF0A"/>
            </a:solidFill>
            <a:tailEnd type="arrow"/>
          </a:ln>
          <a:effectLst/>
        </p:spPr>
        <p:style>
          <a:lnRef idx="2">
            <a:schemeClr val="accent1"/>
          </a:lnRef>
          <a:fillRef idx="0">
            <a:schemeClr val="accent1"/>
          </a:fillRef>
          <a:effectRef idx="1">
            <a:schemeClr val="accent1"/>
          </a:effectRef>
          <a:fontRef idx="minor">
            <a:schemeClr val="tx1"/>
          </a:fontRef>
        </p:style>
      </p:cxnSp>
      <p:sp>
        <p:nvSpPr>
          <p:cNvPr id="16" name="Rounded Rectangle 15"/>
          <p:cNvSpPr/>
          <p:nvPr/>
        </p:nvSpPr>
        <p:spPr>
          <a:xfrm>
            <a:off x="3505200" y="2057400"/>
            <a:ext cx="533400" cy="3302000"/>
          </a:xfrm>
          <a:prstGeom prst="roundRect">
            <a:avLst/>
          </a:prstGeom>
          <a:noFill/>
          <a:ln w="28575" cmpd="sng">
            <a:solidFill>
              <a:srgbClr val="3366FF"/>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TextBox 16"/>
          <p:cNvSpPr txBox="1"/>
          <p:nvPr/>
        </p:nvSpPr>
        <p:spPr>
          <a:xfrm>
            <a:off x="3810001" y="5791200"/>
            <a:ext cx="1219200" cy="369332"/>
          </a:xfrm>
          <a:prstGeom prst="rect">
            <a:avLst/>
          </a:prstGeom>
          <a:noFill/>
          <a:ln w="28575" cmpd="sng">
            <a:solidFill>
              <a:srgbClr val="3366FF"/>
            </a:solidFill>
          </a:ln>
        </p:spPr>
        <p:txBody>
          <a:bodyPr wrap="square" rtlCol="0">
            <a:spAutoFit/>
          </a:bodyPr>
          <a:lstStyle/>
          <a:p>
            <a:pPr algn="ctr"/>
            <a:r>
              <a:rPr lang="es-CO" dirty="0" smtClean="0">
                <a:solidFill>
                  <a:srgbClr val="3366FF"/>
                </a:solidFill>
                <a:latin typeface="+mn-lt"/>
              </a:rPr>
              <a:t>TIC y Agro</a:t>
            </a:r>
            <a:endParaRPr lang="es-CO" dirty="0">
              <a:solidFill>
                <a:srgbClr val="3366FF"/>
              </a:solidFill>
              <a:latin typeface="+mn-lt"/>
            </a:endParaRPr>
          </a:p>
        </p:txBody>
      </p:sp>
      <p:cxnSp>
        <p:nvCxnSpPr>
          <p:cNvPr id="18" name="Straight Arrow Connector 17"/>
          <p:cNvCxnSpPr/>
          <p:nvPr/>
        </p:nvCxnSpPr>
        <p:spPr>
          <a:xfrm flipH="1" flipV="1">
            <a:off x="3886200" y="5410200"/>
            <a:ext cx="1" cy="396241"/>
          </a:xfrm>
          <a:prstGeom prst="straightConnector1">
            <a:avLst/>
          </a:prstGeom>
          <a:ln w="38100" cmpd="sng">
            <a:solidFill>
              <a:srgbClr val="3366FF"/>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8891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SE DEFINEN A CONTINUACIÓN LOS REQUERIMIENTOS INFORMATIVOS DEL SEGUNDO NIVEL</a:t>
            </a:r>
            <a:endParaRPr lang="es-AR" dirty="0"/>
          </a:p>
        </p:txBody>
      </p:sp>
      <p:graphicFrame>
        <p:nvGraphicFramePr>
          <p:cNvPr id="4" name="Table 3"/>
          <p:cNvGraphicFramePr>
            <a:graphicFrameLocks noGrp="1"/>
          </p:cNvGraphicFramePr>
          <p:nvPr>
            <p:extLst>
              <p:ext uri="{D42A27DB-BD31-4B8C-83A1-F6EECF244321}">
                <p14:modId xmlns:p14="http://schemas.microsoft.com/office/powerpoint/2010/main" val="602791600"/>
              </p:ext>
            </p:extLst>
          </p:nvPr>
        </p:nvGraphicFramePr>
        <p:xfrm>
          <a:off x="914400" y="1503422"/>
          <a:ext cx="7239000" cy="4353394"/>
        </p:xfrm>
        <a:graphic>
          <a:graphicData uri="http://schemas.openxmlformats.org/drawingml/2006/table">
            <a:tbl>
              <a:tblPr firstRow="1" bandRow="1">
                <a:tableStyleId>{5C22544A-7EE6-4342-B048-85BDC9FD1C3A}</a:tableStyleId>
              </a:tblPr>
              <a:tblGrid>
                <a:gridCol w="3334820">
                  <a:extLst>
                    <a:ext uri="{9D8B030D-6E8A-4147-A177-3AD203B41FA5}">
                      <a16:colId xmlns="" xmlns:a16="http://schemas.microsoft.com/office/drawing/2014/main" val="20000"/>
                    </a:ext>
                  </a:extLst>
                </a:gridCol>
                <a:gridCol w="3904180">
                  <a:extLst>
                    <a:ext uri="{9D8B030D-6E8A-4147-A177-3AD203B41FA5}">
                      <a16:colId xmlns="" xmlns:a16="http://schemas.microsoft.com/office/drawing/2014/main" val="20001"/>
                    </a:ext>
                  </a:extLst>
                </a:gridCol>
              </a:tblGrid>
              <a:tr h="427555">
                <a:tc>
                  <a:txBody>
                    <a:bodyPr/>
                    <a:lstStyle/>
                    <a:p>
                      <a:pPr algn="ctr"/>
                      <a:r>
                        <a:rPr lang="es-AR" sz="1800" noProof="0" dirty="0"/>
                        <a:t>Nivel</a:t>
                      </a:r>
                      <a:r>
                        <a:rPr lang="es-AR" sz="1800" baseline="0" noProof="0" dirty="0"/>
                        <a:t> de análisis</a:t>
                      </a:r>
                      <a:endParaRPr lang="es-AR" sz="18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AR" sz="1800" noProof="0" dirty="0"/>
                        <a:t>Descripción</a:t>
                      </a:r>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0"/>
                  </a:ext>
                </a:extLst>
              </a:tr>
              <a:tr h="737971">
                <a:tc>
                  <a:txBody>
                    <a:bodyPr/>
                    <a:lstStyle/>
                    <a:p>
                      <a:r>
                        <a:rPr lang="es-AR" sz="1600" noProof="0" dirty="0"/>
                        <a:t>1. Digitalización</a:t>
                      </a:r>
                      <a:r>
                        <a:rPr lang="es-AR" sz="1600" baseline="0" noProof="0" dirty="0"/>
                        <a:t> de procesos productivos (primer nivel de análisis)</a:t>
                      </a:r>
                      <a:endParaRPr lang="es-AR" sz="16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5DFE4"/>
                    </a:solidFill>
                  </a:tcPr>
                </a:tc>
                <a:tc>
                  <a:txBody>
                    <a:bodyPr/>
                    <a:lstStyle/>
                    <a:p>
                      <a:pPr marL="285750" indent="-285750">
                        <a:buFont typeface="Arial"/>
                        <a:buChar char="•"/>
                      </a:pPr>
                      <a:r>
                        <a:rPr lang="es-AR" sz="1600" noProof="0" dirty="0"/>
                        <a:t>Asimilación de tecnologías digitales en procesos</a:t>
                      </a:r>
                      <a:r>
                        <a:rPr lang="es-AR" sz="1600" baseline="0" noProof="0" dirty="0"/>
                        <a:t> productivos</a:t>
                      </a:r>
                      <a:endParaRPr lang="es-AR" sz="16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5DFE4"/>
                    </a:solidFill>
                  </a:tcPr>
                </a:tc>
                <a:extLst>
                  <a:ext uri="{0D108BD9-81ED-4DB2-BD59-A6C34878D82A}">
                    <a16:rowId xmlns="" xmlns:a16="http://schemas.microsoft.com/office/drawing/2014/main" val="10001"/>
                  </a:ext>
                </a:extLst>
              </a:tr>
              <a:tr h="1064852">
                <a:tc>
                  <a:txBody>
                    <a:bodyPr/>
                    <a:lstStyle/>
                    <a:p>
                      <a:r>
                        <a:rPr lang="es-AR" sz="1600" noProof="0" dirty="0"/>
                        <a:t>2. Utilización y gestión de tecnologías digitales (segundo</a:t>
                      </a:r>
                      <a:r>
                        <a:rPr lang="es-AR" sz="1600" baseline="0" noProof="0" dirty="0"/>
                        <a:t> nivel de análisis)</a:t>
                      </a:r>
                      <a:r>
                        <a:rPr lang="es-AR" sz="1600" noProof="0" dirty="0"/>
                        <a:t> </a:t>
                      </a:r>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tc>
                  <a:txBody>
                    <a:bodyPr/>
                    <a:lstStyle/>
                    <a:p>
                      <a:pPr marL="285750" indent="-285750">
                        <a:buFont typeface="Arial"/>
                        <a:buChar char="•"/>
                      </a:pPr>
                      <a:r>
                        <a:rPr lang="es-AR" sz="1600" noProof="0" dirty="0"/>
                        <a:t>Gestión de tecnologías digitales (nivel de </a:t>
                      </a:r>
                      <a:r>
                        <a:rPr kumimoji="0" lang="es-AR" sz="1600" kern="1200" noProof="0" dirty="0">
                          <a:solidFill>
                            <a:schemeClr val="dk1"/>
                          </a:solidFill>
                          <a:latin typeface="+mn-lt"/>
                          <a:ea typeface="+mn-ea"/>
                          <a:cs typeface="+mn-cs"/>
                        </a:rPr>
                        <a:t>inversión</a:t>
                      </a:r>
                      <a:r>
                        <a:rPr lang="es-AR" sz="1600" noProof="0" dirty="0"/>
                        <a:t>, función de gestión de TIC, uso de internet, comercio electrónico, seguridad, etc.)</a:t>
                      </a:r>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2"/>
                  </a:ext>
                </a:extLst>
              </a:tr>
              <a:tr h="1054244">
                <a:tc>
                  <a:txBody>
                    <a:bodyPr/>
                    <a:lstStyle/>
                    <a:p>
                      <a:r>
                        <a:rPr lang="es-AR" sz="1600" noProof="0" dirty="0"/>
                        <a:t>3. Asimilación de tecnologías de</a:t>
                      </a:r>
                      <a:r>
                        <a:rPr lang="es-AR" sz="1600" baseline="0" noProof="0" dirty="0"/>
                        <a:t> avanzada (tercer nivel de análisis)</a:t>
                      </a:r>
                      <a:endParaRPr lang="es-AR" sz="16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5DFE4"/>
                    </a:solidFill>
                  </a:tcPr>
                </a:tc>
                <a:tc>
                  <a:txBody>
                    <a:bodyPr/>
                    <a:lstStyle/>
                    <a:p>
                      <a:pPr marL="285750" indent="-285750">
                        <a:buFont typeface="Arial"/>
                        <a:buChar char="•"/>
                      </a:pPr>
                      <a:r>
                        <a:rPr lang="es-AR" sz="1600" noProof="0" dirty="0"/>
                        <a:t>Incorporación de robótica, sensores,</a:t>
                      </a:r>
                      <a:r>
                        <a:rPr lang="es-AR" sz="1600" baseline="0" noProof="0" dirty="0"/>
                        <a:t> </a:t>
                      </a:r>
                      <a:r>
                        <a:rPr lang="es-AR" sz="1600" baseline="0" noProof="0" dirty="0" err="1"/>
                        <a:t>IoT</a:t>
                      </a:r>
                      <a:endParaRPr lang="es-AR" sz="1600" baseline="0" noProof="0" dirty="0"/>
                    </a:p>
                    <a:p>
                      <a:pPr marL="285750" indent="-285750">
                        <a:buFont typeface="Arial"/>
                        <a:buChar char="•"/>
                      </a:pPr>
                      <a:r>
                        <a:rPr lang="es-AR" sz="1600" baseline="0" noProof="0" dirty="0"/>
                        <a:t>Manejo integrado de la cadena de valor</a:t>
                      </a:r>
                      <a:endParaRPr lang="es-AR" sz="16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5DFE4"/>
                    </a:solidFill>
                  </a:tcPr>
                </a:tc>
                <a:extLst>
                  <a:ext uri="{0D108BD9-81ED-4DB2-BD59-A6C34878D82A}">
                    <a16:rowId xmlns="" xmlns:a16="http://schemas.microsoft.com/office/drawing/2014/main" val="10003"/>
                  </a:ext>
                </a:extLst>
              </a:tr>
              <a:tr h="1054244">
                <a:tc>
                  <a:txBody>
                    <a:bodyPr/>
                    <a:lstStyle/>
                    <a:p>
                      <a:r>
                        <a:rPr lang="es-AR" sz="1600" noProof="0" dirty="0"/>
                        <a:t>4. Gestión</a:t>
                      </a:r>
                      <a:r>
                        <a:rPr lang="es-AR" sz="1600" baseline="0" noProof="0" dirty="0"/>
                        <a:t> de tecnologías de avanzada</a:t>
                      </a:r>
                      <a:endParaRPr lang="es-AR" sz="16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BF0F2"/>
                    </a:solidFill>
                  </a:tcPr>
                </a:tc>
                <a:tc>
                  <a:txBody>
                    <a:bodyPr/>
                    <a:lstStyle/>
                    <a:p>
                      <a:pPr marL="285750" indent="-285750">
                        <a:buFont typeface="Arial"/>
                        <a:buChar char="•"/>
                      </a:pPr>
                      <a:r>
                        <a:rPr lang="es-AR" sz="1600" noProof="0" dirty="0"/>
                        <a:t>Existencia de una estrategia digital</a:t>
                      </a:r>
                    </a:p>
                    <a:p>
                      <a:pPr marL="285750" indent="-285750">
                        <a:buFont typeface="Arial"/>
                        <a:buChar char="•"/>
                      </a:pPr>
                      <a:r>
                        <a:rPr lang="es-AR" sz="1600" noProof="0" dirty="0"/>
                        <a:t>Gestión de estrategia de digitalización</a:t>
                      </a:r>
                    </a:p>
                    <a:p>
                      <a:pPr marL="285750" indent="-285750">
                        <a:buFont typeface="Arial"/>
                        <a:buChar char="•"/>
                      </a:pPr>
                      <a:r>
                        <a:rPr lang="es-AR" sz="1600" noProof="0" dirty="0"/>
                        <a:t>Impacto</a:t>
                      </a:r>
                      <a:r>
                        <a:rPr lang="es-AR" sz="1600" baseline="0" noProof="0" dirty="0"/>
                        <a:t> económico de digitalización avanzada</a:t>
                      </a:r>
                      <a:endParaRPr lang="es-AR" sz="16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BF0F2"/>
                    </a:solidFill>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32195503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solidFill>
                  <a:srgbClr val="CCAF0A"/>
                </a:solidFill>
              </a:rPr>
              <a:t>SEGUNDO NIVEL: </a:t>
            </a:r>
            <a:r>
              <a:rPr lang="es-AR" dirty="0" smtClean="0"/>
              <a:t>LA COMPRENSIÓN DEL ESTADO DE GESTIÓN DE TECNOLOGÍAS digitales ES FUNDAMENTAL PARA ENTENDER LAS BARRERAS EN LA ASIMILACIÓN DE las mismas</a:t>
            </a:r>
            <a:endParaRPr lang="es-AR" dirty="0"/>
          </a:p>
        </p:txBody>
      </p:sp>
      <p:sp>
        <p:nvSpPr>
          <p:cNvPr id="3" name="Content Placeholder 2"/>
          <p:cNvSpPr>
            <a:spLocks noGrp="1"/>
          </p:cNvSpPr>
          <p:nvPr>
            <p:ph idx="1"/>
          </p:nvPr>
        </p:nvSpPr>
        <p:spPr/>
        <p:txBody>
          <a:bodyPr/>
          <a:lstStyle/>
          <a:p>
            <a:pPr marL="285750" lvl="0" indent="-285750">
              <a:lnSpc>
                <a:spcPct val="100000"/>
              </a:lnSpc>
              <a:buClr>
                <a:schemeClr val="accent1"/>
              </a:buClr>
              <a:buSzPct val="100000"/>
              <a:buFont typeface="Wingdings" charset="2"/>
              <a:buChar char="§"/>
            </a:pPr>
            <a:r>
              <a:rPr lang="es-ES_tradnl" sz="1800" b="0" dirty="0">
                <a:latin typeface="+mn-lt"/>
              </a:rPr>
              <a:t>La transformación digital no es una prioridad de la alta gerencia</a:t>
            </a:r>
            <a:endParaRPr lang="en-US" sz="1800" b="0" dirty="0">
              <a:latin typeface="+mn-lt"/>
            </a:endParaRPr>
          </a:p>
          <a:p>
            <a:pPr marL="285750" lvl="0" indent="-285750">
              <a:lnSpc>
                <a:spcPct val="100000"/>
              </a:lnSpc>
              <a:buClr>
                <a:schemeClr val="accent1"/>
              </a:buClr>
              <a:buSzPct val="100000"/>
              <a:buFont typeface="Wingdings" charset="2"/>
              <a:buChar char="§"/>
            </a:pPr>
            <a:r>
              <a:rPr lang="es-ES_tradnl" sz="1800" b="0" dirty="0">
                <a:latin typeface="+mn-lt"/>
              </a:rPr>
              <a:t>Hay una falta de mano de obra calificada</a:t>
            </a:r>
            <a:endParaRPr lang="en-US" sz="1800" b="0" dirty="0">
              <a:latin typeface="+mn-lt"/>
            </a:endParaRPr>
          </a:p>
          <a:p>
            <a:pPr marL="285750" lvl="0" indent="-285750">
              <a:lnSpc>
                <a:spcPct val="100000"/>
              </a:lnSpc>
              <a:buClr>
                <a:schemeClr val="accent1"/>
              </a:buClr>
              <a:buSzPct val="100000"/>
              <a:buFont typeface="Wingdings" charset="2"/>
              <a:buChar char="§"/>
            </a:pPr>
            <a:r>
              <a:rPr lang="es-ES_tradnl" sz="1800" b="0" dirty="0">
                <a:latin typeface="+mn-lt"/>
              </a:rPr>
              <a:t>Resistencia organizacional al cambio</a:t>
            </a:r>
            <a:endParaRPr lang="en-US" sz="1800" b="0" dirty="0">
              <a:latin typeface="+mn-lt"/>
            </a:endParaRPr>
          </a:p>
          <a:p>
            <a:pPr marL="285750" lvl="0" indent="-285750">
              <a:lnSpc>
                <a:spcPct val="100000"/>
              </a:lnSpc>
              <a:buClr>
                <a:schemeClr val="accent1"/>
              </a:buClr>
              <a:buSzPct val="100000"/>
              <a:buFont typeface="Wingdings" charset="2"/>
              <a:buChar char="§"/>
            </a:pPr>
            <a:r>
              <a:rPr lang="es-ES_tradnl" sz="1800" b="0" dirty="0">
                <a:latin typeface="+mn-lt"/>
              </a:rPr>
              <a:t>La transformación digital no es parte de la estrategia de la empresa</a:t>
            </a:r>
            <a:endParaRPr lang="en-US" sz="1800" b="0" dirty="0">
              <a:latin typeface="+mn-lt"/>
            </a:endParaRPr>
          </a:p>
          <a:p>
            <a:pPr marL="285750" lvl="0" indent="-285750">
              <a:lnSpc>
                <a:spcPct val="100000"/>
              </a:lnSpc>
              <a:buClr>
                <a:schemeClr val="accent1"/>
              </a:buClr>
              <a:buSzPct val="100000"/>
              <a:buFont typeface="Wingdings" charset="2"/>
              <a:buChar char="§"/>
            </a:pPr>
            <a:r>
              <a:rPr lang="es-ES_tradnl" sz="1800" b="0" dirty="0">
                <a:latin typeface="+mn-lt"/>
              </a:rPr>
              <a:t>Los beneficios de la asimilación de tecnologías digitales no han sido claramente explicitados</a:t>
            </a:r>
            <a:endParaRPr lang="en-US" sz="1800" b="0" dirty="0">
              <a:latin typeface="+mn-lt"/>
            </a:endParaRPr>
          </a:p>
          <a:p>
            <a:pPr marL="285750" lvl="0" indent="-285750">
              <a:lnSpc>
                <a:spcPct val="100000"/>
              </a:lnSpc>
              <a:buClr>
                <a:schemeClr val="accent1"/>
              </a:buClr>
              <a:buSzPct val="100000"/>
              <a:buFont typeface="Wingdings" charset="2"/>
              <a:buChar char="§"/>
            </a:pPr>
            <a:r>
              <a:rPr lang="es-ES_tradnl" sz="1800" b="0" dirty="0">
                <a:latin typeface="+mn-lt"/>
              </a:rPr>
              <a:t>Existen barreras de tipo regulatorio</a:t>
            </a:r>
            <a:endParaRPr lang="en-US" sz="1800" b="0" dirty="0">
              <a:latin typeface="+mn-lt"/>
            </a:endParaRPr>
          </a:p>
          <a:p>
            <a:pPr marL="285750" lvl="0" indent="-285750">
              <a:lnSpc>
                <a:spcPct val="100000"/>
              </a:lnSpc>
              <a:buClr>
                <a:schemeClr val="accent1"/>
              </a:buClr>
              <a:buSzPct val="100000"/>
              <a:buFont typeface="Wingdings" charset="2"/>
              <a:buChar char="§"/>
            </a:pPr>
            <a:r>
              <a:rPr lang="es-ES_tradnl" sz="1800" b="0" dirty="0">
                <a:latin typeface="+mn-lt"/>
              </a:rPr>
              <a:t>Las responsabilidades para implementar la transformación no han sido claramente asignadas dentro de la organización</a:t>
            </a:r>
            <a:endParaRPr lang="en-US" sz="1800" b="0" dirty="0">
              <a:latin typeface="+mn-lt"/>
            </a:endParaRPr>
          </a:p>
          <a:p>
            <a:pPr marL="285750" lvl="0" indent="-285750">
              <a:lnSpc>
                <a:spcPct val="100000"/>
              </a:lnSpc>
              <a:buClr>
                <a:schemeClr val="accent1"/>
              </a:buClr>
              <a:buSzPct val="100000"/>
              <a:buFont typeface="Wingdings" charset="2"/>
              <a:buChar char="§"/>
            </a:pPr>
            <a:r>
              <a:rPr lang="es-ES_tradnl" sz="1800" b="0" dirty="0">
                <a:latin typeface="+mn-lt"/>
              </a:rPr>
              <a:t>Falta de coordinación entre funciones para abordar la transformación digital</a:t>
            </a:r>
            <a:endParaRPr lang="en-US" sz="1800" b="0" dirty="0">
              <a:latin typeface="+mn-lt"/>
            </a:endParaRPr>
          </a:p>
          <a:p>
            <a:pPr marL="285750" lvl="0" indent="-285750">
              <a:lnSpc>
                <a:spcPct val="100000"/>
              </a:lnSpc>
              <a:buClr>
                <a:schemeClr val="accent1"/>
              </a:buClr>
              <a:buSzPct val="100000"/>
              <a:buFont typeface="Wingdings" charset="2"/>
              <a:buChar char="§"/>
            </a:pPr>
            <a:r>
              <a:rPr lang="es-ES_tradnl" sz="1800" b="0" dirty="0">
                <a:latin typeface="+mn-lt"/>
              </a:rPr>
              <a:t>La función de tecnologías de información carece de una visión estratégica</a:t>
            </a:r>
            <a:endParaRPr lang="en-US" sz="1800" b="0" dirty="0">
              <a:latin typeface="+mn-lt"/>
            </a:endParaRPr>
          </a:p>
          <a:p>
            <a:pPr marL="285750" lvl="0" indent="-285750">
              <a:lnSpc>
                <a:spcPct val="100000"/>
              </a:lnSpc>
              <a:buClr>
                <a:schemeClr val="accent1"/>
              </a:buClr>
              <a:buSzPct val="100000"/>
              <a:buFont typeface="Wingdings" charset="2"/>
              <a:buChar char="§"/>
            </a:pPr>
            <a:r>
              <a:rPr lang="es-ES_tradnl" sz="1800" b="0" dirty="0">
                <a:latin typeface="+mn-lt"/>
              </a:rPr>
              <a:t>La infraestructura de tecnologías de información no está preparada para encarar la transformación</a:t>
            </a:r>
            <a:endParaRPr lang="en-US" sz="1800" b="0" dirty="0">
              <a:latin typeface="+mn-lt"/>
            </a:endParaRPr>
          </a:p>
          <a:p>
            <a:pPr marL="285750" lvl="0" indent="-285750">
              <a:lnSpc>
                <a:spcPct val="100000"/>
              </a:lnSpc>
              <a:buClr>
                <a:schemeClr val="accent1"/>
              </a:buClr>
              <a:buSzPct val="100000"/>
              <a:buFont typeface="Wingdings" charset="2"/>
              <a:buChar char="§"/>
            </a:pPr>
            <a:r>
              <a:rPr lang="es-ES_tradnl" sz="1800" b="0" dirty="0">
                <a:latin typeface="+mn-lt"/>
              </a:rPr>
              <a:t>Los riesgos de implementación son muy altos</a:t>
            </a:r>
            <a:endParaRPr lang="en-US" sz="1800" b="0" dirty="0">
              <a:latin typeface="+mn-lt"/>
            </a:endParaRPr>
          </a:p>
          <a:p>
            <a:endParaRPr lang="es-CO" dirty="0"/>
          </a:p>
        </p:txBody>
      </p:sp>
    </p:spTree>
    <p:extLst>
      <p:ext uri="{BB962C8B-B14F-4D97-AF65-F5344CB8AC3E}">
        <p14:creationId xmlns:p14="http://schemas.microsoft.com/office/powerpoint/2010/main" val="4268738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solidFill>
                  <a:srgbClr val="CCAF0A"/>
                </a:solidFill>
              </a:rPr>
              <a:t>SEGUNDO NIVEL: </a:t>
            </a:r>
            <a:r>
              <a:rPr lang="es-AR" dirty="0" smtClean="0"/>
              <a:t>LA GRAN ENCUESTA DEL </a:t>
            </a:r>
            <a:r>
              <a:rPr lang="es-AR" dirty="0" err="1" smtClean="0"/>
              <a:t>MINTIC</a:t>
            </a:r>
            <a:r>
              <a:rPr lang="es-AR" dirty="0" smtClean="0"/>
              <a:t> proveerá una serie de métricas para evaluar la gestión de tecnologías digitales</a:t>
            </a:r>
            <a:endParaRPr lang="es-AR" dirty="0"/>
          </a:p>
        </p:txBody>
      </p:sp>
      <p:graphicFrame>
        <p:nvGraphicFramePr>
          <p:cNvPr id="4" name="Table 3"/>
          <p:cNvGraphicFramePr>
            <a:graphicFrameLocks noGrp="1"/>
          </p:cNvGraphicFramePr>
          <p:nvPr>
            <p:extLst>
              <p:ext uri="{D42A27DB-BD31-4B8C-83A1-F6EECF244321}">
                <p14:modId xmlns:p14="http://schemas.microsoft.com/office/powerpoint/2010/main" val="491552743"/>
              </p:ext>
            </p:extLst>
          </p:nvPr>
        </p:nvGraphicFramePr>
        <p:xfrm>
          <a:off x="152400" y="762000"/>
          <a:ext cx="8763000" cy="6004560"/>
        </p:xfrm>
        <a:graphic>
          <a:graphicData uri="http://schemas.openxmlformats.org/drawingml/2006/table">
            <a:tbl>
              <a:tblPr firstRow="1" bandRow="1">
                <a:tableStyleId>{5C22544A-7EE6-4342-B048-85BDC9FD1C3A}</a:tableStyleId>
              </a:tblPr>
              <a:tblGrid>
                <a:gridCol w="3505200">
                  <a:extLst>
                    <a:ext uri="{9D8B030D-6E8A-4147-A177-3AD203B41FA5}">
                      <a16:colId xmlns="" xmlns:a16="http://schemas.microsoft.com/office/drawing/2014/main" val="20000"/>
                    </a:ext>
                  </a:extLst>
                </a:gridCol>
                <a:gridCol w="5257800">
                  <a:extLst>
                    <a:ext uri="{9D8B030D-6E8A-4147-A177-3AD203B41FA5}">
                      <a16:colId xmlns="" xmlns:a16="http://schemas.microsoft.com/office/drawing/2014/main" val="20001"/>
                    </a:ext>
                  </a:extLst>
                </a:gridCol>
              </a:tblGrid>
              <a:tr h="0">
                <a:tc>
                  <a:txBody>
                    <a:bodyPr/>
                    <a:lstStyle/>
                    <a:p>
                      <a:pPr algn="ctr"/>
                      <a:r>
                        <a:rPr lang="es-CO" sz="1200" dirty="0" smtClean="0"/>
                        <a:t>PREGUNTAS</a:t>
                      </a:r>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CO" sz="1200" dirty="0" smtClean="0"/>
                        <a:t>OPCIONES</a:t>
                      </a:r>
                      <a:r>
                        <a:rPr lang="es-CO" sz="1200" baseline="0" dirty="0" smtClean="0"/>
                        <a:t> DE RESPUESTAS</a:t>
                      </a:r>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0"/>
                  </a:ext>
                </a:extLst>
              </a:tr>
              <a:tr h="0">
                <a:tc>
                  <a:txBody>
                    <a:bodyPr/>
                    <a:lstStyle/>
                    <a:p>
                      <a:r>
                        <a:rPr lang="es-CO" sz="1100" dirty="0"/>
                        <a:t>Existencia</a:t>
                      </a:r>
                      <a:r>
                        <a:rPr lang="es-CO" sz="1100" baseline="0" dirty="0"/>
                        <a:t> de un area o dependencia encargada de TIC</a:t>
                      </a:r>
                      <a:endParaRPr lang="es-CO" sz="11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CO" sz="1100" dirty="0"/>
                        <a:t>1) Permanente o 2) tercerizado</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1"/>
                  </a:ext>
                </a:extLst>
              </a:tr>
              <a:tr h="0">
                <a:tc>
                  <a:txBody>
                    <a:bodyPr/>
                    <a:lstStyle/>
                    <a:p>
                      <a:r>
                        <a:rPr lang="es-CO" sz="1100" dirty="0"/>
                        <a:t>Si no existe una area o dependencia, porque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100" dirty="0"/>
                        <a:t>1) El negocio no lo exige, 2) Es muy costoso,</a:t>
                      </a:r>
                      <a:r>
                        <a:rPr lang="es-CO" sz="1100" baseline="0" dirty="0"/>
                        <a:t> 3) </a:t>
                      </a:r>
                      <a:r>
                        <a:rPr lang="es-CO" sz="1100" dirty="0"/>
                        <a:t>No ve</a:t>
                      </a:r>
                      <a:r>
                        <a:rPr lang="es-CO" sz="1100" baseline="0" dirty="0"/>
                        <a:t> la utilidad, 4) </a:t>
                      </a:r>
                      <a:r>
                        <a:rPr lang="es-CO" sz="1100" dirty="0"/>
                        <a:t>No sabe como hacerlo,</a:t>
                      </a:r>
                      <a:r>
                        <a:rPr lang="es-CO" sz="1100" baseline="0" dirty="0"/>
                        <a:t> 5) </a:t>
                      </a:r>
                      <a:r>
                        <a:rPr lang="es-CO" sz="1100" dirty="0"/>
                        <a:t>El personal no tiene habilidades para hacerlo</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2"/>
                  </a:ext>
                </a:extLst>
              </a:tr>
              <a:tr h="0">
                <a:tc>
                  <a:txBody>
                    <a:bodyPr/>
                    <a:lstStyle/>
                    <a:p>
                      <a:r>
                        <a:rPr lang="es-CO" sz="1100" dirty="0"/>
                        <a:t>Area funcional que motivo a utiizar Internet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100" dirty="0"/>
                        <a:t>1) Operativa, 2) Comercial,</a:t>
                      </a:r>
                      <a:r>
                        <a:rPr lang="es-CO" sz="1100" baseline="0" dirty="0"/>
                        <a:t> 3) </a:t>
                      </a:r>
                      <a:r>
                        <a:rPr lang="es-CO" sz="1100" dirty="0"/>
                        <a:t>Administrativa,</a:t>
                      </a:r>
                      <a:r>
                        <a:rPr lang="es-CO" sz="1100" baseline="0" dirty="0"/>
                        <a:t> 4) </a:t>
                      </a:r>
                      <a:r>
                        <a:rPr lang="es-CO" sz="1100" dirty="0"/>
                        <a:t>Direcccion</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3"/>
                  </a:ext>
                </a:extLst>
              </a:tr>
              <a:tr h="132080">
                <a:tc>
                  <a:txBody>
                    <a:bodyPr/>
                    <a:lstStyle/>
                    <a:p>
                      <a:r>
                        <a:rPr lang="es-CO" sz="1100" dirty="0"/>
                        <a:t>Motivación a usar Internet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100" dirty="0"/>
                        <a:t>1) Comunicación con clientes/proveedores, 2) Presencia en linea,</a:t>
                      </a:r>
                      <a:r>
                        <a:rPr lang="es-CO" sz="1100" baseline="0" dirty="0"/>
                        <a:t> 3) </a:t>
                      </a:r>
                      <a:r>
                        <a:rPr lang="es-CO" sz="1100" dirty="0"/>
                        <a:t>Ofrecer servicios a mas cantidad de clientes,</a:t>
                      </a:r>
                      <a:r>
                        <a:rPr lang="es-CO" sz="1100" baseline="0" dirty="0"/>
                        <a:t> 4) </a:t>
                      </a:r>
                      <a:r>
                        <a:rPr lang="es-CO" sz="1100" dirty="0"/>
                        <a:t>Implementar estrategias de transformacion digital,</a:t>
                      </a:r>
                      <a:r>
                        <a:rPr lang="es-CO" sz="1100" baseline="0" dirty="0"/>
                        <a:t> 5) </a:t>
                      </a:r>
                      <a:r>
                        <a:rPr lang="es-CO" sz="1100" dirty="0"/>
                        <a:t>Manejo financiero con entidades bancarias,</a:t>
                      </a:r>
                      <a:r>
                        <a:rPr lang="es-CO" sz="1100" baseline="0" dirty="0"/>
                        <a:t> 6) </a:t>
                      </a:r>
                      <a:r>
                        <a:rPr lang="es-CO" sz="1100" dirty="0"/>
                        <a:t>Estimulo competitivo</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4"/>
                  </a:ext>
                </a:extLst>
              </a:tr>
              <a:tr h="0">
                <a:tc>
                  <a:txBody>
                    <a:bodyPr/>
                    <a:lstStyle/>
                    <a:p>
                      <a:r>
                        <a:rPr lang="es-CO" sz="1100" dirty="0"/>
                        <a:t>Frecuencia con la que actualiza el</a:t>
                      </a:r>
                      <a:r>
                        <a:rPr lang="es-CO" sz="1100" baseline="0" dirty="0"/>
                        <a:t> sitio web</a:t>
                      </a:r>
                      <a:endParaRPr lang="es-CO" sz="11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100" dirty="0"/>
                        <a:t>1) Algunas veces anualmente, 2) Algunas veces por mes,</a:t>
                      </a:r>
                      <a:r>
                        <a:rPr lang="es-CO" sz="1100" baseline="0" dirty="0"/>
                        <a:t> 3) </a:t>
                      </a:r>
                      <a:r>
                        <a:rPr lang="es-CO" sz="1100" dirty="0"/>
                        <a:t>Semanalmente,</a:t>
                      </a:r>
                      <a:r>
                        <a:rPr lang="es-CO" sz="1100" baseline="0" dirty="0"/>
                        <a:t> 4) </a:t>
                      </a:r>
                      <a:r>
                        <a:rPr lang="es-CO" sz="1100" dirty="0"/>
                        <a:t>Diariamente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5"/>
                  </a:ext>
                </a:extLst>
              </a:tr>
              <a:tr h="132080">
                <a:tc gridSpan="2">
                  <a:txBody>
                    <a:bodyPr/>
                    <a:lstStyle/>
                    <a:p>
                      <a:r>
                        <a:rPr lang="es-CO" sz="1100" dirty="0"/>
                        <a:t>Tiene función dedicada a la seguridad digital</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s-CO"/>
                    </a:p>
                  </a:txBody>
                  <a:tcPr/>
                </a:tc>
                <a:extLst>
                  <a:ext uri="{0D108BD9-81ED-4DB2-BD59-A6C34878D82A}">
                    <a16:rowId xmlns="" xmlns:a16="http://schemas.microsoft.com/office/drawing/2014/main" val="10006"/>
                  </a:ext>
                </a:extLst>
              </a:tr>
              <a:tr h="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100" dirty="0"/>
                        <a:t>Area funcional que motivo a tener un sitio web</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s-CO"/>
                    </a:p>
                  </a:txBody>
                  <a:tcPr/>
                </a:tc>
                <a:extLst>
                  <a:ext uri="{0D108BD9-81ED-4DB2-BD59-A6C34878D82A}">
                    <a16:rowId xmlns="" xmlns:a16="http://schemas.microsoft.com/office/drawing/2014/main" val="10007"/>
                  </a:ext>
                </a:extLst>
              </a:tr>
              <a:tr h="0">
                <a:tc>
                  <a:txBody>
                    <a:bodyPr/>
                    <a:lstStyle/>
                    <a:p>
                      <a:r>
                        <a:rPr lang="es-CO" sz="1100" dirty="0"/>
                        <a:t>Presupuesto anual de TIC</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CO" sz="1100" dirty="0"/>
                        <a:t>1) ,5%, 2) 5%-10%,</a:t>
                      </a:r>
                      <a:r>
                        <a:rPr lang="es-CO" sz="1100" baseline="0" dirty="0"/>
                        <a:t> 3) 10%-20%, 4) &gt;20%</a:t>
                      </a:r>
                      <a:endParaRPr lang="es-CO" sz="11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8"/>
                  </a:ext>
                </a:extLst>
              </a:tr>
              <a:tr h="147320">
                <a:tc>
                  <a:txBody>
                    <a:bodyPr/>
                    <a:lstStyle/>
                    <a:p>
                      <a:r>
                        <a:rPr lang="es-CO" sz="1100" dirty="0"/>
                        <a:t>Destino del presupuesto</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CO" sz="1100" dirty="0"/>
                        <a:t>1) Compra de equipmaiento, 2) Manteniemiento de redes y equipos, 3) Actualizacion</a:t>
                      </a:r>
                      <a:r>
                        <a:rPr lang="es-CO" sz="1100" baseline="0" dirty="0"/>
                        <a:t> de sistemas de informacion, 3) Compra de nuevos sistemas de informacion, 4) Desarrollo de sistemas de informacion propios</a:t>
                      </a:r>
                      <a:endParaRPr lang="es-CO" sz="11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9"/>
                  </a:ext>
                </a:extLst>
              </a:tr>
              <a:tr h="147320">
                <a:tc gridSpan="2">
                  <a:txBody>
                    <a:bodyPr/>
                    <a:lstStyle/>
                    <a:p>
                      <a:r>
                        <a:rPr lang="es-CO" sz="1100" dirty="0"/>
                        <a:t>Cuantificación del impacto economico de incidentes digitales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s-CO"/>
                    </a:p>
                  </a:txBody>
                  <a:tcPr/>
                </a:tc>
                <a:extLst>
                  <a:ext uri="{0D108BD9-81ED-4DB2-BD59-A6C34878D82A}">
                    <a16:rowId xmlns="" xmlns:a16="http://schemas.microsoft.com/office/drawing/2014/main" val="10010"/>
                  </a:ext>
                </a:extLst>
              </a:tr>
              <a:tr h="147320">
                <a:tc>
                  <a:txBody>
                    <a:bodyPr/>
                    <a:lstStyle/>
                    <a:p>
                      <a:r>
                        <a:rPr lang="es-CO" sz="1100" dirty="0"/>
                        <a:t>En incidentes</a:t>
                      </a:r>
                      <a:r>
                        <a:rPr lang="es-CO" sz="1100" baseline="0" dirty="0"/>
                        <a:t> digitales, cuales son las areas priorizadas</a:t>
                      </a:r>
                      <a:endParaRPr lang="es-CO" sz="11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CO" sz="1100" dirty="0"/>
                        <a:t>1) Datos de acceso, 2) datos de clientes, 3) datos personales, 4) marca, 5) propiedad intelectual, 6) reputacion, 7) sistemas de informacion</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1"/>
                  </a:ext>
                </a:extLst>
              </a:tr>
              <a:tr h="147320">
                <a:tc>
                  <a:txBody>
                    <a:bodyPr/>
                    <a:lstStyle/>
                    <a:p>
                      <a:r>
                        <a:rPr lang="es-CO" sz="1100" dirty="0"/>
                        <a:t>Tipos de programas de formacion de personal</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CO" sz="1100" dirty="0"/>
                        <a:t>1) Pagina web, 2) uso de redes sociales, 3) uso de herramientas colaborativas, 4) uso de excel, word, 4) aplicaciones moviles, 5) marketing digital, 6) comercio</a:t>
                      </a:r>
                      <a:r>
                        <a:rPr lang="es-CO" sz="1100" baseline="0" dirty="0"/>
                        <a:t> electronico, 7) gestion documental, 8) administracion de contenidos web, 9) data analytics</a:t>
                      </a:r>
                      <a:endParaRPr lang="es-CO" sz="11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2"/>
                  </a:ext>
                </a:extLst>
              </a:tr>
              <a:tr h="147320">
                <a:tc gridSpan="2">
                  <a:txBody>
                    <a:bodyPr/>
                    <a:lstStyle/>
                    <a:p>
                      <a:r>
                        <a:rPr lang="es-CO" sz="1100" dirty="0"/>
                        <a:t>¿Cómo</a:t>
                      </a:r>
                      <a:r>
                        <a:rPr lang="es-CO" sz="1100" baseline="0" dirty="0"/>
                        <a:t> se realiza la capacitación?</a:t>
                      </a:r>
                      <a:endParaRPr lang="es-CO" sz="11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s-CO"/>
                    </a:p>
                  </a:txBody>
                  <a:tcPr/>
                </a:tc>
                <a:extLst>
                  <a:ext uri="{0D108BD9-81ED-4DB2-BD59-A6C34878D82A}">
                    <a16:rowId xmlns="" xmlns:a16="http://schemas.microsoft.com/office/drawing/2014/main" val="10013"/>
                  </a:ext>
                </a:extLst>
              </a:tr>
              <a:tr h="147320">
                <a:tc>
                  <a:txBody>
                    <a:bodyPr/>
                    <a:lstStyle/>
                    <a:p>
                      <a:r>
                        <a:rPr lang="es-CO" sz="1100" dirty="0"/>
                        <a:t>Fin con el cual implemento adopción</a:t>
                      </a:r>
                      <a:r>
                        <a:rPr lang="es-CO" sz="1100" baseline="0" dirty="0"/>
                        <a:t> de nuevas tecnologías</a:t>
                      </a:r>
                      <a:endParaRPr lang="es-CO" sz="11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CO" sz="1100" dirty="0"/>
                        <a:t>1) Aumentar ventas, 2) ingresar a un nuevo mercado, 3) desarrollar nuevos productos, 4) mejorar la calidad, 5) aumentar el bienestar de empleados, 6) controlar el impacto ambiental, 7) optimizar procesos, 8) mejorar</a:t>
                      </a:r>
                      <a:r>
                        <a:rPr lang="es-CO" sz="1100" baseline="0" dirty="0"/>
                        <a:t> productos, 9) aumentar productividad</a:t>
                      </a:r>
                      <a:endParaRPr lang="es-CO" sz="11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4"/>
                  </a:ext>
                </a:extLst>
              </a:tr>
              <a:tr h="147320">
                <a:tc>
                  <a:txBody>
                    <a:bodyPr/>
                    <a:lstStyle/>
                    <a:p>
                      <a:r>
                        <a:rPr lang="es-CO" sz="1100" dirty="0"/>
                        <a:t>Obstaculas</a:t>
                      </a:r>
                      <a:r>
                        <a:rPr lang="es-CO" sz="1100" baseline="0" dirty="0"/>
                        <a:t> para innovar</a:t>
                      </a:r>
                      <a:endParaRPr lang="es-CO" sz="11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CO" sz="1100" dirty="0"/>
                        <a:t>1) Carencia de recursos, 2) dificultades para acceder a informacion, 3) carencia de personal, 4) no considera necesario innovar</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5"/>
                  </a:ext>
                </a:extLst>
              </a:tr>
            </a:tbl>
          </a:graphicData>
        </a:graphic>
      </p:graphicFrame>
    </p:spTree>
    <p:extLst>
      <p:ext uri="{BB962C8B-B14F-4D97-AF65-F5344CB8AC3E}">
        <p14:creationId xmlns:p14="http://schemas.microsoft.com/office/powerpoint/2010/main" val="32944731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534400" cy="609600"/>
          </a:xfrm>
        </p:spPr>
        <p:txBody>
          <a:bodyPr/>
          <a:lstStyle/>
          <a:p>
            <a:r>
              <a:rPr lang="es-AR" dirty="0" smtClean="0">
                <a:solidFill>
                  <a:srgbClr val="CCAF0A"/>
                </a:solidFill>
              </a:rPr>
              <a:t>SEGUNDO NIVEL: </a:t>
            </a:r>
            <a:r>
              <a:rPr lang="es-AR" dirty="0" smtClean="0"/>
              <a:t>SIN EMBARGO, PARA PODER GENERAR INFORMACIÓN POR SECTOR, DIMENSIÓN DE ESTABLECIMIENTO Y GEOGRAFÍA TAMBIÉN SE DEBERÁ ACCEDER A LOS </a:t>
            </a:r>
            <a:r>
              <a:rPr lang="es-AR" dirty="0" err="1" smtClean="0"/>
              <a:t>MICRODATOS</a:t>
            </a:r>
            <a:endParaRPr lang="es-AR" dirty="0"/>
          </a:p>
        </p:txBody>
      </p:sp>
      <p:sp>
        <p:nvSpPr>
          <p:cNvPr id="6" name="Right Brace 5"/>
          <p:cNvSpPr/>
          <p:nvPr/>
        </p:nvSpPr>
        <p:spPr>
          <a:xfrm>
            <a:off x="1600200" y="2999525"/>
            <a:ext cx="304800" cy="685800"/>
          </a:xfrm>
          <a:prstGeom prst="rightBrac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dirty="0"/>
          </a:p>
        </p:txBody>
      </p:sp>
      <p:sp>
        <p:nvSpPr>
          <p:cNvPr id="7" name="TextBox 6"/>
          <p:cNvSpPr txBox="1"/>
          <p:nvPr/>
        </p:nvSpPr>
        <p:spPr>
          <a:xfrm>
            <a:off x="1970154" y="2808982"/>
            <a:ext cx="1066800" cy="1323439"/>
          </a:xfrm>
          <a:prstGeom prst="rect">
            <a:avLst/>
          </a:prstGeom>
          <a:noFill/>
          <a:ln>
            <a:solidFill>
              <a:schemeClr val="tx1"/>
            </a:solidFill>
          </a:ln>
        </p:spPr>
        <p:txBody>
          <a:bodyPr wrap="square" rtlCol="0">
            <a:spAutoFit/>
          </a:bodyPr>
          <a:lstStyle/>
          <a:p>
            <a:pPr algn="ctr"/>
            <a:r>
              <a:rPr lang="es-CO" sz="1600" dirty="0" smtClean="0">
                <a:latin typeface="+mn-lt"/>
              </a:rPr>
              <a:t>Análisis de </a:t>
            </a:r>
            <a:r>
              <a:rPr lang="es-CO" sz="1600" dirty="0">
                <a:latin typeface="+mn-lt"/>
              </a:rPr>
              <a:t>microdatos de la encuesta</a:t>
            </a:r>
          </a:p>
        </p:txBody>
      </p:sp>
      <p:sp>
        <p:nvSpPr>
          <p:cNvPr id="9" name="TextBox 8"/>
          <p:cNvSpPr txBox="1"/>
          <p:nvPr/>
        </p:nvSpPr>
        <p:spPr>
          <a:xfrm>
            <a:off x="2989836" y="3124200"/>
            <a:ext cx="454271" cy="369332"/>
          </a:xfrm>
          <a:prstGeom prst="rect">
            <a:avLst/>
          </a:prstGeom>
          <a:noFill/>
        </p:spPr>
        <p:txBody>
          <a:bodyPr wrap="none" rtlCol="0">
            <a:spAutoFit/>
          </a:bodyPr>
          <a:lstStyle/>
          <a:p>
            <a:r>
              <a:rPr lang="es-CO" dirty="0">
                <a:solidFill>
                  <a:srgbClr val="FF0000"/>
                </a:solidFill>
              </a:rPr>
              <a:t>=&gt;</a:t>
            </a:r>
          </a:p>
        </p:txBody>
      </p:sp>
      <p:sp>
        <p:nvSpPr>
          <p:cNvPr id="12" name="TextBox 11"/>
          <p:cNvSpPr txBox="1"/>
          <p:nvPr/>
        </p:nvSpPr>
        <p:spPr>
          <a:xfrm>
            <a:off x="7078258" y="3124200"/>
            <a:ext cx="319468" cy="369332"/>
          </a:xfrm>
          <a:prstGeom prst="rect">
            <a:avLst/>
          </a:prstGeom>
          <a:noFill/>
        </p:spPr>
        <p:txBody>
          <a:bodyPr wrap="none" rtlCol="0">
            <a:spAutoFit/>
          </a:bodyPr>
          <a:lstStyle/>
          <a:p>
            <a:r>
              <a:rPr lang="es-CO" dirty="0">
                <a:solidFill>
                  <a:srgbClr val="FF0000"/>
                </a:solidFill>
              </a:rPr>
              <a:t>=</a:t>
            </a:r>
          </a:p>
        </p:txBody>
      </p:sp>
      <p:sp>
        <p:nvSpPr>
          <p:cNvPr id="13" name="TextBox 12"/>
          <p:cNvSpPr txBox="1"/>
          <p:nvPr/>
        </p:nvSpPr>
        <p:spPr>
          <a:xfrm>
            <a:off x="152400" y="3072824"/>
            <a:ext cx="1371600" cy="584776"/>
          </a:xfrm>
          <a:prstGeom prst="rect">
            <a:avLst/>
          </a:prstGeom>
          <a:solidFill>
            <a:schemeClr val="accent2"/>
          </a:solidFill>
          <a:ln>
            <a:solidFill>
              <a:schemeClr val="tx1"/>
            </a:solidFill>
          </a:ln>
        </p:spPr>
        <p:txBody>
          <a:bodyPr wrap="square" rtlCol="0">
            <a:spAutoFit/>
          </a:bodyPr>
          <a:lstStyle/>
          <a:p>
            <a:pPr algn="ctr"/>
            <a:r>
              <a:rPr lang="es-CO" sz="1600" dirty="0">
                <a:latin typeface="+mn-lt"/>
              </a:rPr>
              <a:t>Gran Encuesta del MINTIC</a:t>
            </a:r>
          </a:p>
        </p:txBody>
      </p:sp>
      <p:sp>
        <p:nvSpPr>
          <p:cNvPr id="14" name="TextBox 13"/>
          <p:cNvSpPr txBox="1"/>
          <p:nvPr/>
        </p:nvSpPr>
        <p:spPr>
          <a:xfrm>
            <a:off x="7372012" y="762001"/>
            <a:ext cx="1695788" cy="5816976"/>
          </a:xfrm>
          <a:prstGeom prst="rect">
            <a:avLst/>
          </a:prstGeom>
          <a:solidFill>
            <a:schemeClr val="bg1"/>
          </a:solidFill>
          <a:ln>
            <a:solidFill>
              <a:schemeClr val="tx1"/>
            </a:solidFill>
          </a:ln>
        </p:spPr>
        <p:txBody>
          <a:bodyPr wrap="square" rtlCol="0">
            <a:spAutoFit/>
          </a:bodyPr>
          <a:lstStyle/>
          <a:p>
            <a:pPr marL="115888" indent="-115888">
              <a:buFont typeface="Arial"/>
              <a:buChar char="•"/>
            </a:pPr>
            <a:r>
              <a:rPr lang="es-CO" sz="1600" dirty="0">
                <a:latin typeface="+mn-lt"/>
              </a:rPr>
              <a:t> Por dimensión</a:t>
            </a:r>
          </a:p>
          <a:p>
            <a:pPr marL="285750" indent="-111125">
              <a:buFont typeface="Arial"/>
              <a:buChar char="•"/>
            </a:pPr>
            <a:r>
              <a:rPr lang="es-CO" sz="1200" dirty="0">
                <a:latin typeface="+mn-lt"/>
              </a:rPr>
              <a:t>Micro 1</a:t>
            </a:r>
          </a:p>
          <a:p>
            <a:pPr marL="285750" indent="-111125">
              <a:buFont typeface="Arial"/>
              <a:buChar char="•"/>
            </a:pPr>
            <a:r>
              <a:rPr lang="es-CO" sz="1200" dirty="0">
                <a:latin typeface="+mn-lt"/>
              </a:rPr>
              <a:t>Micro 2</a:t>
            </a:r>
          </a:p>
          <a:p>
            <a:pPr marL="285750" indent="-111125">
              <a:buFont typeface="Arial"/>
              <a:buChar char="•"/>
            </a:pPr>
            <a:r>
              <a:rPr lang="es-CO" sz="1200" dirty="0">
                <a:latin typeface="+mn-lt"/>
              </a:rPr>
              <a:t>Pequeña 1</a:t>
            </a:r>
          </a:p>
          <a:p>
            <a:pPr marL="285750" indent="-111125">
              <a:buFont typeface="Arial"/>
              <a:buChar char="•"/>
            </a:pPr>
            <a:r>
              <a:rPr lang="es-CO" sz="1200" dirty="0">
                <a:latin typeface="+mn-lt"/>
              </a:rPr>
              <a:t>Pequeña 2</a:t>
            </a:r>
          </a:p>
          <a:p>
            <a:pPr marL="285750" indent="-111125">
              <a:buFont typeface="Arial"/>
              <a:buChar char="•"/>
            </a:pPr>
            <a:r>
              <a:rPr lang="es-CO" sz="1200" dirty="0">
                <a:latin typeface="+mn-lt"/>
              </a:rPr>
              <a:t>Mediana</a:t>
            </a:r>
          </a:p>
          <a:p>
            <a:pPr marL="285750" indent="-111125">
              <a:buFont typeface="Arial"/>
              <a:buChar char="•"/>
            </a:pPr>
            <a:r>
              <a:rPr lang="es-CO" sz="1200" dirty="0">
                <a:latin typeface="+mn-lt"/>
              </a:rPr>
              <a:t>Grande</a:t>
            </a:r>
          </a:p>
          <a:p>
            <a:pPr marL="174625" indent="-174625">
              <a:buFont typeface="Arial"/>
              <a:buChar char="•"/>
            </a:pPr>
            <a:r>
              <a:rPr lang="es-CO" sz="1600" dirty="0">
                <a:latin typeface="+mn-lt"/>
              </a:rPr>
              <a:t>Por sector</a:t>
            </a:r>
          </a:p>
          <a:p>
            <a:pPr marL="285750" indent="-111125">
              <a:buFont typeface="Arial"/>
              <a:buChar char="•"/>
            </a:pPr>
            <a:r>
              <a:rPr lang="es-CO" sz="1200" dirty="0">
                <a:latin typeface="+mn-lt"/>
              </a:rPr>
              <a:t>Agricultura</a:t>
            </a:r>
          </a:p>
          <a:p>
            <a:pPr marL="285750" indent="-111125">
              <a:buFont typeface="Arial"/>
              <a:buChar char="•"/>
            </a:pPr>
            <a:r>
              <a:rPr lang="es-CO" sz="1200" dirty="0">
                <a:latin typeface="+mn-lt"/>
              </a:rPr>
              <a:t>Pesca</a:t>
            </a:r>
          </a:p>
          <a:p>
            <a:pPr marL="285750" indent="-111125">
              <a:buFont typeface="Arial"/>
              <a:buChar char="•"/>
            </a:pPr>
            <a:r>
              <a:rPr lang="es-CO" sz="1200" dirty="0">
                <a:latin typeface="+mn-lt"/>
              </a:rPr>
              <a:t>Minería</a:t>
            </a:r>
          </a:p>
          <a:p>
            <a:pPr marL="285750" indent="-111125">
              <a:buFont typeface="Arial"/>
              <a:buChar char="•"/>
            </a:pPr>
            <a:r>
              <a:rPr lang="es-CO" sz="1200" dirty="0">
                <a:latin typeface="+mn-lt"/>
              </a:rPr>
              <a:t>Manufactura</a:t>
            </a:r>
          </a:p>
          <a:p>
            <a:pPr marL="285750" indent="-111125">
              <a:buFont typeface="Arial"/>
              <a:buChar char="•"/>
            </a:pPr>
            <a:r>
              <a:rPr lang="es-CO" sz="1200" dirty="0">
                <a:latin typeface="+mn-lt"/>
              </a:rPr>
              <a:t>Suministra de electricidad y agua</a:t>
            </a:r>
          </a:p>
          <a:p>
            <a:pPr marL="285750" indent="-111125">
              <a:buFont typeface="Arial"/>
              <a:buChar char="•"/>
            </a:pPr>
            <a:r>
              <a:rPr lang="es-CO" sz="1200" dirty="0">
                <a:latin typeface="+mn-lt"/>
              </a:rPr>
              <a:t>Construcción</a:t>
            </a:r>
          </a:p>
          <a:p>
            <a:pPr marL="285750" indent="-111125">
              <a:buFont typeface="Arial"/>
              <a:buChar char="•"/>
            </a:pPr>
            <a:r>
              <a:rPr lang="es-CO" sz="1200" dirty="0">
                <a:latin typeface="+mn-lt"/>
              </a:rPr>
              <a:t>Comercio mayorista</a:t>
            </a:r>
          </a:p>
          <a:p>
            <a:pPr marL="285750" indent="-111125">
              <a:buFont typeface="Arial"/>
              <a:buChar char="•"/>
            </a:pPr>
            <a:r>
              <a:rPr lang="es-CO" sz="1200" dirty="0">
                <a:latin typeface="+mn-lt"/>
              </a:rPr>
              <a:t>Comercio minorista</a:t>
            </a:r>
          </a:p>
          <a:p>
            <a:pPr marL="285750" indent="-111125">
              <a:buFont typeface="Arial"/>
              <a:buChar char="•"/>
            </a:pPr>
            <a:r>
              <a:rPr lang="es-CO" sz="1200" dirty="0">
                <a:latin typeface="+mn-lt"/>
              </a:rPr>
              <a:t>Hotels y restaurants</a:t>
            </a:r>
          </a:p>
          <a:p>
            <a:pPr marL="285750" indent="-111125">
              <a:buFont typeface="Arial"/>
              <a:buChar char="•"/>
            </a:pPr>
            <a:r>
              <a:rPr lang="es-CO" sz="1200" dirty="0">
                <a:latin typeface="+mn-lt"/>
              </a:rPr>
              <a:t>Transporte y alojamiento</a:t>
            </a:r>
          </a:p>
          <a:p>
            <a:pPr marL="285750" indent="-111125">
              <a:buFont typeface="Arial"/>
              <a:buChar char="•"/>
            </a:pPr>
            <a:r>
              <a:rPr lang="es-CO" sz="1200" dirty="0">
                <a:latin typeface="+mn-lt"/>
              </a:rPr>
              <a:t>Intermediación financiera</a:t>
            </a:r>
          </a:p>
          <a:p>
            <a:pPr marL="285750" indent="-111125">
              <a:buFont typeface="Arial"/>
              <a:buChar char="•"/>
            </a:pPr>
            <a:r>
              <a:rPr lang="es-CO" sz="1200" dirty="0">
                <a:latin typeface="+mn-lt"/>
              </a:rPr>
              <a:t>Servicios empresariales</a:t>
            </a:r>
          </a:p>
          <a:p>
            <a:pPr marL="174625" indent="-174625">
              <a:buFont typeface="Arial"/>
              <a:buChar char="•"/>
            </a:pPr>
            <a:r>
              <a:rPr lang="es-CO" sz="1600" dirty="0">
                <a:latin typeface="+mn-lt"/>
              </a:rPr>
              <a:t>Por geografía</a:t>
            </a:r>
          </a:p>
          <a:p>
            <a:pPr marL="285750" indent="-111125">
              <a:buFont typeface="Arial"/>
              <a:buChar char="•"/>
            </a:pPr>
            <a:r>
              <a:rPr lang="es-CO" sz="1200" dirty="0">
                <a:latin typeface="+mn-lt"/>
              </a:rPr>
              <a:t>Ciudades (Bogotá, Medellín, Cali, </a:t>
            </a:r>
            <a:r>
              <a:rPr lang="mr-IN" sz="1200" dirty="0">
                <a:latin typeface="+mn-lt"/>
              </a:rPr>
              <a:t>…</a:t>
            </a:r>
            <a:r>
              <a:rPr lang="en-US" sz="1200" dirty="0">
                <a:latin typeface="+mn-lt"/>
              </a:rPr>
              <a:t>)</a:t>
            </a:r>
          </a:p>
          <a:p>
            <a:pPr marL="285750" indent="-111125">
              <a:buFont typeface="Arial"/>
              <a:buChar char="•"/>
            </a:pPr>
            <a:r>
              <a:rPr lang="en-US" sz="1200" dirty="0">
                <a:latin typeface="+mn-lt"/>
              </a:rPr>
              <a:t>Departamentos (Antioquia, Caldas, Bolivar, </a:t>
            </a:r>
            <a:r>
              <a:rPr lang="mr-IN" sz="1200" dirty="0">
                <a:latin typeface="+mn-lt"/>
              </a:rPr>
              <a:t>…</a:t>
            </a:r>
            <a:r>
              <a:rPr lang="en-US" sz="1200" dirty="0">
                <a:latin typeface="+mn-lt"/>
              </a:rPr>
              <a:t>)</a:t>
            </a:r>
            <a:endParaRPr lang="es-CO" sz="1200" dirty="0">
              <a:latin typeface="+mn-lt"/>
            </a:endParaRPr>
          </a:p>
        </p:txBody>
      </p:sp>
      <p:pic>
        <p:nvPicPr>
          <p:cNvPr id="4" name="Picture 3"/>
          <p:cNvPicPr>
            <a:picLocks noChangeAspect="1"/>
          </p:cNvPicPr>
          <p:nvPr/>
        </p:nvPicPr>
        <p:blipFill>
          <a:blip r:embed="rId2"/>
          <a:stretch>
            <a:fillRect/>
          </a:stretch>
        </p:blipFill>
        <p:spPr>
          <a:xfrm>
            <a:off x="3429000" y="2057400"/>
            <a:ext cx="3668233" cy="2514600"/>
          </a:xfrm>
          <a:prstGeom prst="rect">
            <a:avLst/>
          </a:prstGeom>
        </p:spPr>
      </p:pic>
      <p:sp>
        <p:nvSpPr>
          <p:cNvPr id="10" name="TextBox 9"/>
          <p:cNvSpPr txBox="1"/>
          <p:nvPr/>
        </p:nvSpPr>
        <p:spPr>
          <a:xfrm>
            <a:off x="1600200" y="6248400"/>
            <a:ext cx="1933242" cy="338554"/>
          </a:xfrm>
          <a:prstGeom prst="rect">
            <a:avLst/>
          </a:prstGeom>
          <a:noFill/>
        </p:spPr>
        <p:txBody>
          <a:bodyPr wrap="none" rtlCol="0">
            <a:spAutoFit/>
          </a:bodyPr>
          <a:lstStyle/>
          <a:p>
            <a:r>
              <a:rPr lang="es-CO" sz="1600" dirty="0">
                <a:latin typeface="+mn-lt"/>
              </a:rPr>
              <a:t>DANE            MINTIC</a:t>
            </a:r>
          </a:p>
        </p:txBody>
      </p:sp>
      <p:sp>
        <p:nvSpPr>
          <p:cNvPr id="11" name="Rectangle 10"/>
          <p:cNvSpPr/>
          <p:nvPr/>
        </p:nvSpPr>
        <p:spPr>
          <a:xfrm>
            <a:off x="1143000" y="6324600"/>
            <a:ext cx="457200" cy="228600"/>
          </a:xfrm>
          <a:prstGeom prst="rect">
            <a:avLst/>
          </a:prstGeom>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5" name="Rectangle 14"/>
          <p:cNvSpPr/>
          <p:nvPr/>
        </p:nvSpPr>
        <p:spPr>
          <a:xfrm>
            <a:off x="2286000" y="6324600"/>
            <a:ext cx="457200" cy="228600"/>
          </a:xfrm>
          <a:prstGeom prst="rect">
            <a:avLst/>
          </a:prstGeom>
          <a:solidFill>
            <a:schemeClr val="accent2"/>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6" name="Rectangle 15"/>
          <p:cNvSpPr/>
          <p:nvPr/>
        </p:nvSpPr>
        <p:spPr>
          <a:xfrm>
            <a:off x="838200" y="6172200"/>
            <a:ext cx="2819400" cy="533400"/>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12821934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SE DEFINEN A CONTINUACIÓN LOS REQUERIMIENTOS INFORMATIVOS DEL TERCER NIVEL</a:t>
            </a:r>
            <a:endParaRPr lang="es-AR" dirty="0"/>
          </a:p>
        </p:txBody>
      </p:sp>
      <p:graphicFrame>
        <p:nvGraphicFramePr>
          <p:cNvPr id="4" name="Table 3"/>
          <p:cNvGraphicFramePr>
            <a:graphicFrameLocks noGrp="1"/>
          </p:cNvGraphicFramePr>
          <p:nvPr>
            <p:extLst>
              <p:ext uri="{D42A27DB-BD31-4B8C-83A1-F6EECF244321}">
                <p14:modId xmlns:p14="http://schemas.microsoft.com/office/powerpoint/2010/main" val="1859434140"/>
              </p:ext>
            </p:extLst>
          </p:nvPr>
        </p:nvGraphicFramePr>
        <p:xfrm>
          <a:off x="914400" y="1503422"/>
          <a:ext cx="7239000" cy="4353394"/>
        </p:xfrm>
        <a:graphic>
          <a:graphicData uri="http://schemas.openxmlformats.org/drawingml/2006/table">
            <a:tbl>
              <a:tblPr firstRow="1" bandRow="1">
                <a:tableStyleId>{5C22544A-7EE6-4342-B048-85BDC9FD1C3A}</a:tableStyleId>
              </a:tblPr>
              <a:tblGrid>
                <a:gridCol w="3334820">
                  <a:extLst>
                    <a:ext uri="{9D8B030D-6E8A-4147-A177-3AD203B41FA5}">
                      <a16:colId xmlns="" xmlns:a16="http://schemas.microsoft.com/office/drawing/2014/main" val="20000"/>
                    </a:ext>
                  </a:extLst>
                </a:gridCol>
                <a:gridCol w="3904180">
                  <a:extLst>
                    <a:ext uri="{9D8B030D-6E8A-4147-A177-3AD203B41FA5}">
                      <a16:colId xmlns="" xmlns:a16="http://schemas.microsoft.com/office/drawing/2014/main" val="20001"/>
                    </a:ext>
                  </a:extLst>
                </a:gridCol>
              </a:tblGrid>
              <a:tr h="427555">
                <a:tc>
                  <a:txBody>
                    <a:bodyPr/>
                    <a:lstStyle/>
                    <a:p>
                      <a:pPr algn="ctr"/>
                      <a:r>
                        <a:rPr lang="es-AR" sz="1800" noProof="0" dirty="0"/>
                        <a:t>Nivel</a:t>
                      </a:r>
                      <a:r>
                        <a:rPr lang="es-AR" sz="1800" baseline="0" noProof="0" dirty="0"/>
                        <a:t> de análisis</a:t>
                      </a:r>
                      <a:endParaRPr lang="es-AR" sz="18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AR" sz="1800" noProof="0" dirty="0"/>
                        <a:t>Descripción</a:t>
                      </a:r>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0"/>
                  </a:ext>
                </a:extLst>
              </a:tr>
              <a:tr h="737971">
                <a:tc>
                  <a:txBody>
                    <a:bodyPr/>
                    <a:lstStyle/>
                    <a:p>
                      <a:r>
                        <a:rPr lang="es-AR" sz="1600" noProof="0" dirty="0"/>
                        <a:t>1. Digitalización</a:t>
                      </a:r>
                      <a:r>
                        <a:rPr lang="es-AR" sz="1600" baseline="0" noProof="0" dirty="0"/>
                        <a:t> de procesos productivos (primer nivel de análisis)</a:t>
                      </a:r>
                      <a:endParaRPr lang="es-AR" sz="16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5DFE4"/>
                    </a:solidFill>
                  </a:tcPr>
                </a:tc>
                <a:tc>
                  <a:txBody>
                    <a:bodyPr/>
                    <a:lstStyle/>
                    <a:p>
                      <a:pPr marL="285750" indent="-285750">
                        <a:buFont typeface="Arial"/>
                        <a:buChar char="•"/>
                      </a:pPr>
                      <a:r>
                        <a:rPr lang="es-AR" sz="1600" noProof="0" dirty="0"/>
                        <a:t>Asimilación de tecnologías digitales en procesos</a:t>
                      </a:r>
                      <a:r>
                        <a:rPr lang="es-AR" sz="1600" baseline="0" noProof="0" dirty="0"/>
                        <a:t> productivos</a:t>
                      </a:r>
                      <a:endParaRPr lang="es-AR" sz="16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5DFE4"/>
                    </a:solidFill>
                  </a:tcPr>
                </a:tc>
                <a:extLst>
                  <a:ext uri="{0D108BD9-81ED-4DB2-BD59-A6C34878D82A}">
                    <a16:rowId xmlns="" xmlns:a16="http://schemas.microsoft.com/office/drawing/2014/main" val="10001"/>
                  </a:ext>
                </a:extLst>
              </a:tr>
              <a:tr h="1064852">
                <a:tc>
                  <a:txBody>
                    <a:bodyPr/>
                    <a:lstStyle/>
                    <a:p>
                      <a:r>
                        <a:rPr lang="es-AR" sz="1600" noProof="0" dirty="0"/>
                        <a:t>2. Utilización y gestión de tecnologías digitales (segundo</a:t>
                      </a:r>
                      <a:r>
                        <a:rPr lang="es-AR" sz="1600" baseline="0" noProof="0" dirty="0"/>
                        <a:t> nivel de análisis)</a:t>
                      </a:r>
                      <a:r>
                        <a:rPr lang="es-AR" sz="1600" noProof="0" dirty="0"/>
                        <a:t> </a:t>
                      </a:r>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BF0F2"/>
                    </a:solidFill>
                  </a:tcPr>
                </a:tc>
                <a:tc>
                  <a:txBody>
                    <a:bodyPr/>
                    <a:lstStyle/>
                    <a:p>
                      <a:pPr marL="285750" indent="-285750">
                        <a:buFont typeface="Arial"/>
                        <a:buChar char="•"/>
                      </a:pPr>
                      <a:r>
                        <a:rPr lang="es-AR" sz="1600" noProof="0" dirty="0"/>
                        <a:t>Gestión de tecnologías digitales (nivel de </a:t>
                      </a:r>
                      <a:r>
                        <a:rPr kumimoji="0" lang="es-AR" sz="1600" kern="1200" noProof="0" dirty="0">
                          <a:solidFill>
                            <a:schemeClr val="dk1"/>
                          </a:solidFill>
                          <a:latin typeface="+mn-lt"/>
                          <a:ea typeface="+mn-ea"/>
                          <a:cs typeface="+mn-cs"/>
                        </a:rPr>
                        <a:t>inversión</a:t>
                      </a:r>
                      <a:r>
                        <a:rPr lang="es-AR" sz="1600" noProof="0" dirty="0"/>
                        <a:t>, función de gestión de TIC, uso de internet, comercio electrónico, seguridad, etc.)</a:t>
                      </a:r>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BF0F2"/>
                    </a:solidFill>
                  </a:tcPr>
                </a:tc>
                <a:extLst>
                  <a:ext uri="{0D108BD9-81ED-4DB2-BD59-A6C34878D82A}">
                    <a16:rowId xmlns="" xmlns:a16="http://schemas.microsoft.com/office/drawing/2014/main" val="10002"/>
                  </a:ext>
                </a:extLst>
              </a:tr>
              <a:tr h="1054244">
                <a:tc>
                  <a:txBody>
                    <a:bodyPr/>
                    <a:lstStyle/>
                    <a:p>
                      <a:r>
                        <a:rPr lang="es-AR" sz="1600" noProof="0" dirty="0"/>
                        <a:t>3. Asimilación de tecnologías de</a:t>
                      </a:r>
                      <a:r>
                        <a:rPr lang="es-AR" sz="1600" baseline="0" noProof="0" dirty="0"/>
                        <a:t> avanzada (tercer nivel de análisis)</a:t>
                      </a:r>
                      <a:endParaRPr lang="es-AR" sz="16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AF0A"/>
                    </a:solidFill>
                  </a:tcPr>
                </a:tc>
                <a:tc>
                  <a:txBody>
                    <a:bodyPr/>
                    <a:lstStyle/>
                    <a:p>
                      <a:pPr marL="285750" indent="-285750">
                        <a:buFont typeface="Arial"/>
                        <a:buChar char="•"/>
                      </a:pPr>
                      <a:r>
                        <a:rPr lang="es-AR" sz="1600" noProof="0" dirty="0"/>
                        <a:t>Incorporación de robótica, sensores,</a:t>
                      </a:r>
                      <a:r>
                        <a:rPr lang="es-AR" sz="1600" baseline="0" noProof="0" dirty="0"/>
                        <a:t> IoT</a:t>
                      </a:r>
                    </a:p>
                    <a:p>
                      <a:pPr marL="285750" indent="-285750">
                        <a:buFont typeface="Arial"/>
                        <a:buChar char="•"/>
                      </a:pPr>
                      <a:r>
                        <a:rPr lang="es-AR" sz="1600" baseline="0" noProof="0" dirty="0"/>
                        <a:t>Manejo integrado de la cadena de valor</a:t>
                      </a:r>
                      <a:endParaRPr lang="es-AR" sz="16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AF0A"/>
                    </a:solidFill>
                  </a:tcPr>
                </a:tc>
                <a:extLst>
                  <a:ext uri="{0D108BD9-81ED-4DB2-BD59-A6C34878D82A}">
                    <a16:rowId xmlns="" xmlns:a16="http://schemas.microsoft.com/office/drawing/2014/main" val="10003"/>
                  </a:ext>
                </a:extLst>
              </a:tr>
              <a:tr h="1054244">
                <a:tc>
                  <a:txBody>
                    <a:bodyPr/>
                    <a:lstStyle/>
                    <a:p>
                      <a:r>
                        <a:rPr lang="es-AR" sz="1600" noProof="0" dirty="0"/>
                        <a:t>4. Gestión</a:t>
                      </a:r>
                      <a:r>
                        <a:rPr lang="es-AR" sz="1600" baseline="0" noProof="0" dirty="0"/>
                        <a:t> de tecnologías de avanzada</a:t>
                      </a:r>
                      <a:endParaRPr lang="es-AR" sz="16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BF0F2"/>
                    </a:solidFill>
                  </a:tcPr>
                </a:tc>
                <a:tc>
                  <a:txBody>
                    <a:bodyPr/>
                    <a:lstStyle/>
                    <a:p>
                      <a:pPr marL="285750" indent="-285750">
                        <a:buFont typeface="Arial"/>
                        <a:buChar char="•"/>
                      </a:pPr>
                      <a:r>
                        <a:rPr lang="es-AR" sz="1600" noProof="0" dirty="0"/>
                        <a:t>Existencia de una estrategia digital</a:t>
                      </a:r>
                    </a:p>
                    <a:p>
                      <a:pPr marL="285750" indent="-285750">
                        <a:buFont typeface="Arial"/>
                        <a:buChar char="•"/>
                      </a:pPr>
                      <a:r>
                        <a:rPr lang="es-AR" sz="1600" noProof="0" dirty="0"/>
                        <a:t>Gestión de estrategia de digitalización</a:t>
                      </a:r>
                    </a:p>
                    <a:p>
                      <a:pPr marL="285750" indent="-285750">
                        <a:buFont typeface="Arial"/>
                        <a:buChar char="•"/>
                      </a:pPr>
                      <a:r>
                        <a:rPr lang="es-AR" sz="1600" noProof="0" dirty="0"/>
                        <a:t>Impacto</a:t>
                      </a:r>
                      <a:r>
                        <a:rPr lang="es-AR" sz="1600" baseline="0" noProof="0" dirty="0"/>
                        <a:t> económico de digitalización avanzada</a:t>
                      </a:r>
                      <a:endParaRPr lang="es-AR" sz="16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BF0F2"/>
                    </a:solidFill>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23877413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solidFill>
                  <a:srgbClr val="CCAF0A"/>
                </a:solidFill>
              </a:rPr>
              <a:t>TERCER NIVEL: </a:t>
            </a:r>
            <a:r>
              <a:rPr lang="es-AR" dirty="0" smtClean="0"/>
              <a:t>LA ASIMILACIÓN DE TECNOLOGÍAS DE AVANZADA DEBE CONSIDERAR Siete categorías de tecnologías digitales maduras</a:t>
            </a:r>
            <a:endParaRPr lang="es-AR" dirty="0"/>
          </a:p>
        </p:txBody>
      </p:sp>
      <p:graphicFrame>
        <p:nvGraphicFramePr>
          <p:cNvPr id="4" name="Table 3"/>
          <p:cNvGraphicFramePr>
            <a:graphicFrameLocks noGrp="1"/>
          </p:cNvGraphicFramePr>
          <p:nvPr>
            <p:extLst>
              <p:ext uri="{D42A27DB-BD31-4B8C-83A1-F6EECF244321}">
                <p14:modId xmlns:p14="http://schemas.microsoft.com/office/powerpoint/2010/main" val="400562937"/>
              </p:ext>
            </p:extLst>
          </p:nvPr>
        </p:nvGraphicFramePr>
        <p:xfrm>
          <a:off x="228600" y="848361"/>
          <a:ext cx="8686800" cy="5704839"/>
        </p:xfrm>
        <a:graphic>
          <a:graphicData uri="http://schemas.openxmlformats.org/drawingml/2006/table">
            <a:tbl>
              <a:tblPr firstRow="1" bandRow="1">
                <a:tableStyleId>{5C22544A-7EE6-4342-B048-85BDC9FD1C3A}</a:tableStyleId>
              </a:tblPr>
              <a:tblGrid>
                <a:gridCol w="1447800">
                  <a:extLst>
                    <a:ext uri="{9D8B030D-6E8A-4147-A177-3AD203B41FA5}">
                      <a16:colId xmlns="" xmlns:a16="http://schemas.microsoft.com/office/drawing/2014/main" val="20000"/>
                    </a:ext>
                  </a:extLst>
                </a:gridCol>
                <a:gridCol w="7239000">
                  <a:extLst>
                    <a:ext uri="{9D8B030D-6E8A-4147-A177-3AD203B41FA5}">
                      <a16:colId xmlns="" xmlns:a16="http://schemas.microsoft.com/office/drawing/2014/main" val="20001"/>
                    </a:ext>
                  </a:extLst>
                </a:gridCol>
              </a:tblGrid>
              <a:tr h="370840">
                <a:tc>
                  <a:txBody>
                    <a:bodyPr/>
                    <a:lstStyle/>
                    <a:p>
                      <a:pPr algn="ctr"/>
                      <a:r>
                        <a:rPr lang="es-AR" noProof="0" dirty="0"/>
                        <a:t>Tecnología</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AR" noProof="0" dirty="0"/>
                        <a:t>Descripción</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0"/>
                  </a:ext>
                </a:extLst>
              </a:tr>
              <a:tr h="370840">
                <a:tc>
                  <a:txBody>
                    <a:bodyPr/>
                    <a:lstStyle/>
                    <a:p>
                      <a:r>
                        <a:rPr lang="es-CO" sz="1400" b="0" dirty="0"/>
                        <a:t>Ciberseguridad</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11125" lvl="0" indent="-111125">
                        <a:buFont typeface="Arial"/>
                        <a:buChar char="•"/>
                      </a:pPr>
                      <a:r>
                        <a:rPr kumimoji="0" lang="es-AR" sz="1400" kern="1200" dirty="0">
                          <a:solidFill>
                            <a:schemeClr val="dk1"/>
                          </a:solidFill>
                          <a:effectLst/>
                          <a:latin typeface="+mn-lt"/>
                          <a:ea typeface="+mn-ea"/>
                          <a:cs typeface="+mn-cs"/>
                        </a:rPr>
                        <a:t>Software de mantención de informáticos (antivirus, firewall, sistemas de encriptación, entre otros)</a:t>
                      </a:r>
                      <a:endParaRPr kumimoji="0" lang="en-US" sz="1400" kern="1200" dirty="0">
                        <a:solidFill>
                          <a:schemeClr val="dk1"/>
                        </a:solidFill>
                        <a:effectLst/>
                        <a:latin typeface="+mn-lt"/>
                        <a:ea typeface="+mn-ea"/>
                        <a:cs typeface="+mn-cs"/>
                      </a:endParaRPr>
                    </a:p>
                    <a:p>
                      <a:pPr marL="111125" lvl="0" indent="-111125">
                        <a:buFont typeface="Arial"/>
                        <a:buChar char="•"/>
                      </a:pPr>
                      <a:r>
                        <a:rPr kumimoji="0" lang="es-AR" sz="1400" kern="1200" dirty="0">
                          <a:solidFill>
                            <a:schemeClr val="dk1"/>
                          </a:solidFill>
                          <a:effectLst/>
                          <a:latin typeface="+mn-lt"/>
                          <a:ea typeface="+mn-ea"/>
                          <a:cs typeface="+mn-cs"/>
                        </a:rPr>
                        <a:t>Autenticación de contraseña segura</a:t>
                      </a:r>
                      <a:endParaRPr kumimoji="0" lang="en-US" sz="1400" kern="1200" dirty="0">
                        <a:solidFill>
                          <a:schemeClr val="dk1"/>
                        </a:solidFill>
                        <a:effectLst/>
                        <a:latin typeface="+mn-lt"/>
                        <a:ea typeface="+mn-ea"/>
                        <a:cs typeface="+mn-cs"/>
                      </a:endParaRPr>
                    </a:p>
                    <a:p>
                      <a:pPr marL="111125" lvl="0" indent="-111125">
                        <a:buFont typeface="Arial"/>
                        <a:buChar char="•"/>
                      </a:pPr>
                      <a:r>
                        <a:rPr kumimoji="0" lang="es-AR" sz="1400" kern="1200" dirty="0">
                          <a:solidFill>
                            <a:schemeClr val="dk1"/>
                          </a:solidFill>
                          <a:effectLst/>
                          <a:latin typeface="+mn-lt"/>
                          <a:ea typeface="+mn-ea"/>
                          <a:cs typeface="+mn-cs"/>
                        </a:rPr>
                        <a:t>Identificación y autenticación de usuarios a través de token o dispositivo electrónico (tarjetas, USB, entre otros)</a:t>
                      </a:r>
                      <a:endParaRPr kumimoji="0" lang="en-US" sz="1400" kern="1200" dirty="0">
                        <a:solidFill>
                          <a:schemeClr val="dk1"/>
                        </a:solidFill>
                        <a:effectLst/>
                        <a:latin typeface="+mn-lt"/>
                        <a:ea typeface="+mn-ea"/>
                        <a:cs typeface="+mn-cs"/>
                      </a:endParaRPr>
                    </a:p>
                    <a:p>
                      <a:pPr marL="111125" lvl="0" indent="-111125">
                        <a:buFont typeface="Arial"/>
                        <a:buChar char="•"/>
                      </a:pPr>
                      <a:r>
                        <a:rPr kumimoji="0" lang="es-AR" sz="1400" kern="1200" dirty="0">
                          <a:solidFill>
                            <a:schemeClr val="dk1"/>
                          </a:solidFill>
                          <a:effectLst/>
                          <a:latin typeface="+mn-lt"/>
                          <a:ea typeface="+mn-ea"/>
                          <a:cs typeface="+mn-cs"/>
                        </a:rPr>
                        <a:t>Identificación y autenticación de usuarios a través de métodos biométricos (huella digital)</a:t>
                      </a:r>
                      <a:endParaRPr kumimoji="0" lang="en-US" sz="1400" kern="1200" dirty="0">
                        <a:solidFill>
                          <a:schemeClr val="dk1"/>
                        </a:solidFill>
                        <a:effectLst/>
                        <a:latin typeface="+mn-lt"/>
                        <a:ea typeface="+mn-ea"/>
                        <a:cs typeface="+mn-cs"/>
                      </a:endParaRPr>
                    </a:p>
                    <a:p>
                      <a:pPr marL="111125" lvl="0" indent="-111125">
                        <a:buFont typeface="Arial"/>
                        <a:buChar char="•"/>
                      </a:pPr>
                      <a:r>
                        <a:rPr kumimoji="0" lang="es-AR" sz="1400" kern="1200" dirty="0">
                          <a:solidFill>
                            <a:schemeClr val="dk1"/>
                          </a:solidFill>
                          <a:effectLst/>
                          <a:latin typeface="+mn-lt"/>
                          <a:ea typeface="+mn-ea"/>
                          <a:cs typeface="+mn-cs"/>
                        </a:rPr>
                        <a:t>Copia de seguridad de datos (Disco duro externo, cloud computing)</a:t>
                      </a:r>
                      <a:endParaRPr kumimoji="0" lang="en-US" sz="1400" kern="1200" dirty="0">
                        <a:solidFill>
                          <a:schemeClr val="dk1"/>
                        </a:solidFill>
                        <a:effectLst/>
                        <a:latin typeface="+mn-lt"/>
                        <a:ea typeface="+mn-ea"/>
                        <a:cs typeface="+mn-cs"/>
                      </a:endParaRPr>
                    </a:p>
                    <a:p>
                      <a:pPr marL="111125" indent="-111125">
                        <a:buFont typeface="Arial"/>
                        <a:buChar char="•"/>
                      </a:pPr>
                      <a:r>
                        <a:rPr kumimoji="0" lang="es-AR" sz="1400" kern="1200" dirty="0">
                          <a:solidFill>
                            <a:schemeClr val="dk1"/>
                          </a:solidFill>
                          <a:effectLst/>
                          <a:latin typeface="+mn-lt"/>
                          <a:ea typeface="+mn-ea"/>
                          <a:cs typeface="+mn-cs"/>
                        </a:rPr>
                        <a:t>Sistema de detección de intrusos (incluye spam) </a:t>
                      </a:r>
                      <a:endParaRPr lang="es-CO" sz="14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1"/>
                  </a:ext>
                </a:extLst>
              </a:tr>
              <a:tr h="370840">
                <a:tc>
                  <a:txBody>
                    <a:bodyPr/>
                    <a:lstStyle/>
                    <a:p>
                      <a:r>
                        <a:rPr kumimoji="0" lang="es-ES_tradnl" sz="1400" b="0" kern="1200" dirty="0">
                          <a:solidFill>
                            <a:schemeClr val="dk1"/>
                          </a:solidFill>
                          <a:effectLst/>
                          <a:latin typeface="+mn-lt"/>
                          <a:ea typeface="+mn-ea"/>
                          <a:cs typeface="+mn-cs"/>
                        </a:rPr>
                        <a:t>Sensores/M2M/Internet de las cosas</a:t>
                      </a:r>
                      <a:endParaRPr lang="es-CO" sz="14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12713" indent="-112713">
                        <a:buFont typeface="Arial"/>
                        <a:buChar char="•"/>
                      </a:pPr>
                      <a:r>
                        <a:rPr kumimoji="0" lang="es-ES_tradnl" sz="1400" b="0" kern="1200" dirty="0">
                          <a:solidFill>
                            <a:schemeClr val="dk1"/>
                          </a:solidFill>
                          <a:effectLst/>
                          <a:latin typeface="+mn-lt"/>
                          <a:ea typeface="+mn-ea"/>
                          <a:cs typeface="+mn-cs"/>
                        </a:rPr>
                        <a:t>Aplicaciones más comunes de IoT incluyen la agricultura de, ciudades inteligentes, y las aplicaciones de  telemedicina</a:t>
                      </a:r>
                    </a:p>
                    <a:p>
                      <a:pPr marL="112713" indent="-112713">
                        <a:buFont typeface="Arial"/>
                        <a:buChar char="•"/>
                      </a:pPr>
                      <a:r>
                        <a:rPr kumimoji="0" lang="es-ES_tradnl" sz="1400" b="0" kern="1200" dirty="0">
                          <a:solidFill>
                            <a:schemeClr val="dk1"/>
                          </a:solidFill>
                          <a:effectLst/>
                          <a:latin typeface="+mn-lt"/>
                          <a:ea typeface="+mn-ea"/>
                          <a:cs typeface="+mn-cs"/>
                        </a:rPr>
                        <a:t>La adopción está directamente</a:t>
                      </a:r>
                      <a:r>
                        <a:rPr kumimoji="0" lang="es-ES_tradnl" sz="1400" b="0" kern="1200" baseline="0" dirty="0">
                          <a:solidFill>
                            <a:schemeClr val="dk1"/>
                          </a:solidFill>
                          <a:effectLst/>
                          <a:latin typeface="+mn-lt"/>
                          <a:ea typeface="+mn-ea"/>
                          <a:cs typeface="+mn-cs"/>
                        </a:rPr>
                        <a:t> a</a:t>
                      </a:r>
                      <a:r>
                        <a:rPr kumimoji="0" lang="es-ES_tradnl" sz="1400" b="0" kern="1200" dirty="0">
                          <a:solidFill>
                            <a:schemeClr val="dk1"/>
                          </a:solidFill>
                          <a:effectLst/>
                          <a:latin typeface="+mn-lt"/>
                          <a:ea typeface="+mn-ea"/>
                          <a:cs typeface="+mn-cs"/>
                        </a:rPr>
                        <a:t>sociada a aplicaciones verticales</a:t>
                      </a:r>
                      <a:endParaRPr lang="es-CO" sz="14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2"/>
                  </a:ext>
                </a:extLst>
              </a:tr>
              <a:tr h="370840">
                <a:tc>
                  <a:txBody>
                    <a:bodyPr/>
                    <a:lstStyle/>
                    <a:p>
                      <a:r>
                        <a:rPr kumimoji="0" lang="es-ES_tradnl" sz="1400" b="0" kern="1200" dirty="0">
                          <a:solidFill>
                            <a:schemeClr val="dk1"/>
                          </a:solidFill>
                          <a:effectLst/>
                          <a:latin typeface="+mn-lt"/>
                          <a:ea typeface="+mn-ea"/>
                          <a:cs typeface="+mn-cs"/>
                        </a:rPr>
                        <a:t>Robótica</a:t>
                      </a:r>
                      <a:r>
                        <a:rPr lang="en-US" sz="1400" b="0" dirty="0">
                          <a:effectLst/>
                        </a:rPr>
                        <a:t> </a:t>
                      </a:r>
                      <a:endParaRPr lang="es-CO" sz="14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12713" indent="-112713">
                        <a:buFont typeface="Arial"/>
                        <a:buChar char="•"/>
                      </a:pPr>
                      <a:r>
                        <a:rPr kumimoji="0" lang="es-ES_tradnl" sz="1400" b="0" kern="1200" dirty="0">
                          <a:solidFill>
                            <a:schemeClr val="dk1"/>
                          </a:solidFill>
                          <a:effectLst/>
                          <a:latin typeface="+mn-lt"/>
                          <a:ea typeface="+mn-ea"/>
                          <a:cs typeface="+mn-cs"/>
                        </a:rPr>
                        <a:t>Aplicaciones para desempeñar tareas manuales repetitivas, como las requeridas en las líneas de montaje automovilístico, cosecha, exploración de entornos peligrosos</a:t>
                      </a:r>
                      <a:r>
                        <a:rPr lang="en-US" sz="1400" b="0" dirty="0">
                          <a:effectLst/>
                        </a:rPr>
                        <a:t> </a:t>
                      </a:r>
                      <a:endParaRPr lang="es-CO" sz="14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3"/>
                  </a:ext>
                </a:extLst>
              </a:tr>
              <a:tr h="370840">
                <a:tc>
                  <a:txBody>
                    <a:bodyPr/>
                    <a:lstStyle/>
                    <a:p>
                      <a:r>
                        <a:rPr kumimoji="0" lang="es-ES_tradnl" sz="1400" b="0" kern="1200" dirty="0">
                          <a:solidFill>
                            <a:schemeClr val="dk1"/>
                          </a:solidFill>
                          <a:effectLst/>
                          <a:latin typeface="+mn-lt"/>
                          <a:ea typeface="+mn-ea"/>
                          <a:cs typeface="+mn-cs"/>
                        </a:rPr>
                        <a:t>Impresoras 3D</a:t>
                      </a:r>
                      <a:r>
                        <a:rPr lang="en-US" sz="1400" b="0" dirty="0">
                          <a:effectLst/>
                        </a:rPr>
                        <a:t> </a:t>
                      </a:r>
                      <a:endParaRPr lang="es-CO" sz="14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12713" marR="0" lvl="0" indent="-112713" algn="l" defTabSz="914400" rtl="0" eaLnBrk="1" fontAlgn="auto" latinLnBrk="0" hangingPunct="1">
                        <a:lnSpc>
                          <a:spcPct val="100000"/>
                        </a:lnSpc>
                        <a:spcBef>
                          <a:spcPts val="0"/>
                        </a:spcBef>
                        <a:spcAft>
                          <a:spcPts val="0"/>
                        </a:spcAft>
                        <a:buClrTx/>
                        <a:buSzTx/>
                        <a:buFont typeface="Arial"/>
                        <a:buChar char="•"/>
                        <a:tabLst/>
                        <a:defRPr/>
                      </a:pPr>
                      <a:r>
                        <a:rPr kumimoji="0" lang="es-ES_tradnl" sz="1400" b="0" kern="1200" dirty="0">
                          <a:solidFill>
                            <a:schemeClr val="dk1"/>
                          </a:solidFill>
                          <a:effectLst/>
                          <a:latin typeface="+mn-lt"/>
                          <a:ea typeface="+mn-ea"/>
                          <a:cs typeface="+mn-cs"/>
                        </a:rPr>
                        <a:t>Utilización es común en el diseño de productos (medicinales como prótesis, maquetas en arquitectura, diseños textiles), y desarrollo de repuestos (en industrias de electrónica de consumo, y productos industriales).</a:t>
                      </a:r>
                      <a:endParaRPr kumimoji="0" lang="en-US" sz="1400" b="0" kern="1200" dirty="0">
                        <a:solidFill>
                          <a:schemeClr val="dk1"/>
                        </a:solidFill>
                        <a:effectLst/>
                        <a:latin typeface="+mn-lt"/>
                        <a:ea typeface="+mn-ea"/>
                        <a:cs typeface="+mn-c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4"/>
                  </a:ext>
                </a:extLst>
              </a:tr>
              <a:tr h="370840">
                <a:tc>
                  <a:txBody>
                    <a:bodyPr/>
                    <a:lstStyle/>
                    <a:p>
                      <a:r>
                        <a:rPr kumimoji="0" lang="es-ES_tradnl" sz="1400" b="0" kern="1200" dirty="0">
                          <a:solidFill>
                            <a:schemeClr val="dk1"/>
                          </a:solidFill>
                          <a:effectLst/>
                          <a:latin typeface="+mn-lt"/>
                          <a:ea typeface="+mn-ea"/>
                          <a:cs typeface="+mn-cs"/>
                        </a:rPr>
                        <a:t>Computación en la nube</a:t>
                      </a:r>
                      <a:r>
                        <a:rPr lang="en-US" sz="1400" b="0" dirty="0">
                          <a:effectLst/>
                        </a:rPr>
                        <a:t> </a:t>
                      </a:r>
                      <a:endParaRPr lang="es-CO" sz="14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12713" indent="-112713">
                        <a:buFont typeface="Arial"/>
                        <a:buChar char="•"/>
                      </a:pPr>
                      <a:r>
                        <a:rPr kumimoji="0" lang="es-ES_tradnl" sz="1400" b="0" kern="1200" dirty="0">
                          <a:solidFill>
                            <a:schemeClr val="dk1"/>
                          </a:solidFill>
                          <a:effectLst/>
                          <a:latin typeface="+mn-lt"/>
                          <a:ea typeface="+mn-ea"/>
                          <a:cs typeface="+mn-cs"/>
                        </a:rPr>
                        <a:t>Mercado segmentado entre software como, servicio de infraestructura, procesos de negocio tercerizados, y aplicativos como servicio</a:t>
                      </a:r>
                      <a:endParaRPr lang="es-CO" sz="14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5"/>
                  </a:ext>
                </a:extLst>
              </a:tr>
              <a:tr h="370840">
                <a:tc>
                  <a:txBody>
                    <a:bodyPr/>
                    <a:lstStyle/>
                    <a:p>
                      <a:r>
                        <a:rPr kumimoji="0" lang="es-ES_tradnl" sz="1400" b="0" kern="1200" dirty="0">
                          <a:solidFill>
                            <a:schemeClr val="dk1"/>
                          </a:solidFill>
                          <a:effectLst/>
                          <a:latin typeface="+mn-lt"/>
                          <a:ea typeface="+mn-ea"/>
                          <a:cs typeface="+mn-cs"/>
                        </a:rPr>
                        <a:t>Big data/analíticas </a:t>
                      </a:r>
                      <a:endParaRPr lang="es-CO" sz="14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12713" indent="-112713">
                        <a:buFont typeface="Arial"/>
                        <a:buChar char="•"/>
                      </a:pPr>
                      <a:r>
                        <a:rPr kumimoji="0" lang="es-ES_tradnl" sz="1400" b="0" kern="1200" dirty="0">
                          <a:solidFill>
                            <a:schemeClr val="dk1"/>
                          </a:solidFill>
                          <a:effectLst/>
                          <a:latin typeface="+mn-lt"/>
                          <a:ea typeface="+mn-ea"/>
                          <a:cs typeface="+mn-cs"/>
                        </a:rPr>
                        <a:t>Aplicaciones cubren investigación de epidemiologia y cambio climático (por el lado público) y el mercadeo y diseño de procesos de negocio (por el lado privado).</a:t>
                      </a:r>
                      <a:r>
                        <a:rPr lang="en-US" sz="1400" b="0" dirty="0">
                          <a:effectLst/>
                        </a:rPr>
                        <a:t> </a:t>
                      </a:r>
                      <a:endParaRPr lang="es-CO" sz="14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6"/>
                  </a:ext>
                </a:extLst>
              </a:tr>
              <a:tr h="370840">
                <a:tc>
                  <a:txBody>
                    <a:bodyPr/>
                    <a:lstStyle/>
                    <a:p>
                      <a:r>
                        <a:rPr kumimoji="0" lang="es-ES_tradnl" sz="1400" b="0" kern="1200" dirty="0">
                          <a:solidFill>
                            <a:schemeClr val="dk1"/>
                          </a:solidFill>
                          <a:effectLst/>
                          <a:latin typeface="+mn-lt"/>
                          <a:ea typeface="+mn-ea"/>
                          <a:cs typeface="+mn-cs"/>
                        </a:rPr>
                        <a:t>Inteligencia artificial/machine learning</a:t>
                      </a:r>
                      <a:r>
                        <a:rPr lang="en-US" sz="1400" b="0" dirty="0">
                          <a:effectLst/>
                        </a:rPr>
                        <a:t> </a:t>
                      </a:r>
                      <a:endParaRPr lang="es-CO" sz="14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12713" indent="-112713">
                        <a:buFont typeface="Arial"/>
                        <a:buChar char="•"/>
                      </a:pPr>
                      <a:r>
                        <a:rPr kumimoji="0" lang="es-ES_tradnl" sz="1400" b="0" kern="1200" dirty="0">
                          <a:solidFill>
                            <a:schemeClr val="dk1"/>
                          </a:solidFill>
                          <a:effectLst/>
                          <a:latin typeface="+mn-lt"/>
                          <a:ea typeface="+mn-ea"/>
                          <a:cs typeface="+mn-cs"/>
                        </a:rPr>
                        <a:t>Aplicaciones más comunes son la auto-conducción de vehículos, las recomendaciones de productos, la detección de fraude en la utilización de tarjetas de crédito, y el calculo de calidad crediticia de un consumidor</a:t>
                      </a:r>
                      <a:r>
                        <a:rPr lang="en-US" sz="1400" b="0" dirty="0">
                          <a:effectLst/>
                        </a:rPr>
                        <a:t> </a:t>
                      </a:r>
                      <a:endParaRPr lang="es-CO" sz="14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890841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solidFill>
                  <a:srgbClr val="CCAF0A"/>
                </a:solidFill>
              </a:rPr>
              <a:t>TERCER NIVEL: </a:t>
            </a:r>
            <a:r>
              <a:rPr lang="es-AR" dirty="0" smtClean="0"/>
              <a:t>LAS tecnologías DE AVANZADA son adoptadas junto a otras más maduras para facilitar el concepto de industria 4.0</a:t>
            </a:r>
            <a:endParaRPr lang="es-AR" dirty="0"/>
          </a:p>
        </p:txBody>
      </p:sp>
      <p:sp>
        <p:nvSpPr>
          <p:cNvPr id="3" name="Content Placeholder 2"/>
          <p:cNvSpPr>
            <a:spLocks noGrp="1"/>
          </p:cNvSpPr>
          <p:nvPr>
            <p:ph idx="1"/>
          </p:nvPr>
        </p:nvSpPr>
        <p:spPr/>
        <p:txBody>
          <a:bodyPr/>
          <a:lstStyle/>
          <a:p>
            <a:pPr marL="285750" lvl="0" indent="-285750">
              <a:lnSpc>
                <a:spcPct val="100000"/>
              </a:lnSpc>
              <a:buClr>
                <a:schemeClr val="accent1"/>
              </a:buClr>
              <a:buSzPct val="100000"/>
              <a:buFont typeface="Wingdings" charset="2"/>
              <a:buChar char="§"/>
            </a:pPr>
            <a:r>
              <a:rPr lang="es-ES_tradnl" sz="1800" b="0" dirty="0">
                <a:latin typeface="+mn-lt"/>
              </a:rPr>
              <a:t>Desarrollo colaborativo de productos y servicios entre firmas diferenciadas; </a:t>
            </a:r>
            <a:endParaRPr lang="en-US" sz="1800" b="0" dirty="0">
              <a:latin typeface="+mn-lt"/>
            </a:endParaRPr>
          </a:p>
          <a:p>
            <a:pPr marL="285750" lvl="0" indent="-285750">
              <a:lnSpc>
                <a:spcPct val="100000"/>
              </a:lnSpc>
              <a:buClr>
                <a:schemeClr val="accent1"/>
              </a:buClr>
              <a:buSzPct val="100000"/>
              <a:buFont typeface="Wingdings" charset="2"/>
              <a:buChar char="§"/>
            </a:pPr>
            <a:r>
              <a:rPr lang="es-ES_tradnl" sz="1800" b="0" dirty="0">
                <a:latin typeface="+mn-lt"/>
              </a:rPr>
              <a:t>Optimización de la configuración de cadenas industriales para reducir costos de transacción interfuncionales</a:t>
            </a:r>
            <a:endParaRPr lang="en-US" sz="1800" b="0" dirty="0">
              <a:latin typeface="+mn-lt"/>
            </a:endParaRPr>
          </a:p>
          <a:p>
            <a:pPr marL="285750" lvl="0" indent="-285750">
              <a:lnSpc>
                <a:spcPct val="100000"/>
              </a:lnSpc>
              <a:buClr>
                <a:schemeClr val="accent1"/>
              </a:buClr>
              <a:buSzPct val="100000"/>
              <a:buFont typeface="Wingdings" charset="2"/>
              <a:buChar char="§"/>
            </a:pPr>
            <a:r>
              <a:rPr lang="es-ES_tradnl" sz="1800" b="0" dirty="0">
                <a:latin typeface="+mn-lt"/>
              </a:rPr>
              <a:t>Reducción de los tamaños de series y tiempos de respuesta para permitir una personalización del producto</a:t>
            </a:r>
            <a:endParaRPr lang="en-US" sz="1800" b="0" dirty="0">
              <a:latin typeface="+mn-lt"/>
            </a:endParaRPr>
          </a:p>
          <a:p>
            <a:pPr marL="285750" lvl="0" indent="-285750">
              <a:lnSpc>
                <a:spcPct val="100000"/>
              </a:lnSpc>
              <a:buClr>
                <a:schemeClr val="accent1"/>
              </a:buClr>
              <a:buSzPct val="100000"/>
              <a:buFont typeface="Wingdings" charset="2"/>
              <a:buChar char="§"/>
            </a:pPr>
            <a:r>
              <a:rPr lang="es-ES_tradnl" sz="1800" b="0" dirty="0">
                <a:latin typeface="+mn-lt"/>
              </a:rPr>
              <a:t>Optimización de las cadenas logísticas para reducir los tiempos de respuesta en aprovisionamiento</a:t>
            </a:r>
            <a:endParaRPr lang="en-US" sz="1800" b="0" dirty="0">
              <a:latin typeface="+mn-lt"/>
            </a:endParaRPr>
          </a:p>
          <a:p>
            <a:pPr marL="285750" lvl="0" indent="-285750">
              <a:lnSpc>
                <a:spcPct val="100000"/>
              </a:lnSpc>
              <a:buClr>
                <a:schemeClr val="accent1"/>
              </a:buClr>
              <a:buSzPct val="100000"/>
              <a:buFont typeface="Wingdings" charset="2"/>
              <a:buChar char="§"/>
            </a:pPr>
            <a:r>
              <a:rPr lang="es-ES_tradnl" sz="1800" b="0" dirty="0">
                <a:latin typeface="+mn-lt"/>
              </a:rPr>
              <a:t>Trazabilidad multidimensional extremo a extremo para aumentar la capacidad de monitoreo y gestión de la cadena productiva</a:t>
            </a:r>
            <a:endParaRPr lang="en-US" sz="1800" b="0" dirty="0">
              <a:latin typeface="+mn-lt"/>
            </a:endParaRPr>
          </a:p>
          <a:p>
            <a:pPr marL="285750" lvl="0" indent="-285750">
              <a:lnSpc>
                <a:spcPct val="100000"/>
              </a:lnSpc>
              <a:buClr>
                <a:schemeClr val="accent1"/>
              </a:buClr>
              <a:buSzPct val="100000"/>
              <a:buFont typeface="Wingdings" charset="2"/>
              <a:buChar char="§"/>
            </a:pPr>
            <a:r>
              <a:rPr lang="es-ES_tradnl" sz="1800" b="0" dirty="0">
                <a:latin typeface="+mn-lt"/>
              </a:rPr>
              <a:t>Flexibilidad y eficiencia de los medios productivos</a:t>
            </a:r>
            <a:endParaRPr lang="en-US" sz="1800" b="0" dirty="0">
              <a:latin typeface="+mn-lt"/>
            </a:endParaRPr>
          </a:p>
          <a:p>
            <a:pPr marL="285750" lvl="0" indent="-285750">
              <a:lnSpc>
                <a:spcPct val="100000"/>
              </a:lnSpc>
              <a:buClr>
                <a:schemeClr val="accent1"/>
              </a:buClr>
              <a:buSzPct val="100000"/>
              <a:buFont typeface="Wingdings" charset="2"/>
              <a:buChar char="§"/>
            </a:pPr>
            <a:r>
              <a:rPr lang="es-ES_tradnl" sz="1800" b="0" dirty="0">
                <a:latin typeface="+mn-lt"/>
              </a:rPr>
              <a:t>Optimización de las cadenas logísticas</a:t>
            </a:r>
            <a:endParaRPr lang="en-US" sz="1800" b="0" dirty="0">
              <a:latin typeface="+mn-lt"/>
            </a:endParaRPr>
          </a:p>
          <a:p>
            <a:pPr marL="285750" lvl="0" indent="-285750">
              <a:lnSpc>
                <a:spcPct val="100000"/>
              </a:lnSpc>
              <a:buClr>
                <a:schemeClr val="accent1"/>
              </a:buClr>
              <a:buSzPct val="100000"/>
              <a:buFont typeface="Wingdings" charset="2"/>
              <a:buChar char="§"/>
            </a:pPr>
            <a:r>
              <a:rPr lang="es-ES_tradnl" sz="1800" b="0" dirty="0">
                <a:latin typeface="+mn-lt"/>
              </a:rPr>
              <a:t>Transformación de la distribución para optimizar la llegada al mercado (mejor señalización, mejores precios, mejor cobertura de segmentos</a:t>
            </a:r>
            <a:r>
              <a:rPr lang="es-ES_tradnl" dirty="0"/>
              <a:t>)</a:t>
            </a:r>
            <a:endParaRPr lang="en-US" dirty="0"/>
          </a:p>
          <a:p>
            <a:endParaRPr lang="es-CO" dirty="0"/>
          </a:p>
        </p:txBody>
      </p:sp>
    </p:spTree>
    <p:extLst>
      <p:ext uri="{BB962C8B-B14F-4D97-AF65-F5344CB8AC3E}">
        <p14:creationId xmlns:p14="http://schemas.microsoft.com/office/powerpoint/2010/main" val="10080420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76200"/>
            <a:ext cx="8229600" cy="609600"/>
          </a:xfrm>
        </p:spPr>
        <p:txBody>
          <a:bodyPr/>
          <a:lstStyle/>
          <a:p>
            <a:pPr>
              <a:defRPr/>
            </a:pPr>
            <a:r>
              <a:rPr lang="es-AR" dirty="0" smtClean="0">
                <a:solidFill>
                  <a:srgbClr val="CCAF0A"/>
                </a:solidFill>
              </a:rPr>
              <a:t>TERCER NIVEL: </a:t>
            </a:r>
            <a:r>
              <a:rPr lang="es-AR" dirty="0" smtClean="0"/>
              <a:t>NINGUNA DE LAS TRES ENCUESTAS DEL </a:t>
            </a:r>
            <a:r>
              <a:rPr lang="es-AR" dirty="0" err="1" smtClean="0"/>
              <a:t>DANE</a:t>
            </a:r>
            <a:r>
              <a:rPr lang="es-AR" dirty="0" smtClean="0"/>
              <a:t> O DEL </a:t>
            </a:r>
            <a:r>
              <a:rPr lang="es-AR" dirty="0" err="1" smtClean="0"/>
              <a:t>MINTIC</a:t>
            </a:r>
            <a:r>
              <a:rPr lang="es-AR" dirty="0" smtClean="0"/>
              <a:t> A LA FECHA INCLUYE INFORMACIÓN SOBRE LA ADOPCIÓN DE TECNOLOGÍAS DIGITALES DE AVANZADA</a:t>
            </a:r>
            <a:endParaRPr lang="es-AR" dirty="0"/>
          </a:p>
        </p:txBody>
      </p:sp>
      <p:sp>
        <p:nvSpPr>
          <p:cNvPr id="5" name="Content Placeholder 2"/>
          <p:cNvSpPr>
            <a:spLocks noGrp="1"/>
          </p:cNvSpPr>
          <p:nvPr>
            <p:ph idx="1"/>
          </p:nvPr>
        </p:nvSpPr>
        <p:spPr>
          <a:xfrm>
            <a:off x="612648" y="914400"/>
            <a:ext cx="8226552" cy="5212080"/>
          </a:xfrm>
        </p:spPr>
        <p:txBody>
          <a:bodyPr>
            <a:normAutofit/>
          </a:bodyPr>
          <a:lstStyle/>
          <a:p>
            <a:pPr marL="285750" indent="-285750">
              <a:lnSpc>
                <a:spcPct val="100000"/>
              </a:lnSpc>
              <a:buClr>
                <a:schemeClr val="accent1"/>
              </a:buClr>
              <a:buSzPct val="100000"/>
              <a:buFont typeface="Wingdings" charset="2"/>
              <a:buChar char="§"/>
            </a:pPr>
            <a:r>
              <a:rPr lang="es-AR" sz="1800" b="0" dirty="0">
                <a:latin typeface="+mn-lt"/>
              </a:rPr>
              <a:t>La encuesta sectorial de Indicadores Básicos de Tenencia y uso de TIC en empresas del DANE no  posee preguntas sobre adopción de tecnologías de avanzada</a:t>
            </a:r>
            <a:endParaRPr lang="es-CO" sz="1800" b="0" dirty="0">
              <a:latin typeface="+mn-lt"/>
            </a:endParaRPr>
          </a:p>
          <a:p>
            <a:pPr marL="285750" indent="-285750">
              <a:lnSpc>
                <a:spcPct val="100000"/>
              </a:lnSpc>
              <a:buClr>
                <a:schemeClr val="accent1"/>
              </a:buClr>
              <a:buSzPct val="100000"/>
              <a:buFont typeface="Wingdings" charset="2"/>
              <a:buChar char="§"/>
            </a:pPr>
            <a:r>
              <a:rPr lang="es-AR" sz="1800" b="0" dirty="0">
                <a:latin typeface="+mn-lt"/>
              </a:rPr>
              <a:t>De manera similar, la encuesta de microestablecimientos del DANE solo posee módulos sobre tenencia de bienes TIC (tradicionales) por tipo de terminal</a:t>
            </a:r>
          </a:p>
          <a:p>
            <a:pPr marL="285750" indent="-285750">
              <a:lnSpc>
                <a:spcPct val="100000"/>
              </a:lnSpc>
              <a:buClr>
                <a:schemeClr val="accent1"/>
              </a:buClr>
              <a:buSzPct val="100000"/>
              <a:buFont typeface="Wingdings" charset="2"/>
              <a:buChar char="§"/>
            </a:pPr>
            <a:r>
              <a:rPr lang="es-AR" sz="1800" b="0" dirty="0">
                <a:latin typeface="+mn-lt"/>
              </a:rPr>
              <a:t>Finalmente, </a:t>
            </a:r>
            <a:r>
              <a:rPr lang="es-CO" sz="1800" b="0" dirty="0">
                <a:latin typeface="+mn-lt"/>
              </a:rPr>
              <a:t>la encuesta MIPYME del MINTIC posee módulos sobre inventario en tecnología, exploración celulares, conectividad, página web, aplicaciones, compras/ventas internet, medios electrónicos, redes sociales, gobierno en línea y necesidades de inversión; en ninguna de las preguntas se consulta sobre la adopción de tecnologías avanzadas</a:t>
            </a:r>
          </a:p>
          <a:p>
            <a:pPr marL="285750" indent="-285750">
              <a:lnSpc>
                <a:spcPct val="110000"/>
              </a:lnSpc>
              <a:buClr>
                <a:schemeClr val="accent1"/>
              </a:buClr>
              <a:buSzPct val="100000"/>
              <a:buFont typeface="Wingdings" charset="2"/>
              <a:buChar char="§"/>
            </a:pPr>
            <a:endParaRPr lang="es-CO" sz="1800" b="0" dirty="0">
              <a:latin typeface="+mn-lt"/>
            </a:endParaRPr>
          </a:p>
        </p:txBody>
      </p:sp>
    </p:spTree>
    <p:extLst>
      <p:ext uri="{BB962C8B-B14F-4D97-AF65-F5344CB8AC3E}">
        <p14:creationId xmlns:p14="http://schemas.microsoft.com/office/powerpoint/2010/main" val="17841206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solidFill>
                  <a:srgbClr val="CCAF0A"/>
                </a:solidFill>
              </a:rPr>
              <a:t>TERCER NIVEL: </a:t>
            </a:r>
            <a:r>
              <a:rPr lang="es-AR" dirty="0" smtClean="0"/>
              <a:t>LA GRAN ENCUESTA DEL </a:t>
            </a:r>
            <a:r>
              <a:rPr lang="es-AR" dirty="0" err="1" smtClean="0"/>
              <a:t>MINTIC</a:t>
            </a:r>
            <a:r>
              <a:rPr lang="es-AR" dirty="0" smtClean="0"/>
              <a:t> A SER COMPLETADA A FINALES DE JUNIO GENERARÁ UNA PRIMERA VISIÓN DE ADOPCIÓN DE TECNOLOGÍAS DE AVANZADA</a:t>
            </a:r>
            <a:endParaRPr lang="es-AR" dirty="0"/>
          </a:p>
        </p:txBody>
      </p:sp>
      <p:graphicFrame>
        <p:nvGraphicFramePr>
          <p:cNvPr id="4" name="Table 3"/>
          <p:cNvGraphicFramePr>
            <a:graphicFrameLocks noGrp="1"/>
          </p:cNvGraphicFramePr>
          <p:nvPr>
            <p:extLst>
              <p:ext uri="{D42A27DB-BD31-4B8C-83A1-F6EECF244321}">
                <p14:modId xmlns:p14="http://schemas.microsoft.com/office/powerpoint/2010/main" val="3499937342"/>
              </p:ext>
            </p:extLst>
          </p:nvPr>
        </p:nvGraphicFramePr>
        <p:xfrm>
          <a:off x="2438400" y="1534160"/>
          <a:ext cx="4800600" cy="4028440"/>
        </p:xfrm>
        <a:graphic>
          <a:graphicData uri="http://schemas.openxmlformats.org/drawingml/2006/table">
            <a:tbl>
              <a:tblPr firstRow="1" bandRow="1">
                <a:tableStyleId>{5C22544A-7EE6-4342-B048-85BDC9FD1C3A}</a:tableStyleId>
              </a:tblPr>
              <a:tblGrid>
                <a:gridCol w="1219200">
                  <a:extLst>
                    <a:ext uri="{9D8B030D-6E8A-4147-A177-3AD203B41FA5}">
                      <a16:colId xmlns="" xmlns:a16="http://schemas.microsoft.com/office/drawing/2014/main" val="20000"/>
                    </a:ext>
                  </a:extLst>
                </a:gridCol>
                <a:gridCol w="3581400">
                  <a:extLst>
                    <a:ext uri="{9D8B030D-6E8A-4147-A177-3AD203B41FA5}">
                      <a16:colId xmlns="" xmlns:a16="http://schemas.microsoft.com/office/drawing/2014/main" val="20001"/>
                    </a:ext>
                  </a:extLst>
                </a:gridCol>
              </a:tblGrid>
              <a:tr h="370840">
                <a:tc>
                  <a:txBody>
                    <a:bodyPr/>
                    <a:lstStyle/>
                    <a:p>
                      <a:pPr algn="ctr"/>
                      <a:r>
                        <a:rPr lang="es-AR" sz="1400" noProof="0" dirty="0"/>
                        <a:t>TECNOLOGÍA</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AR" sz="1400" noProof="0" dirty="0"/>
                        <a:t>DESCRIPCIÓN</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0"/>
                  </a:ext>
                </a:extLst>
              </a:tr>
              <a:tr h="370840">
                <a:tc>
                  <a:txBody>
                    <a:bodyPr/>
                    <a:lstStyle/>
                    <a:p>
                      <a:r>
                        <a:rPr lang="es-CO" sz="1000" b="0" noProof="0" dirty="0"/>
                        <a:t>Ciberseguridad</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11125" lvl="0" indent="-111125">
                        <a:buFont typeface="Arial"/>
                        <a:buChar char="•"/>
                      </a:pPr>
                      <a:r>
                        <a:rPr kumimoji="0" lang="es-CO" sz="1000" kern="1200" noProof="0" dirty="0">
                          <a:solidFill>
                            <a:schemeClr val="dk1"/>
                          </a:solidFill>
                          <a:effectLst/>
                          <a:latin typeface="+mn-lt"/>
                          <a:ea typeface="+mn-ea"/>
                          <a:cs typeface="+mn-cs"/>
                        </a:rPr>
                        <a:t>Porcentaje de empresas por sector industrial que usan firmas digitales</a:t>
                      </a:r>
                    </a:p>
                    <a:p>
                      <a:pPr marL="111125" lvl="0" indent="-111125">
                        <a:buFont typeface="Arial"/>
                        <a:buChar char="•"/>
                      </a:pPr>
                      <a:r>
                        <a:rPr kumimoji="0" lang="es-CO" sz="1000" b="0" kern="1200" noProof="0" dirty="0">
                          <a:solidFill>
                            <a:schemeClr val="dk1"/>
                          </a:solidFill>
                          <a:effectLst/>
                          <a:latin typeface="+mn-lt"/>
                          <a:ea typeface="+mn-ea"/>
                          <a:cs typeface="+mn-cs"/>
                        </a:rPr>
                        <a:t>Porcentaje</a:t>
                      </a:r>
                      <a:r>
                        <a:rPr kumimoji="0" lang="es-CO" sz="1000" b="0" kern="1200" baseline="0" noProof="0" dirty="0">
                          <a:solidFill>
                            <a:schemeClr val="dk1"/>
                          </a:solidFill>
                          <a:effectLst/>
                          <a:latin typeface="+mn-lt"/>
                          <a:ea typeface="+mn-ea"/>
                          <a:cs typeface="+mn-cs"/>
                        </a:rPr>
                        <a:t> de empresas que tienen conocimiento de medidas de seguridad, uso y administracion de contrasenas, uso y actualizacion de antivirus, backup de la informacion, uso de sistemas de prevencion de intrusos, uso de software de control, implementacion de firewalls</a:t>
                      </a:r>
                    </a:p>
                    <a:p>
                      <a:pPr marL="111125" lvl="0" indent="-111125">
                        <a:buFont typeface="Arial"/>
                        <a:buChar char="•"/>
                      </a:pPr>
                      <a:r>
                        <a:rPr kumimoji="0" lang="es-CO" sz="1000" b="0" kern="1200" baseline="0" noProof="0" dirty="0">
                          <a:solidFill>
                            <a:schemeClr val="dk1"/>
                          </a:solidFill>
                          <a:effectLst/>
                          <a:latin typeface="+mn-lt"/>
                          <a:ea typeface="+mn-ea"/>
                          <a:cs typeface="+mn-cs"/>
                        </a:rPr>
                        <a:t>Porcentaje de empresas que cuentan con protocolos para responder a incidentes digitales</a:t>
                      </a:r>
                      <a:endParaRPr lang="es-CO" sz="1000" b="0" noProof="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1"/>
                  </a:ext>
                </a:extLst>
              </a:tr>
              <a:tr h="370840">
                <a:tc>
                  <a:txBody>
                    <a:bodyPr/>
                    <a:lstStyle/>
                    <a:p>
                      <a:r>
                        <a:rPr kumimoji="0" lang="es-CO" sz="1000" b="0" kern="1200" noProof="0" dirty="0">
                          <a:solidFill>
                            <a:schemeClr val="dk1"/>
                          </a:solidFill>
                          <a:effectLst/>
                          <a:latin typeface="+mn-lt"/>
                          <a:ea typeface="+mn-ea"/>
                          <a:cs typeface="+mn-cs"/>
                        </a:rPr>
                        <a:t>Sensores/M2M/Internet de las cosas</a:t>
                      </a:r>
                      <a:endParaRPr lang="es-CO" sz="1000" b="0" noProof="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12713" indent="-112713">
                        <a:buFont typeface="Arial"/>
                        <a:buChar char="•"/>
                      </a:pPr>
                      <a:r>
                        <a:rPr kumimoji="0" lang="es-CO" sz="1000" b="0" kern="1200" noProof="0" dirty="0">
                          <a:solidFill>
                            <a:schemeClr val="dk1"/>
                          </a:solidFill>
                          <a:effectLst/>
                          <a:latin typeface="+mn-lt"/>
                          <a:ea typeface="+mn-ea"/>
                          <a:cs typeface="+mn-cs"/>
                        </a:rPr>
                        <a:t>Porcentaje de empresas por sector industrial que usan software para gestión de tiempo</a:t>
                      </a:r>
                    </a:p>
                    <a:p>
                      <a:pPr marL="112713" marR="0" indent="-112713" algn="l" defTabSz="914400" rtl="0" eaLnBrk="1" fontAlgn="auto" latinLnBrk="0" hangingPunct="1">
                        <a:lnSpc>
                          <a:spcPct val="100000"/>
                        </a:lnSpc>
                        <a:spcBef>
                          <a:spcPts val="0"/>
                        </a:spcBef>
                        <a:spcAft>
                          <a:spcPts val="0"/>
                        </a:spcAft>
                        <a:buClrTx/>
                        <a:buSzTx/>
                        <a:buFont typeface="Arial"/>
                        <a:buChar char="•"/>
                        <a:tabLst/>
                        <a:defRPr/>
                      </a:pPr>
                      <a:r>
                        <a:rPr kumimoji="0" lang="es-CO" sz="1000" b="0" kern="1200" noProof="0" dirty="0">
                          <a:solidFill>
                            <a:schemeClr val="dk1"/>
                          </a:solidFill>
                          <a:effectLst/>
                          <a:latin typeface="+mn-lt"/>
                          <a:ea typeface="+mn-ea"/>
                          <a:cs typeface="+mn-cs"/>
                        </a:rPr>
                        <a:t>Porcentaje de empresas por sector industrial que usan software para gestión de procesos de negocio</a:t>
                      </a:r>
                      <a:endParaRPr lang="es-CO" sz="1000" b="0" noProof="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2"/>
                  </a:ext>
                </a:extLst>
              </a:tr>
              <a:tr h="370840">
                <a:tc>
                  <a:txBody>
                    <a:bodyPr/>
                    <a:lstStyle/>
                    <a:p>
                      <a:r>
                        <a:rPr kumimoji="0" lang="es-CO" sz="1000" b="0" kern="1200" noProof="0" dirty="0">
                          <a:solidFill>
                            <a:schemeClr val="dk1"/>
                          </a:solidFill>
                          <a:effectLst/>
                          <a:latin typeface="+mn-lt"/>
                          <a:ea typeface="+mn-ea"/>
                          <a:cs typeface="+mn-cs"/>
                        </a:rPr>
                        <a:t>Computación en la nube</a:t>
                      </a:r>
                      <a:r>
                        <a:rPr lang="es-CO" sz="1000" b="0" noProof="0" dirty="0">
                          <a:effectLst/>
                        </a:rPr>
                        <a:t> </a:t>
                      </a:r>
                      <a:endParaRPr lang="es-CO" sz="1000" b="0" noProof="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12713" indent="-112713">
                        <a:buFont typeface="Arial"/>
                        <a:buChar char="•"/>
                      </a:pPr>
                      <a:r>
                        <a:rPr kumimoji="0" lang="es-CO" sz="1000" b="0" kern="1200" noProof="0" dirty="0">
                          <a:solidFill>
                            <a:schemeClr val="dk1"/>
                          </a:solidFill>
                          <a:effectLst/>
                          <a:latin typeface="+mn-lt"/>
                          <a:ea typeface="+mn-ea"/>
                          <a:cs typeface="+mn-cs"/>
                        </a:rPr>
                        <a:t>Porcentaje</a:t>
                      </a:r>
                      <a:r>
                        <a:rPr kumimoji="0" lang="es-CO" sz="1000" b="0" kern="1200" baseline="0" noProof="0" dirty="0">
                          <a:solidFill>
                            <a:schemeClr val="dk1"/>
                          </a:solidFill>
                          <a:effectLst/>
                          <a:latin typeface="+mn-lt"/>
                          <a:ea typeface="+mn-ea"/>
                          <a:cs typeface="+mn-cs"/>
                        </a:rPr>
                        <a:t> de empresas por sector industrial que utilizan servicios de cloud computing</a:t>
                      </a:r>
                      <a:endParaRPr lang="es-CO" sz="1000" b="0" noProof="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3"/>
                  </a:ext>
                </a:extLst>
              </a:tr>
              <a:tr h="370840">
                <a:tc>
                  <a:txBody>
                    <a:bodyPr/>
                    <a:lstStyle/>
                    <a:p>
                      <a:r>
                        <a:rPr kumimoji="0" lang="es-CO" sz="1000" b="0" kern="1200" noProof="0" dirty="0">
                          <a:solidFill>
                            <a:schemeClr val="dk1"/>
                          </a:solidFill>
                          <a:effectLst/>
                          <a:latin typeface="+mn-lt"/>
                          <a:ea typeface="+mn-ea"/>
                          <a:cs typeface="+mn-cs"/>
                        </a:rPr>
                        <a:t>Big data/analíticas </a:t>
                      </a:r>
                      <a:endParaRPr lang="es-CO" sz="1000" b="0" noProof="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12713" indent="-112713">
                        <a:buFont typeface="Arial"/>
                        <a:buChar char="•"/>
                      </a:pPr>
                      <a:r>
                        <a:rPr kumimoji="0" lang="es-CO" sz="1000" b="0" kern="1200" noProof="0" dirty="0">
                          <a:solidFill>
                            <a:schemeClr val="dk1"/>
                          </a:solidFill>
                          <a:effectLst/>
                          <a:latin typeface="+mn-lt"/>
                          <a:ea typeface="+mn-ea"/>
                          <a:cs typeface="+mn-cs"/>
                        </a:rPr>
                        <a:t>Porcentaje de empresas por sector industrial que usan data analytics</a:t>
                      </a:r>
                    </a:p>
                    <a:p>
                      <a:pPr marL="112713" indent="-112713">
                        <a:buFont typeface="Arial"/>
                        <a:buChar char="•"/>
                      </a:pPr>
                      <a:r>
                        <a:rPr kumimoji="0" lang="es-CO" sz="1000" b="0" kern="1200" noProof="0" dirty="0">
                          <a:solidFill>
                            <a:schemeClr val="dk1"/>
                          </a:solidFill>
                          <a:effectLst/>
                          <a:latin typeface="+mn-lt"/>
                          <a:ea typeface="+mn-ea"/>
                          <a:cs typeface="+mn-cs"/>
                        </a:rPr>
                        <a:t>Porcentaje de empresas por sector industrial que usan big data</a:t>
                      </a:r>
                      <a:endParaRPr lang="es-CO" sz="1000" b="0" noProof="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4"/>
                  </a:ext>
                </a:extLst>
              </a:tr>
              <a:tr h="370840">
                <a:tc>
                  <a:txBody>
                    <a:bodyPr/>
                    <a:lstStyle/>
                    <a:p>
                      <a:r>
                        <a:rPr kumimoji="0" lang="es-CO" sz="1000" b="0" kern="1200" noProof="0" dirty="0">
                          <a:solidFill>
                            <a:schemeClr val="dk1"/>
                          </a:solidFill>
                          <a:effectLst/>
                          <a:latin typeface="+mn-lt"/>
                          <a:ea typeface="+mn-ea"/>
                          <a:cs typeface="+mn-cs"/>
                        </a:rPr>
                        <a:t>Inteligencia artificial/machine learning</a:t>
                      </a:r>
                      <a:r>
                        <a:rPr lang="es-CO" sz="1000" b="0" noProof="0" dirty="0">
                          <a:effectLst/>
                        </a:rPr>
                        <a:t> </a:t>
                      </a:r>
                      <a:endParaRPr lang="es-CO" sz="1000" b="0" noProof="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12713" indent="-112713">
                        <a:buFont typeface="Arial"/>
                        <a:buChar char="•"/>
                      </a:pPr>
                      <a:r>
                        <a:rPr kumimoji="0" lang="es-CO" sz="1000" b="0" kern="1200" noProof="0" dirty="0">
                          <a:solidFill>
                            <a:schemeClr val="dk1"/>
                          </a:solidFill>
                          <a:effectLst/>
                          <a:latin typeface="+mn-lt"/>
                          <a:ea typeface="+mn-ea"/>
                          <a:cs typeface="+mn-cs"/>
                        </a:rPr>
                        <a:t>Porcentaje de empresas por sector industrial que usan aplicaciones de inteligencia artificial</a:t>
                      </a:r>
                      <a:endParaRPr lang="es-CO" sz="1000" b="0" noProof="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
        <p:nvSpPr>
          <p:cNvPr id="5" name="TextBox 4"/>
          <p:cNvSpPr txBox="1"/>
          <p:nvPr/>
        </p:nvSpPr>
        <p:spPr>
          <a:xfrm>
            <a:off x="457200" y="3072824"/>
            <a:ext cx="1371600" cy="584776"/>
          </a:xfrm>
          <a:prstGeom prst="rect">
            <a:avLst/>
          </a:prstGeom>
          <a:solidFill>
            <a:srgbClr val="CCAF0A"/>
          </a:solidFill>
          <a:ln>
            <a:solidFill>
              <a:schemeClr val="tx1"/>
            </a:solidFill>
          </a:ln>
        </p:spPr>
        <p:txBody>
          <a:bodyPr wrap="square" rtlCol="0">
            <a:spAutoFit/>
          </a:bodyPr>
          <a:lstStyle/>
          <a:p>
            <a:pPr algn="ctr"/>
            <a:r>
              <a:rPr lang="es-CO" sz="1600" dirty="0">
                <a:latin typeface="+mn-lt"/>
              </a:rPr>
              <a:t>Gran Encuesta del MINTIC</a:t>
            </a:r>
          </a:p>
        </p:txBody>
      </p:sp>
      <p:sp>
        <p:nvSpPr>
          <p:cNvPr id="7" name="Right Brace 6"/>
          <p:cNvSpPr/>
          <p:nvPr/>
        </p:nvSpPr>
        <p:spPr>
          <a:xfrm>
            <a:off x="1905000" y="2895600"/>
            <a:ext cx="304800" cy="914400"/>
          </a:xfrm>
          <a:prstGeom prst="rightBrac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dirty="0"/>
          </a:p>
        </p:txBody>
      </p:sp>
      <p:sp>
        <p:nvSpPr>
          <p:cNvPr id="6" name="TextBox 5"/>
          <p:cNvSpPr txBox="1"/>
          <p:nvPr/>
        </p:nvSpPr>
        <p:spPr>
          <a:xfrm>
            <a:off x="1600200" y="6248400"/>
            <a:ext cx="1933242" cy="338554"/>
          </a:xfrm>
          <a:prstGeom prst="rect">
            <a:avLst/>
          </a:prstGeom>
          <a:noFill/>
        </p:spPr>
        <p:txBody>
          <a:bodyPr wrap="none" rtlCol="0">
            <a:spAutoFit/>
          </a:bodyPr>
          <a:lstStyle/>
          <a:p>
            <a:r>
              <a:rPr lang="es-CO" sz="1600" dirty="0">
                <a:latin typeface="+mn-lt"/>
              </a:rPr>
              <a:t>DANE            MINTIC</a:t>
            </a:r>
          </a:p>
        </p:txBody>
      </p:sp>
      <p:sp>
        <p:nvSpPr>
          <p:cNvPr id="8" name="Rectangle 7"/>
          <p:cNvSpPr/>
          <p:nvPr/>
        </p:nvSpPr>
        <p:spPr>
          <a:xfrm>
            <a:off x="1143000" y="6324600"/>
            <a:ext cx="457200" cy="228600"/>
          </a:xfrm>
          <a:prstGeom prst="rect">
            <a:avLst/>
          </a:prstGeom>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9" name="Rectangle 8"/>
          <p:cNvSpPr/>
          <p:nvPr/>
        </p:nvSpPr>
        <p:spPr>
          <a:xfrm>
            <a:off x="2286000" y="6324600"/>
            <a:ext cx="457200" cy="228600"/>
          </a:xfrm>
          <a:prstGeom prst="rect">
            <a:avLst/>
          </a:prstGeom>
          <a:solidFill>
            <a:schemeClr val="accent2"/>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0" name="Rectangle 9"/>
          <p:cNvSpPr/>
          <p:nvPr/>
        </p:nvSpPr>
        <p:spPr>
          <a:xfrm>
            <a:off x="838200" y="6172200"/>
            <a:ext cx="2819400" cy="533400"/>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3993932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s-CO" dirty="0"/>
              <a:t>EL PROYECTO </a:t>
            </a:r>
            <a:r>
              <a:rPr lang="es-CO" dirty="0" smtClean="0"/>
              <a:t>EST</a:t>
            </a:r>
            <a:r>
              <a:rPr lang="es-AR" dirty="0"/>
              <a:t>Á</a:t>
            </a:r>
            <a:r>
              <a:rPr lang="es-CO" dirty="0" smtClean="0"/>
              <a:t> </a:t>
            </a:r>
            <a:r>
              <a:rPr lang="es-CO" dirty="0"/>
              <a:t>ESTRUCTURADO EN DOS FASES, SEPARADAS POR UNA ETAPA DE COMPILACIÓN DE INFORMACIÓN MEDIANTE UNA ENCUESTA</a:t>
            </a:r>
          </a:p>
        </p:txBody>
      </p:sp>
      <p:sp>
        <p:nvSpPr>
          <p:cNvPr id="19458" name="TextBox 3"/>
          <p:cNvSpPr txBox="1">
            <a:spLocks noChangeArrowheads="1"/>
          </p:cNvSpPr>
          <p:nvPr/>
        </p:nvSpPr>
        <p:spPr bwMode="auto">
          <a:xfrm>
            <a:off x="381000" y="1447800"/>
            <a:ext cx="2819400" cy="923925"/>
          </a:xfrm>
          <a:prstGeom prst="rect">
            <a:avLst/>
          </a:prstGeom>
          <a:solidFill>
            <a:schemeClr val="accent1"/>
          </a:solidFill>
          <a:ln w="9525">
            <a:solidFill>
              <a:schemeClr val="tx1"/>
            </a:solidFill>
            <a:miter lim="800000"/>
            <a:headEnd/>
            <a:tailEnd/>
          </a:ln>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a:r>
              <a:rPr lang="es-CO" sz="1800" dirty="0"/>
              <a:t>FASE 1: CONCEPTUALIZACIÓN DEL OBSERVATORIO</a:t>
            </a:r>
          </a:p>
        </p:txBody>
      </p:sp>
      <p:sp>
        <p:nvSpPr>
          <p:cNvPr id="19459" name="TextBox 4"/>
          <p:cNvSpPr txBox="1">
            <a:spLocks noChangeArrowheads="1"/>
          </p:cNvSpPr>
          <p:nvPr/>
        </p:nvSpPr>
        <p:spPr bwMode="auto">
          <a:xfrm>
            <a:off x="5943600" y="1447800"/>
            <a:ext cx="2819400" cy="923925"/>
          </a:xfrm>
          <a:prstGeom prst="rect">
            <a:avLst/>
          </a:prstGeom>
          <a:solidFill>
            <a:schemeClr val="accent1"/>
          </a:solidFill>
          <a:ln w="9525">
            <a:solidFill>
              <a:schemeClr val="tx1"/>
            </a:solidFill>
            <a:miter lim="800000"/>
            <a:headEnd/>
            <a:tailEnd/>
          </a:ln>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a:r>
              <a:rPr lang="es-CO" sz="1800" dirty="0"/>
              <a:t>FASE 3: ANÁLISIS DE RESULTADOS DE LA PRIMERA MEDICIÓN</a:t>
            </a:r>
          </a:p>
        </p:txBody>
      </p:sp>
      <p:sp>
        <p:nvSpPr>
          <p:cNvPr id="19460" name="TextBox 6"/>
          <p:cNvSpPr txBox="1">
            <a:spLocks noChangeArrowheads="1"/>
          </p:cNvSpPr>
          <p:nvPr/>
        </p:nvSpPr>
        <p:spPr bwMode="auto">
          <a:xfrm>
            <a:off x="381000" y="2457450"/>
            <a:ext cx="28194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buFont typeface="Arial" charset="0"/>
              <a:buChar char="•"/>
            </a:pPr>
            <a:r>
              <a:rPr lang="es-CO" sz="1600" dirty="0"/>
              <a:t>Análisis de la experiencia internacional</a:t>
            </a:r>
          </a:p>
          <a:p>
            <a:pPr>
              <a:buFont typeface="Arial" charset="0"/>
              <a:buChar char="•"/>
            </a:pPr>
            <a:r>
              <a:rPr lang="es-CO" sz="1600" dirty="0"/>
              <a:t>Recopilación de requerimientos del observatorio</a:t>
            </a:r>
          </a:p>
          <a:p>
            <a:pPr>
              <a:buFont typeface="Arial" charset="0"/>
              <a:buChar char="•"/>
            </a:pPr>
            <a:r>
              <a:rPr lang="es-CO" sz="1600" dirty="0"/>
              <a:t>Preparación del mapa conceptual de medición, requerimientos de la encuesta y arquitectura informativa del observatorio</a:t>
            </a:r>
          </a:p>
        </p:txBody>
      </p:sp>
      <p:sp>
        <p:nvSpPr>
          <p:cNvPr id="19461" name="TextBox 7"/>
          <p:cNvSpPr txBox="1">
            <a:spLocks noChangeArrowheads="1"/>
          </p:cNvSpPr>
          <p:nvPr/>
        </p:nvSpPr>
        <p:spPr bwMode="auto">
          <a:xfrm>
            <a:off x="5943600" y="2457450"/>
            <a:ext cx="28194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buFont typeface="Arial" charset="0"/>
              <a:buChar char="•"/>
            </a:pPr>
            <a:r>
              <a:rPr lang="es-CO" sz="1600" dirty="0"/>
              <a:t>Análisis de resultados de la encuesta</a:t>
            </a:r>
          </a:p>
          <a:p>
            <a:pPr>
              <a:buFont typeface="Arial" charset="0"/>
              <a:buChar char="•"/>
            </a:pPr>
            <a:r>
              <a:rPr lang="es-CO" sz="1600" dirty="0"/>
              <a:t>Integración de resultados de la encuesta con otros insumos informativos (Gran Encuesta TIC del MinTic, MIPYMES, Hacia una Medición de la Economía Digital de la CRC, otros?)</a:t>
            </a:r>
          </a:p>
          <a:p>
            <a:pPr>
              <a:buFont typeface="Arial" charset="0"/>
              <a:buChar char="•"/>
            </a:pPr>
            <a:r>
              <a:rPr lang="es-CO" sz="1600" dirty="0"/>
              <a:t>Definición del Plan de Gestión del observatorio para etapas subsiguientes</a:t>
            </a:r>
          </a:p>
        </p:txBody>
      </p:sp>
      <p:sp>
        <p:nvSpPr>
          <p:cNvPr id="9" name="Oval 8"/>
          <p:cNvSpPr/>
          <p:nvPr/>
        </p:nvSpPr>
        <p:spPr>
          <a:xfrm>
            <a:off x="3810000" y="1187450"/>
            <a:ext cx="1600200" cy="1524000"/>
          </a:xfrm>
          <a:prstGeom prst="ellipse">
            <a:avLst/>
          </a:prstGeom>
          <a:solidFill>
            <a:schemeClr val="accent2"/>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CO" dirty="0"/>
          </a:p>
        </p:txBody>
      </p:sp>
      <p:sp>
        <p:nvSpPr>
          <p:cNvPr id="19463" name="TextBox 9"/>
          <p:cNvSpPr txBox="1">
            <a:spLocks noChangeArrowheads="1"/>
          </p:cNvSpPr>
          <p:nvPr/>
        </p:nvSpPr>
        <p:spPr bwMode="auto">
          <a:xfrm>
            <a:off x="3905250" y="1524000"/>
            <a:ext cx="14287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a:r>
              <a:rPr lang="es-CO" sz="1800" dirty="0"/>
              <a:t>FASE 2:</a:t>
            </a:r>
          </a:p>
          <a:p>
            <a:pPr algn="ctr"/>
            <a:r>
              <a:rPr lang="es-CO" sz="1800" dirty="0"/>
              <a:t>ENCUESTA</a:t>
            </a:r>
          </a:p>
        </p:txBody>
      </p:sp>
      <p:sp>
        <p:nvSpPr>
          <p:cNvPr id="11" name="Right Arrow 10"/>
          <p:cNvSpPr/>
          <p:nvPr/>
        </p:nvSpPr>
        <p:spPr>
          <a:xfrm>
            <a:off x="3344863" y="1676400"/>
            <a:ext cx="381000" cy="457200"/>
          </a:xfrm>
          <a:prstGeom prst="rightArrow">
            <a:avLst/>
          </a:prstGeom>
          <a:solidFill>
            <a:srgbClr val="FF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CO" dirty="0"/>
          </a:p>
        </p:txBody>
      </p:sp>
      <p:sp>
        <p:nvSpPr>
          <p:cNvPr id="12" name="Right Arrow 11"/>
          <p:cNvSpPr/>
          <p:nvPr/>
        </p:nvSpPr>
        <p:spPr>
          <a:xfrm>
            <a:off x="5486400" y="1676400"/>
            <a:ext cx="381000" cy="457200"/>
          </a:xfrm>
          <a:prstGeom prst="rightArrow">
            <a:avLst/>
          </a:prstGeom>
          <a:solidFill>
            <a:srgbClr val="FF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CO" dirty="0"/>
          </a:p>
        </p:txBody>
      </p:sp>
    </p:spTree>
    <p:extLst>
      <p:ext uri="{BB962C8B-B14F-4D97-AF65-F5344CB8AC3E}">
        <p14:creationId xmlns:p14="http://schemas.microsoft.com/office/powerpoint/2010/main" val="527111877"/>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solidFill>
                  <a:srgbClr val="CCAF0A"/>
                </a:solidFill>
              </a:rPr>
              <a:t>TERCER NIVEL: </a:t>
            </a:r>
            <a:r>
              <a:rPr lang="es-AR" dirty="0" smtClean="0"/>
              <a:t>PARA PODER GENERAR INFORMACIÓN POR SECTOR, DIMENSIÓN DE ESTABLECIMIENTO Y GEOGRAFÍA SE DEBERÁ ACCEDER A LOS </a:t>
            </a:r>
            <a:r>
              <a:rPr lang="es-AR" dirty="0" err="1" smtClean="0"/>
              <a:t>MICRODATOS</a:t>
            </a:r>
            <a:r>
              <a:rPr lang="es-AR" dirty="0" smtClean="0"/>
              <a:t> DE LA ENCUESTA</a:t>
            </a:r>
            <a:endParaRPr lang="es-AR" dirty="0"/>
          </a:p>
        </p:txBody>
      </p:sp>
      <p:sp>
        <p:nvSpPr>
          <p:cNvPr id="6" name="Right Brace 5"/>
          <p:cNvSpPr/>
          <p:nvPr/>
        </p:nvSpPr>
        <p:spPr>
          <a:xfrm>
            <a:off x="1600200" y="2999525"/>
            <a:ext cx="304800" cy="685800"/>
          </a:xfrm>
          <a:prstGeom prst="rightBrac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dirty="0"/>
          </a:p>
        </p:txBody>
      </p:sp>
      <p:sp>
        <p:nvSpPr>
          <p:cNvPr id="7" name="TextBox 6"/>
          <p:cNvSpPr txBox="1"/>
          <p:nvPr/>
        </p:nvSpPr>
        <p:spPr>
          <a:xfrm>
            <a:off x="1970154" y="2808982"/>
            <a:ext cx="1066800" cy="1077218"/>
          </a:xfrm>
          <a:prstGeom prst="rect">
            <a:avLst/>
          </a:prstGeom>
          <a:noFill/>
          <a:ln>
            <a:solidFill>
              <a:schemeClr val="tx1"/>
            </a:solidFill>
          </a:ln>
        </p:spPr>
        <p:txBody>
          <a:bodyPr wrap="square" rtlCol="0">
            <a:spAutoFit/>
          </a:bodyPr>
          <a:lstStyle/>
          <a:p>
            <a:pPr algn="ctr"/>
            <a:r>
              <a:rPr lang="es-CO" sz="1600" dirty="0">
                <a:latin typeface="+mn-lt"/>
              </a:rPr>
              <a:t>Análisis de microdatos de la encuesta</a:t>
            </a:r>
          </a:p>
        </p:txBody>
      </p:sp>
      <p:sp>
        <p:nvSpPr>
          <p:cNvPr id="9" name="TextBox 8"/>
          <p:cNvSpPr txBox="1"/>
          <p:nvPr/>
        </p:nvSpPr>
        <p:spPr>
          <a:xfrm>
            <a:off x="2989836" y="3124200"/>
            <a:ext cx="454271" cy="369332"/>
          </a:xfrm>
          <a:prstGeom prst="rect">
            <a:avLst/>
          </a:prstGeom>
          <a:noFill/>
        </p:spPr>
        <p:txBody>
          <a:bodyPr wrap="none" rtlCol="0">
            <a:spAutoFit/>
          </a:bodyPr>
          <a:lstStyle/>
          <a:p>
            <a:r>
              <a:rPr lang="es-CO" dirty="0">
                <a:solidFill>
                  <a:srgbClr val="FF0000"/>
                </a:solidFill>
              </a:rPr>
              <a:t>=&gt;</a:t>
            </a:r>
          </a:p>
        </p:txBody>
      </p:sp>
      <p:sp>
        <p:nvSpPr>
          <p:cNvPr id="12" name="TextBox 11"/>
          <p:cNvSpPr txBox="1"/>
          <p:nvPr/>
        </p:nvSpPr>
        <p:spPr>
          <a:xfrm>
            <a:off x="7078258" y="3124200"/>
            <a:ext cx="319468" cy="369332"/>
          </a:xfrm>
          <a:prstGeom prst="rect">
            <a:avLst/>
          </a:prstGeom>
          <a:noFill/>
        </p:spPr>
        <p:txBody>
          <a:bodyPr wrap="none" rtlCol="0">
            <a:spAutoFit/>
          </a:bodyPr>
          <a:lstStyle/>
          <a:p>
            <a:r>
              <a:rPr lang="es-CO" dirty="0">
                <a:solidFill>
                  <a:srgbClr val="FF0000"/>
                </a:solidFill>
              </a:rPr>
              <a:t>=</a:t>
            </a:r>
          </a:p>
        </p:txBody>
      </p:sp>
      <p:sp>
        <p:nvSpPr>
          <p:cNvPr id="13" name="TextBox 12"/>
          <p:cNvSpPr txBox="1"/>
          <p:nvPr/>
        </p:nvSpPr>
        <p:spPr>
          <a:xfrm>
            <a:off x="152400" y="3072824"/>
            <a:ext cx="1371600" cy="584776"/>
          </a:xfrm>
          <a:prstGeom prst="rect">
            <a:avLst/>
          </a:prstGeom>
          <a:solidFill>
            <a:srgbClr val="CCAF0A"/>
          </a:solidFill>
          <a:ln>
            <a:solidFill>
              <a:schemeClr val="tx1"/>
            </a:solidFill>
          </a:ln>
        </p:spPr>
        <p:txBody>
          <a:bodyPr wrap="square" rtlCol="0">
            <a:spAutoFit/>
          </a:bodyPr>
          <a:lstStyle/>
          <a:p>
            <a:pPr algn="ctr"/>
            <a:r>
              <a:rPr lang="es-CO" sz="1600" dirty="0">
                <a:latin typeface="+mn-lt"/>
              </a:rPr>
              <a:t>Gran Encuesta del MINTIC</a:t>
            </a:r>
          </a:p>
        </p:txBody>
      </p:sp>
      <p:pic>
        <p:nvPicPr>
          <p:cNvPr id="3" name="Picture 2"/>
          <p:cNvPicPr>
            <a:picLocks noChangeAspect="1"/>
          </p:cNvPicPr>
          <p:nvPr/>
        </p:nvPicPr>
        <p:blipFill>
          <a:blip r:embed="rId2"/>
          <a:stretch>
            <a:fillRect/>
          </a:stretch>
        </p:blipFill>
        <p:spPr>
          <a:xfrm>
            <a:off x="3358551" y="1676400"/>
            <a:ext cx="3804249" cy="3200400"/>
          </a:xfrm>
          <a:prstGeom prst="rect">
            <a:avLst/>
          </a:prstGeom>
        </p:spPr>
      </p:pic>
      <p:sp>
        <p:nvSpPr>
          <p:cNvPr id="14" name="TextBox 13"/>
          <p:cNvSpPr txBox="1"/>
          <p:nvPr/>
        </p:nvSpPr>
        <p:spPr>
          <a:xfrm>
            <a:off x="7372012" y="762001"/>
            <a:ext cx="1695788" cy="6001643"/>
          </a:xfrm>
          <a:prstGeom prst="rect">
            <a:avLst/>
          </a:prstGeom>
          <a:solidFill>
            <a:schemeClr val="bg1"/>
          </a:solidFill>
          <a:ln>
            <a:solidFill>
              <a:schemeClr val="tx1"/>
            </a:solidFill>
          </a:ln>
        </p:spPr>
        <p:txBody>
          <a:bodyPr wrap="square" rtlCol="0">
            <a:spAutoFit/>
          </a:bodyPr>
          <a:lstStyle/>
          <a:p>
            <a:pPr marL="115888" indent="-115888">
              <a:buFont typeface="Arial"/>
              <a:buChar char="•"/>
            </a:pPr>
            <a:r>
              <a:rPr lang="es-CO" sz="1600" dirty="0">
                <a:latin typeface="+mn-lt"/>
              </a:rPr>
              <a:t> Por dimensión</a:t>
            </a:r>
          </a:p>
          <a:p>
            <a:pPr marL="285750" indent="-111125">
              <a:buFont typeface="Arial"/>
              <a:buChar char="•"/>
            </a:pPr>
            <a:r>
              <a:rPr lang="es-CO" sz="1200" dirty="0">
                <a:latin typeface="+mn-lt"/>
              </a:rPr>
              <a:t>Micro 1</a:t>
            </a:r>
          </a:p>
          <a:p>
            <a:pPr marL="285750" indent="-111125">
              <a:buFont typeface="Arial"/>
              <a:buChar char="•"/>
            </a:pPr>
            <a:r>
              <a:rPr lang="es-CO" sz="1200" dirty="0">
                <a:latin typeface="+mn-lt"/>
              </a:rPr>
              <a:t>Micro 2</a:t>
            </a:r>
          </a:p>
          <a:p>
            <a:pPr marL="285750" indent="-111125">
              <a:buFont typeface="Arial"/>
              <a:buChar char="•"/>
            </a:pPr>
            <a:r>
              <a:rPr lang="es-CO" sz="1200" dirty="0">
                <a:latin typeface="+mn-lt"/>
              </a:rPr>
              <a:t>Pequeña 1</a:t>
            </a:r>
          </a:p>
          <a:p>
            <a:pPr marL="285750" indent="-111125">
              <a:buFont typeface="Arial"/>
              <a:buChar char="•"/>
            </a:pPr>
            <a:r>
              <a:rPr lang="es-CO" sz="1200" dirty="0">
                <a:latin typeface="+mn-lt"/>
              </a:rPr>
              <a:t>Pequeña 2</a:t>
            </a:r>
          </a:p>
          <a:p>
            <a:pPr marL="285750" indent="-111125">
              <a:buFont typeface="Arial"/>
              <a:buChar char="•"/>
            </a:pPr>
            <a:r>
              <a:rPr lang="es-CO" sz="1200" dirty="0">
                <a:latin typeface="+mn-lt"/>
              </a:rPr>
              <a:t>Mediana</a:t>
            </a:r>
          </a:p>
          <a:p>
            <a:pPr marL="285750" indent="-111125">
              <a:buFont typeface="Arial"/>
              <a:buChar char="•"/>
            </a:pPr>
            <a:r>
              <a:rPr lang="es-CO" sz="1200" dirty="0">
                <a:latin typeface="+mn-lt"/>
              </a:rPr>
              <a:t>Grande</a:t>
            </a:r>
          </a:p>
          <a:p>
            <a:pPr marL="174625" indent="-174625">
              <a:buFont typeface="Arial"/>
              <a:buChar char="•"/>
            </a:pPr>
            <a:r>
              <a:rPr lang="es-CO" sz="1600" dirty="0">
                <a:latin typeface="+mn-lt"/>
              </a:rPr>
              <a:t>Por sector</a:t>
            </a:r>
          </a:p>
          <a:p>
            <a:pPr marL="285750" indent="-111125">
              <a:buFont typeface="Arial"/>
              <a:buChar char="•"/>
            </a:pPr>
            <a:r>
              <a:rPr lang="es-CO" sz="1200" dirty="0">
                <a:latin typeface="+mn-lt"/>
              </a:rPr>
              <a:t>Agricultura</a:t>
            </a:r>
          </a:p>
          <a:p>
            <a:pPr marL="285750" indent="-111125">
              <a:buFont typeface="Arial"/>
              <a:buChar char="•"/>
            </a:pPr>
            <a:r>
              <a:rPr lang="es-CO" sz="1200" dirty="0">
                <a:latin typeface="+mn-lt"/>
              </a:rPr>
              <a:t>Pesca</a:t>
            </a:r>
          </a:p>
          <a:p>
            <a:pPr marL="285750" indent="-111125">
              <a:buFont typeface="Arial"/>
              <a:buChar char="•"/>
            </a:pPr>
            <a:r>
              <a:rPr lang="es-CO" sz="1200" dirty="0">
                <a:latin typeface="+mn-lt"/>
              </a:rPr>
              <a:t>Minería</a:t>
            </a:r>
          </a:p>
          <a:p>
            <a:pPr marL="285750" indent="-111125">
              <a:buFont typeface="Arial"/>
              <a:buChar char="•"/>
            </a:pPr>
            <a:r>
              <a:rPr lang="es-CO" sz="1200" dirty="0">
                <a:latin typeface="+mn-lt"/>
              </a:rPr>
              <a:t>Manufactura</a:t>
            </a:r>
          </a:p>
          <a:p>
            <a:pPr marL="285750" indent="-111125">
              <a:buFont typeface="Arial"/>
              <a:buChar char="•"/>
            </a:pPr>
            <a:r>
              <a:rPr lang="es-CO" sz="1200" dirty="0">
                <a:latin typeface="+mn-lt"/>
              </a:rPr>
              <a:t>Suministra de electricidad y agua</a:t>
            </a:r>
          </a:p>
          <a:p>
            <a:pPr marL="285750" indent="-111125">
              <a:buFont typeface="Arial"/>
              <a:buChar char="•"/>
            </a:pPr>
            <a:r>
              <a:rPr lang="es-CO" sz="1200" dirty="0">
                <a:latin typeface="+mn-lt"/>
              </a:rPr>
              <a:t>Construcción</a:t>
            </a:r>
          </a:p>
          <a:p>
            <a:pPr marL="285750" indent="-111125">
              <a:buFont typeface="Arial"/>
              <a:buChar char="•"/>
            </a:pPr>
            <a:r>
              <a:rPr lang="es-CO" sz="1200" dirty="0">
                <a:latin typeface="+mn-lt"/>
              </a:rPr>
              <a:t>Comercio mayorista</a:t>
            </a:r>
          </a:p>
          <a:p>
            <a:pPr marL="285750" indent="-111125">
              <a:buFont typeface="Arial"/>
              <a:buChar char="•"/>
            </a:pPr>
            <a:r>
              <a:rPr lang="es-CO" sz="1200" dirty="0">
                <a:latin typeface="+mn-lt"/>
              </a:rPr>
              <a:t>Comercio minorista</a:t>
            </a:r>
          </a:p>
          <a:p>
            <a:pPr marL="285750" indent="-111125">
              <a:buFont typeface="Arial"/>
              <a:buChar char="•"/>
            </a:pPr>
            <a:r>
              <a:rPr lang="es-CO" sz="1200" dirty="0">
                <a:latin typeface="+mn-lt"/>
              </a:rPr>
              <a:t>Hotels y restaurantes</a:t>
            </a:r>
          </a:p>
          <a:p>
            <a:pPr marL="285750" indent="-111125">
              <a:buFont typeface="Arial"/>
              <a:buChar char="•"/>
            </a:pPr>
            <a:r>
              <a:rPr lang="es-CO" sz="1200" dirty="0">
                <a:latin typeface="+mn-lt"/>
              </a:rPr>
              <a:t>Transporte y alojamiento</a:t>
            </a:r>
          </a:p>
          <a:p>
            <a:pPr marL="285750" indent="-111125">
              <a:buFont typeface="Arial"/>
              <a:buChar char="•"/>
            </a:pPr>
            <a:r>
              <a:rPr lang="es-CO" sz="1200" dirty="0">
                <a:latin typeface="+mn-lt"/>
              </a:rPr>
              <a:t>Intermediación financiera</a:t>
            </a:r>
          </a:p>
          <a:p>
            <a:pPr marL="285750" indent="-111125">
              <a:buFont typeface="Arial"/>
              <a:buChar char="•"/>
            </a:pPr>
            <a:r>
              <a:rPr lang="es-CO" sz="1200" dirty="0">
                <a:latin typeface="+mn-lt"/>
              </a:rPr>
              <a:t>Servicios empresariales</a:t>
            </a:r>
          </a:p>
          <a:p>
            <a:pPr marL="174625" indent="-174625">
              <a:buFont typeface="Arial"/>
              <a:buChar char="•"/>
            </a:pPr>
            <a:r>
              <a:rPr lang="es-CO" sz="1600" dirty="0">
                <a:latin typeface="+mn-lt"/>
              </a:rPr>
              <a:t>Por geografía</a:t>
            </a:r>
          </a:p>
          <a:p>
            <a:pPr marL="285750" indent="-111125">
              <a:buFont typeface="Arial"/>
              <a:buChar char="•"/>
            </a:pPr>
            <a:r>
              <a:rPr lang="es-CO" sz="1200" dirty="0">
                <a:latin typeface="+mn-lt"/>
              </a:rPr>
              <a:t>Ciudades (Bogotá, Medellín, Cali, </a:t>
            </a:r>
            <a:r>
              <a:rPr lang="mr-IN" sz="1200" dirty="0">
                <a:latin typeface="+mn-lt"/>
              </a:rPr>
              <a:t>…</a:t>
            </a:r>
            <a:r>
              <a:rPr lang="en-US" sz="1200" dirty="0">
                <a:latin typeface="+mn-lt"/>
              </a:rPr>
              <a:t>)</a:t>
            </a:r>
          </a:p>
          <a:p>
            <a:pPr marL="285750" indent="-111125">
              <a:buFont typeface="Arial"/>
              <a:buChar char="•"/>
            </a:pPr>
            <a:r>
              <a:rPr lang="en-US" sz="1200" dirty="0">
                <a:latin typeface="+mn-lt"/>
              </a:rPr>
              <a:t>Departamentos (Antioquia, Caldas, Bolivar, </a:t>
            </a:r>
            <a:r>
              <a:rPr lang="mr-IN" sz="1200" dirty="0">
                <a:latin typeface="+mn-lt"/>
              </a:rPr>
              <a:t>…</a:t>
            </a:r>
            <a:r>
              <a:rPr lang="en-US" sz="1200" dirty="0">
                <a:latin typeface="+mn-lt"/>
              </a:rPr>
              <a:t>)</a:t>
            </a:r>
            <a:endParaRPr lang="es-CO" sz="1200" dirty="0">
              <a:latin typeface="+mn-lt"/>
            </a:endParaRPr>
          </a:p>
        </p:txBody>
      </p:sp>
      <p:sp>
        <p:nvSpPr>
          <p:cNvPr id="10" name="TextBox 9"/>
          <p:cNvSpPr txBox="1"/>
          <p:nvPr/>
        </p:nvSpPr>
        <p:spPr>
          <a:xfrm>
            <a:off x="1600200" y="6248400"/>
            <a:ext cx="1933242" cy="338554"/>
          </a:xfrm>
          <a:prstGeom prst="rect">
            <a:avLst/>
          </a:prstGeom>
          <a:noFill/>
        </p:spPr>
        <p:txBody>
          <a:bodyPr wrap="none" rtlCol="0">
            <a:spAutoFit/>
          </a:bodyPr>
          <a:lstStyle/>
          <a:p>
            <a:r>
              <a:rPr lang="es-CO" sz="1600" dirty="0">
                <a:latin typeface="+mn-lt"/>
              </a:rPr>
              <a:t>DANE            MINTIC</a:t>
            </a:r>
          </a:p>
        </p:txBody>
      </p:sp>
      <p:sp>
        <p:nvSpPr>
          <p:cNvPr id="11" name="Rectangle 10"/>
          <p:cNvSpPr/>
          <p:nvPr/>
        </p:nvSpPr>
        <p:spPr>
          <a:xfrm>
            <a:off x="1143000" y="6324600"/>
            <a:ext cx="457200" cy="228600"/>
          </a:xfrm>
          <a:prstGeom prst="rect">
            <a:avLst/>
          </a:prstGeom>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5" name="Rectangle 14"/>
          <p:cNvSpPr/>
          <p:nvPr/>
        </p:nvSpPr>
        <p:spPr>
          <a:xfrm>
            <a:off x="2286000" y="6324600"/>
            <a:ext cx="457200" cy="228600"/>
          </a:xfrm>
          <a:prstGeom prst="rect">
            <a:avLst/>
          </a:prstGeom>
          <a:solidFill>
            <a:schemeClr val="accent2"/>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6" name="Rectangle 15"/>
          <p:cNvSpPr/>
          <p:nvPr/>
        </p:nvSpPr>
        <p:spPr>
          <a:xfrm>
            <a:off x="838200" y="6172200"/>
            <a:ext cx="2819400" cy="533400"/>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790993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solidFill>
                  <a:srgbClr val="CCAF0A"/>
                </a:solidFill>
              </a:rPr>
              <a:t>TERCER NIVEL: </a:t>
            </a:r>
            <a:r>
              <a:rPr lang="es-CO" dirty="0"/>
              <a:t>LA </a:t>
            </a:r>
            <a:r>
              <a:rPr lang="es-CO" dirty="0" smtClean="0"/>
              <a:t>INFORMACIÓN </a:t>
            </a:r>
            <a:r>
              <a:rPr lang="es-CO" dirty="0"/>
              <a:t>DE LA GRAN ENCUESTA DEL </a:t>
            </a:r>
            <a:r>
              <a:rPr lang="es-CO" dirty="0" err="1"/>
              <a:t>MINTIC</a:t>
            </a:r>
            <a:r>
              <a:rPr lang="es-CO" dirty="0"/>
              <a:t> </a:t>
            </a:r>
            <a:r>
              <a:rPr lang="es-CO" dirty="0" smtClean="0"/>
              <a:t>SERÁ </a:t>
            </a:r>
            <a:r>
              <a:rPr lang="es-CO" dirty="0"/>
              <a:t>COMPLEMENTADA CON UNA ENCUESTA AD-HOC</a:t>
            </a:r>
          </a:p>
        </p:txBody>
      </p:sp>
      <p:sp>
        <p:nvSpPr>
          <p:cNvPr id="6" name="Right Brace 5"/>
          <p:cNvSpPr/>
          <p:nvPr/>
        </p:nvSpPr>
        <p:spPr>
          <a:xfrm>
            <a:off x="1371600" y="1790743"/>
            <a:ext cx="304800" cy="685800"/>
          </a:xfrm>
          <a:prstGeom prst="rightBrac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dirty="0"/>
          </a:p>
        </p:txBody>
      </p:sp>
      <p:sp>
        <p:nvSpPr>
          <p:cNvPr id="7" name="TextBox 6"/>
          <p:cNvSpPr txBox="1"/>
          <p:nvPr/>
        </p:nvSpPr>
        <p:spPr>
          <a:xfrm>
            <a:off x="1752600" y="1600200"/>
            <a:ext cx="1066800" cy="1077218"/>
          </a:xfrm>
          <a:prstGeom prst="rect">
            <a:avLst/>
          </a:prstGeom>
          <a:noFill/>
          <a:ln>
            <a:solidFill>
              <a:schemeClr val="tx1"/>
            </a:solidFill>
          </a:ln>
        </p:spPr>
        <p:txBody>
          <a:bodyPr wrap="square" rtlCol="0">
            <a:spAutoFit/>
          </a:bodyPr>
          <a:lstStyle/>
          <a:p>
            <a:pPr algn="ctr"/>
            <a:r>
              <a:rPr lang="es-CO" sz="1600" dirty="0">
                <a:latin typeface="+mn-lt"/>
              </a:rPr>
              <a:t>Análisis de microdatos de la encuesta</a:t>
            </a:r>
          </a:p>
        </p:txBody>
      </p:sp>
      <p:sp>
        <p:nvSpPr>
          <p:cNvPr id="9" name="TextBox 8"/>
          <p:cNvSpPr txBox="1"/>
          <p:nvPr/>
        </p:nvSpPr>
        <p:spPr>
          <a:xfrm>
            <a:off x="2989836" y="3124200"/>
            <a:ext cx="454271" cy="369332"/>
          </a:xfrm>
          <a:prstGeom prst="rect">
            <a:avLst/>
          </a:prstGeom>
          <a:noFill/>
        </p:spPr>
        <p:txBody>
          <a:bodyPr wrap="none" rtlCol="0">
            <a:spAutoFit/>
          </a:bodyPr>
          <a:lstStyle/>
          <a:p>
            <a:r>
              <a:rPr lang="es-CO" dirty="0">
                <a:solidFill>
                  <a:srgbClr val="FF0000"/>
                </a:solidFill>
              </a:rPr>
              <a:t>=&gt;</a:t>
            </a:r>
          </a:p>
        </p:txBody>
      </p:sp>
      <p:sp>
        <p:nvSpPr>
          <p:cNvPr id="12" name="TextBox 11"/>
          <p:cNvSpPr txBox="1"/>
          <p:nvPr/>
        </p:nvSpPr>
        <p:spPr>
          <a:xfrm>
            <a:off x="7078258" y="3124200"/>
            <a:ext cx="319468" cy="369332"/>
          </a:xfrm>
          <a:prstGeom prst="rect">
            <a:avLst/>
          </a:prstGeom>
          <a:noFill/>
        </p:spPr>
        <p:txBody>
          <a:bodyPr wrap="none" rtlCol="0">
            <a:spAutoFit/>
          </a:bodyPr>
          <a:lstStyle/>
          <a:p>
            <a:r>
              <a:rPr lang="es-CO" dirty="0">
                <a:solidFill>
                  <a:srgbClr val="FF0000"/>
                </a:solidFill>
              </a:rPr>
              <a:t>=</a:t>
            </a:r>
          </a:p>
        </p:txBody>
      </p:sp>
      <p:sp>
        <p:nvSpPr>
          <p:cNvPr id="13" name="TextBox 12"/>
          <p:cNvSpPr txBox="1"/>
          <p:nvPr/>
        </p:nvSpPr>
        <p:spPr>
          <a:xfrm>
            <a:off x="76200" y="1839218"/>
            <a:ext cx="1371600" cy="584776"/>
          </a:xfrm>
          <a:prstGeom prst="rect">
            <a:avLst/>
          </a:prstGeom>
          <a:solidFill>
            <a:srgbClr val="CCAF0A"/>
          </a:solidFill>
          <a:ln>
            <a:solidFill>
              <a:schemeClr val="tx1"/>
            </a:solidFill>
          </a:ln>
        </p:spPr>
        <p:txBody>
          <a:bodyPr wrap="square" rtlCol="0">
            <a:spAutoFit/>
          </a:bodyPr>
          <a:lstStyle/>
          <a:p>
            <a:pPr algn="ctr"/>
            <a:r>
              <a:rPr lang="es-CO" sz="1600" dirty="0">
                <a:latin typeface="+mn-lt"/>
              </a:rPr>
              <a:t>Gran Encuesta del MINTIC</a:t>
            </a:r>
          </a:p>
        </p:txBody>
      </p:sp>
      <p:pic>
        <p:nvPicPr>
          <p:cNvPr id="3" name="Picture 2"/>
          <p:cNvPicPr>
            <a:picLocks noChangeAspect="1"/>
          </p:cNvPicPr>
          <p:nvPr/>
        </p:nvPicPr>
        <p:blipFill>
          <a:blip r:embed="rId2"/>
          <a:stretch>
            <a:fillRect/>
          </a:stretch>
        </p:blipFill>
        <p:spPr>
          <a:xfrm>
            <a:off x="3358551" y="1676400"/>
            <a:ext cx="3804249" cy="3200400"/>
          </a:xfrm>
          <a:prstGeom prst="rect">
            <a:avLst/>
          </a:prstGeom>
        </p:spPr>
      </p:pic>
      <p:sp>
        <p:nvSpPr>
          <p:cNvPr id="10" name="TextBox 9"/>
          <p:cNvSpPr txBox="1"/>
          <p:nvPr/>
        </p:nvSpPr>
        <p:spPr>
          <a:xfrm>
            <a:off x="7372012" y="762000"/>
            <a:ext cx="1676400" cy="6001641"/>
          </a:xfrm>
          <a:prstGeom prst="rect">
            <a:avLst/>
          </a:prstGeom>
          <a:solidFill>
            <a:schemeClr val="bg1"/>
          </a:solidFill>
          <a:ln>
            <a:solidFill>
              <a:schemeClr val="tx1"/>
            </a:solidFill>
          </a:ln>
        </p:spPr>
        <p:txBody>
          <a:bodyPr wrap="square" rtlCol="0">
            <a:spAutoFit/>
          </a:bodyPr>
          <a:lstStyle/>
          <a:p>
            <a:pPr marL="115888" indent="-115888">
              <a:buFont typeface="Arial"/>
              <a:buChar char="•"/>
            </a:pPr>
            <a:r>
              <a:rPr lang="es-CO" sz="1600" dirty="0">
                <a:latin typeface="+mn-lt"/>
              </a:rPr>
              <a:t> Por dimensión</a:t>
            </a:r>
          </a:p>
          <a:p>
            <a:pPr marL="285750" indent="-111125">
              <a:buFont typeface="Arial"/>
              <a:buChar char="•"/>
            </a:pPr>
            <a:r>
              <a:rPr lang="es-CO" sz="1200" dirty="0">
                <a:latin typeface="+mn-lt"/>
              </a:rPr>
              <a:t>Micro 1</a:t>
            </a:r>
          </a:p>
          <a:p>
            <a:pPr marL="285750" indent="-111125">
              <a:buFont typeface="Arial"/>
              <a:buChar char="•"/>
            </a:pPr>
            <a:r>
              <a:rPr lang="es-CO" sz="1200" dirty="0">
                <a:latin typeface="+mn-lt"/>
              </a:rPr>
              <a:t>Micro 2</a:t>
            </a:r>
          </a:p>
          <a:p>
            <a:pPr marL="285750" indent="-111125">
              <a:buFont typeface="Arial"/>
              <a:buChar char="•"/>
            </a:pPr>
            <a:r>
              <a:rPr lang="es-CO" sz="1200" dirty="0">
                <a:latin typeface="+mn-lt"/>
              </a:rPr>
              <a:t>Pequeña 1</a:t>
            </a:r>
          </a:p>
          <a:p>
            <a:pPr marL="285750" indent="-111125">
              <a:buFont typeface="Arial"/>
              <a:buChar char="•"/>
            </a:pPr>
            <a:r>
              <a:rPr lang="es-CO" sz="1200" dirty="0">
                <a:latin typeface="+mn-lt"/>
              </a:rPr>
              <a:t>Pequeña 2</a:t>
            </a:r>
          </a:p>
          <a:p>
            <a:pPr marL="285750" indent="-111125">
              <a:buFont typeface="Arial"/>
              <a:buChar char="•"/>
            </a:pPr>
            <a:r>
              <a:rPr lang="es-CO" sz="1200" dirty="0">
                <a:latin typeface="+mn-lt"/>
              </a:rPr>
              <a:t>Mediana</a:t>
            </a:r>
          </a:p>
          <a:p>
            <a:pPr marL="285750" indent="-111125">
              <a:buFont typeface="Arial"/>
              <a:buChar char="•"/>
            </a:pPr>
            <a:r>
              <a:rPr lang="es-CO" sz="1200" dirty="0">
                <a:latin typeface="+mn-lt"/>
              </a:rPr>
              <a:t>Grande</a:t>
            </a:r>
          </a:p>
          <a:p>
            <a:pPr marL="174625" indent="-174625">
              <a:buFont typeface="Arial"/>
              <a:buChar char="•"/>
            </a:pPr>
            <a:r>
              <a:rPr lang="es-CO" sz="1600" dirty="0">
                <a:latin typeface="+mn-lt"/>
              </a:rPr>
              <a:t>Por sector</a:t>
            </a:r>
          </a:p>
          <a:p>
            <a:pPr marL="285750" indent="-111125">
              <a:buFont typeface="Arial"/>
              <a:buChar char="•"/>
            </a:pPr>
            <a:r>
              <a:rPr lang="es-CO" sz="1200" dirty="0">
                <a:latin typeface="+mn-lt"/>
              </a:rPr>
              <a:t>Agricultura</a:t>
            </a:r>
          </a:p>
          <a:p>
            <a:pPr marL="285750" indent="-111125">
              <a:buFont typeface="Arial"/>
              <a:buChar char="•"/>
            </a:pPr>
            <a:r>
              <a:rPr lang="es-CO" sz="1200" dirty="0">
                <a:latin typeface="+mn-lt"/>
              </a:rPr>
              <a:t>Pesca</a:t>
            </a:r>
          </a:p>
          <a:p>
            <a:pPr marL="285750" indent="-111125">
              <a:buFont typeface="Arial"/>
              <a:buChar char="•"/>
            </a:pPr>
            <a:r>
              <a:rPr lang="es-CO" sz="1200" dirty="0">
                <a:latin typeface="+mn-lt"/>
              </a:rPr>
              <a:t>Minería</a:t>
            </a:r>
          </a:p>
          <a:p>
            <a:pPr marL="285750" indent="-111125">
              <a:buFont typeface="Arial"/>
              <a:buChar char="•"/>
            </a:pPr>
            <a:r>
              <a:rPr lang="es-CO" sz="1200" dirty="0">
                <a:latin typeface="+mn-lt"/>
              </a:rPr>
              <a:t>Manufactura</a:t>
            </a:r>
          </a:p>
          <a:p>
            <a:pPr marL="285750" indent="-111125">
              <a:buFont typeface="Arial"/>
              <a:buChar char="•"/>
            </a:pPr>
            <a:r>
              <a:rPr lang="es-CO" sz="1200" dirty="0">
                <a:latin typeface="+mn-lt"/>
              </a:rPr>
              <a:t>Suministra de electricidad y agua</a:t>
            </a:r>
          </a:p>
          <a:p>
            <a:pPr marL="285750" indent="-111125">
              <a:buFont typeface="Arial"/>
              <a:buChar char="•"/>
            </a:pPr>
            <a:r>
              <a:rPr lang="es-CO" sz="1200" dirty="0">
                <a:latin typeface="+mn-lt"/>
              </a:rPr>
              <a:t>Construcción</a:t>
            </a:r>
          </a:p>
          <a:p>
            <a:pPr marL="285750" indent="-111125">
              <a:buFont typeface="Arial"/>
              <a:buChar char="•"/>
            </a:pPr>
            <a:r>
              <a:rPr lang="es-CO" sz="1200" dirty="0">
                <a:latin typeface="+mn-lt"/>
              </a:rPr>
              <a:t>Comercio mayorista</a:t>
            </a:r>
          </a:p>
          <a:p>
            <a:pPr marL="285750" indent="-111125">
              <a:buFont typeface="Arial"/>
              <a:buChar char="•"/>
            </a:pPr>
            <a:r>
              <a:rPr lang="es-CO" sz="1200" dirty="0">
                <a:latin typeface="+mn-lt"/>
              </a:rPr>
              <a:t>Comercio minorista</a:t>
            </a:r>
          </a:p>
          <a:p>
            <a:pPr marL="285750" indent="-111125">
              <a:buFont typeface="Arial"/>
              <a:buChar char="•"/>
            </a:pPr>
            <a:r>
              <a:rPr lang="es-CO" sz="1200" dirty="0">
                <a:latin typeface="+mn-lt"/>
              </a:rPr>
              <a:t>Hotels y restaurantes</a:t>
            </a:r>
          </a:p>
          <a:p>
            <a:pPr marL="285750" indent="-111125">
              <a:buFont typeface="Arial"/>
              <a:buChar char="•"/>
            </a:pPr>
            <a:r>
              <a:rPr lang="es-CO" sz="1200" dirty="0">
                <a:latin typeface="+mn-lt"/>
              </a:rPr>
              <a:t>Transporte y alojamiento</a:t>
            </a:r>
          </a:p>
          <a:p>
            <a:pPr marL="285750" indent="-111125">
              <a:buFont typeface="Arial"/>
              <a:buChar char="•"/>
            </a:pPr>
            <a:r>
              <a:rPr lang="es-CO" sz="1200" dirty="0">
                <a:latin typeface="+mn-lt"/>
              </a:rPr>
              <a:t>Intermediación financiera</a:t>
            </a:r>
          </a:p>
          <a:p>
            <a:pPr marL="285750" indent="-111125">
              <a:buFont typeface="Arial"/>
              <a:buChar char="•"/>
            </a:pPr>
            <a:r>
              <a:rPr lang="es-CO" sz="1200" dirty="0">
                <a:latin typeface="+mn-lt"/>
              </a:rPr>
              <a:t>Servicios empresariales</a:t>
            </a:r>
          </a:p>
          <a:p>
            <a:pPr marL="174625" indent="-174625">
              <a:buFont typeface="Arial"/>
              <a:buChar char="•"/>
            </a:pPr>
            <a:r>
              <a:rPr lang="es-CO" sz="1600" dirty="0">
                <a:latin typeface="+mn-lt"/>
              </a:rPr>
              <a:t>Por geografía</a:t>
            </a:r>
          </a:p>
          <a:p>
            <a:pPr marL="285750" indent="-111125">
              <a:buFont typeface="Arial"/>
              <a:buChar char="•"/>
            </a:pPr>
            <a:r>
              <a:rPr lang="es-CO" sz="1200" dirty="0">
                <a:latin typeface="+mn-lt"/>
              </a:rPr>
              <a:t>Ciudades (Bogotá, Medellín, Cali, </a:t>
            </a:r>
            <a:r>
              <a:rPr lang="mr-IN" sz="1200" dirty="0">
                <a:latin typeface="+mn-lt"/>
              </a:rPr>
              <a:t>…</a:t>
            </a:r>
            <a:r>
              <a:rPr lang="en-US" sz="1200" dirty="0">
                <a:latin typeface="+mn-lt"/>
              </a:rPr>
              <a:t>)</a:t>
            </a:r>
          </a:p>
          <a:p>
            <a:pPr marL="285750" indent="-111125">
              <a:buFont typeface="Arial"/>
              <a:buChar char="•"/>
            </a:pPr>
            <a:r>
              <a:rPr lang="en-US" sz="1200" dirty="0">
                <a:latin typeface="+mn-lt"/>
              </a:rPr>
              <a:t>Departamentos (Antioquia, Caldas, Bolivar, </a:t>
            </a:r>
            <a:r>
              <a:rPr lang="mr-IN" sz="1200" dirty="0">
                <a:latin typeface="+mn-lt"/>
              </a:rPr>
              <a:t>…</a:t>
            </a:r>
            <a:r>
              <a:rPr lang="en-US" sz="1200" dirty="0">
                <a:latin typeface="+mn-lt"/>
              </a:rPr>
              <a:t>)</a:t>
            </a:r>
            <a:endParaRPr lang="es-CO" sz="1200" dirty="0">
              <a:latin typeface="+mn-lt"/>
            </a:endParaRPr>
          </a:p>
        </p:txBody>
      </p:sp>
      <p:sp>
        <p:nvSpPr>
          <p:cNvPr id="14" name="TextBox 13"/>
          <p:cNvSpPr txBox="1"/>
          <p:nvPr/>
        </p:nvSpPr>
        <p:spPr>
          <a:xfrm>
            <a:off x="381000" y="3360003"/>
            <a:ext cx="1676400" cy="830997"/>
          </a:xfrm>
          <a:prstGeom prst="rect">
            <a:avLst/>
          </a:prstGeom>
          <a:solidFill>
            <a:srgbClr val="BFBFBF"/>
          </a:solidFill>
          <a:ln>
            <a:solidFill>
              <a:schemeClr val="tx1"/>
            </a:solidFill>
          </a:ln>
        </p:spPr>
        <p:txBody>
          <a:bodyPr wrap="square" rtlCol="0">
            <a:spAutoFit/>
          </a:bodyPr>
          <a:lstStyle/>
          <a:p>
            <a:pPr algn="ctr"/>
            <a:r>
              <a:rPr lang="es-CO" sz="1600" dirty="0">
                <a:latin typeface="+mn-lt"/>
              </a:rPr>
              <a:t>Encuesta ad-hoc enfocada en el tercer nivel</a:t>
            </a:r>
          </a:p>
        </p:txBody>
      </p:sp>
      <p:sp>
        <p:nvSpPr>
          <p:cNvPr id="15" name="Right Brace 14"/>
          <p:cNvSpPr/>
          <p:nvPr/>
        </p:nvSpPr>
        <p:spPr>
          <a:xfrm>
            <a:off x="2743200" y="1524000"/>
            <a:ext cx="304800" cy="3581400"/>
          </a:xfrm>
          <a:prstGeom prst="rightBrac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dirty="0"/>
          </a:p>
        </p:txBody>
      </p:sp>
      <p:sp>
        <p:nvSpPr>
          <p:cNvPr id="16" name="TextBox 15"/>
          <p:cNvSpPr txBox="1"/>
          <p:nvPr/>
        </p:nvSpPr>
        <p:spPr>
          <a:xfrm>
            <a:off x="1600200" y="6248400"/>
            <a:ext cx="1933242" cy="338554"/>
          </a:xfrm>
          <a:prstGeom prst="rect">
            <a:avLst/>
          </a:prstGeom>
          <a:noFill/>
        </p:spPr>
        <p:txBody>
          <a:bodyPr wrap="none" rtlCol="0">
            <a:spAutoFit/>
          </a:bodyPr>
          <a:lstStyle/>
          <a:p>
            <a:r>
              <a:rPr lang="es-CO" sz="1600" dirty="0">
                <a:latin typeface="+mn-lt"/>
              </a:rPr>
              <a:t>DANE            MINTIC</a:t>
            </a:r>
          </a:p>
        </p:txBody>
      </p:sp>
      <p:sp>
        <p:nvSpPr>
          <p:cNvPr id="17" name="Rectangle 16"/>
          <p:cNvSpPr/>
          <p:nvPr/>
        </p:nvSpPr>
        <p:spPr>
          <a:xfrm>
            <a:off x="1143000" y="6324600"/>
            <a:ext cx="457200" cy="228600"/>
          </a:xfrm>
          <a:prstGeom prst="rect">
            <a:avLst/>
          </a:prstGeom>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Rectangle 17"/>
          <p:cNvSpPr/>
          <p:nvPr/>
        </p:nvSpPr>
        <p:spPr>
          <a:xfrm>
            <a:off x="2286000" y="6324600"/>
            <a:ext cx="457200" cy="228600"/>
          </a:xfrm>
          <a:prstGeom prst="rect">
            <a:avLst/>
          </a:prstGeom>
          <a:solidFill>
            <a:schemeClr val="accent2"/>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9" name="Rectangle 18"/>
          <p:cNvSpPr/>
          <p:nvPr/>
        </p:nvSpPr>
        <p:spPr>
          <a:xfrm>
            <a:off x="838200" y="6172200"/>
            <a:ext cx="2819400" cy="533400"/>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37677259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SE DEFINEN A CONTINUACIÓN LOS REQUERIMIENTOS INFORMATIVOS DEL CUARTO NIVEL</a:t>
            </a:r>
            <a:endParaRPr lang="es-AR" dirty="0"/>
          </a:p>
        </p:txBody>
      </p:sp>
      <p:graphicFrame>
        <p:nvGraphicFramePr>
          <p:cNvPr id="4" name="Table 3"/>
          <p:cNvGraphicFramePr>
            <a:graphicFrameLocks noGrp="1"/>
          </p:cNvGraphicFramePr>
          <p:nvPr>
            <p:extLst>
              <p:ext uri="{D42A27DB-BD31-4B8C-83A1-F6EECF244321}">
                <p14:modId xmlns:p14="http://schemas.microsoft.com/office/powerpoint/2010/main" val="3514383834"/>
              </p:ext>
            </p:extLst>
          </p:nvPr>
        </p:nvGraphicFramePr>
        <p:xfrm>
          <a:off x="914400" y="1503422"/>
          <a:ext cx="7239000" cy="4353394"/>
        </p:xfrm>
        <a:graphic>
          <a:graphicData uri="http://schemas.openxmlformats.org/drawingml/2006/table">
            <a:tbl>
              <a:tblPr firstRow="1" bandRow="1">
                <a:tableStyleId>{5C22544A-7EE6-4342-B048-85BDC9FD1C3A}</a:tableStyleId>
              </a:tblPr>
              <a:tblGrid>
                <a:gridCol w="3334820">
                  <a:extLst>
                    <a:ext uri="{9D8B030D-6E8A-4147-A177-3AD203B41FA5}">
                      <a16:colId xmlns="" xmlns:a16="http://schemas.microsoft.com/office/drawing/2014/main" val="20000"/>
                    </a:ext>
                  </a:extLst>
                </a:gridCol>
                <a:gridCol w="3904180">
                  <a:extLst>
                    <a:ext uri="{9D8B030D-6E8A-4147-A177-3AD203B41FA5}">
                      <a16:colId xmlns="" xmlns:a16="http://schemas.microsoft.com/office/drawing/2014/main" val="20001"/>
                    </a:ext>
                  </a:extLst>
                </a:gridCol>
              </a:tblGrid>
              <a:tr h="427555">
                <a:tc>
                  <a:txBody>
                    <a:bodyPr/>
                    <a:lstStyle/>
                    <a:p>
                      <a:pPr algn="ctr"/>
                      <a:r>
                        <a:rPr lang="es-AR" sz="1800" noProof="0" dirty="0"/>
                        <a:t>Nivel</a:t>
                      </a:r>
                      <a:r>
                        <a:rPr lang="es-AR" sz="1800" baseline="0" noProof="0" dirty="0"/>
                        <a:t> de análisis</a:t>
                      </a:r>
                      <a:endParaRPr lang="es-AR" sz="18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AR" sz="1800" noProof="0" dirty="0"/>
                        <a:t>Descripción</a:t>
                      </a:r>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0"/>
                  </a:ext>
                </a:extLst>
              </a:tr>
              <a:tr h="737971">
                <a:tc>
                  <a:txBody>
                    <a:bodyPr/>
                    <a:lstStyle/>
                    <a:p>
                      <a:r>
                        <a:rPr lang="es-AR" sz="1600" noProof="0" dirty="0"/>
                        <a:t>1. Digitalización</a:t>
                      </a:r>
                      <a:r>
                        <a:rPr lang="es-AR" sz="1600" baseline="0" noProof="0" dirty="0"/>
                        <a:t> de procesos productivos (primer nivel de análisis)</a:t>
                      </a:r>
                      <a:endParaRPr lang="es-AR" sz="16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5DFE4"/>
                    </a:solidFill>
                  </a:tcPr>
                </a:tc>
                <a:tc>
                  <a:txBody>
                    <a:bodyPr/>
                    <a:lstStyle/>
                    <a:p>
                      <a:pPr marL="285750" indent="-285750">
                        <a:buFont typeface="Arial"/>
                        <a:buChar char="•"/>
                      </a:pPr>
                      <a:r>
                        <a:rPr lang="es-AR" sz="1600" noProof="0" dirty="0"/>
                        <a:t>Asimilación de tecnologías digitales en procesos</a:t>
                      </a:r>
                      <a:r>
                        <a:rPr lang="es-AR" sz="1600" baseline="0" noProof="0" dirty="0"/>
                        <a:t> productivos</a:t>
                      </a:r>
                      <a:endParaRPr lang="es-AR" sz="16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5DFE4"/>
                    </a:solidFill>
                  </a:tcPr>
                </a:tc>
                <a:extLst>
                  <a:ext uri="{0D108BD9-81ED-4DB2-BD59-A6C34878D82A}">
                    <a16:rowId xmlns="" xmlns:a16="http://schemas.microsoft.com/office/drawing/2014/main" val="10001"/>
                  </a:ext>
                </a:extLst>
              </a:tr>
              <a:tr h="1064852">
                <a:tc>
                  <a:txBody>
                    <a:bodyPr/>
                    <a:lstStyle/>
                    <a:p>
                      <a:r>
                        <a:rPr lang="es-AR" sz="1600" noProof="0" dirty="0"/>
                        <a:t>2. Utilización y gestión de tecnologías digitales (segundo</a:t>
                      </a:r>
                      <a:r>
                        <a:rPr lang="es-AR" sz="1600" baseline="0" noProof="0" dirty="0"/>
                        <a:t> nivel de análisis)</a:t>
                      </a:r>
                      <a:r>
                        <a:rPr lang="es-AR" sz="1600" noProof="0" dirty="0"/>
                        <a:t> </a:t>
                      </a:r>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BF0F2"/>
                    </a:solidFill>
                  </a:tcPr>
                </a:tc>
                <a:tc>
                  <a:txBody>
                    <a:bodyPr/>
                    <a:lstStyle/>
                    <a:p>
                      <a:pPr marL="285750" indent="-285750">
                        <a:buFont typeface="Arial"/>
                        <a:buChar char="•"/>
                      </a:pPr>
                      <a:r>
                        <a:rPr lang="es-AR" sz="1600" noProof="0" dirty="0"/>
                        <a:t>Gestión de tecnologías digitales (nivel de </a:t>
                      </a:r>
                      <a:r>
                        <a:rPr kumimoji="0" lang="es-AR" sz="1600" kern="1200" noProof="0" dirty="0">
                          <a:solidFill>
                            <a:schemeClr val="dk1"/>
                          </a:solidFill>
                          <a:latin typeface="+mn-lt"/>
                          <a:ea typeface="+mn-ea"/>
                          <a:cs typeface="+mn-cs"/>
                        </a:rPr>
                        <a:t>inversión</a:t>
                      </a:r>
                      <a:r>
                        <a:rPr lang="es-AR" sz="1600" noProof="0" dirty="0"/>
                        <a:t>, función de gestión de TIC, uso de internet, comercio electrónico, seguridad, etc.)</a:t>
                      </a:r>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BF0F2"/>
                    </a:solidFill>
                  </a:tcPr>
                </a:tc>
                <a:extLst>
                  <a:ext uri="{0D108BD9-81ED-4DB2-BD59-A6C34878D82A}">
                    <a16:rowId xmlns="" xmlns:a16="http://schemas.microsoft.com/office/drawing/2014/main" val="10002"/>
                  </a:ext>
                </a:extLst>
              </a:tr>
              <a:tr h="1054244">
                <a:tc>
                  <a:txBody>
                    <a:bodyPr/>
                    <a:lstStyle/>
                    <a:p>
                      <a:r>
                        <a:rPr lang="es-AR" sz="1600" noProof="0" dirty="0"/>
                        <a:t>3. Asimilación de tecnologías de</a:t>
                      </a:r>
                      <a:r>
                        <a:rPr lang="es-AR" sz="1600" baseline="0" noProof="0" dirty="0"/>
                        <a:t> avanzada (tercer nivel de análisis)</a:t>
                      </a:r>
                      <a:endParaRPr lang="es-AR" sz="16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5DFE4"/>
                    </a:solidFill>
                  </a:tcPr>
                </a:tc>
                <a:tc>
                  <a:txBody>
                    <a:bodyPr/>
                    <a:lstStyle/>
                    <a:p>
                      <a:pPr marL="285750" indent="-285750">
                        <a:buFont typeface="Arial"/>
                        <a:buChar char="•"/>
                      </a:pPr>
                      <a:r>
                        <a:rPr lang="es-AR" sz="1600" noProof="0" dirty="0"/>
                        <a:t>Incorporación de robótica, sensores,</a:t>
                      </a:r>
                      <a:r>
                        <a:rPr lang="es-AR" sz="1600" baseline="0" noProof="0" dirty="0"/>
                        <a:t> IoT</a:t>
                      </a:r>
                    </a:p>
                    <a:p>
                      <a:pPr marL="285750" indent="-285750">
                        <a:buFont typeface="Arial"/>
                        <a:buChar char="•"/>
                      </a:pPr>
                      <a:r>
                        <a:rPr lang="es-AR" sz="1600" baseline="0" noProof="0" dirty="0"/>
                        <a:t>Manejo integrado de la cadena de valor</a:t>
                      </a:r>
                      <a:endParaRPr lang="es-AR" sz="16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5DFE4"/>
                    </a:solidFill>
                  </a:tcPr>
                </a:tc>
                <a:extLst>
                  <a:ext uri="{0D108BD9-81ED-4DB2-BD59-A6C34878D82A}">
                    <a16:rowId xmlns="" xmlns:a16="http://schemas.microsoft.com/office/drawing/2014/main" val="10003"/>
                  </a:ext>
                </a:extLst>
              </a:tr>
              <a:tr h="1054244">
                <a:tc>
                  <a:txBody>
                    <a:bodyPr/>
                    <a:lstStyle/>
                    <a:p>
                      <a:r>
                        <a:rPr lang="es-AR" sz="1600" noProof="0" dirty="0"/>
                        <a:t>4. Gestión</a:t>
                      </a:r>
                      <a:r>
                        <a:rPr lang="es-AR" sz="1600" baseline="0" noProof="0" dirty="0"/>
                        <a:t> de tecnologías de avanzada</a:t>
                      </a:r>
                      <a:endParaRPr lang="es-AR" sz="16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tc>
                  <a:txBody>
                    <a:bodyPr/>
                    <a:lstStyle/>
                    <a:p>
                      <a:pPr marL="285750" indent="-285750">
                        <a:buFont typeface="Arial"/>
                        <a:buChar char="•"/>
                      </a:pPr>
                      <a:r>
                        <a:rPr lang="es-AR" sz="1600" noProof="0" dirty="0"/>
                        <a:t>Existencia de una estrategia digital</a:t>
                      </a:r>
                    </a:p>
                    <a:p>
                      <a:pPr marL="285750" indent="-285750">
                        <a:buFont typeface="Arial"/>
                        <a:buChar char="•"/>
                      </a:pPr>
                      <a:r>
                        <a:rPr lang="es-AR" sz="1600" noProof="0" dirty="0"/>
                        <a:t>Gestión de estrategia de digitalización</a:t>
                      </a:r>
                    </a:p>
                    <a:p>
                      <a:pPr marL="285750" indent="-285750">
                        <a:buFont typeface="Arial"/>
                        <a:buChar char="•"/>
                      </a:pPr>
                      <a:r>
                        <a:rPr lang="es-AR" sz="1600" noProof="0" dirty="0"/>
                        <a:t>Impacto</a:t>
                      </a:r>
                      <a:r>
                        <a:rPr lang="es-AR" sz="1600" baseline="0" noProof="0" dirty="0"/>
                        <a:t> económico de digitalización avanzada</a:t>
                      </a:r>
                      <a:endParaRPr lang="es-AR" sz="16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18144591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solidFill>
                  <a:srgbClr val="CCAF0A"/>
                </a:solidFill>
              </a:rPr>
              <a:t>CUARTO NIVEL: </a:t>
            </a:r>
            <a:r>
              <a:rPr lang="es-AR" dirty="0" smtClean="0"/>
              <a:t>LAS TECNOLOGÍAS DE AVANZADA PLANTEAN NUEVOS DESAFÍOS EN TÉRMINOS DE SU GESTIÓN, los que difieren de la gestión de tecnologías maduras</a:t>
            </a:r>
            <a:endParaRPr lang="es-AR" dirty="0"/>
          </a:p>
        </p:txBody>
      </p:sp>
      <p:sp>
        <p:nvSpPr>
          <p:cNvPr id="3" name="Content Placeholder 2"/>
          <p:cNvSpPr>
            <a:spLocks noGrp="1"/>
          </p:cNvSpPr>
          <p:nvPr>
            <p:ph idx="1"/>
          </p:nvPr>
        </p:nvSpPr>
        <p:spPr/>
        <p:txBody>
          <a:bodyPr>
            <a:normAutofit/>
          </a:bodyPr>
          <a:lstStyle/>
          <a:p>
            <a:pPr marL="285750" indent="-285750">
              <a:lnSpc>
                <a:spcPct val="100000"/>
              </a:lnSpc>
              <a:buClr>
                <a:schemeClr val="accent1"/>
              </a:buClr>
              <a:buSzPct val="100000"/>
              <a:buFont typeface="Wingdings" charset="2"/>
              <a:buChar char="§"/>
            </a:pPr>
            <a:r>
              <a:rPr lang="es-CO" sz="1800" b="0" dirty="0">
                <a:latin typeface="+mn-lt"/>
              </a:rPr>
              <a:t>La asimilación de tecnologías de avanzada en el tejido empresario requiere una restructuración de la firma en términos de nuevos procesos de negocio, estructura organizativa, y probablemente, formula de creación de valor economico</a:t>
            </a:r>
          </a:p>
          <a:p>
            <a:pPr marL="285750" indent="-285750">
              <a:lnSpc>
                <a:spcPct val="100000"/>
              </a:lnSpc>
              <a:buClr>
                <a:schemeClr val="accent1"/>
              </a:buClr>
              <a:buSzPct val="100000"/>
              <a:buFont typeface="Wingdings" charset="2"/>
              <a:buChar char="§"/>
            </a:pPr>
            <a:r>
              <a:rPr lang="es-CO" sz="1800" b="0" dirty="0">
                <a:latin typeface="+mn-lt"/>
              </a:rPr>
              <a:t>En este sentido, </a:t>
            </a:r>
            <a:r>
              <a:rPr lang="es-ES_tradnl" sz="1800" b="0" dirty="0">
                <a:latin typeface="+mn-lt"/>
              </a:rPr>
              <a:t>la transformación digital (llamada también digitalización de la producción) no significa la mera adopción de tecnologías digitales para automatizar procesos y reducir costos de mano de obra</a:t>
            </a:r>
          </a:p>
          <a:p>
            <a:pPr marL="285750" indent="-285750">
              <a:lnSpc>
                <a:spcPct val="100000"/>
              </a:lnSpc>
              <a:buClr>
                <a:schemeClr val="accent1"/>
              </a:buClr>
              <a:buSzPct val="100000"/>
              <a:buFont typeface="Wingdings" charset="2"/>
              <a:buChar char="§"/>
            </a:pPr>
            <a:r>
              <a:rPr lang="es-ES_tradnl" sz="1800" b="0" dirty="0">
                <a:latin typeface="+mn-lt"/>
              </a:rPr>
              <a:t>Concebimos a la digitalización de la producción como una discontinuidad tecnológica que afecta el entorno competitivo y reestructura la organización de industrias</a:t>
            </a:r>
          </a:p>
          <a:p>
            <a:pPr marL="285750" indent="-285750">
              <a:lnSpc>
                <a:spcPct val="100000"/>
              </a:lnSpc>
              <a:buClr>
                <a:schemeClr val="accent1"/>
              </a:buClr>
              <a:buSzPct val="100000"/>
              <a:buFont typeface="Wingdings" charset="2"/>
              <a:buChar char="§"/>
            </a:pPr>
            <a:r>
              <a:rPr lang="es-ES_tradnl" sz="1800" b="0" dirty="0">
                <a:latin typeface="+mn-lt"/>
              </a:rPr>
              <a:t>La sustitución de una tecnología tradicional por una disruptiva no es un proceso universal (es decir, no es llevada delante de manera uniforme por todas las empresas que componen un sector industrial)</a:t>
            </a:r>
          </a:p>
          <a:p>
            <a:pPr marL="285750" indent="-285750">
              <a:lnSpc>
                <a:spcPct val="100000"/>
              </a:lnSpc>
              <a:buClr>
                <a:schemeClr val="accent1"/>
              </a:buClr>
              <a:buSzPct val="100000"/>
              <a:buFont typeface="Wingdings" charset="2"/>
              <a:buChar char="§"/>
            </a:pPr>
            <a:r>
              <a:rPr lang="es-ES_tradnl" sz="1800" b="0" dirty="0">
                <a:latin typeface="+mn-lt"/>
              </a:rPr>
              <a:t>Sólo aquellas empresas que lideran la adopción del nuevo modelo de negocio en gran escala son las dominantes una vez instaurado el nuevo paradigma productivo</a:t>
            </a:r>
          </a:p>
          <a:p>
            <a:pPr marL="285750" indent="-285750">
              <a:lnSpc>
                <a:spcPct val="100000"/>
              </a:lnSpc>
              <a:buClr>
                <a:schemeClr val="accent1"/>
              </a:buClr>
              <a:buSzPct val="100000"/>
              <a:buFont typeface="Wingdings" charset="2"/>
              <a:buChar char="§"/>
            </a:pPr>
            <a:r>
              <a:rPr lang="es-ES_tradnl" sz="1800" b="0" dirty="0">
                <a:latin typeface="+mn-lt"/>
              </a:rPr>
              <a:t>Es por ello que el cuatro nivel de análisis cuantifica cuales son las empresas que han abordado esta nueva manera de repensar la empresa y la dinámica competitiva de la industria en la que opera</a:t>
            </a:r>
            <a:endParaRPr lang="en-US" sz="1800" b="0" dirty="0">
              <a:latin typeface="+mn-lt"/>
            </a:endParaRPr>
          </a:p>
          <a:p>
            <a:pPr marL="285750" indent="-285750">
              <a:buFont typeface="Arial"/>
              <a:buChar char="•"/>
            </a:pPr>
            <a:endParaRPr lang="es-CO" sz="1800" b="0" dirty="0">
              <a:latin typeface="+mn-lt"/>
            </a:endParaRPr>
          </a:p>
        </p:txBody>
      </p:sp>
    </p:spTree>
    <p:extLst>
      <p:ext uri="{BB962C8B-B14F-4D97-AF65-F5344CB8AC3E}">
        <p14:creationId xmlns:p14="http://schemas.microsoft.com/office/powerpoint/2010/main" val="688126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solidFill>
                  <a:srgbClr val="CCAF0A"/>
                </a:solidFill>
              </a:rPr>
              <a:t>CUARTO NIVEL: </a:t>
            </a:r>
            <a:r>
              <a:rPr lang="es-AR" dirty="0" smtClean="0"/>
              <a:t>LA GESTIÓN DE TECNOLOGÍAS DE AVANZADA DEBE EXAMINAR CUATRO ASPECTOS FUNDAMENTALES EN LO QUE SE REFIERE A LA DIGITALIZACIÓN</a:t>
            </a:r>
            <a:endParaRPr lang="es-AR" dirty="0"/>
          </a:p>
        </p:txBody>
      </p:sp>
      <p:sp>
        <p:nvSpPr>
          <p:cNvPr id="3" name="Content Placeholder 2"/>
          <p:cNvSpPr>
            <a:spLocks noGrp="1"/>
          </p:cNvSpPr>
          <p:nvPr>
            <p:ph idx="1"/>
          </p:nvPr>
        </p:nvSpPr>
        <p:spPr>
          <a:xfrm>
            <a:off x="609600" y="914400"/>
            <a:ext cx="3886200" cy="2286000"/>
          </a:xfrm>
          <a:ln>
            <a:solidFill>
              <a:srgbClr val="000000"/>
            </a:solidFill>
          </a:ln>
        </p:spPr>
        <p:txBody>
          <a:bodyPr/>
          <a:lstStyle/>
          <a:p>
            <a:pPr algn="ctr">
              <a:lnSpc>
                <a:spcPct val="90000"/>
              </a:lnSpc>
            </a:pPr>
            <a:r>
              <a:rPr lang="es-CO" dirty="0"/>
              <a:t>EXISTENCIA DE UNA ESTRATEGIA DIGITAL EN LA EMPRESA</a:t>
            </a:r>
          </a:p>
        </p:txBody>
      </p:sp>
      <p:sp>
        <p:nvSpPr>
          <p:cNvPr id="4" name="Content Placeholder 2"/>
          <p:cNvSpPr txBox="1">
            <a:spLocks/>
          </p:cNvSpPr>
          <p:nvPr/>
        </p:nvSpPr>
        <p:spPr bwMode="auto">
          <a:xfrm>
            <a:off x="4876800" y="914400"/>
            <a:ext cx="3886200" cy="2286000"/>
          </a:xfrm>
          <a:prstGeom prst="rect">
            <a:avLst/>
          </a:prstGeom>
          <a:noFill/>
          <a:ln>
            <a:solidFill>
              <a:srgbClr val="000000"/>
            </a:solidFill>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normAutofit/>
          </a:bodyPr>
          <a:lstStyle>
            <a:lvl1pPr marL="1588" indent="-1588" algn="l" rtl="0" eaLnBrk="1" fontAlgn="base" latinLnBrk="0" hangingPunct="1">
              <a:lnSpc>
                <a:spcPts val="1800"/>
              </a:lnSpc>
              <a:spcBef>
                <a:spcPts val="600"/>
              </a:spcBef>
              <a:spcAft>
                <a:spcPct val="0"/>
              </a:spcAft>
              <a:buClr>
                <a:schemeClr val="accent2"/>
              </a:buClr>
              <a:buSzPct val="80000"/>
              <a:defRPr sz="1600" b="1" kern="1200" cap="none" baseline="0">
                <a:solidFill>
                  <a:schemeClr val="tx1"/>
                </a:solidFill>
                <a:latin typeface="Calibri" pitchFamily="34" charset="0"/>
                <a:ea typeface="MS PGothic" panose="020B0600070205080204" pitchFamily="34" charset="-128"/>
                <a:cs typeface="Calibri" pitchFamily="34" charset="0"/>
              </a:defRPr>
            </a:lvl1pPr>
            <a:lvl2pPr marL="457200" indent="-228600" algn="l" rtl="0" eaLnBrk="0" fontAlgn="base" hangingPunct="0">
              <a:lnSpc>
                <a:spcPts val="1800"/>
              </a:lnSpc>
              <a:spcBef>
                <a:spcPts val="600"/>
              </a:spcBef>
              <a:spcAft>
                <a:spcPct val="0"/>
              </a:spcAft>
              <a:buClr>
                <a:schemeClr val="accent1"/>
              </a:buClr>
              <a:buSzPct val="100000"/>
              <a:buFont typeface="Wingdings" panose="05000000000000000000" pitchFamily="2" charset="2"/>
              <a:buChar char="§"/>
              <a:defRPr sz="1400" kern="1200">
                <a:solidFill>
                  <a:schemeClr val="tx1"/>
                </a:solidFill>
                <a:latin typeface="Calibri" pitchFamily="34" charset="0"/>
                <a:ea typeface="MS PGothic" panose="020B0600070205080204" pitchFamily="34" charset="-128"/>
                <a:cs typeface="Calibri" pitchFamily="34" charset="0"/>
              </a:defRPr>
            </a:lvl2pPr>
            <a:lvl3pPr marL="685800" indent="-228600" algn="l" rtl="0" eaLnBrk="0" fontAlgn="base" hangingPunct="0">
              <a:lnSpc>
                <a:spcPts val="1800"/>
              </a:lnSpc>
              <a:spcBef>
                <a:spcPts val="600"/>
              </a:spcBef>
              <a:spcAft>
                <a:spcPct val="0"/>
              </a:spcAft>
              <a:buClr>
                <a:schemeClr val="accent2"/>
              </a:buClr>
              <a:buSzPct val="100000"/>
              <a:buFont typeface="Wingdings" panose="05000000000000000000" pitchFamily="2" charset="2"/>
              <a:buChar char="§"/>
              <a:defRPr sz="1400" kern="1200">
                <a:solidFill>
                  <a:schemeClr val="tx1"/>
                </a:solidFill>
                <a:latin typeface="Calibri" pitchFamily="34" charset="0"/>
                <a:ea typeface="MS PGothic" panose="020B0600070205080204" pitchFamily="34" charset="-128"/>
                <a:cs typeface="Calibri" pitchFamily="34" charset="0"/>
              </a:defRPr>
            </a:lvl3pPr>
            <a:lvl4pPr marL="914400" indent="-228600" algn="l" rtl="0" eaLnBrk="0" fontAlgn="base" hangingPunct="0">
              <a:lnSpc>
                <a:spcPts val="1400"/>
              </a:lnSpc>
              <a:spcBef>
                <a:spcPts val="600"/>
              </a:spcBef>
              <a:spcAft>
                <a:spcPct val="0"/>
              </a:spcAft>
              <a:buClr>
                <a:schemeClr val="accent3"/>
              </a:buClr>
              <a:buSzPct val="100000"/>
              <a:buFont typeface="Calibri" pitchFamily="34" charset="0"/>
              <a:buChar char="&gt;"/>
              <a:defRPr sz="1200" kern="1200">
                <a:solidFill>
                  <a:schemeClr val="tx1"/>
                </a:solidFill>
                <a:latin typeface="Calibri" pitchFamily="34" charset="0"/>
                <a:ea typeface="MS PGothic" panose="020B0600070205080204" pitchFamily="34" charset="-128"/>
                <a:cs typeface="Calibri" pitchFamily="34" charset="0"/>
              </a:defRPr>
            </a:lvl4pPr>
            <a:lvl5pPr marL="1143000" indent="-228600" algn="l" rtl="0" eaLnBrk="0" fontAlgn="base" hangingPunct="0">
              <a:lnSpc>
                <a:spcPts val="1400"/>
              </a:lnSpc>
              <a:spcBef>
                <a:spcPts val="600"/>
              </a:spcBef>
              <a:spcAft>
                <a:spcPct val="0"/>
              </a:spcAft>
              <a:buClr>
                <a:schemeClr val="accent4"/>
              </a:buClr>
              <a:buSzPct val="125000"/>
              <a:buFont typeface="Syntax LT Std" pitchFamily="34" charset="0"/>
              <a:buChar char="–"/>
              <a:tabLst/>
              <a:defRPr sz="1200" kern="1200">
                <a:solidFill>
                  <a:schemeClr val="tx1"/>
                </a:solidFill>
                <a:latin typeface="Calibri" pitchFamily="34" charset="0"/>
                <a:ea typeface="MS PGothic" panose="020B0600070205080204" pitchFamily="34" charset="-128"/>
                <a:cs typeface="Calibri"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ctr">
              <a:lnSpc>
                <a:spcPct val="90000"/>
              </a:lnSpc>
            </a:pPr>
            <a:r>
              <a:rPr lang="es-AR" dirty="0" smtClean="0"/>
              <a:t>UTILIZACIÓN DE TECNOLOGÍAS Y APLICACIONES DE AVANZADA</a:t>
            </a:r>
            <a:endParaRPr lang="es-AR" dirty="0"/>
          </a:p>
        </p:txBody>
      </p:sp>
      <p:sp>
        <p:nvSpPr>
          <p:cNvPr id="5" name="Content Placeholder 2"/>
          <p:cNvSpPr txBox="1">
            <a:spLocks/>
          </p:cNvSpPr>
          <p:nvPr/>
        </p:nvSpPr>
        <p:spPr bwMode="auto">
          <a:xfrm>
            <a:off x="609600" y="3581400"/>
            <a:ext cx="3886200" cy="2286000"/>
          </a:xfrm>
          <a:prstGeom prst="rect">
            <a:avLst/>
          </a:prstGeom>
          <a:noFill/>
          <a:ln>
            <a:solidFill>
              <a:srgbClr val="000000"/>
            </a:solidFill>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normAutofit/>
          </a:bodyPr>
          <a:lstStyle>
            <a:lvl1pPr marL="1588" indent="-1588" algn="l" rtl="0" eaLnBrk="1" fontAlgn="base" latinLnBrk="0" hangingPunct="1">
              <a:lnSpc>
                <a:spcPts val="1800"/>
              </a:lnSpc>
              <a:spcBef>
                <a:spcPts val="600"/>
              </a:spcBef>
              <a:spcAft>
                <a:spcPct val="0"/>
              </a:spcAft>
              <a:buClr>
                <a:schemeClr val="accent2"/>
              </a:buClr>
              <a:buSzPct val="80000"/>
              <a:defRPr sz="1600" b="1" kern="1200" cap="none" baseline="0">
                <a:solidFill>
                  <a:schemeClr val="tx1"/>
                </a:solidFill>
                <a:latin typeface="Calibri" pitchFamily="34" charset="0"/>
                <a:ea typeface="MS PGothic" panose="020B0600070205080204" pitchFamily="34" charset="-128"/>
                <a:cs typeface="Calibri" pitchFamily="34" charset="0"/>
              </a:defRPr>
            </a:lvl1pPr>
            <a:lvl2pPr marL="457200" indent="-228600" algn="l" rtl="0" eaLnBrk="0" fontAlgn="base" hangingPunct="0">
              <a:lnSpc>
                <a:spcPts val="1800"/>
              </a:lnSpc>
              <a:spcBef>
                <a:spcPts val="600"/>
              </a:spcBef>
              <a:spcAft>
                <a:spcPct val="0"/>
              </a:spcAft>
              <a:buClr>
                <a:schemeClr val="accent1"/>
              </a:buClr>
              <a:buSzPct val="100000"/>
              <a:buFont typeface="Wingdings" panose="05000000000000000000" pitchFamily="2" charset="2"/>
              <a:buChar char="§"/>
              <a:defRPr sz="1400" kern="1200">
                <a:solidFill>
                  <a:schemeClr val="tx1"/>
                </a:solidFill>
                <a:latin typeface="Calibri" pitchFamily="34" charset="0"/>
                <a:ea typeface="MS PGothic" panose="020B0600070205080204" pitchFamily="34" charset="-128"/>
                <a:cs typeface="Calibri" pitchFamily="34" charset="0"/>
              </a:defRPr>
            </a:lvl2pPr>
            <a:lvl3pPr marL="685800" indent="-228600" algn="l" rtl="0" eaLnBrk="0" fontAlgn="base" hangingPunct="0">
              <a:lnSpc>
                <a:spcPts val="1800"/>
              </a:lnSpc>
              <a:spcBef>
                <a:spcPts val="600"/>
              </a:spcBef>
              <a:spcAft>
                <a:spcPct val="0"/>
              </a:spcAft>
              <a:buClr>
                <a:schemeClr val="accent2"/>
              </a:buClr>
              <a:buSzPct val="100000"/>
              <a:buFont typeface="Wingdings" panose="05000000000000000000" pitchFamily="2" charset="2"/>
              <a:buChar char="§"/>
              <a:defRPr sz="1400" kern="1200">
                <a:solidFill>
                  <a:schemeClr val="tx1"/>
                </a:solidFill>
                <a:latin typeface="Calibri" pitchFamily="34" charset="0"/>
                <a:ea typeface="MS PGothic" panose="020B0600070205080204" pitchFamily="34" charset="-128"/>
                <a:cs typeface="Calibri" pitchFamily="34" charset="0"/>
              </a:defRPr>
            </a:lvl3pPr>
            <a:lvl4pPr marL="914400" indent="-228600" algn="l" rtl="0" eaLnBrk="0" fontAlgn="base" hangingPunct="0">
              <a:lnSpc>
                <a:spcPts val="1400"/>
              </a:lnSpc>
              <a:spcBef>
                <a:spcPts val="600"/>
              </a:spcBef>
              <a:spcAft>
                <a:spcPct val="0"/>
              </a:spcAft>
              <a:buClr>
                <a:schemeClr val="accent3"/>
              </a:buClr>
              <a:buSzPct val="100000"/>
              <a:buFont typeface="Calibri" pitchFamily="34" charset="0"/>
              <a:buChar char="&gt;"/>
              <a:defRPr sz="1200" kern="1200">
                <a:solidFill>
                  <a:schemeClr val="tx1"/>
                </a:solidFill>
                <a:latin typeface="Calibri" pitchFamily="34" charset="0"/>
                <a:ea typeface="MS PGothic" panose="020B0600070205080204" pitchFamily="34" charset="-128"/>
                <a:cs typeface="Calibri" pitchFamily="34" charset="0"/>
              </a:defRPr>
            </a:lvl4pPr>
            <a:lvl5pPr marL="1143000" indent="-228600" algn="l" rtl="0" eaLnBrk="0" fontAlgn="base" hangingPunct="0">
              <a:lnSpc>
                <a:spcPts val="1400"/>
              </a:lnSpc>
              <a:spcBef>
                <a:spcPts val="600"/>
              </a:spcBef>
              <a:spcAft>
                <a:spcPct val="0"/>
              </a:spcAft>
              <a:buClr>
                <a:schemeClr val="accent4"/>
              </a:buClr>
              <a:buSzPct val="125000"/>
              <a:buFont typeface="Syntax LT Std" pitchFamily="34" charset="0"/>
              <a:buChar char="–"/>
              <a:tabLst/>
              <a:defRPr sz="1200" kern="1200">
                <a:solidFill>
                  <a:schemeClr val="tx1"/>
                </a:solidFill>
                <a:latin typeface="Calibri" pitchFamily="34" charset="0"/>
                <a:ea typeface="MS PGothic" panose="020B0600070205080204" pitchFamily="34" charset="-128"/>
                <a:cs typeface="Calibri"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ctr"/>
            <a:r>
              <a:rPr lang="es-AR" dirty="0" smtClean="0"/>
              <a:t>IMPACTO DE LA DIGITALIZACIÓN EN EL DESEMPEÑO DE LA EMPRESA</a:t>
            </a:r>
            <a:endParaRPr lang="es-AR" dirty="0"/>
          </a:p>
        </p:txBody>
      </p:sp>
      <p:sp>
        <p:nvSpPr>
          <p:cNvPr id="6" name="Content Placeholder 2"/>
          <p:cNvSpPr txBox="1">
            <a:spLocks/>
          </p:cNvSpPr>
          <p:nvPr/>
        </p:nvSpPr>
        <p:spPr bwMode="auto">
          <a:xfrm>
            <a:off x="4876800" y="3581400"/>
            <a:ext cx="3886200" cy="2286000"/>
          </a:xfrm>
          <a:prstGeom prst="rect">
            <a:avLst/>
          </a:prstGeom>
          <a:noFill/>
          <a:ln>
            <a:solidFill>
              <a:srgbClr val="000000"/>
            </a:solidFill>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normAutofit/>
          </a:bodyPr>
          <a:lstStyle>
            <a:lvl1pPr marL="1588" indent="-1588" algn="l" rtl="0" eaLnBrk="1" fontAlgn="base" latinLnBrk="0" hangingPunct="1">
              <a:lnSpc>
                <a:spcPts val="1800"/>
              </a:lnSpc>
              <a:spcBef>
                <a:spcPts val="600"/>
              </a:spcBef>
              <a:spcAft>
                <a:spcPct val="0"/>
              </a:spcAft>
              <a:buClr>
                <a:schemeClr val="accent2"/>
              </a:buClr>
              <a:buSzPct val="80000"/>
              <a:defRPr sz="1600" b="1" kern="1200" cap="none" baseline="0">
                <a:solidFill>
                  <a:schemeClr val="tx1"/>
                </a:solidFill>
                <a:latin typeface="Calibri" pitchFamily="34" charset="0"/>
                <a:ea typeface="MS PGothic" panose="020B0600070205080204" pitchFamily="34" charset="-128"/>
                <a:cs typeface="Calibri" pitchFamily="34" charset="0"/>
              </a:defRPr>
            </a:lvl1pPr>
            <a:lvl2pPr marL="457200" indent="-228600" algn="l" rtl="0" eaLnBrk="0" fontAlgn="base" hangingPunct="0">
              <a:lnSpc>
                <a:spcPts val="1800"/>
              </a:lnSpc>
              <a:spcBef>
                <a:spcPts val="600"/>
              </a:spcBef>
              <a:spcAft>
                <a:spcPct val="0"/>
              </a:spcAft>
              <a:buClr>
                <a:schemeClr val="accent1"/>
              </a:buClr>
              <a:buSzPct val="100000"/>
              <a:buFont typeface="Wingdings" panose="05000000000000000000" pitchFamily="2" charset="2"/>
              <a:buChar char="§"/>
              <a:defRPr sz="1400" kern="1200">
                <a:solidFill>
                  <a:schemeClr val="tx1"/>
                </a:solidFill>
                <a:latin typeface="Calibri" pitchFamily="34" charset="0"/>
                <a:ea typeface="MS PGothic" panose="020B0600070205080204" pitchFamily="34" charset="-128"/>
                <a:cs typeface="Calibri" pitchFamily="34" charset="0"/>
              </a:defRPr>
            </a:lvl2pPr>
            <a:lvl3pPr marL="685800" indent="-228600" algn="l" rtl="0" eaLnBrk="0" fontAlgn="base" hangingPunct="0">
              <a:lnSpc>
                <a:spcPts val="1800"/>
              </a:lnSpc>
              <a:spcBef>
                <a:spcPts val="600"/>
              </a:spcBef>
              <a:spcAft>
                <a:spcPct val="0"/>
              </a:spcAft>
              <a:buClr>
                <a:schemeClr val="accent2"/>
              </a:buClr>
              <a:buSzPct val="100000"/>
              <a:buFont typeface="Wingdings" panose="05000000000000000000" pitchFamily="2" charset="2"/>
              <a:buChar char="§"/>
              <a:defRPr sz="1400" kern="1200">
                <a:solidFill>
                  <a:schemeClr val="tx1"/>
                </a:solidFill>
                <a:latin typeface="Calibri" pitchFamily="34" charset="0"/>
                <a:ea typeface="MS PGothic" panose="020B0600070205080204" pitchFamily="34" charset="-128"/>
                <a:cs typeface="Calibri" pitchFamily="34" charset="0"/>
              </a:defRPr>
            </a:lvl3pPr>
            <a:lvl4pPr marL="914400" indent="-228600" algn="l" rtl="0" eaLnBrk="0" fontAlgn="base" hangingPunct="0">
              <a:lnSpc>
                <a:spcPts val="1400"/>
              </a:lnSpc>
              <a:spcBef>
                <a:spcPts val="600"/>
              </a:spcBef>
              <a:spcAft>
                <a:spcPct val="0"/>
              </a:spcAft>
              <a:buClr>
                <a:schemeClr val="accent3"/>
              </a:buClr>
              <a:buSzPct val="100000"/>
              <a:buFont typeface="Calibri" pitchFamily="34" charset="0"/>
              <a:buChar char="&gt;"/>
              <a:defRPr sz="1200" kern="1200">
                <a:solidFill>
                  <a:schemeClr val="tx1"/>
                </a:solidFill>
                <a:latin typeface="Calibri" pitchFamily="34" charset="0"/>
                <a:ea typeface="MS PGothic" panose="020B0600070205080204" pitchFamily="34" charset="-128"/>
                <a:cs typeface="Calibri" pitchFamily="34" charset="0"/>
              </a:defRPr>
            </a:lvl4pPr>
            <a:lvl5pPr marL="1143000" indent="-228600" algn="l" rtl="0" eaLnBrk="0" fontAlgn="base" hangingPunct="0">
              <a:lnSpc>
                <a:spcPts val="1400"/>
              </a:lnSpc>
              <a:spcBef>
                <a:spcPts val="600"/>
              </a:spcBef>
              <a:spcAft>
                <a:spcPct val="0"/>
              </a:spcAft>
              <a:buClr>
                <a:schemeClr val="accent4"/>
              </a:buClr>
              <a:buSzPct val="125000"/>
              <a:buFont typeface="Syntax LT Std" pitchFamily="34" charset="0"/>
              <a:buChar char="–"/>
              <a:tabLst/>
              <a:defRPr sz="1200" kern="1200">
                <a:solidFill>
                  <a:schemeClr val="tx1"/>
                </a:solidFill>
                <a:latin typeface="Calibri" pitchFamily="34" charset="0"/>
                <a:ea typeface="MS PGothic" panose="020B0600070205080204" pitchFamily="34" charset="-128"/>
                <a:cs typeface="Calibri"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ctr"/>
            <a:r>
              <a:rPr lang="es-AR" dirty="0" smtClean="0"/>
              <a:t>GESTIÓN DE ESTRATEGIA DIGITAL</a:t>
            </a:r>
            <a:endParaRPr lang="es-AR" dirty="0"/>
          </a:p>
        </p:txBody>
      </p:sp>
      <p:sp>
        <p:nvSpPr>
          <p:cNvPr id="8" name="TextBox 7"/>
          <p:cNvSpPr txBox="1"/>
          <p:nvPr/>
        </p:nvSpPr>
        <p:spPr>
          <a:xfrm>
            <a:off x="685799" y="4048780"/>
            <a:ext cx="3657601" cy="1600438"/>
          </a:xfrm>
          <a:prstGeom prst="rect">
            <a:avLst/>
          </a:prstGeom>
          <a:noFill/>
        </p:spPr>
        <p:txBody>
          <a:bodyPr wrap="square" rtlCol="0">
            <a:spAutoFit/>
          </a:bodyPr>
          <a:lstStyle/>
          <a:p>
            <a:pPr marL="111125" indent="-111125">
              <a:buFont typeface="Arial"/>
              <a:buChar char="•"/>
            </a:pPr>
            <a:r>
              <a:rPr lang="es-CO" sz="1400" dirty="0">
                <a:latin typeface="+mn-lt"/>
              </a:rPr>
              <a:t>Impacto de la digitalización en el aumento de las ventas</a:t>
            </a:r>
          </a:p>
          <a:p>
            <a:pPr marL="111125" indent="-111125">
              <a:buFont typeface="Arial"/>
              <a:buChar char="•"/>
            </a:pPr>
            <a:r>
              <a:rPr lang="es-CO" sz="1400" dirty="0">
                <a:latin typeface="+mn-lt"/>
              </a:rPr>
              <a:t>Impacto de la digitalización en el manejo de la cadena de aprovisionamiento</a:t>
            </a:r>
          </a:p>
          <a:p>
            <a:pPr marL="111125" indent="-111125">
              <a:buFont typeface="Arial"/>
              <a:buChar char="•"/>
            </a:pPr>
            <a:r>
              <a:rPr lang="es-CO" sz="1400" dirty="0">
                <a:latin typeface="+mn-lt"/>
              </a:rPr>
              <a:t>Creación de nuevos modelos de negocio</a:t>
            </a:r>
          </a:p>
          <a:p>
            <a:pPr marL="111125" indent="-111125">
              <a:buFont typeface="Arial"/>
              <a:buChar char="•"/>
            </a:pPr>
            <a:r>
              <a:rPr lang="es-CO" sz="1400" dirty="0">
                <a:latin typeface="+mn-lt"/>
              </a:rPr>
              <a:t>Aplicaciones que llevan a un impacto de la digitalización en el desempeño de la empresa </a:t>
            </a:r>
          </a:p>
        </p:txBody>
      </p:sp>
      <p:sp>
        <p:nvSpPr>
          <p:cNvPr id="9" name="TextBox 8"/>
          <p:cNvSpPr txBox="1"/>
          <p:nvPr/>
        </p:nvSpPr>
        <p:spPr>
          <a:xfrm>
            <a:off x="685800" y="1219200"/>
            <a:ext cx="3657601" cy="2031325"/>
          </a:xfrm>
          <a:prstGeom prst="rect">
            <a:avLst/>
          </a:prstGeom>
          <a:noFill/>
        </p:spPr>
        <p:txBody>
          <a:bodyPr wrap="square" rtlCol="0">
            <a:spAutoFit/>
          </a:bodyPr>
          <a:lstStyle/>
          <a:p>
            <a:pPr marL="111125" indent="-111125">
              <a:buFont typeface="Arial"/>
              <a:buChar char="•"/>
            </a:pPr>
            <a:r>
              <a:rPr lang="es-AR" sz="1400" dirty="0" smtClean="0">
                <a:latin typeface="+mn-lt"/>
              </a:rPr>
              <a:t>Existencia de una estrategia de transformación digital de la empresa</a:t>
            </a:r>
          </a:p>
          <a:p>
            <a:pPr marL="111125" indent="-111125">
              <a:buFont typeface="Arial"/>
              <a:buChar char="•"/>
            </a:pPr>
            <a:r>
              <a:rPr lang="es-AR" sz="1400" dirty="0" smtClean="0">
                <a:latin typeface="+mn-lt"/>
              </a:rPr>
              <a:t>Proceso de desarrollo de dicha estrategia</a:t>
            </a:r>
          </a:p>
          <a:p>
            <a:pPr marL="111125" indent="-111125">
              <a:buFont typeface="Arial"/>
              <a:buChar char="•"/>
            </a:pPr>
            <a:r>
              <a:rPr lang="es-AR" sz="1400" dirty="0" smtClean="0">
                <a:latin typeface="+mn-lt"/>
              </a:rPr>
              <a:t>Factores que limitan (o estimulan) el desarrollo de una estrategia digital</a:t>
            </a:r>
          </a:p>
          <a:p>
            <a:pPr marL="111125" indent="-111125">
              <a:buFont typeface="Arial"/>
              <a:buChar char="•"/>
            </a:pPr>
            <a:r>
              <a:rPr lang="es-AR" sz="1400" dirty="0" smtClean="0">
                <a:latin typeface="+mn-lt"/>
              </a:rPr>
              <a:t>Como mide usted el valor económico a ser generado por una estrategia digital</a:t>
            </a:r>
          </a:p>
          <a:p>
            <a:pPr marL="111125" indent="-111125">
              <a:buFont typeface="Arial"/>
              <a:buChar char="•"/>
            </a:pPr>
            <a:r>
              <a:rPr lang="es-AR" sz="1400" dirty="0" smtClean="0">
                <a:latin typeface="+mn-lt"/>
              </a:rPr>
              <a:t>Quien es responsable de desarrollo de estrategia digital en la empresa</a:t>
            </a:r>
            <a:endParaRPr lang="es-AR" sz="1400" dirty="0">
              <a:latin typeface="+mn-lt"/>
            </a:endParaRPr>
          </a:p>
        </p:txBody>
      </p:sp>
      <p:sp>
        <p:nvSpPr>
          <p:cNvPr id="10" name="TextBox 9"/>
          <p:cNvSpPr txBox="1"/>
          <p:nvPr/>
        </p:nvSpPr>
        <p:spPr>
          <a:xfrm>
            <a:off x="4953000" y="1233157"/>
            <a:ext cx="3657601" cy="2031325"/>
          </a:xfrm>
          <a:prstGeom prst="rect">
            <a:avLst/>
          </a:prstGeom>
          <a:noFill/>
        </p:spPr>
        <p:txBody>
          <a:bodyPr wrap="square" rtlCol="0">
            <a:spAutoFit/>
          </a:bodyPr>
          <a:lstStyle/>
          <a:p>
            <a:pPr marL="111125" indent="-111125">
              <a:buFont typeface="Arial"/>
              <a:buChar char="•"/>
            </a:pPr>
            <a:r>
              <a:rPr lang="es-CO" sz="1400" dirty="0">
                <a:latin typeface="+mn-lt"/>
              </a:rPr>
              <a:t>Ciberseguridad</a:t>
            </a:r>
          </a:p>
          <a:p>
            <a:pPr marL="111125" indent="-111125">
              <a:buFont typeface="Arial"/>
              <a:buChar char="•"/>
            </a:pPr>
            <a:r>
              <a:rPr lang="es-CO" sz="1400" dirty="0">
                <a:latin typeface="+mn-lt"/>
              </a:rPr>
              <a:t>Automatización de procesos</a:t>
            </a:r>
          </a:p>
          <a:p>
            <a:pPr marL="111125" indent="-111125">
              <a:buFont typeface="Arial"/>
              <a:buChar char="•"/>
            </a:pPr>
            <a:r>
              <a:rPr lang="es-CO" sz="1400" dirty="0">
                <a:latin typeface="+mn-lt"/>
              </a:rPr>
              <a:t>Infraestructura de computación en la nube</a:t>
            </a:r>
          </a:p>
          <a:p>
            <a:pPr marL="111125" indent="-111125">
              <a:buFont typeface="Arial"/>
              <a:buChar char="•"/>
            </a:pPr>
            <a:r>
              <a:rPr lang="es-CO" sz="1400" dirty="0">
                <a:latin typeface="+mn-lt"/>
              </a:rPr>
              <a:t>Internet de as cosas</a:t>
            </a:r>
          </a:p>
          <a:p>
            <a:pPr marL="111125" indent="-111125">
              <a:buFont typeface="Arial"/>
              <a:buChar char="•"/>
            </a:pPr>
            <a:r>
              <a:rPr lang="es-CO" sz="1400" dirty="0">
                <a:latin typeface="+mn-lt"/>
              </a:rPr>
              <a:t>Mercadeo por localización</a:t>
            </a:r>
          </a:p>
          <a:p>
            <a:pPr marL="111125" indent="-111125">
              <a:buFont typeface="Arial"/>
              <a:buChar char="•"/>
            </a:pPr>
            <a:r>
              <a:rPr lang="es-CO" sz="1400" dirty="0">
                <a:latin typeface="+mn-lt"/>
              </a:rPr>
              <a:t>Monitoreo de operaciones en tiempo real</a:t>
            </a:r>
          </a:p>
          <a:p>
            <a:pPr marL="111125" indent="-111125">
              <a:buFont typeface="Arial"/>
              <a:buChar char="•"/>
            </a:pPr>
            <a:r>
              <a:rPr lang="es-CO" sz="1400" dirty="0">
                <a:latin typeface="+mn-lt"/>
              </a:rPr>
              <a:t>Ventas móviles</a:t>
            </a:r>
          </a:p>
          <a:p>
            <a:pPr marL="111125" indent="-111125">
              <a:buFont typeface="Arial"/>
              <a:buChar char="•"/>
            </a:pPr>
            <a:r>
              <a:rPr lang="es-CO" sz="1400" dirty="0">
                <a:latin typeface="+mn-lt"/>
              </a:rPr>
              <a:t>Vestibles (wearables)</a:t>
            </a:r>
          </a:p>
          <a:p>
            <a:pPr marL="111125" indent="-111125">
              <a:buFont typeface="Arial"/>
              <a:buChar char="•"/>
            </a:pPr>
            <a:r>
              <a:rPr lang="es-CO" sz="1400" dirty="0">
                <a:latin typeface="+mn-lt"/>
              </a:rPr>
              <a:t>Robótica</a:t>
            </a:r>
          </a:p>
        </p:txBody>
      </p:sp>
      <p:sp>
        <p:nvSpPr>
          <p:cNvPr id="11" name="TextBox 10"/>
          <p:cNvSpPr txBox="1"/>
          <p:nvPr/>
        </p:nvSpPr>
        <p:spPr>
          <a:xfrm>
            <a:off x="4952999" y="3685514"/>
            <a:ext cx="3657601" cy="2462213"/>
          </a:xfrm>
          <a:prstGeom prst="rect">
            <a:avLst/>
          </a:prstGeom>
          <a:noFill/>
        </p:spPr>
        <p:txBody>
          <a:bodyPr wrap="square" rtlCol="0">
            <a:spAutoFit/>
          </a:bodyPr>
          <a:lstStyle/>
          <a:p>
            <a:pPr marL="111125" indent="-111125">
              <a:buFont typeface="Arial"/>
              <a:buChar char="•"/>
            </a:pPr>
            <a:r>
              <a:rPr lang="es-AR" sz="1400" dirty="0" smtClean="0">
                <a:latin typeface="+mn-lt"/>
              </a:rPr>
              <a:t>¿Quien es responsable de la implementación de la estrategia digital?</a:t>
            </a:r>
          </a:p>
          <a:p>
            <a:pPr marL="111125" indent="-111125">
              <a:buFont typeface="Arial"/>
              <a:buChar char="•"/>
            </a:pPr>
            <a:r>
              <a:rPr lang="es-AR" sz="1400" dirty="0" smtClean="0">
                <a:latin typeface="+mn-lt"/>
              </a:rPr>
              <a:t>Barreras más importantes en la implementación de una estrategia (</a:t>
            </a:r>
            <a:r>
              <a:rPr lang="es-AR" sz="1400" dirty="0" err="1" smtClean="0">
                <a:latin typeface="+mn-lt"/>
              </a:rPr>
              <a:t>p.e</a:t>
            </a:r>
            <a:r>
              <a:rPr lang="es-AR" sz="1400" dirty="0" smtClean="0">
                <a:latin typeface="+mn-lt"/>
              </a:rPr>
              <a:t>. presupuesto, problemas organizativos, resistencia al cambio, aspectos regulatorios, falta de un caso de negocio, la infraestructura de sistemas no es la adecuada, el riesgo es muy alto)</a:t>
            </a:r>
          </a:p>
          <a:p>
            <a:pPr marL="111125" indent="-111125">
              <a:buFont typeface="Arial"/>
              <a:buChar char="•"/>
            </a:pPr>
            <a:r>
              <a:rPr lang="es-AR" sz="1400" dirty="0" smtClean="0">
                <a:latin typeface="+mn-lt"/>
              </a:rPr>
              <a:t>Métodos usados para implementar la estrategia</a:t>
            </a:r>
            <a:endParaRPr lang="es-AR" sz="1400" dirty="0">
              <a:latin typeface="+mn-lt"/>
            </a:endParaRPr>
          </a:p>
        </p:txBody>
      </p:sp>
    </p:spTree>
    <p:extLst>
      <p:ext uri="{BB962C8B-B14F-4D97-AF65-F5344CB8AC3E}">
        <p14:creationId xmlns:p14="http://schemas.microsoft.com/office/powerpoint/2010/main" val="28699313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EN RESUMEN, LAS encuestas del </a:t>
            </a:r>
            <a:r>
              <a:rPr lang="es-AR" dirty="0" err="1" smtClean="0"/>
              <a:t>dane</a:t>
            </a:r>
            <a:r>
              <a:rPr lang="es-AR" dirty="0" smtClean="0"/>
              <a:t>, </a:t>
            </a:r>
            <a:r>
              <a:rPr lang="es-AR" dirty="0" err="1" smtClean="0"/>
              <a:t>mintic</a:t>
            </a:r>
            <a:r>
              <a:rPr lang="es-AR" dirty="0" smtClean="0"/>
              <a:t> y encuestas ad-hoc de la fase 2 proveen los datos necesarios para satisfacer los requerimientos del observatorio </a:t>
            </a:r>
            <a:endParaRPr lang="es-AR" dirty="0"/>
          </a:p>
        </p:txBody>
      </p:sp>
      <p:sp>
        <p:nvSpPr>
          <p:cNvPr id="4" name="TextBox 3"/>
          <p:cNvSpPr txBox="1"/>
          <p:nvPr/>
        </p:nvSpPr>
        <p:spPr>
          <a:xfrm>
            <a:off x="93632" y="1669197"/>
            <a:ext cx="1676400" cy="1169551"/>
          </a:xfrm>
          <a:prstGeom prst="rect">
            <a:avLst/>
          </a:prstGeom>
          <a:solidFill>
            <a:srgbClr val="6EA0B0"/>
          </a:solidFill>
          <a:ln>
            <a:solidFill>
              <a:schemeClr val="tx1"/>
            </a:solidFill>
          </a:ln>
        </p:spPr>
        <p:txBody>
          <a:bodyPr wrap="square" rtlCol="0">
            <a:spAutoFit/>
          </a:bodyPr>
          <a:lstStyle/>
          <a:p>
            <a:pPr algn="ctr"/>
            <a:r>
              <a:rPr lang="es-CO" sz="1400" dirty="0">
                <a:latin typeface="+mn-lt"/>
              </a:rPr>
              <a:t>Indicadores básicos de tenencia y uso de TIC en empresas (Manufactura, comercio, y servicios) </a:t>
            </a:r>
          </a:p>
        </p:txBody>
      </p:sp>
      <p:sp>
        <p:nvSpPr>
          <p:cNvPr id="5" name="TextBox 4"/>
          <p:cNvSpPr txBox="1"/>
          <p:nvPr/>
        </p:nvSpPr>
        <p:spPr>
          <a:xfrm>
            <a:off x="93632" y="2924890"/>
            <a:ext cx="1676400" cy="954107"/>
          </a:xfrm>
          <a:prstGeom prst="rect">
            <a:avLst/>
          </a:prstGeom>
          <a:solidFill>
            <a:srgbClr val="6EA0B0"/>
          </a:solidFill>
          <a:ln>
            <a:solidFill>
              <a:schemeClr val="tx1"/>
            </a:solidFill>
          </a:ln>
        </p:spPr>
        <p:txBody>
          <a:bodyPr wrap="square" rtlCol="0">
            <a:spAutoFit/>
          </a:bodyPr>
          <a:lstStyle/>
          <a:p>
            <a:pPr algn="ctr"/>
            <a:r>
              <a:rPr lang="es-CO" sz="1400" dirty="0">
                <a:solidFill>
                  <a:srgbClr val="000000"/>
                </a:solidFill>
                <a:latin typeface="+mn-lt"/>
              </a:rPr>
              <a:t>Indicadores básicos de tenencia y uso de TIC en micro-establecimientos </a:t>
            </a:r>
          </a:p>
        </p:txBody>
      </p:sp>
      <p:sp>
        <p:nvSpPr>
          <p:cNvPr id="9" name="TextBox 8"/>
          <p:cNvSpPr txBox="1"/>
          <p:nvPr/>
        </p:nvSpPr>
        <p:spPr>
          <a:xfrm>
            <a:off x="113020" y="838200"/>
            <a:ext cx="1676400" cy="738664"/>
          </a:xfrm>
          <a:prstGeom prst="rect">
            <a:avLst/>
          </a:prstGeom>
          <a:solidFill>
            <a:schemeClr val="bg1">
              <a:lumMod val="75000"/>
            </a:schemeClr>
          </a:solidFill>
          <a:ln>
            <a:solidFill>
              <a:schemeClr val="tx1"/>
            </a:solidFill>
          </a:ln>
        </p:spPr>
        <p:txBody>
          <a:bodyPr wrap="square" rtlCol="0">
            <a:spAutoFit/>
          </a:bodyPr>
          <a:lstStyle/>
          <a:p>
            <a:pPr algn="ctr"/>
            <a:r>
              <a:rPr lang="es-CO" sz="1400" dirty="0">
                <a:latin typeface="+mn-lt"/>
              </a:rPr>
              <a:t>Encuesta ad-hoc enfocada en el sector primario</a:t>
            </a:r>
          </a:p>
        </p:txBody>
      </p:sp>
      <p:sp>
        <p:nvSpPr>
          <p:cNvPr id="11" name="TextBox 10"/>
          <p:cNvSpPr txBox="1"/>
          <p:nvPr/>
        </p:nvSpPr>
        <p:spPr>
          <a:xfrm>
            <a:off x="76200" y="4336197"/>
            <a:ext cx="1676400" cy="523220"/>
          </a:xfrm>
          <a:prstGeom prst="rect">
            <a:avLst/>
          </a:prstGeom>
          <a:solidFill>
            <a:schemeClr val="accent2"/>
          </a:solidFill>
          <a:ln>
            <a:solidFill>
              <a:schemeClr val="tx1"/>
            </a:solidFill>
          </a:ln>
        </p:spPr>
        <p:txBody>
          <a:bodyPr wrap="square" rtlCol="0">
            <a:spAutoFit/>
          </a:bodyPr>
          <a:lstStyle/>
          <a:p>
            <a:pPr algn="ctr"/>
            <a:r>
              <a:rPr lang="es-CO" sz="1400" dirty="0">
                <a:solidFill>
                  <a:srgbClr val="000000"/>
                </a:solidFill>
                <a:latin typeface="+mn-lt"/>
              </a:rPr>
              <a:t>Encuesta de Mipymes del MINTIC</a:t>
            </a:r>
          </a:p>
        </p:txBody>
      </p:sp>
      <p:sp>
        <p:nvSpPr>
          <p:cNvPr id="12" name="TextBox 11"/>
          <p:cNvSpPr txBox="1"/>
          <p:nvPr/>
        </p:nvSpPr>
        <p:spPr>
          <a:xfrm>
            <a:off x="5410200" y="6172200"/>
            <a:ext cx="3125876" cy="338554"/>
          </a:xfrm>
          <a:prstGeom prst="rect">
            <a:avLst/>
          </a:prstGeom>
          <a:noFill/>
        </p:spPr>
        <p:txBody>
          <a:bodyPr wrap="none" rtlCol="0">
            <a:spAutoFit/>
          </a:bodyPr>
          <a:lstStyle/>
          <a:p>
            <a:r>
              <a:rPr lang="es-CO" sz="1600" dirty="0">
                <a:latin typeface="+mn-lt"/>
              </a:rPr>
              <a:t>DANE            </a:t>
            </a:r>
            <a:r>
              <a:rPr lang="es-CO" sz="1600" dirty="0" smtClean="0">
                <a:latin typeface="+mn-lt"/>
              </a:rPr>
              <a:t>MINTIC           FASE 2</a:t>
            </a:r>
            <a:endParaRPr lang="es-CO" sz="1600" dirty="0">
              <a:latin typeface="+mn-lt"/>
            </a:endParaRPr>
          </a:p>
        </p:txBody>
      </p:sp>
      <p:sp>
        <p:nvSpPr>
          <p:cNvPr id="13" name="Rectangle 12"/>
          <p:cNvSpPr/>
          <p:nvPr/>
        </p:nvSpPr>
        <p:spPr>
          <a:xfrm>
            <a:off x="4953000" y="6248400"/>
            <a:ext cx="457200" cy="228600"/>
          </a:xfrm>
          <a:prstGeom prst="rect">
            <a:avLst/>
          </a:prstGeom>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4" name="Rectangle 13"/>
          <p:cNvSpPr/>
          <p:nvPr/>
        </p:nvSpPr>
        <p:spPr>
          <a:xfrm>
            <a:off x="6096000" y="6248400"/>
            <a:ext cx="457200" cy="228600"/>
          </a:xfrm>
          <a:prstGeom prst="rect">
            <a:avLst/>
          </a:prstGeom>
          <a:solidFill>
            <a:schemeClr val="accent2"/>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5" name="Rectangle 14"/>
          <p:cNvSpPr/>
          <p:nvPr/>
        </p:nvSpPr>
        <p:spPr>
          <a:xfrm>
            <a:off x="4648200" y="6096000"/>
            <a:ext cx="3886200" cy="533400"/>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graphicFrame>
        <p:nvGraphicFramePr>
          <p:cNvPr id="16" name="Table 15"/>
          <p:cNvGraphicFramePr>
            <a:graphicFrameLocks noGrp="1"/>
          </p:cNvGraphicFramePr>
          <p:nvPr>
            <p:extLst>
              <p:ext uri="{D42A27DB-BD31-4B8C-83A1-F6EECF244321}">
                <p14:modId xmlns:p14="http://schemas.microsoft.com/office/powerpoint/2010/main" val="3415418823"/>
              </p:ext>
            </p:extLst>
          </p:nvPr>
        </p:nvGraphicFramePr>
        <p:xfrm>
          <a:off x="4495800" y="1187837"/>
          <a:ext cx="4343400" cy="4633842"/>
        </p:xfrm>
        <a:graphic>
          <a:graphicData uri="http://schemas.openxmlformats.org/drawingml/2006/table">
            <a:tbl>
              <a:tblPr firstRow="1" bandRow="1">
                <a:tableStyleId>{5C22544A-7EE6-4342-B048-85BDC9FD1C3A}</a:tableStyleId>
              </a:tblPr>
              <a:tblGrid>
                <a:gridCol w="1905000">
                  <a:extLst>
                    <a:ext uri="{9D8B030D-6E8A-4147-A177-3AD203B41FA5}">
                      <a16:colId xmlns="" xmlns:a16="http://schemas.microsoft.com/office/drawing/2014/main" val="20000"/>
                    </a:ext>
                  </a:extLst>
                </a:gridCol>
                <a:gridCol w="2438400">
                  <a:extLst>
                    <a:ext uri="{9D8B030D-6E8A-4147-A177-3AD203B41FA5}">
                      <a16:colId xmlns="" xmlns:a16="http://schemas.microsoft.com/office/drawing/2014/main" val="20001"/>
                    </a:ext>
                  </a:extLst>
                </a:gridCol>
              </a:tblGrid>
              <a:tr h="427555">
                <a:tc>
                  <a:txBody>
                    <a:bodyPr/>
                    <a:lstStyle/>
                    <a:p>
                      <a:pPr algn="ctr"/>
                      <a:r>
                        <a:rPr lang="es-AR" sz="1600" noProof="0" dirty="0"/>
                        <a:t>Nivel</a:t>
                      </a:r>
                      <a:r>
                        <a:rPr lang="es-AR" sz="1600" baseline="0" noProof="0" dirty="0"/>
                        <a:t> de análisis</a:t>
                      </a:r>
                      <a:endParaRPr lang="es-AR" sz="16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AR" sz="1600" noProof="0" dirty="0"/>
                        <a:t>Descripción</a:t>
                      </a:r>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0"/>
                  </a:ext>
                </a:extLst>
              </a:tr>
              <a:tr h="126423">
                <a:tc>
                  <a:txBody>
                    <a:bodyPr/>
                    <a:lstStyle/>
                    <a:p>
                      <a:r>
                        <a:rPr lang="es-AR" sz="1400" noProof="0" dirty="0"/>
                        <a:t>1. Digitalización</a:t>
                      </a:r>
                      <a:r>
                        <a:rPr lang="es-AR" sz="1400" baseline="0" noProof="0" dirty="0"/>
                        <a:t> de procesos productivos (primer nivel de análisis)</a:t>
                      </a:r>
                      <a:endParaRPr lang="es-AR" sz="14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5DFE4"/>
                    </a:solidFill>
                  </a:tcPr>
                </a:tc>
                <a:tc>
                  <a:txBody>
                    <a:bodyPr/>
                    <a:lstStyle/>
                    <a:p>
                      <a:pPr marL="285750" indent="-285750">
                        <a:buFont typeface="Arial"/>
                        <a:buChar char="•"/>
                      </a:pPr>
                      <a:r>
                        <a:rPr lang="es-AR" sz="1400" noProof="0" dirty="0"/>
                        <a:t>Asimilación de tecnologías digitales en procesos</a:t>
                      </a:r>
                      <a:r>
                        <a:rPr lang="es-AR" sz="1400" baseline="0" noProof="0" dirty="0"/>
                        <a:t> productivos</a:t>
                      </a:r>
                      <a:endParaRPr lang="es-AR" sz="14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5DFE4"/>
                    </a:solidFill>
                  </a:tcPr>
                </a:tc>
                <a:extLst>
                  <a:ext uri="{0D108BD9-81ED-4DB2-BD59-A6C34878D82A}">
                    <a16:rowId xmlns="" xmlns:a16="http://schemas.microsoft.com/office/drawing/2014/main" val="10001"/>
                  </a:ext>
                </a:extLst>
              </a:tr>
              <a:tr h="531452">
                <a:tc>
                  <a:txBody>
                    <a:bodyPr/>
                    <a:lstStyle/>
                    <a:p>
                      <a:r>
                        <a:rPr lang="es-AR" sz="1400" noProof="0" dirty="0"/>
                        <a:t>2. Utilización y gestión de tecnologías digitales (segundo</a:t>
                      </a:r>
                      <a:r>
                        <a:rPr lang="es-AR" sz="1400" baseline="0" noProof="0" dirty="0"/>
                        <a:t> nivel de análisis)</a:t>
                      </a:r>
                      <a:r>
                        <a:rPr lang="es-AR" sz="1400" noProof="0" dirty="0"/>
                        <a:t> </a:t>
                      </a:r>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BF0F2"/>
                    </a:solidFill>
                  </a:tcPr>
                </a:tc>
                <a:tc>
                  <a:txBody>
                    <a:bodyPr/>
                    <a:lstStyle/>
                    <a:p>
                      <a:pPr marL="285750" indent="-285750">
                        <a:buFont typeface="Arial"/>
                        <a:buChar char="•"/>
                      </a:pPr>
                      <a:r>
                        <a:rPr lang="es-AR" sz="1400" noProof="0" dirty="0"/>
                        <a:t>Gestión de tecnologías digitales (nivel de </a:t>
                      </a:r>
                      <a:r>
                        <a:rPr kumimoji="0" lang="es-AR" sz="1400" kern="1200" noProof="0" dirty="0">
                          <a:solidFill>
                            <a:schemeClr val="dk1"/>
                          </a:solidFill>
                          <a:latin typeface="+mn-lt"/>
                          <a:ea typeface="+mn-ea"/>
                          <a:cs typeface="+mn-cs"/>
                        </a:rPr>
                        <a:t>inversión</a:t>
                      </a:r>
                      <a:r>
                        <a:rPr lang="es-AR" sz="1400" noProof="0" dirty="0"/>
                        <a:t>, función de gestión de TIC, uso de internet, comercio electrónico, seguridad, etc.)</a:t>
                      </a:r>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BF0F2"/>
                    </a:solidFill>
                  </a:tcPr>
                </a:tc>
                <a:extLst>
                  <a:ext uri="{0D108BD9-81ED-4DB2-BD59-A6C34878D82A}">
                    <a16:rowId xmlns="" xmlns:a16="http://schemas.microsoft.com/office/drawing/2014/main" val="10002"/>
                  </a:ext>
                </a:extLst>
              </a:tr>
              <a:tr h="226640">
                <a:tc>
                  <a:txBody>
                    <a:bodyPr/>
                    <a:lstStyle/>
                    <a:p>
                      <a:r>
                        <a:rPr lang="es-AR" sz="1400" noProof="0" dirty="0"/>
                        <a:t>3. Asimilación de tecnologías de</a:t>
                      </a:r>
                      <a:r>
                        <a:rPr lang="es-AR" sz="1400" baseline="0" noProof="0" dirty="0"/>
                        <a:t> avanzada (tercer nivel de análisis)</a:t>
                      </a:r>
                      <a:endParaRPr lang="es-AR" sz="14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5DFE4"/>
                    </a:solidFill>
                  </a:tcPr>
                </a:tc>
                <a:tc>
                  <a:txBody>
                    <a:bodyPr/>
                    <a:lstStyle/>
                    <a:p>
                      <a:pPr marL="285750" indent="-285750">
                        <a:buFont typeface="Arial"/>
                        <a:buChar char="•"/>
                      </a:pPr>
                      <a:r>
                        <a:rPr lang="es-AR" sz="1400" noProof="0" dirty="0"/>
                        <a:t>Incorporación de robótica, sensores,</a:t>
                      </a:r>
                      <a:r>
                        <a:rPr lang="es-AR" sz="1400" baseline="0" noProof="0" dirty="0"/>
                        <a:t> IoT</a:t>
                      </a:r>
                    </a:p>
                    <a:p>
                      <a:pPr marL="285750" indent="-285750">
                        <a:buFont typeface="Arial"/>
                        <a:buChar char="•"/>
                      </a:pPr>
                      <a:r>
                        <a:rPr lang="es-AR" sz="1400" baseline="0" noProof="0" dirty="0"/>
                        <a:t>Manejo integrado de la cadena de valor</a:t>
                      </a:r>
                      <a:endParaRPr lang="es-AR" sz="14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5DFE4"/>
                    </a:solidFill>
                  </a:tcPr>
                </a:tc>
                <a:extLst>
                  <a:ext uri="{0D108BD9-81ED-4DB2-BD59-A6C34878D82A}">
                    <a16:rowId xmlns="" xmlns:a16="http://schemas.microsoft.com/office/drawing/2014/main" val="10003"/>
                  </a:ext>
                </a:extLst>
              </a:tr>
              <a:tr h="415947">
                <a:tc>
                  <a:txBody>
                    <a:bodyPr/>
                    <a:lstStyle/>
                    <a:p>
                      <a:r>
                        <a:rPr lang="es-AR" sz="1400" noProof="0" dirty="0"/>
                        <a:t>4. Gestión</a:t>
                      </a:r>
                      <a:r>
                        <a:rPr lang="es-AR" sz="1400" baseline="0" noProof="0" dirty="0"/>
                        <a:t> de tecnologías de avanzada</a:t>
                      </a:r>
                      <a:endParaRPr lang="es-AR" sz="14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BF0F2"/>
                    </a:solidFill>
                  </a:tcPr>
                </a:tc>
                <a:tc>
                  <a:txBody>
                    <a:bodyPr/>
                    <a:lstStyle/>
                    <a:p>
                      <a:pPr marL="285750" indent="-285750">
                        <a:buFont typeface="Arial"/>
                        <a:buChar char="•"/>
                      </a:pPr>
                      <a:r>
                        <a:rPr lang="es-AR" sz="1400" noProof="0" dirty="0"/>
                        <a:t>Existencia de una estrategia digital</a:t>
                      </a:r>
                    </a:p>
                    <a:p>
                      <a:pPr marL="285750" indent="-285750">
                        <a:buFont typeface="Arial"/>
                        <a:buChar char="•"/>
                      </a:pPr>
                      <a:r>
                        <a:rPr lang="es-AR" sz="1400" noProof="0" dirty="0"/>
                        <a:t>Gestión de estrategia de digitalización</a:t>
                      </a:r>
                    </a:p>
                    <a:p>
                      <a:pPr marL="285750" indent="-285750">
                        <a:buFont typeface="Arial"/>
                        <a:buChar char="•"/>
                      </a:pPr>
                      <a:r>
                        <a:rPr lang="es-AR" sz="1400" noProof="0" dirty="0"/>
                        <a:t>Impacto</a:t>
                      </a:r>
                      <a:r>
                        <a:rPr lang="es-AR" sz="1400" baseline="0" noProof="0" dirty="0"/>
                        <a:t> económico de digitalización avanzada</a:t>
                      </a:r>
                      <a:endParaRPr lang="es-AR" sz="14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BF0F2"/>
                    </a:solidFill>
                  </a:tcPr>
                </a:tc>
                <a:extLst>
                  <a:ext uri="{0D108BD9-81ED-4DB2-BD59-A6C34878D82A}">
                    <a16:rowId xmlns="" xmlns:a16="http://schemas.microsoft.com/office/drawing/2014/main" val="10004"/>
                  </a:ext>
                </a:extLst>
              </a:tr>
            </a:tbl>
          </a:graphicData>
        </a:graphic>
      </p:graphicFrame>
      <p:sp>
        <p:nvSpPr>
          <p:cNvPr id="17" name="Right Brace 16"/>
          <p:cNvSpPr/>
          <p:nvPr/>
        </p:nvSpPr>
        <p:spPr>
          <a:xfrm>
            <a:off x="1828800" y="4953000"/>
            <a:ext cx="304800" cy="685800"/>
          </a:xfrm>
          <a:prstGeom prst="rightBrac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dirty="0"/>
          </a:p>
        </p:txBody>
      </p:sp>
      <p:sp>
        <p:nvSpPr>
          <p:cNvPr id="18" name="TextBox 17"/>
          <p:cNvSpPr txBox="1"/>
          <p:nvPr/>
        </p:nvSpPr>
        <p:spPr>
          <a:xfrm>
            <a:off x="2286000" y="4976336"/>
            <a:ext cx="1295400" cy="954107"/>
          </a:xfrm>
          <a:prstGeom prst="rect">
            <a:avLst/>
          </a:prstGeom>
          <a:noFill/>
          <a:ln>
            <a:solidFill>
              <a:schemeClr val="tx1"/>
            </a:solidFill>
          </a:ln>
        </p:spPr>
        <p:txBody>
          <a:bodyPr wrap="square" rtlCol="0">
            <a:spAutoFit/>
          </a:bodyPr>
          <a:lstStyle/>
          <a:p>
            <a:pPr algn="ctr"/>
            <a:r>
              <a:rPr lang="es-CO" sz="1400" dirty="0" smtClean="0">
                <a:latin typeface="+mn-lt"/>
              </a:rPr>
              <a:t>Análisis </a:t>
            </a:r>
            <a:r>
              <a:rPr lang="es-CO" sz="1400" dirty="0">
                <a:latin typeface="+mn-lt"/>
              </a:rPr>
              <a:t>de microdatos de la encuesta</a:t>
            </a:r>
          </a:p>
        </p:txBody>
      </p:sp>
      <p:sp>
        <p:nvSpPr>
          <p:cNvPr id="19" name="TextBox 18"/>
          <p:cNvSpPr txBox="1"/>
          <p:nvPr/>
        </p:nvSpPr>
        <p:spPr>
          <a:xfrm>
            <a:off x="76200" y="5039380"/>
            <a:ext cx="1676400" cy="523220"/>
          </a:xfrm>
          <a:prstGeom prst="rect">
            <a:avLst/>
          </a:prstGeom>
          <a:solidFill>
            <a:schemeClr val="accent2"/>
          </a:solidFill>
          <a:ln>
            <a:solidFill>
              <a:schemeClr val="tx1"/>
            </a:solidFill>
          </a:ln>
        </p:spPr>
        <p:txBody>
          <a:bodyPr wrap="square" rtlCol="0">
            <a:spAutoFit/>
          </a:bodyPr>
          <a:lstStyle/>
          <a:p>
            <a:pPr algn="ctr"/>
            <a:r>
              <a:rPr lang="es-CO" sz="1400" dirty="0">
                <a:latin typeface="+mn-lt"/>
              </a:rPr>
              <a:t>Gran Encuesta del MINTIC</a:t>
            </a:r>
          </a:p>
        </p:txBody>
      </p:sp>
      <p:sp>
        <p:nvSpPr>
          <p:cNvPr id="20" name="TextBox 19"/>
          <p:cNvSpPr txBox="1"/>
          <p:nvPr/>
        </p:nvSpPr>
        <p:spPr>
          <a:xfrm>
            <a:off x="2286000" y="2606933"/>
            <a:ext cx="1295400" cy="954107"/>
          </a:xfrm>
          <a:prstGeom prst="rect">
            <a:avLst/>
          </a:prstGeom>
          <a:noFill/>
          <a:ln>
            <a:solidFill>
              <a:schemeClr val="tx1"/>
            </a:solidFill>
          </a:ln>
        </p:spPr>
        <p:txBody>
          <a:bodyPr wrap="square" rtlCol="0">
            <a:spAutoFit/>
          </a:bodyPr>
          <a:lstStyle/>
          <a:p>
            <a:pPr algn="ctr"/>
            <a:r>
              <a:rPr lang="es-CO" sz="1400" dirty="0" smtClean="0">
                <a:latin typeface="+mn-lt"/>
              </a:rPr>
              <a:t>Análisis </a:t>
            </a:r>
            <a:r>
              <a:rPr lang="es-CO" sz="1400" dirty="0">
                <a:latin typeface="+mn-lt"/>
              </a:rPr>
              <a:t>de microdatos de la encuesta</a:t>
            </a:r>
          </a:p>
        </p:txBody>
      </p:sp>
      <p:sp>
        <p:nvSpPr>
          <p:cNvPr id="21" name="Right Brace 20"/>
          <p:cNvSpPr/>
          <p:nvPr/>
        </p:nvSpPr>
        <p:spPr>
          <a:xfrm>
            <a:off x="1828800" y="1592997"/>
            <a:ext cx="304800" cy="3276600"/>
          </a:xfrm>
          <a:prstGeom prst="rightBrac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dirty="0"/>
          </a:p>
        </p:txBody>
      </p:sp>
      <p:sp>
        <p:nvSpPr>
          <p:cNvPr id="22" name="TextBox 21"/>
          <p:cNvSpPr txBox="1"/>
          <p:nvPr/>
        </p:nvSpPr>
        <p:spPr>
          <a:xfrm>
            <a:off x="76200" y="3955197"/>
            <a:ext cx="1676400" cy="307777"/>
          </a:xfrm>
          <a:prstGeom prst="rect">
            <a:avLst/>
          </a:prstGeom>
          <a:solidFill>
            <a:schemeClr val="accent2"/>
          </a:solidFill>
          <a:ln>
            <a:solidFill>
              <a:schemeClr val="tx1"/>
            </a:solidFill>
          </a:ln>
        </p:spPr>
        <p:txBody>
          <a:bodyPr wrap="square" rtlCol="0">
            <a:spAutoFit/>
          </a:bodyPr>
          <a:lstStyle/>
          <a:p>
            <a:pPr algn="ctr"/>
            <a:r>
              <a:rPr lang="es-CO" sz="1400" dirty="0" smtClean="0">
                <a:solidFill>
                  <a:srgbClr val="000000"/>
                </a:solidFill>
                <a:latin typeface="+mn-lt"/>
              </a:rPr>
              <a:t>TIC y Agro</a:t>
            </a:r>
            <a:endParaRPr lang="es-CO" sz="1400" dirty="0">
              <a:solidFill>
                <a:srgbClr val="000000"/>
              </a:solidFill>
              <a:latin typeface="+mn-lt"/>
            </a:endParaRPr>
          </a:p>
        </p:txBody>
      </p:sp>
      <p:sp>
        <p:nvSpPr>
          <p:cNvPr id="23" name="Right Brace 22"/>
          <p:cNvSpPr/>
          <p:nvPr/>
        </p:nvSpPr>
        <p:spPr>
          <a:xfrm>
            <a:off x="3581400" y="838200"/>
            <a:ext cx="304800" cy="3886200"/>
          </a:xfrm>
          <a:prstGeom prst="rightBrac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dirty="0"/>
          </a:p>
        </p:txBody>
      </p:sp>
      <p:sp>
        <p:nvSpPr>
          <p:cNvPr id="24" name="TextBox 23"/>
          <p:cNvSpPr txBox="1"/>
          <p:nvPr/>
        </p:nvSpPr>
        <p:spPr>
          <a:xfrm>
            <a:off x="76200" y="5722203"/>
            <a:ext cx="1676400" cy="738664"/>
          </a:xfrm>
          <a:prstGeom prst="rect">
            <a:avLst/>
          </a:prstGeom>
          <a:solidFill>
            <a:srgbClr val="BFBFBF"/>
          </a:solidFill>
          <a:ln>
            <a:solidFill>
              <a:schemeClr val="tx1"/>
            </a:solidFill>
          </a:ln>
        </p:spPr>
        <p:txBody>
          <a:bodyPr wrap="square" rtlCol="0">
            <a:spAutoFit/>
          </a:bodyPr>
          <a:lstStyle/>
          <a:p>
            <a:pPr algn="ctr"/>
            <a:r>
              <a:rPr lang="es-CO" sz="1400" dirty="0">
                <a:latin typeface="+mn-lt"/>
              </a:rPr>
              <a:t>Encuesta ad-hoc enfocada en el tercer </a:t>
            </a:r>
            <a:r>
              <a:rPr lang="es-CO" sz="1400" dirty="0" smtClean="0">
                <a:latin typeface="+mn-lt"/>
              </a:rPr>
              <a:t>y cuarto nivel</a:t>
            </a:r>
            <a:endParaRPr lang="es-CO" sz="1400" dirty="0">
              <a:latin typeface="+mn-lt"/>
            </a:endParaRPr>
          </a:p>
        </p:txBody>
      </p:sp>
      <p:cxnSp>
        <p:nvCxnSpPr>
          <p:cNvPr id="26" name="Straight Arrow Connector 25"/>
          <p:cNvCxnSpPr/>
          <p:nvPr/>
        </p:nvCxnSpPr>
        <p:spPr>
          <a:xfrm flipV="1">
            <a:off x="3962400" y="1981200"/>
            <a:ext cx="457200" cy="762000"/>
          </a:xfrm>
          <a:prstGeom prst="straightConnector1">
            <a:avLst/>
          </a:prstGeom>
          <a:ln w="28575" cmpd="sng">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V="1">
            <a:off x="3657600" y="2895600"/>
            <a:ext cx="838200" cy="2438400"/>
          </a:xfrm>
          <a:prstGeom prst="straightConnector1">
            <a:avLst/>
          </a:prstGeom>
          <a:ln w="28575" cmpd="sng">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V="1">
            <a:off x="1828800" y="5715000"/>
            <a:ext cx="2590800" cy="533400"/>
          </a:xfrm>
          <a:prstGeom prst="straightConnector1">
            <a:avLst/>
          </a:prstGeom>
          <a:ln w="28575" cmpd="sng">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3886200" y="3962400"/>
            <a:ext cx="533400" cy="1600200"/>
          </a:xfrm>
          <a:prstGeom prst="straightConnector1">
            <a:avLst/>
          </a:prstGeom>
          <a:ln w="28575" cmpd="sng">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8" name="Right Brace 37"/>
          <p:cNvSpPr/>
          <p:nvPr/>
        </p:nvSpPr>
        <p:spPr>
          <a:xfrm>
            <a:off x="3581400" y="4953000"/>
            <a:ext cx="304800" cy="1371600"/>
          </a:xfrm>
          <a:prstGeom prst="rightBrac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dirty="0"/>
          </a:p>
        </p:txBody>
      </p:sp>
      <p:sp>
        <p:nvSpPr>
          <p:cNvPr id="40" name="Rectangle 39"/>
          <p:cNvSpPr/>
          <p:nvPr/>
        </p:nvSpPr>
        <p:spPr>
          <a:xfrm>
            <a:off x="7315974" y="6248400"/>
            <a:ext cx="457200" cy="228600"/>
          </a:xfrm>
          <a:prstGeom prst="rect">
            <a:avLst/>
          </a:prstGeom>
          <a:solidFill>
            <a:schemeClr val="bg1">
              <a:lumMod val="7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11717745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1"/>
          <p:cNvSpPr/>
          <p:nvPr/>
        </p:nvSpPr>
        <p:spPr>
          <a:xfrm>
            <a:off x="2209800" y="3048000"/>
            <a:ext cx="4724400" cy="609600"/>
          </a:xfrm>
          <a:prstGeom prst="roundRect">
            <a:avLst/>
          </a:prstGeom>
          <a:solidFill>
            <a:schemeClr val="accent1">
              <a:lumMod val="60000"/>
              <a:lumOff val="40000"/>
            </a:schemeClr>
          </a:solid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sp>
        <p:nvSpPr>
          <p:cNvPr id="83970" name="Rectangle 2"/>
          <p:cNvSpPr>
            <a:spLocks noGrp="1" noChangeArrowheads="1"/>
          </p:cNvSpPr>
          <p:nvPr>
            <p:ph type="title"/>
          </p:nvPr>
        </p:nvSpPr>
        <p:spPr bwMode="auto">
          <a:xfrm>
            <a:off x="304800" y="0"/>
            <a:ext cx="8534400" cy="685800"/>
          </a:xfrm>
        </p:spPr>
        <p:txBody>
          <a:bodyPr wrap="square" tIns="45720" numCol="1" compatLnSpc="1">
            <a:prstTxWarp prst="textNoShape">
              <a:avLst/>
            </a:prstTxWarp>
          </a:bodyPr>
          <a:lstStyle/>
          <a:p>
            <a:pPr algn="ctr" eaLnBrk="1" hangingPunct="1">
              <a:defRPr/>
            </a:pPr>
            <a:r>
              <a:rPr lang="en-US" dirty="0">
                <a:ea typeface="ＭＳ Ｐゴシック" charset="0"/>
              </a:rPr>
              <a:t>CONTENIDOS</a:t>
            </a:r>
          </a:p>
        </p:txBody>
      </p:sp>
      <p:sp>
        <p:nvSpPr>
          <p:cNvPr id="17410" name="Content Placeholder 3"/>
          <p:cNvSpPr>
            <a:spLocks noGrp="1"/>
          </p:cNvSpPr>
          <p:nvPr>
            <p:ph idx="1"/>
          </p:nvPr>
        </p:nvSpPr>
        <p:spPr>
          <a:xfrm>
            <a:off x="2133600" y="1143000"/>
            <a:ext cx="5334000" cy="4953000"/>
          </a:xfrm>
        </p:spPr>
        <p:txBody>
          <a:bodyPr/>
          <a:lstStyle/>
          <a:p>
            <a:pPr lvl="1" eaLnBrk="1" hangingPunct="1">
              <a:lnSpc>
                <a:spcPct val="60000"/>
              </a:lnSpc>
              <a:buFont typeface="Wingdings" charset="0"/>
              <a:buChar char="§"/>
              <a:defRPr/>
            </a:pPr>
            <a:endParaRPr lang="es-AR" sz="2000" dirty="0">
              <a:solidFill>
                <a:srgbClr val="404040"/>
              </a:solidFill>
              <a:ea typeface="MS PGothic" charset="0"/>
              <a:cs typeface="Calibri" charset="0"/>
            </a:endParaRPr>
          </a:p>
          <a:p>
            <a:pPr lvl="1" eaLnBrk="1" hangingPunct="1">
              <a:lnSpc>
                <a:spcPct val="90000"/>
              </a:lnSpc>
              <a:buFont typeface="Wingdings" charset="0"/>
              <a:buChar char="§"/>
              <a:defRPr/>
            </a:pPr>
            <a:r>
              <a:rPr lang="es-CO" sz="2000" dirty="0">
                <a:latin typeface="+mn-lt"/>
                <a:ea typeface="MS PGothic" charset="0"/>
                <a:cs typeface="Calibri" charset="0"/>
              </a:rPr>
              <a:t>Introducción y antecedentes</a:t>
            </a:r>
          </a:p>
          <a:p>
            <a:pPr lvl="1" eaLnBrk="1" hangingPunct="1">
              <a:lnSpc>
                <a:spcPct val="90000"/>
              </a:lnSpc>
              <a:buFont typeface="Wingdings" charset="0"/>
              <a:buChar char="§"/>
              <a:defRPr/>
            </a:pPr>
            <a:endParaRPr lang="es-CO" sz="2000" dirty="0">
              <a:latin typeface="+mn-lt"/>
              <a:ea typeface="MS PGothic" charset="0"/>
              <a:cs typeface="Calibri" charset="0"/>
            </a:endParaRPr>
          </a:p>
          <a:p>
            <a:pPr lvl="1" eaLnBrk="1" hangingPunct="1">
              <a:lnSpc>
                <a:spcPct val="100000"/>
              </a:lnSpc>
              <a:buFont typeface="Wingdings" charset="0"/>
              <a:buChar char="§"/>
              <a:defRPr/>
            </a:pPr>
            <a:r>
              <a:rPr lang="es-CO" sz="2000" dirty="0">
                <a:latin typeface="+mn-lt"/>
              </a:rPr>
              <a:t>Requerimientos y arquitectura informativa del observatorio</a:t>
            </a:r>
          </a:p>
          <a:p>
            <a:pPr lvl="1" eaLnBrk="1" hangingPunct="1">
              <a:lnSpc>
                <a:spcPct val="100000"/>
              </a:lnSpc>
              <a:buFont typeface="Wingdings" charset="0"/>
              <a:buChar char="§"/>
              <a:defRPr/>
            </a:pPr>
            <a:endParaRPr lang="es-CO" sz="2000" dirty="0">
              <a:latin typeface="+mn-lt"/>
              <a:ea typeface="MS PGothic" charset="0"/>
              <a:cs typeface="Calibri" charset="0"/>
            </a:endParaRPr>
          </a:p>
          <a:p>
            <a:pPr lvl="1" eaLnBrk="1" hangingPunct="1">
              <a:lnSpc>
                <a:spcPct val="100000"/>
              </a:lnSpc>
              <a:buFont typeface="Wingdings" charset="0"/>
              <a:buChar char="§"/>
              <a:defRPr/>
            </a:pPr>
            <a:r>
              <a:rPr lang="es-CO" sz="2000" dirty="0">
                <a:latin typeface="+mn-lt"/>
              </a:rPr>
              <a:t>Mecanismos y términos de actualización</a:t>
            </a:r>
          </a:p>
          <a:p>
            <a:pPr marL="228600" lvl="1" indent="0" eaLnBrk="1" hangingPunct="1">
              <a:lnSpc>
                <a:spcPct val="100000"/>
              </a:lnSpc>
              <a:buNone/>
              <a:defRPr/>
            </a:pPr>
            <a:endParaRPr lang="es-CO" sz="2000" dirty="0">
              <a:latin typeface="+mn-lt"/>
              <a:ea typeface="MS PGothic" charset="0"/>
              <a:cs typeface="Calibri" charset="0"/>
            </a:endParaRPr>
          </a:p>
          <a:p>
            <a:pPr lvl="1" eaLnBrk="1" hangingPunct="1">
              <a:lnSpc>
                <a:spcPct val="100000"/>
              </a:lnSpc>
              <a:buFont typeface="Wingdings" charset="0"/>
              <a:buChar char="§"/>
              <a:defRPr/>
            </a:pPr>
            <a:r>
              <a:rPr lang="es-CO" sz="2000" dirty="0">
                <a:latin typeface="+mn-lt"/>
              </a:rPr>
              <a:t>Encuestas adicionales</a:t>
            </a:r>
          </a:p>
          <a:p>
            <a:pPr lvl="1" eaLnBrk="1" hangingPunct="1">
              <a:lnSpc>
                <a:spcPct val="100000"/>
              </a:lnSpc>
              <a:buFont typeface="Wingdings" charset="0"/>
              <a:buChar char="§"/>
              <a:defRPr/>
            </a:pPr>
            <a:endParaRPr lang="es-CO" sz="2000" dirty="0">
              <a:latin typeface="+mn-lt"/>
            </a:endParaRPr>
          </a:p>
          <a:p>
            <a:pPr lvl="1" eaLnBrk="1" hangingPunct="1">
              <a:lnSpc>
                <a:spcPct val="100000"/>
              </a:lnSpc>
              <a:buFont typeface="Wingdings" charset="0"/>
              <a:buChar char="§"/>
              <a:defRPr/>
            </a:pPr>
            <a:r>
              <a:rPr lang="es-CO" sz="2000" dirty="0">
                <a:latin typeface="+mn-lt"/>
              </a:rPr>
              <a:t>Homogenización de fuentes y cálculo de índices de digitalización</a:t>
            </a:r>
          </a:p>
          <a:p>
            <a:pPr lvl="1" eaLnBrk="1" hangingPunct="1">
              <a:lnSpc>
                <a:spcPct val="100000"/>
              </a:lnSpc>
              <a:buFont typeface="Wingdings" charset="0"/>
              <a:buChar char="§"/>
              <a:defRPr/>
            </a:pPr>
            <a:endParaRPr lang="es-CO" sz="2000" dirty="0">
              <a:latin typeface="+mn-lt"/>
            </a:endParaRPr>
          </a:p>
          <a:p>
            <a:pPr lvl="1" eaLnBrk="1" hangingPunct="1">
              <a:lnSpc>
                <a:spcPct val="100000"/>
              </a:lnSpc>
              <a:buFont typeface="Wingdings" charset="0"/>
              <a:buChar char="§"/>
              <a:defRPr/>
            </a:pPr>
            <a:r>
              <a:rPr lang="es-CO" sz="2000" dirty="0">
                <a:latin typeface="+mn-lt"/>
              </a:rPr>
              <a:t>Pasos siguientes</a:t>
            </a:r>
          </a:p>
          <a:p>
            <a:pPr lvl="1" eaLnBrk="1" hangingPunct="1">
              <a:lnSpc>
                <a:spcPct val="100000"/>
              </a:lnSpc>
              <a:buFont typeface="Wingdings" charset="0"/>
              <a:buChar char="§"/>
              <a:defRPr/>
            </a:pPr>
            <a:endParaRPr lang="en-US" sz="2000" dirty="0">
              <a:latin typeface="+mn-lt"/>
            </a:endParaRPr>
          </a:p>
          <a:p>
            <a:pPr lvl="1" eaLnBrk="1" hangingPunct="1">
              <a:lnSpc>
                <a:spcPct val="90000"/>
              </a:lnSpc>
              <a:buFont typeface="Wingdings" charset="0"/>
              <a:buChar char="§"/>
              <a:defRPr/>
            </a:pPr>
            <a:endParaRPr lang="es-ES" sz="2000" dirty="0">
              <a:latin typeface="Tw Cen MT" charset="0"/>
              <a:ea typeface="MS PGothic" charset="0"/>
              <a:cs typeface="Calibri" charset="0"/>
            </a:endParaRPr>
          </a:p>
          <a:p>
            <a:pPr lvl="1" eaLnBrk="1" hangingPunct="1">
              <a:lnSpc>
                <a:spcPct val="90000"/>
              </a:lnSpc>
              <a:buFont typeface="Wingdings" charset="0"/>
              <a:buChar char="§"/>
              <a:defRPr/>
            </a:pPr>
            <a:endParaRPr lang="es-ES" sz="2000" dirty="0">
              <a:latin typeface="Tw Cen MT" charset="0"/>
              <a:ea typeface="MS PGothic" charset="0"/>
              <a:cs typeface="Calibri" charset="0"/>
            </a:endParaRPr>
          </a:p>
        </p:txBody>
      </p:sp>
    </p:spTree>
    <p:extLst>
      <p:ext uri="{BB962C8B-B14F-4D97-AF65-F5344CB8AC3E}">
        <p14:creationId xmlns:p14="http://schemas.microsoft.com/office/powerpoint/2010/main" val="2033300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DE acuerdo a LA arquitectura informativa detalladA en el capitulo precedente, EL OBSERVATORIO este año </a:t>
            </a:r>
            <a:r>
              <a:rPr lang="es-AR" dirty="0"/>
              <a:t>CONTARÁ </a:t>
            </a:r>
            <a:r>
              <a:rPr lang="es-AR" dirty="0" smtClean="0"/>
              <a:t>CON INFORMACIÓN DEL 2014-17</a:t>
            </a:r>
            <a:endParaRPr lang="es-AR" dirty="0"/>
          </a:p>
        </p:txBody>
      </p:sp>
      <p:graphicFrame>
        <p:nvGraphicFramePr>
          <p:cNvPr id="4" name="Table 3"/>
          <p:cNvGraphicFramePr>
            <a:graphicFrameLocks noGrp="1"/>
          </p:cNvGraphicFramePr>
          <p:nvPr>
            <p:extLst>
              <p:ext uri="{D42A27DB-BD31-4B8C-83A1-F6EECF244321}">
                <p14:modId xmlns:p14="http://schemas.microsoft.com/office/powerpoint/2010/main" val="3890897901"/>
              </p:ext>
            </p:extLst>
          </p:nvPr>
        </p:nvGraphicFramePr>
        <p:xfrm>
          <a:off x="533401" y="1473201"/>
          <a:ext cx="8153400" cy="4927599"/>
        </p:xfrm>
        <a:graphic>
          <a:graphicData uri="http://schemas.openxmlformats.org/drawingml/2006/table">
            <a:tbl>
              <a:tblPr firstRow="1" bandRow="1">
                <a:tableStyleId>{5C22544A-7EE6-4342-B048-85BDC9FD1C3A}</a:tableStyleId>
              </a:tblPr>
              <a:tblGrid>
                <a:gridCol w="1307620">
                  <a:extLst>
                    <a:ext uri="{9D8B030D-6E8A-4147-A177-3AD203B41FA5}">
                      <a16:colId xmlns="" xmlns:a16="http://schemas.microsoft.com/office/drawing/2014/main" val="20000"/>
                    </a:ext>
                  </a:extLst>
                </a:gridCol>
                <a:gridCol w="3153674">
                  <a:extLst>
                    <a:ext uri="{9D8B030D-6E8A-4147-A177-3AD203B41FA5}">
                      <a16:colId xmlns="" xmlns:a16="http://schemas.microsoft.com/office/drawing/2014/main" val="20001"/>
                    </a:ext>
                  </a:extLst>
                </a:gridCol>
                <a:gridCol w="615351">
                  <a:extLst>
                    <a:ext uri="{9D8B030D-6E8A-4147-A177-3AD203B41FA5}">
                      <a16:colId xmlns="" xmlns:a16="http://schemas.microsoft.com/office/drawing/2014/main" val="20002"/>
                    </a:ext>
                  </a:extLst>
                </a:gridCol>
                <a:gridCol w="615351">
                  <a:extLst>
                    <a:ext uri="{9D8B030D-6E8A-4147-A177-3AD203B41FA5}">
                      <a16:colId xmlns="" xmlns:a16="http://schemas.microsoft.com/office/drawing/2014/main" val="20003"/>
                    </a:ext>
                  </a:extLst>
                </a:gridCol>
                <a:gridCol w="615351">
                  <a:extLst>
                    <a:ext uri="{9D8B030D-6E8A-4147-A177-3AD203B41FA5}">
                      <a16:colId xmlns="" xmlns:a16="http://schemas.microsoft.com/office/drawing/2014/main" val="20004"/>
                    </a:ext>
                  </a:extLst>
                </a:gridCol>
                <a:gridCol w="615351">
                  <a:extLst>
                    <a:ext uri="{9D8B030D-6E8A-4147-A177-3AD203B41FA5}">
                      <a16:colId xmlns="" xmlns:a16="http://schemas.microsoft.com/office/drawing/2014/main" val="20005"/>
                    </a:ext>
                  </a:extLst>
                </a:gridCol>
                <a:gridCol w="615351">
                  <a:extLst>
                    <a:ext uri="{9D8B030D-6E8A-4147-A177-3AD203B41FA5}">
                      <a16:colId xmlns="" xmlns:a16="http://schemas.microsoft.com/office/drawing/2014/main" val="20006"/>
                    </a:ext>
                  </a:extLst>
                </a:gridCol>
                <a:gridCol w="615351">
                  <a:extLst>
                    <a:ext uri="{9D8B030D-6E8A-4147-A177-3AD203B41FA5}">
                      <a16:colId xmlns="" xmlns:a16="http://schemas.microsoft.com/office/drawing/2014/main" val="20007"/>
                    </a:ext>
                  </a:extLst>
                </a:gridCol>
              </a:tblGrid>
              <a:tr h="370840">
                <a:tc>
                  <a:txBody>
                    <a:bodyPr/>
                    <a:lstStyle/>
                    <a:p>
                      <a:r>
                        <a:rPr lang="es-CO" sz="1600" dirty="0"/>
                        <a:t>Niveles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CO" sz="1600" dirty="0"/>
                        <a:t>2014</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CO" sz="1600" dirty="0"/>
                        <a:t>2015</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CO" sz="1600" dirty="0"/>
                        <a:t>2016</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CO" sz="1600" dirty="0"/>
                        <a:t>2017</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CO" sz="1600" dirty="0"/>
                        <a:t>2018</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CO" sz="1600" dirty="0"/>
                        <a:t>2019</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0"/>
                  </a:ext>
                </a:extLst>
              </a:tr>
              <a:tr h="370840">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400" noProof="0" dirty="0" smtClean="0">
                          <a:latin typeface="+mn-lt"/>
                        </a:rPr>
                        <a:t>Primer Nivel (tecnologías maduras)</a:t>
                      </a:r>
                      <a:endParaRPr lang="es-AR" sz="1400" noProof="0" dirty="0">
                        <a:latin typeface="+mn-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400" noProof="0" dirty="0" smtClean="0">
                          <a:latin typeface="+mn-lt"/>
                        </a:rPr>
                        <a:t>Indicadores básicos de tenencia y uso de TIC en empresas (Manufactura, comercio, y servicios) </a:t>
                      </a:r>
                      <a:endParaRPr lang="es-AR" sz="1400" noProof="0" dirty="0">
                        <a:latin typeface="+mn-lt"/>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AF0A"/>
                    </a:solidFill>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1"/>
                  </a:ext>
                </a:extLst>
              </a:tr>
              <a:tr h="37084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CO" sz="1400" dirty="0">
                        <a:solidFill>
                          <a:srgbClr val="000000"/>
                        </a:solidFill>
                        <a:latin typeface="+mn-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400" noProof="0" dirty="0" smtClean="0">
                          <a:solidFill>
                            <a:srgbClr val="000000"/>
                          </a:solidFill>
                          <a:latin typeface="+mn-lt"/>
                        </a:rPr>
                        <a:t>Indicadores básicos de tenencia y uso de TIC en micro-establecimientos </a:t>
                      </a:r>
                      <a:endParaRPr lang="es-AR" sz="1400" noProof="0" dirty="0">
                        <a:solidFill>
                          <a:srgbClr val="000000"/>
                        </a:solidFill>
                        <a:latin typeface="+mn-lt"/>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AF0A"/>
                    </a:solidFill>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AF0A"/>
                    </a:solidFill>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2"/>
                  </a:ext>
                </a:extLst>
              </a:tr>
              <a:tr h="370840">
                <a:tc vMerge="1">
                  <a:txBody>
                    <a:bodyPr/>
                    <a:lstStyle/>
                    <a:p>
                      <a:endParaRPr lang="es-CO"/>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400" noProof="0" dirty="0" smtClean="0">
                          <a:solidFill>
                            <a:srgbClr val="000000"/>
                          </a:solidFill>
                          <a:latin typeface="+mn-lt"/>
                        </a:rPr>
                        <a:t>Encuesta</a:t>
                      </a:r>
                      <a:r>
                        <a:rPr lang="es-AR" sz="1400" baseline="0" noProof="0" dirty="0" smtClean="0">
                          <a:solidFill>
                            <a:srgbClr val="000000"/>
                          </a:solidFill>
                          <a:latin typeface="+mn-lt"/>
                        </a:rPr>
                        <a:t> TIC y Agro</a:t>
                      </a:r>
                      <a:endParaRPr lang="es-AR" sz="1400" noProof="0" dirty="0">
                        <a:solidFill>
                          <a:srgbClr val="000000"/>
                        </a:solidFill>
                        <a:latin typeface="+mn-lt"/>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5DFE4"/>
                    </a:solidFill>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5DFE4"/>
                    </a:solidFill>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AF0A"/>
                    </a:solidFill>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3"/>
                  </a:ext>
                </a:extLst>
              </a:tr>
              <a:tr h="370840">
                <a:tc vMerge="1">
                  <a:txBody>
                    <a:bodyPr/>
                    <a:lstStyle/>
                    <a:p>
                      <a:endParaRPr lang="es-CO" sz="1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AR" sz="1400" noProof="0" dirty="0" smtClean="0"/>
                        <a:t>Encuesta ad-hoc del sector primario</a:t>
                      </a:r>
                      <a:endParaRPr lang="es-AR" sz="1400" noProof="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AF0A"/>
                    </a:solidFill>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4"/>
                  </a:ext>
                </a:extLst>
              </a:tr>
              <a:tr h="370840">
                <a:tc>
                  <a:txBody>
                    <a:bodyPr/>
                    <a:lstStyle/>
                    <a:p>
                      <a:r>
                        <a:rPr lang="es-AR" sz="1400" noProof="0" dirty="0" smtClean="0">
                          <a:solidFill>
                            <a:srgbClr val="000000"/>
                          </a:solidFill>
                        </a:rPr>
                        <a:t>Segundo (gestión</a:t>
                      </a:r>
                      <a:r>
                        <a:rPr lang="es-AR" sz="1400" baseline="0" noProof="0" dirty="0" smtClean="0">
                          <a:solidFill>
                            <a:srgbClr val="000000"/>
                          </a:solidFill>
                        </a:rPr>
                        <a:t> de tecnologías maduras)</a:t>
                      </a:r>
                      <a:endParaRPr lang="es-AR" sz="1400" noProof="0" dirty="0">
                        <a:solidFill>
                          <a:srgbClr val="00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AR" sz="1400" b="0" kern="1200" noProof="0" dirty="0" smtClean="0">
                          <a:solidFill>
                            <a:srgbClr val="000000"/>
                          </a:solidFill>
                          <a:effectLst/>
                          <a:latin typeface="+mn-lt"/>
                          <a:ea typeface="+mn-ea"/>
                          <a:cs typeface="+mn-cs"/>
                        </a:rPr>
                        <a:t>Encuesta de caracterización de las </a:t>
                      </a:r>
                      <a:r>
                        <a:rPr kumimoji="0" lang="es-AR" sz="1400" b="0" kern="1200" noProof="0" dirty="0" err="1" smtClean="0">
                          <a:solidFill>
                            <a:srgbClr val="000000"/>
                          </a:solidFill>
                          <a:effectLst/>
                          <a:latin typeface="+mn-lt"/>
                          <a:ea typeface="+mn-ea"/>
                          <a:cs typeface="+mn-cs"/>
                        </a:rPr>
                        <a:t>MIPYME</a:t>
                      </a:r>
                      <a:r>
                        <a:rPr kumimoji="0" lang="es-AR" sz="1400" b="0" kern="1200" noProof="0" dirty="0" smtClean="0">
                          <a:solidFill>
                            <a:srgbClr val="000000"/>
                          </a:solidFill>
                          <a:effectLst/>
                          <a:latin typeface="+mn-lt"/>
                          <a:ea typeface="+mn-ea"/>
                          <a:cs typeface="+mn-cs"/>
                        </a:rPr>
                        <a:t> colombianas y su relación con la tecnología</a:t>
                      </a:r>
                      <a:r>
                        <a:rPr lang="es-AR" sz="1400" b="0" noProof="0" dirty="0" smtClean="0">
                          <a:solidFill>
                            <a:srgbClr val="000000"/>
                          </a:solidFill>
                          <a:effectLst/>
                        </a:rPr>
                        <a:t> </a:t>
                      </a:r>
                      <a:endParaRPr lang="es-AR" sz="1400" b="0" noProof="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AF0A"/>
                    </a:solidFill>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5DFE4"/>
                    </a:solidFill>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5"/>
                  </a:ext>
                </a:extLst>
              </a:tr>
              <a:tr h="370840">
                <a:tc rowSpan="2">
                  <a:txBody>
                    <a:bodyPr/>
                    <a:lstStyle/>
                    <a:p>
                      <a:r>
                        <a:rPr lang="es-AR" sz="1400" noProof="0" dirty="0" smtClean="0"/>
                        <a:t>Tercer (tecnologías de avanzada)</a:t>
                      </a:r>
                      <a:endParaRPr lang="es-AR" sz="1400" noProof="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AR" sz="1400" noProof="0" dirty="0" smtClean="0"/>
                        <a:t>Gran Encuesta del </a:t>
                      </a:r>
                      <a:r>
                        <a:rPr lang="es-AR" sz="1400" noProof="0" dirty="0" err="1" smtClean="0"/>
                        <a:t>Mintic</a:t>
                      </a:r>
                      <a:endParaRPr lang="es-AR" sz="1400" noProof="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6"/>
                  </a:ext>
                </a:extLst>
              </a:tr>
              <a:tr h="370840">
                <a:tc vMerge="1">
                  <a:txBody>
                    <a:bodyPr/>
                    <a:lstStyle/>
                    <a:p>
                      <a:endParaRPr lang="es-CO" sz="1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AR" sz="1400" noProof="0" dirty="0" smtClean="0"/>
                        <a:t>Encuesta ad-hoc de tecnologías de avanzada</a:t>
                      </a:r>
                      <a:endParaRPr lang="es-AR" sz="1400" noProof="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AF0A"/>
                    </a:solidFill>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7"/>
                  </a:ext>
                </a:extLst>
              </a:tr>
              <a:tr h="370840">
                <a:tc>
                  <a:txBody>
                    <a:bodyPr/>
                    <a:lstStyle/>
                    <a:p>
                      <a:r>
                        <a:rPr lang="es-AR" sz="1400" noProof="0" dirty="0" smtClean="0"/>
                        <a:t>Cuarto (gestión de tecnologías de avanzada)</a:t>
                      </a:r>
                      <a:endParaRPr lang="es-AR" sz="1400" noProof="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400" noProof="0" dirty="0" smtClean="0"/>
                        <a:t>Encuesta ad-hoc de tecnologías de avanzada</a:t>
                      </a:r>
                      <a:endParaRPr lang="es-AR" sz="1400" noProof="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AF0A"/>
                    </a:solidFill>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8"/>
                  </a:ext>
                </a:extLst>
              </a:tr>
            </a:tbl>
          </a:graphicData>
        </a:graphic>
      </p:graphicFrame>
      <p:sp>
        <p:nvSpPr>
          <p:cNvPr id="3" name="TextBox 2"/>
          <p:cNvSpPr txBox="1"/>
          <p:nvPr/>
        </p:nvSpPr>
        <p:spPr>
          <a:xfrm>
            <a:off x="1889233" y="914400"/>
            <a:ext cx="5349767" cy="369332"/>
          </a:xfrm>
          <a:prstGeom prst="rect">
            <a:avLst/>
          </a:prstGeom>
          <a:noFill/>
        </p:spPr>
        <p:txBody>
          <a:bodyPr wrap="none" rtlCol="0">
            <a:spAutoFit/>
          </a:bodyPr>
          <a:lstStyle/>
          <a:p>
            <a:r>
              <a:rPr lang="es-AR" dirty="0" smtClean="0"/>
              <a:t>OBSERVATORIO DE ECONOMÍA DIGITAL (2017</a:t>
            </a:r>
            <a:r>
              <a:rPr lang="es-CO" dirty="0" smtClean="0"/>
              <a:t>)</a:t>
            </a:r>
            <a:endParaRPr lang="es-CO" dirty="0"/>
          </a:p>
        </p:txBody>
      </p:sp>
    </p:spTree>
    <p:extLst>
      <p:ext uri="{BB962C8B-B14F-4D97-AF65-F5344CB8AC3E}">
        <p14:creationId xmlns:p14="http://schemas.microsoft.com/office/powerpoint/2010/main" val="17816642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EN EL 2018, ASUMIENDO QUE LA FASE 2 SE REPITE CADA DOS AÑOS, LA SIMULTANEIDAD DE DATOS SERÍA  MÁS AJUSTADA</a:t>
            </a:r>
            <a:endParaRPr lang="es-AR" dirty="0"/>
          </a:p>
        </p:txBody>
      </p:sp>
      <p:graphicFrame>
        <p:nvGraphicFramePr>
          <p:cNvPr id="4" name="Table 3"/>
          <p:cNvGraphicFramePr>
            <a:graphicFrameLocks noGrp="1"/>
          </p:cNvGraphicFramePr>
          <p:nvPr>
            <p:extLst>
              <p:ext uri="{D42A27DB-BD31-4B8C-83A1-F6EECF244321}">
                <p14:modId xmlns:p14="http://schemas.microsoft.com/office/powerpoint/2010/main" val="153324964"/>
              </p:ext>
            </p:extLst>
          </p:nvPr>
        </p:nvGraphicFramePr>
        <p:xfrm>
          <a:off x="533401" y="1447800"/>
          <a:ext cx="8382000" cy="4927599"/>
        </p:xfrm>
        <a:graphic>
          <a:graphicData uri="http://schemas.openxmlformats.org/drawingml/2006/table">
            <a:tbl>
              <a:tblPr firstRow="1" bandRow="1">
                <a:tableStyleId>{5C22544A-7EE6-4342-B048-85BDC9FD1C3A}</a:tableStyleId>
              </a:tblPr>
              <a:tblGrid>
                <a:gridCol w="1344282">
                  <a:extLst>
                    <a:ext uri="{9D8B030D-6E8A-4147-A177-3AD203B41FA5}">
                      <a16:colId xmlns="" xmlns:a16="http://schemas.microsoft.com/office/drawing/2014/main" val="20000"/>
                    </a:ext>
                  </a:extLst>
                </a:gridCol>
                <a:gridCol w="3242094">
                  <a:extLst>
                    <a:ext uri="{9D8B030D-6E8A-4147-A177-3AD203B41FA5}">
                      <a16:colId xmlns="" xmlns:a16="http://schemas.microsoft.com/office/drawing/2014/main" val="20001"/>
                    </a:ext>
                  </a:extLst>
                </a:gridCol>
                <a:gridCol w="632604">
                  <a:extLst>
                    <a:ext uri="{9D8B030D-6E8A-4147-A177-3AD203B41FA5}">
                      <a16:colId xmlns="" xmlns:a16="http://schemas.microsoft.com/office/drawing/2014/main" val="20002"/>
                    </a:ext>
                  </a:extLst>
                </a:gridCol>
                <a:gridCol w="632604">
                  <a:extLst>
                    <a:ext uri="{9D8B030D-6E8A-4147-A177-3AD203B41FA5}">
                      <a16:colId xmlns="" xmlns:a16="http://schemas.microsoft.com/office/drawing/2014/main" val="20003"/>
                    </a:ext>
                  </a:extLst>
                </a:gridCol>
                <a:gridCol w="632604">
                  <a:extLst>
                    <a:ext uri="{9D8B030D-6E8A-4147-A177-3AD203B41FA5}">
                      <a16:colId xmlns="" xmlns:a16="http://schemas.microsoft.com/office/drawing/2014/main" val="20004"/>
                    </a:ext>
                  </a:extLst>
                </a:gridCol>
                <a:gridCol w="632604">
                  <a:extLst>
                    <a:ext uri="{9D8B030D-6E8A-4147-A177-3AD203B41FA5}">
                      <a16:colId xmlns="" xmlns:a16="http://schemas.microsoft.com/office/drawing/2014/main" val="20005"/>
                    </a:ext>
                  </a:extLst>
                </a:gridCol>
                <a:gridCol w="632604">
                  <a:extLst>
                    <a:ext uri="{9D8B030D-6E8A-4147-A177-3AD203B41FA5}">
                      <a16:colId xmlns="" xmlns:a16="http://schemas.microsoft.com/office/drawing/2014/main" val="20006"/>
                    </a:ext>
                  </a:extLst>
                </a:gridCol>
                <a:gridCol w="632604">
                  <a:extLst>
                    <a:ext uri="{9D8B030D-6E8A-4147-A177-3AD203B41FA5}">
                      <a16:colId xmlns="" xmlns:a16="http://schemas.microsoft.com/office/drawing/2014/main" val="20007"/>
                    </a:ext>
                  </a:extLst>
                </a:gridCol>
              </a:tblGrid>
              <a:tr h="370840">
                <a:tc>
                  <a:txBody>
                    <a:bodyPr/>
                    <a:lstStyle/>
                    <a:p>
                      <a:r>
                        <a:rPr lang="es-CO" sz="1600" dirty="0"/>
                        <a:t>Niveles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CO" sz="1600" dirty="0"/>
                        <a:t>2014</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CO" sz="1600" dirty="0"/>
                        <a:t>2015</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CO" sz="1600" dirty="0"/>
                        <a:t>2016</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CO" sz="1600" dirty="0"/>
                        <a:t>2017</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CO" sz="1600" dirty="0"/>
                        <a:t>2018</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CO" sz="1600" dirty="0"/>
                        <a:t>2019</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0"/>
                  </a:ext>
                </a:extLst>
              </a:tr>
              <a:tr h="370840">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400" noProof="0" dirty="0" smtClean="0">
                          <a:latin typeface="+mn-lt"/>
                        </a:rPr>
                        <a:t>Primer Nivel (tecnologías maduras)</a:t>
                      </a:r>
                      <a:endParaRPr lang="es-AR" sz="1400" noProof="0" dirty="0">
                        <a:latin typeface="+mn-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400" noProof="0" dirty="0" smtClean="0">
                          <a:latin typeface="+mn-lt"/>
                        </a:rPr>
                        <a:t>Indicadores básicos de tenencia y uso de TIC en empresas (Manufactura, comercio, y servicios) </a:t>
                      </a:r>
                      <a:endParaRPr lang="es-AR" sz="1400" noProof="0" dirty="0">
                        <a:latin typeface="+mn-lt"/>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AF0A"/>
                    </a:solidFill>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AF0A"/>
                    </a:solidFill>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AF0A"/>
                    </a:solidFill>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1"/>
                  </a:ext>
                </a:extLst>
              </a:tr>
              <a:tr h="37084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CO" sz="1400" dirty="0">
                        <a:solidFill>
                          <a:srgbClr val="000000"/>
                        </a:solidFill>
                        <a:latin typeface="+mn-lt"/>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400" noProof="0" dirty="0" smtClean="0">
                          <a:solidFill>
                            <a:srgbClr val="000000"/>
                          </a:solidFill>
                          <a:latin typeface="+mn-lt"/>
                        </a:rPr>
                        <a:t>Indicadores básicos de tenencia y uso de TIC en micro-establecimientos </a:t>
                      </a:r>
                      <a:endParaRPr lang="es-AR" sz="1400" noProof="0" dirty="0">
                        <a:solidFill>
                          <a:srgbClr val="000000"/>
                        </a:solidFill>
                        <a:latin typeface="+mn-lt"/>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AF0A"/>
                    </a:solidFill>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AF0A"/>
                    </a:solidFill>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2"/>
                  </a:ext>
                </a:extLst>
              </a:tr>
              <a:tr h="370840">
                <a:tc vMerge="1">
                  <a:txBody>
                    <a:bodyPr/>
                    <a:lstStyle/>
                    <a:p>
                      <a:endParaRPr lang="es-CO"/>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400" noProof="0" dirty="0" smtClean="0">
                          <a:solidFill>
                            <a:srgbClr val="000000"/>
                          </a:solidFill>
                          <a:latin typeface="+mn-lt"/>
                        </a:rPr>
                        <a:t>Encuesta</a:t>
                      </a:r>
                      <a:r>
                        <a:rPr lang="es-AR" sz="1400" baseline="0" noProof="0" dirty="0" smtClean="0">
                          <a:solidFill>
                            <a:srgbClr val="000000"/>
                          </a:solidFill>
                          <a:latin typeface="+mn-lt"/>
                        </a:rPr>
                        <a:t> TIC y Agro</a:t>
                      </a:r>
                      <a:endParaRPr lang="es-AR" sz="1400" noProof="0" dirty="0">
                        <a:solidFill>
                          <a:srgbClr val="000000"/>
                        </a:solidFill>
                        <a:latin typeface="+mn-lt"/>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5DFE4"/>
                    </a:solidFill>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5DFE4"/>
                    </a:solidFill>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AF0A"/>
                    </a:solidFill>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3"/>
                  </a:ext>
                </a:extLst>
              </a:tr>
              <a:tr h="370840">
                <a:tc vMerge="1">
                  <a:txBody>
                    <a:bodyPr/>
                    <a:lstStyle/>
                    <a:p>
                      <a:endParaRPr lang="es-CO" sz="1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AR" sz="1400" noProof="0" dirty="0" smtClean="0"/>
                        <a:t>Encuesta ad-hoc del sector primario</a:t>
                      </a:r>
                      <a:endParaRPr lang="es-AR" sz="1400" noProof="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AF0A"/>
                    </a:solidFill>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4"/>
                  </a:ext>
                </a:extLst>
              </a:tr>
              <a:tr h="370840">
                <a:tc>
                  <a:txBody>
                    <a:bodyPr/>
                    <a:lstStyle/>
                    <a:p>
                      <a:r>
                        <a:rPr lang="es-AR" sz="1400" noProof="0" dirty="0" smtClean="0">
                          <a:solidFill>
                            <a:srgbClr val="000000"/>
                          </a:solidFill>
                        </a:rPr>
                        <a:t>Segundo (gestión</a:t>
                      </a:r>
                      <a:r>
                        <a:rPr lang="es-AR" sz="1400" baseline="0" noProof="0" dirty="0" smtClean="0">
                          <a:solidFill>
                            <a:srgbClr val="000000"/>
                          </a:solidFill>
                        </a:rPr>
                        <a:t> de tecnologías maduras)</a:t>
                      </a:r>
                      <a:endParaRPr lang="es-AR" sz="1400" noProof="0" dirty="0">
                        <a:solidFill>
                          <a:srgbClr val="00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AR" sz="1400" b="0" kern="1200" noProof="0" dirty="0" smtClean="0">
                          <a:solidFill>
                            <a:srgbClr val="000000"/>
                          </a:solidFill>
                          <a:effectLst/>
                          <a:latin typeface="+mn-lt"/>
                          <a:ea typeface="+mn-ea"/>
                          <a:cs typeface="+mn-cs"/>
                        </a:rPr>
                        <a:t>Encuesta de caracterización de las </a:t>
                      </a:r>
                      <a:r>
                        <a:rPr kumimoji="0" lang="es-AR" sz="1400" b="0" kern="1200" noProof="0" dirty="0" err="1" smtClean="0">
                          <a:solidFill>
                            <a:srgbClr val="000000"/>
                          </a:solidFill>
                          <a:effectLst/>
                          <a:latin typeface="+mn-lt"/>
                          <a:ea typeface="+mn-ea"/>
                          <a:cs typeface="+mn-cs"/>
                        </a:rPr>
                        <a:t>MIPYME</a:t>
                      </a:r>
                      <a:r>
                        <a:rPr kumimoji="0" lang="es-AR" sz="1400" b="0" kern="1200" noProof="0" dirty="0" smtClean="0">
                          <a:solidFill>
                            <a:srgbClr val="000000"/>
                          </a:solidFill>
                          <a:effectLst/>
                          <a:latin typeface="+mn-lt"/>
                          <a:ea typeface="+mn-ea"/>
                          <a:cs typeface="+mn-cs"/>
                        </a:rPr>
                        <a:t> colombianas y su relación con la tecnología</a:t>
                      </a:r>
                      <a:r>
                        <a:rPr lang="es-AR" sz="1400" b="0" noProof="0" dirty="0" smtClean="0">
                          <a:solidFill>
                            <a:srgbClr val="000000"/>
                          </a:solidFill>
                          <a:effectLst/>
                        </a:rPr>
                        <a:t> </a:t>
                      </a:r>
                      <a:endParaRPr lang="es-AR" sz="1400" b="0" noProof="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AF0A"/>
                    </a:solidFill>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AF0A"/>
                    </a:solidFill>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5DFE4"/>
                    </a:solidFill>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5"/>
                  </a:ext>
                </a:extLst>
              </a:tr>
              <a:tr h="370840">
                <a:tc rowSpan="2">
                  <a:txBody>
                    <a:bodyPr/>
                    <a:lstStyle/>
                    <a:p>
                      <a:r>
                        <a:rPr lang="es-AR" sz="1400" noProof="0" dirty="0" smtClean="0"/>
                        <a:t>Tercer (tecnologías de avanzada)</a:t>
                      </a:r>
                      <a:endParaRPr lang="es-AR" sz="1400" noProof="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AR" sz="1400" noProof="0" dirty="0" smtClean="0"/>
                        <a:t>Gran Encuesta del </a:t>
                      </a:r>
                      <a:r>
                        <a:rPr lang="es-AR" sz="1400" noProof="0" dirty="0" err="1" smtClean="0"/>
                        <a:t>Mintic</a:t>
                      </a:r>
                      <a:endParaRPr lang="es-AR" sz="1400" noProof="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6"/>
                  </a:ext>
                </a:extLst>
              </a:tr>
              <a:tr h="370840">
                <a:tc vMerge="1">
                  <a:txBody>
                    <a:bodyPr/>
                    <a:lstStyle/>
                    <a:p>
                      <a:endParaRPr lang="es-CO" sz="1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AR" sz="1400" noProof="0" dirty="0" smtClean="0"/>
                        <a:t>Encuesta ad-hoc de tecnologías de avanzada</a:t>
                      </a:r>
                      <a:endParaRPr lang="es-AR" sz="1400" noProof="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AF0A"/>
                    </a:solidFill>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7"/>
                  </a:ext>
                </a:extLst>
              </a:tr>
              <a:tr h="370840">
                <a:tc>
                  <a:txBody>
                    <a:bodyPr/>
                    <a:lstStyle/>
                    <a:p>
                      <a:r>
                        <a:rPr lang="es-AR" sz="1400" noProof="0" dirty="0" smtClean="0"/>
                        <a:t>Cuarto (gestión de tecnologías de avanzada)</a:t>
                      </a:r>
                      <a:endParaRPr lang="es-AR" sz="1400" noProof="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400" noProof="0" dirty="0" smtClean="0"/>
                        <a:t>Encuesta ad-hoc de tecnologías de avanzada</a:t>
                      </a:r>
                      <a:endParaRPr lang="es-AR" sz="1400" noProof="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AF0A"/>
                    </a:solidFill>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8"/>
                  </a:ext>
                </a:extLst>
              </a:tr>
            </a:tbl>
          </a:graphicData>
        </a:graphic>
      </p:graphicFrame>
      <p:sp>
        <p:nvSpPr>
          <p:cNvPr id="5" name="TextBox 4"/>
          <p:cNvSpPr txBox="1"/>
          <p:nvPr/>
        </p:nvSpPr>
        <p:spPr>
          <a:xfrm>
            <a:off x="1889233" y="914400"/>
            <a:ext cx="5349767" cy="369332"/>
          </a:xfrm>
          <a:prstGeom prst="rect">
            <a:avLst/>
          </a:prstGeom>
          <a:noFill/>
        </p:spPr>
        <p:txBody>
          <a:bodyPr wrap="none" rtlCol="0">
            <a:spAutoFit/>
          </a:bodyPr>
          <a:lstStyle/>
          <a:p>
            <a:r>
              <a:rPr lang="es-CO" dirty="0"/>
              <a:t>OBSERVATORIO DE </a:t>
            </a:r>
            <a:r>
              <a:rPr lang="es-CO" dirty="0" smtClean="0"/>
              <a:t>ECONOMÍA </a:t>
            </a:r>
            <a:r>
              <a:rPr lang="es-CO" dirty="0"/>
              <a:t>DIGITAL (2018)</a:t>
            </a:r>
          </a:p>
        </p:txBody>
      </p:sp>
    </p:spTree>
    <p:extLst>
      <p:ext uri="{BB962C8B-B14F-4D97-AF65-F5344CB8AC3E}">
        <p14:creationId xmlns:p14="http://schemas.microsoft.com/office/powerpoint/2010/main" val="7672307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1"/>
          <p:cNvSpPr/>
          <p:nvPr/>
        </p:nvSpPr>
        <p:spPr>
          <a:xfrm>
            <a:off x="2209800" y="3810000"/>
            <a:ext cx="2819400" cy="609600"/>
          </a:xfrm>
          <a:prstGeom prst="roundRect">
            <a:avLst/>
          </a:prstGeom>
          <a:solidFill>
            <a:schemeClr val="accent1">
              <a:lumMod val="60000"/>
              <a:lumOff val="40000"/>
            </a:schemeClr>
          </a:solid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sp>
        <p:nvSpPr>
          <p:cNvPr id="83970" name="Rectangle 2"/>
          <p:cNvSpPr>
            <a:spLocks noGrp="1" noChangeArrowheads="1"/>
          </p:cNvSpPr>
          <p:nvPr>
            <p:ph type="title"/>
          </p:nvPr>
        </p:nvSpPr>
        <p:spPr bwMode="auto">
          <a:xfrm>
            <a:off x="304800" y="0"/>
            <a:ext cx="8534400" cy="685800"/>
          </a:xfrm>
        </p:spPr>
        <p:txBody>
          <a:bodyPr wrap="square" tIns="45720" numCol="1" compatLnSpc="1">
            <a:prstTxWarp prst="textNoShape">
              <a:avLst/>
            </a:prstTxWarp>
          </a:bodyPr>
          <a:lstStyle/>
          <a:p>
            <a:pPr algn="ctr" eaLnBrk="1" hangingPunct="1">
              <a:defRPr/>
            </a:pPr>
            <a:r>
              <a:rPr lang="en-US" dirty="0">
                <a:ea typeface="ＭＳ Ｐゴシック" charset="0"/>
              </a:rPr>
              <a:t>CONTENIDOS</a:t>
            </a:r>
          </a:p>
        </p:txBody>
      </p:sp>
      <p:sp>
        <p:nvSpPr>
          <p:cNvPr id="17410" name="Content Placeholder 3"/>
          <p:cNvSpPr>
            <a:spLocks noGrp="1"/>
          </p:cNvSpPr>
          <p:nvPr>
            <p:ph idx="1"/>
          </p:nvPr>
        </p:nvSpPr>
        <p:spPr>
          <a:xfrm>
            <a:off x="2133600" y="1143000"/>
            <a:ext cx="5334000" cy="4953000"/>
          </a:xfrm>
        </p:spPr>
        <p:txBody>
          <a:bodyPr/>
          <a:lstStyle/>
          <a:p>
            <a:pPr lvl="1" eaLnBrk="1" hangingPunct="1">
              <a:lnSpc>
                <a:spcPct val="60000"/>
              </a:lnSpc>
              <a:buFont typeface="Wingdings" charset="0"/>
              <a:buChar char="§"/>
              <a:defRPr/>
            </a:pPr>
            <a:endParaRPr lang="es-AR" sz="2000" dirty="0">
              <a:solidFill>
                <a:srgbClr val="404040"/>
              </a:solidFill>
              <a:ea typeface="MS PGothic" charset="0"/>
              <a:cs typeface="Calibri" charset="0"/>
            </a:endParaRPr>
          </a:p>
          <a:p>
            <a:pPr lvl="1" eaLnBrk="1" hangingPunct="1">
              <a:lnSpc>
                <a:spcPct val="90000"/>
              </a:lnSpc>
              <a:buFont typeface="Wingdings" charset="0"/>
              <a:buChar char="§"/>
              <a:defRPr/>
            </a:pPr>
            <a:r>
              <a:rPr lang="es-CO" sz="2000" dirty="0">
                <a:latin typeface="+mn-lt"/>
                <a:ea typeface="MS PGothic" charset="0"/>
                <a:cs typeface="Calibri" charset="0"/>
              </a:rPr>
              <a:t>Introducción y antecedentes</a:t>
            </a:r>
          </a:p>
          <a:p>
            <a:pPr lvl="1" eaLnBrk="1" hangingPunct="1">
              <a:lnSpc>
                <a:spcPct val="90000"/>
              </a:lnSpc>
              <a:buFont typeface="Wingdings" charset="0"/>
              <a:buChar char="§"/>
              <a:defRPr/>
            </a:pPr>
            <a:endParaRPr lang="es-CO" sz="2000" dirty="0">
              <a:latin typeface="+mn-lt"/>
              <a:ea typeface="MS PGothic" charset="0"/>
              <a:cs typeface="Calibri" charset="0"/>
            </a:endParaRPr>
          </a:p>
          <a:p>
            <a:pPr lvl="1" eaLnBrk="1" hangingPunct="1">
              <a:lnSpc>
                <a:spcPct val="100000"/>
              </a:lnSpc>
              <a:buFont typeface="Wingdings" charset="0"/>
              <a:buChar char="§"/>
              <a:defRPr/>
            </a:pPr>
            <a:r>
              <a:rPr lang="es-CO" sz="2000" dirty="0">
                <a:latin typeface="+mn-lt"/>
              </a:rPr>
              <a:t>Requerimientos y arquitectura informativa del observatorio</a:t>
            </a:r>
          </a:p>
          <a:p>
            <a:pPr lvl="1" eaLnBrk="1" hangingPunct="1">
              <a:lnSpc>
                <a:spcPct val="100000"/>
              </a:lnSpc>
              <a:buFont typeface="Wingdings" charset="0"/>
              <a:buChar char="§"/>
              <a:defRPr/>
            </a:pPr>
            <a:endParaRPr lang="es-CO" sz="2000" dirty="0">
              <a:latin typeface="+mn-lt"/>
              <a:ea typeface="MS PGothic" charset="0"/>
              <a:cs typeface="Calibri" charset="0"/>
            </a:endParaRPr>
          </a:p>
          <a:p>
            <a:pPr lvl="1" eaLnBrk="1" hangingPunct="1">
              <a:lnSpc>
                <a:spcPct val="100000"/>
              </a:lnSpc>
              <a:buFont typeface="Wingdings" charset="0"/>
              <a:buChar char="§"/>
              <a:defRPr/>
            </a:pPr>
            <a:r>
              <a:rPr lang="es-CO" sz="2000" dirty="0">
                <a:latin typeface="+mn-lt"/>
              </a:rPr>
              <a:t>Mecanismos y términos de actualización</a:t>
            </a:r>
          </a:p>
          <a:p>
            <a:pPr marL="228600" lvl="1" indent="0" eaLnBrk="1" hangingPunct="1">
              <a:lnSpc>
                <a:spcPct val="100000"/>
              </a:lnSpc>
              <a:buNone/>
              <a:defRPr/>
            </a:pPr>
            <a:endParaRPr lang="es-CO" sz="2000" dirty="0">
              <a:latin typeface="+mn-lt"/>
              <a:ea typeface="MS PGothic" charset="0"/>
              <a:cs typeface="Calibri" charset="0"/>
            </a:endParaRPr>
          </a:p>
          <a:p>
            <a:pPr lvl="1" eaLnBrk="1" hangingPunct="1">
              <a:lnSpc>
                <a:spcPct val="100000"/>
              </a:lnSpc>
              <a:buFont typeface="Wingdings" charset="0"/>
              <a:buChar char="§"/>
              <a:defRPr/>
            </a:pPr>
            <a:r>
              <a:rPr lang="es-CO" sz="2000" dirty="0">
                <a:latin typeface="+mn-lt"/>
              </a:rPr>
              <a:t>Encuestas adicionales</a:t>
            </a:r>
          </a:p>
          <a:p>
            <a:pPr lvl="1" eaLnBrk="1" hangingPunct="1">
              <a:lnSpc>
                <a:spcPct val="100000"/>
              </a:lnSpc>
              <a:buFont typeface="Wingdings" charset="0"/>
              <a:buChar char="§"/>
              <a:defRPr/>
            </a:pPr>
            <a:endParaRPr lang="es-CO" sz="2000" dirty="0">
              <a:latin typeface="+mn-lt"/>
            </a:endParaRPr>
          </a:p>
          <a:p>
            <a:pPr lvl="1" eaLnBrk="1" hangingPunct="1">
              <a:lnSpc>
                <a:spcPct val="100000"/>
              </a:lnSpc>
              <a:buFont typeface="Wingdings" charset="0"/>
              <a:buChar char="§"/>
              <a:defRPr/>
            </a:pPr>
            <a:r>
              <a:rPr lang="es-CO" sz="2000" dirty="0">
                <a:latin typeface="+mn-lt"/>
              </a:rPr>
              <a:t>Homogenización de fuentes y cálculo de índices de digitalización</a:t>
            </a:r>
          </a:p>
          <a:p>
            <a:pPr lvl="1" eaLnBrk="1" hangingPunct="1">
              <a:lnSpc>
                <a:spcPct val="100000"/>
              </a:lnSpc>
              <a:buFont typeface="Wingdings" charset="0"/>
              <a:buChar char="§"/>
              <a:defRPr/>
            </a:pPr>
            <a:endParaRPr lang="es-CO" sz="2000" dirty="0">
              <a:latin typeface="+mn-lt"/>
            </a:endParaRPr>
          </a:p>
          <a:p>
            <a:pPr lvl="1" eaLnBrk="1" hangingPunct="1">
              <a:lnSpc>
                <a:spcPct val="100000"/>
              </a:lnSpc>
              <a:buFont typeface="Wingdings" charset="0"/>
              <a:buChar char="§"/>
              <a:defRPr/>
            </a:pPr>
            <a:r>
              <a:rPr lang="es-CO" sz="2000" dirty="0">
                <a:latin typeface="+mn-lt"/>
              </a:rPr>
              <a:t>Pasos siguientes</a:t>
            </a:r>
          </a:p>
          <a:p>
            <a:pPr lvl="1" eaLnBrk="1" hangingPunct="1">
              <a:lnSpc>
                <a:spcPct val="100000"/>
              </a:lnSpc>
              <a:buFont typeface="Wingdings" charset="0"/>
              <a:buChar char="§"/>
              <a:defRPr/>
            </a:pPr>
            <a:endParaRPr lang="en-US" sz="2000" dirty="0">
              <a:latin typeface="+mn-lt"/>
            </a:endParaRPr>
          </a:p>
          <a:p>
            <a:pPr lvl="1" eaLnBrk="1" hangingPunct="1">
              <a:lnSpc>
                <a:spcPct val="90000"/>
              </a:lnSpc>
              <a:buFont typeface="Wingdings" charset="0"/>
              <a:buChar char="§"/>
              <a:defRPr/>
            </a:pPr>
            <a:endParaRPr lang="es-ES" sz="2000" dirty="0">
              <a:latin typeface="Tw Cen MT" charset="0"/>
              <a:ea typeface="MS PGothic" charset="0"/>
              <a:cs typeface="Calibri" charset="0"/>
            </a:endParaRPr>
          </a:p>
          <a:p>
            <a:pPr lvl="1" eaLnBrk="1" hangingPunct="1">
              <a:lnSpc>
                <a:spcPct val="90000"/>
              </a:lnSpc>
              <a:buFont typeface="Wingdings" charset="0"/>
              <a:buChar char="§"/>
              <a:defRPr/>
            </a:pPr>
            <a:endParaRPr lang="es-ES" sz="2000" dirty="0">
              <a:latin typeface="Tw Cen MT" charset="0"/>
              <a:ea typeface="MS PGothic" charset="0"/>
              <a:cs typeface="Calibri" charset="0"/>
            </a:endParaRPr>
          </a:p>
        </p:txBody>
      </p:sp>
    </p:spTree>
    <p:extLst>
      <p:ext uri="{BB962C8B-B14F-4D97-AF65-F5344CB8AC3E}">
        <p14:creationId xmlns:p14="http://schemas.microsoft.com/office/powerpoint/2010/main" val="203330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LA FASE 1 HA GENERADO TRES ENTREGABLES</a:t>
            </a:r>
          </a:p>
        </p:txBody>
      </p:sp>
      <p:sp>
        <p:nvSpPr>
          <p:cNvPr id="3" name="Content Placeholder 2"/>
          <p:cNvSpPr>
            <a:spLocks noGrp="1"/>
          </p:cNvSpPr>
          <p:nvPr>
            <p:ph idx="1"/>
          </p:nvPr>
        </p:nvSpPr>
        <p:spPr/>
        <p:txBody>
          <a:bodyPr>
            <a:normAutofit lnSpcReduction="10000"/>
          </a:bodyPr>
          <a:lstStyle/>
          <a:p>
            <a:pPr marL="285750" indent="-285750">
              <a:lnSpc>
                <a:spcPct val="100000"/>
              </a:lnSpc>
              <a:buClr>
                <a:schemeClr val="accent1"/>
              </a:buClr>
              <a:buSzPct val="100000"/>
              <a:buFont typeface="Wingdings" charset="2"/>
              <a:buChar char="§"/>
              <a:defRPr/>
            </a:pPr>
            <a:r>
              <a:rPr lang="es-CO" sz="1800" b="0" dirty="0">
                <a:latin typeface="+mn-lt"/>
              </a:rPr>
              <a:t>Entregable 1: </a:t>
            </a:r>
            <a:r>
              <a:rPr lang="es-CO" sz="1800" b="0" dirty="0">
                <a:latin typeface="Tw Cen MT"/>
                <a:cs typeface="Tw Cen MT"/>
              </a:rPr>
              <a:t>Estado del arte en materia de observatorios TIC en lo que se refiere a compilación de información</a:t>
            </a:r>
          </a:p>
          <a:p>
            <a:pPr marL="627063" indent="-393700">
              <a:lnSpc>
                <a:spcPct val="100000"/>
              </a:lnSpc>
              <a:buSzPct val="100000"/>
              <a:buFont typeface="Arial"/>
              <a:buChar char="•"/>
              <a:defRPr/>
            </a:pPr>
            <a:r>
              <a:rPr lang="es-CO" sz="1800" b="0" dirty="0">
                <a:latin typeface="Tw Cen MT"/>
                <a:cs typeface="Tw Cen MT"/>
              </a:rPr>
              <a:t>Métodos de captura de datos</a:t>
            </a:r>
          </a:p>
          <a:p>
            <a:pPr marL="627063" indent="-393700">
              <a:lnSpc>
                <a:spcPct val="100000"/>
              </a:lnSpc>
              <a:buSzPct val="100000"/>
              <a:buFont typeface="Arial"/>
              <a:buChar char="•"/>
              <a:defRPr/>
            </a:pPr>
            <a:r>
              <a:rPr lang="es-CO" sz="1800" b="0" dirty="0">
                <a:latin typeface="Tw Cen MT"/>
                <a:cs typeface="Tw Cen MT"/>
              </a:rPr>
              <a:t>Cálculo de índices de digitalización</a:t>
            </a:r>
          </a:p>
          <a:p>
            <a:pPr marL="627063" indent="-393700">
              <a:lnSpc>
                <a:spcPct val="100000"/>
              </a:lnSpc>
              <a:buSzPct val="100000"/>
              <a:buFont typeface="Arial"/>
              <a:buChar char="•"/>
              <a:defRPr/>
            </a:pPr>
            <a:r>
              <a:rPr lang="es-CO" sz="1800" b="0" dirty="0">
                <a:latin typeface="Tw Cen MT"/>
                <a:cs typeface="Tw Cen MT"/>
              </a:rPr>
              <a:t>Medidas de </a:t>
            </a:r>
            <a:r>
              <a:rPr lang="es-CO" sz="1800" b="0" dirty="0" smtClean="0">
                <a:latin typeface="Tw Cen MT"/>
                <a:cs typeface="Tw Cen MT"/>
              </a:rPr>
              <a:t>digitalización</a:t>
            </a:r>
            <a:endParaRPr lang="es-CO" sz="1800" b="0" dirty="0">
              <a:latin typeface="Tw Cen MT"/>
              <a:cs typeface="Tw Cen MT"/>
            </a:endParaRPr>
          </a:p>
          <a:p>
            <a:pPr marL="627063" indent="-393700">
              <a:lnSpc>
                <a:spcPct val="100000"/>
              </a:lnSpc>
              <a:buSzPct val="100000"/>
              <a:buFont typeface="Arial"/>
              <a:buChar char="•"/>
              <a:defRPr/>
            </a:pPr>
            <a:r>
              <a:rPr lang="es-CO" sz="1800" b="0" dirty="0">
                <a:latin typeface="Tw Cen MT"/>
                <a:cs typeface="Tw Cen MT"/>
              </a:rPr>
              <a:t>Técnicas de visualización</a:t>
            </a:r>
          </a:p>
          <a:p>
            <a:pPr marL="285750" indent="-285750">
              <a:lnSpc>
                <a:spcPct val="100000"/>
              </a:lnSpc>
              <a:buClr>
                <a:schemeClr val="accent1"/>
              </a:buClr>
              <a:buSzPct val="100000"/>
              <a:buFont typeface="Wingdings" charset="2"/>
              <a:buChar char="§"/>
              <a:defRPr/>
            </a:pPr>
            <a:r>
              <a:rPr lang="es-AR" sz="1800" b="0" dirty="0" smtClean="0">
                <a:latin typeface="Tw Cen MT"/>
                <a:cs typeface="Tw Cen MT"/>
              </a:rPr>
              <a:t>Entregable 2: Requerimientos informativos del Observatorio de Economía Digital</a:t>
            </a:r>
          </a:p>
          <a:p>
            <a:pPr marL="577850" lvl="1" indent="-347663">
              <a:lnSpc>
                <a:spcPct val="100000"/>
              </a:lnSpc>
              <a:buClr>
                <a:schemeClr val="accent2"/>
              </a:buClr>
              <a:buFont typeface="Arial"/>
              <a:buChar char="•"/>
              <a:defRPr/>
            </a:pPr>
            <a:r>
              <a:rPr lang="es-CO" sz="1800" dirty="0" smtClean="0">
                <a:latin typeface="Tw Cen MT"/>
                <a:cs typeface="Tw Cen MT"/>
              </a:rPr>
              <a:t>Requerimientos </a:t>
            </a:r>
            <a:r>
              <a:rPr lang="es-CO" sz="1800" dirty="0">
                <a:latin typeface="Tw Cen MT"/>
                <a:cs typeface="Tw Cen MT"/>
              </a:rPr>
              <a:t>de medición</a:t>
            </a:r>
          </a:p>
          <a:p>
            <a:pPr marL="577850" lvl="1" indent="-347663">
              <a:lnSpc>
                <a:spcPct val="100000"/>
              </a:lnSpc>
              <a:buClr>
                <a:schemeClr val="accent2"/>
              </a:buClr>
              <a:buFont typeface="Arial"/>
              <a:buChar char="•"/>
              <a:defRPr/>
            </a:pPr>
            <a:r>
              <a:rPr lang="es-CO" sz="1800" b="0" dirty="0">
                <a:latin typeface="Tw Cen MT"/>
                <a:cs typeface="Tw Cen MT"/>
              </a:rPr>
              <a:t>Información disponible en la actualidad</a:t>
            </a:r>
          </a:p>
          <a:p>
            <a:pPr marL="577850" lvl="1" indent="-347663">
              <a:lnSpc>
                <a:spcPct val="100000"/>
              </a:lnSpc>
              <a:buClr>
                <a:schemeClr val="accent2"/>
              </a:buClr>
              <a:buFont typeface="Arial"/>
              <a:buChar char="•"/>
              <a:defRPr/>
            </a:pPr>
            <a:r>
              <a:rPr lang="es-CO" sz="1800" dirty="0">
                <a:latin typeface="Tw Cen MT"/>
                <a:cs typeface="Tw Cen MT"/>
              </a:rPr>
              <a:t>Información a ser recopilada en la fase 2</a:t>
            </a:r>
          </a:p>
          <a:p>
            <a:pPr marL="282575" indent="-282575">
              <a:lnSpc>
                <a:spcPct val="100000"/>
              </a:lnSpc>
              <a:buClr>
                <a:schemeClr val="accent1"/>
              </a:buClr>
              <a:buSzPct val="100000"/>
              <a:buFont typeface="Wingdings" charset="2"/>
              <a:buChar char="§"/>
              <a:defRPr/>
            </a:pPr>
            <a:r>
              <a:rPr lang="es-CO" sz="1800" b="0" dirty="0">
                <a:latin typeface="Tw Cen MT"/>
                <a:cs typeface="Tw Cen MT"/>
              </a:rPr>
              <a:t>Entregable 3: </a:t>
            </a:r>
            <a:r>
              <a:rPr lang="es-CO" sz="1800" b="0" dirty="0">
                <a:latin typeface="+mn-lt"/>
              </a:rPr>
              <a:t>Preparación del mapa conceptual de medición, requerimientos de la encuesta y arquitectura informativa del observatorio</a:t>
            </a:r>
            <a:endParaRPr lang="es-CO" sz="1800" b="0" dirty="0">
              <a:latin typeface="+mn-lt"/>
              <a:cs typeface="Tw Cen MT"/>
            </a:endParaRPr>
          </a:p>
          <a:p>
            <a:pPr lvl="1" eaLnBrk="1" hangingPunct="1">
              <a:lnSpc>
                <a:spcPct val="100000"/>
              </a:lnSpc>
              <a:buClr>
                <a:schemeClr val="accent2"/>
              </a:buClr>
              <a:buFont typeface="Arial"/>
              <a:buChar char="•"/>
              <a:defRPr/>
            </a:pPr>
            <a:r>
              <a:rPr lang="es-CO" sz="1800" dirty="0">
                <a:latin typeface="+mn-lt"/>
              </a:rPr>
              <a:t>Requerimientos y arquitectura informativa del observatorio</a:t>
            </a:r>
            <a:endParaRPr lang="es-CO" sz="1800" dirty="0">
              <a:latin typeface="+mn-lt"/>
              <a:ea typeface="MS PGothic" charset="0"/>
              <a:cs typeface="Calibri" charset="0"/>
            </a:endParaRPr>
          </a:p>
          <a:p>
            <a:pPr lvl="1" eaLnBrk="1" hangingPunct="1">
              <a:lnSpc>
                <a:spcPct val="100000"/>
              </a:lnSpc>
              <a:buClr>
                <a:schemeClr val="accent2"/>
              </a:buClr>
              <a:buFont typeface="Arial"/>
              <a:buChar char="•"/>
              <a:defRPr/>
            </a:pPr>
            <a:r>
              <a:rPr lang="es-CO" sz="1800" dirty="0">
                <a:latin typeface="+mn-lt"/>
              </a:rPr>
              <a:t>Mecanismos y términos de </a:t>
            </a:r>
            <a:r>
              <a:rPr lang="es-CO" sz="1800" dirty="0" smtClean="0">
                <a:latin typeface="+mn-lt"/>
              </a:rPr>
              <a:t>actualizaci</a:t>
            </a:r>
            <a:r>
              <a:rPr lang="es-CO" sz="1800" dirty="0" smtClean="0"/>
              <a:t>ó</a:t>
            </a:r>
            <a:r>
              <a:rPr lang="es-CO" sz="1800" dirty="0" smtClean="0">
                <a:latin typeface="+mn-lt"/>
              </a:rPr>
              <a:t>n</a:t>
            </a:r>
            <a:endParaRPr lang="es-CO" sz="1800" dirty="0">
              <a:latin typeface="+mn-lt"/>
              <a:ea typeface="MS PGothic" charset="0"/>
              <a:cs typeface="Calibri" charset="0"/>
            </a:endParaRPr>
          </a:p>
          <a:p>
            <a:pPr lvl="1" eaLnBrk="1" hangingPunct="1">
              <a:lnSpc>
                <a:spcPct val="100000"/>
              </a:lnSpc>
              <a:buClr>
                <a:schemeClr val="accent2"/>
              </a:buClr>
              <a:buFont typeface="Arial"/>
              <a:buChar char="•"/>
              <a:defRPr/>
            </a:pPr>
            <a:r>
              <a:rPr lang="es-CO" sz="1800" dirty="0">
                <a:latin typeface="+mn-lt"/>
              </a:rPr>
              <a:t>Encuestas adicionales</a:t>
            </a:r>
          </a:p>
          <a:p>
            <a:pPr lvl="1" eaLnBrk="1" hangingPunct="1">
              <a:lnSpc>
                <a:spcPct val="100000"/>
              </a:lnSpc>
              <a:buClr>
                <a:schemeClr val="accent2"/>
              </a:buClr>
              <a:buFont typeface="Arial"/>
              <a:buChar char="•"/>
              <a:defRPr/>
            </a:pPr>
            <a:r>
              <a:rPr lang="es-CO" sz="1800" dirty="0">
                <a:latin typeface="+mn-lt"/>
              </a:rPr>
              <a:t>Homogenización de fuentes y cálculo de índices de digitalización</a:t>
            </a:r>
          </a:p>
          <a:p>
            <a:pPr marL="122238" indent="-347663">
              <a:lnSpc>
                <a:spcPct val="100000"/>
              </a:lnSpc>
              <a:buClr>
                <a:schemeClr val="accent1"/>
              </a:buClr>
              <a:buSzPct val="100000"/>
              <a:buFont typeface="Wingdings" charset="2"/>
              <a:buChar char="§"/>
              <a:defRPr/>
            </a:pPr>
            <a:endParaRPr lang="es-CO" sz="1800" b="0" dirty="0">
              <a:latin typeface="Tw Cen MT"/>
              <a:cs typeface="Tw Cen MT"/>
            </a:endParaRPr>
          </a:p>
          <a:p>
            <a:pPr marL="577850" lvl="1" indent="-347663">
              <a:lnSpc>
                <a:spcPct val="100000"/>
              </a:lnSpc>
              <a:buClr>
                <a:schemeClr val="accent2"/>
              </a:buClr>
              <a:buFont typeface="Arial"/>
              <a:buChar char="•"/>
              <a:defRPr/>
            </a:pPr>
            <a:endParaRPr lang="es-CO" sz="1800" b="0" dirty="0">
              <a:latin typeface="Tw Cen MT"/>
              <a:cs typeface="Tw Cen MT"/>
            </a:endParaRPr>
          </a:p>
          <a:p>
            <a:pPr marL="285750" indent="-285750">
              <a:lnSpc>
                <a:spcPct val="100000"/>
              </a:lnSpc>
              <a:buClr>
                <a:schemeClr val="accent1"/>
              </a:buClr>
              <a:buSzPct val="100000"/>
              <a:buFont typeface="Wingdings" charset="2"/>
              <a:buChar char="§"/>
              <a:defRPr/>
            </a:pPr>
            <a:endParaRPr lang="es-CO" sz="1800" b="0" dirty="0">
              <a:latin typeface="Tw Cen MT"/>
              <a:cs typeface="Tw Cen MT"/>
            </a:endParaRPr>
          </a:p>
        </p:txBody>
      </p:sp>
    </p:spTree>
    <p:extLst>
      <p:ext uri="{BB962C8B-B14F-4D97-AF65-F5344CB8AC3E}">
        <p14:creationId xmlns:p14="http://schemas.microsoft.com/office/powerpoint/2010/main" val="1515537339"/>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DE ACUERDO A LO MENCIONADO EN EL CAPITULO PRECEDENTE, LA FASE 2 DEBERÍA INCLUIR DOS TIPOS DE ENCUESTA, en base a entrevistas presenciales</a:t>
            </a:r>
            <a:endParaRPr lang="es-AR" dirty="0"/>
          </a:p>
        </p:txBody>
      </p:sp>
      <p:graphicFrame>
        <p:nvGraphicFramePr>
          <p:cNvPr id="4" name="Table 3"/>
          <p:cNvGraphicFramePr>
            <a:graphicFrameLocks noGrp="1"/>
          </p:cNvGraphicFramePr>
          <p:nvPr>
            <p:extLst>
              <p:ext uri="{D42A27DB-BD31-4B8C-83A1-F6EECF244321}">
                <p14:modId xmlns:p14="http://schemas.microsoft.com/office/powerpoint/2010/main" val="306812517"/>
              </p:ext>
            </p:extLst>
          </p:nvPr>
        </p:nvGraphicFramePr>
        <p:xfrm>
          <a:off x="685800" y="1412241"/>
          <a:ext cx="7848600" cy="4455159"/>
        </p:xfrm>
        <a:graphic>
          <a:graphicData uri="http://schemas.openxmlformats.org/drawingml/2006/table">
            <a:tbl>
              <a:tblPr firstRow="1" bandRow="1">
                <a:tableStyleId>{5C22544A-7EE6-4342-B048-85BDC9FD1C3A}</a:tableStyleId>
              </a:tblPr>
              <a:tblGrid>
                <a:gridCol w="2133599">
                  <a:extLst>
                    <a:ext uri="{9D8B030D-6E8A-4147-A177-3AD203B41FA5}">
                      <a16:colId xmlns="" xmlns:a16="http://schemas.microsoft.com/office/drawing/2014/main" val="20000"/>
                    </a:ext>
                  </a:extLst>
                </a:gridCol>
                <a:gridCol w="1371600">
                  <a:extLst>
                    <a:ext uri="{9D8B030D-6E8A-4147-A177-3AD203B41FA5}">
                      <a16:colId xmlns="" xmlns:a16="http://schemas.microsoft.com/office/drawing/2014/main" val="20001"/>
                    </a:ext>
                  </a:extLst>
                </a:gridCol>
                <a:gridCol w="2403153">
                  <a:extLst>
                    <a:ext uri="{9D8B030D-6E8A-4147-A177-3AD203B41FA5}">
                      <a16:colId xmlns="" xmlns:a16="http://schemas.microsoft.com/office/drawing/2014/main" val="20002"/>
                    </a:ext>
                  </a:extLst>
                </a:gridCol>
                <a:gridCol w="1940248">
                  <a:extLst>
                    <a:ext uri="{9D8B030D-6E8A-4147-A177-3AD203B41FA5}">
                      <a16:colId xmlns="" xmlns:a16="http://schemas.microsoft.com/office/drawing/2014/main" val="20003"/>
                    </a:ext>
                  </a:extLst>
                </a:gridCol>
              </a:tblGrid>
              <a:tr h="370840">
                <a:tc>
                  <a:txBody>
                    <a:bodyPr/>
                    <a:lstStyle/>
                    <a:p>
                      <a:r>
                        <a:rPr lang="es-AR" noProof="0" dirty="0" smtClean="0"/>
                        <a:t>Encuestas</a:t>
                      </a:r>
                      <a:endParaRPr lang="es-AR" noProof="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AR" noProof="0" dirty="0" smtClean="0"/>
                        <a:t>Muestra</a:t>
                      </a:r>
                      <a:endParaRPr lang="es-AR" noProof="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AR" noProof="0" dirty="0" smtClean="0"/>
                        <a:t>Selección</a:t>
                      </a:r>
                      <a:endParaRPr lang="es-AR" noProof="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AR" noProof="0" dirty="0" smtClean="0"/>
                        <a:t>Geografía</a:t>
                      </a:r>
                      <a:endParaRPr lang="es-AR" noProof="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0"/>
                  </a:ext>
                </a:extLst>
              </a:tr>
              <a:tr h="370840">
                <a:tc>
                  <a:txBody>
                    <a:bodyPr/>
                    <a:lstStyle/>
                    <a:p>
                      <a:r>
                        <a:rPr lang="es-CO" sz="1600" dirty="0"/>
                        <a:t>Sector primario (agricultura,</a:t>
                      </a:r>
                      <a:r>
                        <a:rPr lang="es-CO" sz="1600" baseline="0" dirty="0"/>
                        <a:t> ganadería, silvicultura, acuicultura, caza, pesca, explotación forestal, minería)</a:t>
                      </a:r>
                      <a:endParaRPr lang="es-CO"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CO" sz="1600" dirty="0"/>
                        <a:t>500 establecimien-tos formales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600" kern="1200" noProof="0" dirty="0">
                          <a:solidFill>
                            <a:schemeClr val="dk1"/>
                          </a:solidFill>
                          <a:effectLst/>
                          <a:latin typeface="+mn-lt"/>
                          <a:ea typeface="+mn-ea"/>
                          <a:cs typeface="+mn-cs"/>
                        </a:rPr>
                        <a:t>Muestra probabilística, estratificada de municipios por número de establecimientos con selección sistemática de empresas a partir de RUES (Registro Único Empresarial y Social) de Confecámaras </a:t>
                      </a:r>
                      <a:endParaRPr lang="es-ES" sz="1600" noProof="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600" kern="1200" noProof="0" dirty="0" smtClean="0">
                          <a:solidFill>
                            <a:schemeClr val="dk1"/>
                          </a:solidFill>
                          <a:effectLst/>
                          <a:latin typeface="+mn-lt"/>
                          <a:ea typeface="+mn-ea"/>
                          <a:cs typeface="+mn-cs"/>
                        </a:rPr>
                        <a:t>Áreas </a:t>
                      </a:r>
                      <a:r>
                        <a:rPr kumimoji="0" lang="es-ES" sz="1600" kern="1200" noProof="0" dirty="0">
                          <a:solidFill>
                            <a:schemeClr val="dk1"/>
                          </a:solidFill>
                          <a:effectLst/>
                          <a:latin typeface="+mn-lt"/>
                          <a:ea typeface="+mn-ea"/>
                          <a:cs typeface="+mn-cs"/>
                        </a:rPr>
                        <a:t>urbanas y rurales del territorio colombiano</a:t>
                      </a:r>
                      <a:endParaRPr lang="es-ES" sz="1600" noProof="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1"/>
                  </a:ext>
                </a:extLst>
              </a:tr>
              <a:tr h="370840">
                <a:tc>
                  <a:txBody>
                    <a:bodyPr/>
                    <a:lstStyle/>
                    <a:p>
                      <a:r>
                        <a:rPr lang="es-CO" sz="1600" dirty="0"/>
                        <a:t>Tercer</a:t>
                      </a:r>
                      <a:r>
                        <a:rPr lang="es-CO" sz="1600" baseline="0" dirty="0"/>
                        <a:t> y cuarto nivel (asimilación y gestión de tecnologías de avanzada)</a:t>
                      </a:r>
                      <a:endParaRPr lang="es-CO"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CO" sz="1600" dirty="0"/>
                        <a:t>1,500 establecimien-tos formales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600" kern="1200" noProof="0" dirty="0">
                          <a:solidFill>
                            <a:schemeClr val="dk1"/>
                          </a:solidFill>
                          <a:effectLst/>
                          <a:latin typeface="+mn-lt"/>
                          <a:ea typeface="+mn-ea"/>
                          <a:cs typeface="+mn-cs"/>
                        </a:rPr>
                        <a:t>Muestra probabilística, estratificada de municipios por número de establecimientos con selección sistemática de empresas a partir de RUES (Registro Único Empresarial y Social) de Confecámaras </a:t>
                      </a:r>
                      <a:endParaRPr lang="es-ES" sz="1600" noProof="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600" kern="1200" noProof="0" dirty="0" smtClean="0">
                          <a:solidFill>
                            <a:schemeClr val="dk1"/>
                          </a:solidFill>
                          <a:effectLst/>
                          <a:latin typeface="+mn-lt"/>
                          <a:ea typeface="+mn-ea"/>
                          <a:cs typeface="+mn-cs"/>
                        </a:rPr>
                        <a:t>Áreas </a:t>
                      </a:r>
                      <a:r>
                        <a:rPr kumimoji="0" lang="es-ES" sz="1600" kern="1200" noProof="0" dirty="0">
                          <a:solidFill>
                            <a:schemeClr val="dk1"/>
                          </a:solidFill>
                          <a:effectLst/>
                          <a:latin typeface="+mn-lt"/>
                          <a:ea typeface="+mn-ea"/>
                          <a:cs typeface="+mn-cs"/>
                        </a:rPr>
                        <a:t>urbanas de 29 municipios en 19 departamentos del territorio colombiano, incluyendo ciudades principales e intermedias </a:t>
                      </a:r>
                      <a:endParaRPr lang="es-ES" sz="1600" noProof="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3043563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solidFill>
                  <a:srgbClr val="CCAF0A"/>
                </a:solidFill>
              </a:rPr>
              <a:t>SECTOR PRIMARIO: </a:t>
            </a:r>
            <a:r>
              <a:rPr lang="es-AR" dirty="0" smtClean="0"/>
              <a:t>LA ENCUESTA DEL SECTOR PRIMARIO REPLICA EL INSTRUMENTO USADO POR EL </a:t>
            </a:r>
            <a:r>
              <a:rPr lang="es-AR" dirty="0" err="1" smtClean="0"/>
              <a:t>DANE</a:t>
            </a:r>
            <a:r>
              <a:rPr lang="es-AR" dirty="0" smtClean="0"/>
              <a:t> PARA SUS ENTREVISTAS SECTORIALES CON EL OBJETIVO DE CONSISTENCIA DE DATOS (I)</a:t>
            </a:r>
            <a:endParaRPr lang="es-AR" dirty="0"/>
          </a:p>
        </p:txBody>
      </p:sp>
      <p:graphicFrame>
        <p:nvGraphicFramePr>
          <p:cNvPr id="5" name="Table 4"/>
          <p:cNvGraphicFramePr>
            <a:graphicFrameLocks noGrp="1"/>
          </p:cNvGraphicFramePr>
          <p:nvPr>
            <p:extLst>
              <p:ext uri="{D42A27DB-BD31-4B8C-83A1-F6EECF244321}">
                <p14:modId xmlns:p14="http://schemas.microsoft.com/office/powerpoint/2010/main" val="4025341206"/>
              </p:ext>
            </p:extLst>
          </p:nvPr>
        </p:nvGraphicFramePr>
        <p:xfrm>
          <a:off x="152400" y="762000"/>
          <a:ext cx="8763000" cy="5978684"/>
        </p:xfrm>
        <a:graphic>
          <a:graphicData uri="http://schemas.openxmlformats.org/drawingml/2006/table">
            <a:tbl>
              <a:tblPr firstRow="1" bandRow="1">
                <a:tableStyleId>{5C22544A-7EE6-4342-B048-85BDC9FD1C3A}</a:tableStyleId>
              </a:tblPr>
              <a:tblGrid>
                <a:gridCol w="4038600">
                  <a:extLst>
                    <a:ext uri="{9D8B030D-6E8A-4147-A177-3AD203B41FA5}">
                      <a16:colId xmlns="" xmlns:a16="http://schemas.microsoft.com/office/drawing/2014/main" val="20000"/>
                    </a:ext>
                  </a:extLst>
                </a:gridCol>
                <a:gridCol w="4724400">
                  <a:extLst>
                    <a:ext uri="{9D8B030D-6E8A-4147-A177-3AD203B41FA5}">
                      <a16:colId xmlns="" xmlns:a16="http://schemas.microsoft.com/office/drawing/2014/main" val="20001"/>
                    </a:ext>
                  </a:extLst>
                </a:gridCol>
              </a:tblGrid>
              <a:tr h="304761">
                <a:tc>
                  <a:txBody>
                    <a:bodyPr/>
                    <a:lstStyle/>
                    <a:p>
                      <a:pPr algn="ctr"/>
                      <a:r>
                        <a:rPr lang="es-CO" sz="1400" dirty="0"/>
                        <a:t>DATOS</a:t>
                      </a:r>
                    </a:p>
                  </a:txBody>
                  <a:tcPr marT="45704" marB="45704">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CO" sz="1400" dirty="0"/>
                        <a:t>COMPONENTES</a:t>
                      </a:r>
                    </a:p>
                  </a:txBody>
                  <a:tcPr marT="45704" marB="45704">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0"/>
                  </a:ext>
                </a:extLst>
              </a:tr>
              <a:tr h="274282">
                <a:tc>
                  <a:txBody>
                    <a:bodyPr/>
                    <a:lstStyle/>
                    <a:p>
                      <a:pPr marL="0" indent="107950" algn="l" fontAlgn="b"/>
                      <a:r>
                        <a:rPr lang="es-CO" sz="1200" b="0" i="0" u="none" strike="noStrike" noProof="0" dirty="0">
                          <a:solidFill>
                            <a:srgbClr val="000000"/>
                          </a:solidFill>
                          <a:effectLst/>
                          <a:latin typeface="+mn-lt"/>
                        </a:rPr>
                        <a:t>Proporción de empresas que utilizan computadoras</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CO" sz="1200" noProof="0" dirty="0">
                        <a:latin typeface="+mn-lt"/>
                      </a:endParaRPr>
                    </a:p>
                  </a:txBody>
                  <a:tcPr marT="45704" marB="4570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1"/>
                  </a:ext>
                </a:extLst>
              </a:tr>
              <a:tr h="274282">
                <a:tc>
                  <a:txBody>
                    <a:bodyPr/>
                    <a:lstStyle/>
                    <a:p>
                      <a:pPr marL="0" indent="107950" algn="l" fontAlgn="b"/>
                      <a:r>
                        <a:rPr lang="es-CO" sz="1200" b="0" i="0" u="none" strike="noStrike" noProof="0" dirty="0">
                          <a:solidFill>
                            <a:srgbClr val="000000"/>
                          </a:solidFill>
                          <a:effectLst/>
                          <a:latin typeface="+mn-lt"/>
                        </a:rPr>
                        <a:t>Proporción de empleados que utilizan computadoras</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CO" sz="1200" noProof="0" dirty="0">
                        <a:latin typeface="+mn-lt"/>
                      </a:endParaRPr>
                    </a:p>
                  </a:txBody>
                  <a:tcPr marT="45704" marB="4570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2"/>
                  </a:ext>
                </a:extLst>
              </a:tr>
              <a:tr h="274282">
                <a:tc>
                  <a:txBody>
                    <a:bodyPr/>
                    <a:lstStyle/>
                    <a:p>
                      <a:pPr marL="0" indent="107950" algn="l" fontAlgn="b"/>
                      <a:r>
                        <a:rPr lang="es-CO" sz="1200" b="0" i="0" u="none" strike="noStrike" noProof="0" dirty="0">
                          <a:solidFill>
                            <a:srgbClr val="000000"/>
                          </a:solidFill>
                          <a:effectLst/>
                          <a:latin typeface="+mn-lt"/>
                        </a:rPr>
                        <a:t>Proporción de empresas que utilizan Internet</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CO" sz="1200" noProof="0" dirty="0">
                        <a:latin typeface="+mn-lt"/>
                      </a:endParaRPr>
                    </a:p>
                  </a:txBody>
                  <a:tcPr marT="45704" marB="4570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3"/>
                  </a:ext>
                </a:extLst>
              </a:tr>
              <a:tr h="274282">
                <a:tc>
                  <a:txBody>
                    <a:bodyPr/>
                    <a:lstStyle/>
                    <a:p>
                      <a:pPr marL="0" indent="107950" algn="l" fontAlgn="b"/>
                      <a:r>
                        <a:rPr lang="es-CO" sz="1200" b="0" i="0" u="none" strike="noStrike" noProof="0" dirty="0">
                          <a:solidFill>
                            <a:srgbClr val="000000"/>
                          </a:solidFill>
                          <a:effectLst/>
                          <a:latin typeface="+mn-lt"/>
                        </a:rPr>
                        <a:t>Proporción de empleados que habitualmente utilizan Internet </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CO" sz="1200" noProof="0" dirty="0">
                        <a:latin typeface="+mn-lt"/>
                      </a:endParaRPr>
                    </a:p>
                  </a:txBody>
                  <a:tcPr marT="45704" marB="4570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4"/>
                  </a:ext>
                </a:extLst>
              </a:tr>
              <a:tr h="274282">
                <a:tc>
                  <a:txBody>
                    <a:bodyPr/>
                    <a:lstStyle/>
                    <a:p>
                      <a:pPr marL="0" indent="107950" algn="l" fontAlgn="b"/>
                      <a:r>
                        <a:rPr lang="es-CO" sz="1200" b="0" i="0" u="none" strike="noStrike" noProof="0" dirty="0">
                          <a:solidFill>
                            <a:srgbClr val="000000"/>
                          </a:solidFill>
                          <a:effectLst/>
                          <a:latin typeface="+mn-lt"/>
                        </a:rPr>
                        <a:t>Proporción de empresas con presencia en la web</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CO" sz="1200" noProof="0" dirty="0">
                        <a:latin typeface="+mn-lt"/>
                      </a:endParaRPr>
                    </a:p>
                  </a:txBody>
                  <a:tcPr marT="45704" marB="4570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5"/>
                  </a:ext>
                </a:extLst>
              </a:tr>
              <a:tr h="274282">
                <a:tc>
                  <a:txBody>
                    <a:bodyPr/>
                    <a:lstStyle/>
                    <a:p>
                      <a:pPr marL="0" indent="107950" algn="l" fontAlgn="b"/>
                      <a:r>
                        <a:rPr lang="es-CO" sz="1200" b="0" i="0" u="none" strike="noStrike" noProof="0" dirty="0">
                          <a:solidFill>
                            <a:srgbClr val="000000"/>
                          </a:solidFill>
                          <a:effectLst/>
                          <a:latin typeface="+mn-lt"/>
                        </a:rPr>
                        <a:t>Proporción de empresas con intranet</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CO" sz="1200" noProof="0" dirty="0">
                        <a:latin typeface="+mn-lt"/>
                      </a:endParaRPr>
                    </a:p>
                  </a:txBody>
                  <a:tcPr marT="45704" marB="4570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6"/>
                  </a:ext>
                </a:extLst>
              </a:tr>
              <a:tr h="274282">
                <a:tc>
                  <a:txBody>
                    <a:bodyPr/>
                    <a:lstStyle/>
                    <a:p>
                      <a:pPr marL="0" indent="107950" algn="l" fontAlgn="b"/>
                      <a:r>
                        <a:rPr lang="es-CO" sz="1200" b="0" i="0" u="none" strike="noStrike" noProof="0" dirty="0">
                          <a:solidFill>
                            <a:srgbClr val="000000"/>
                          </a:solidFill>
                          <a:effectLst/>
                          <a:latin typeface="+mn-lt"/>
                        </a:rPr>
                        <a:t>Proporción de empresas que reciben pedidos por Internet</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CO" sz="1200" noProof="0" dirty="0">
                        <a:latin typeface="+mn-lt"/>
                      </a:endParaRPr>
                    </a:p>
                  </a:txBody>
                  <a:tcPr marT="45704" marB="4570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7"/>
                  </a:ext>
                </a:extLst>
              </a:tr>
              <a:tr h="274282">
                <a:tc>
                  <a:txBody>
                    <a:bodyPr/>
                    <a:lstStyle/>
                    <a:p>
                      <a:pPr marL="0" indent="107950" algn="l" fontAlgn="b"/>
                      <a:r>
                        <a:rPr lang="es-CO" sz="1200" b="0" i="0" u="none" strike="noStrike" noProof="0" dirty="0">
                          <a:solidFill>
                            <a:srgbClr val="000000"/>
                          </a:solidFill>
                          <a:effectLst/>
                          <a:latin typeface="+mn-lt"/>
                        </a:rPr>
                        <a:t>Proporción de empresas que hacen pedidos por Internet</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CO" sz="1200" noProof="0" dirty="0">
                        <a:latin typeface="+mn-lt"/>
                      </a:endParaRPr>
                    </a:p>
                  </a:txBody>
                  <a:tcPr marT="45704" marB="4570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8"/>
                  </a:ext>
                </a:extLst>
              </a:tr>
              <a:tr h="182873">
                <a:tc rowSpan="3">
                  <a:txBody>
                    <a:bodyPr/>
                    <a:lstStyle/>
                    <a:p>
                      <a:pPr marL="107950" indent="0" algn="l" fontAlgn="b"/>
                      <a:r>
                        <a:rPr lang="es-CO" sz="1200" b="0" i="0" u="none" strike="noStrike" noProof="0" dirty="0">
                          <a:solidFill>
                            <a:srgbClr val="000000"/>
                          </a:solidFill>
                          <a:effectLst/>
                          <a:latin typeface="+mn-lt"/>
                        </a:rPr>
                        <a:t>Proporción de empresas que utilizan Internet clasificadas por tipo de acceso:</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53975" algn="l" fontAlgn="b"/>
                      <a:r>
                        <a:rPr lang="es-CO" sz="1200" b="0" i="0" u="none" strike="noStrike" noProof="0" dirty="0">
                          <a:solidFill>
                            <a:srgbClr val="000000"/>
                          </a:solidFill>
                          <a:effectLst/>
                          <a:latin typeface="+mn-lt"/>
                        </a:rPr>
                        <a:t>Banda angosta</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9"/>
                  </a:ext>
                </a:extLst>
              </a:tr>
              <a:tr h="182873">
                <a:tc vMerge="1">
                  <a:txBody>
                    <a:bodyPr/>
                    <a:lstStyle/>
                    <a:p>
                      <a:endParaRPr lang="es-CO"/>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53975" algn="l" fontAlgn="b"/>
                      <a:r>
                        <a:rPr lang="es-CO" sz="1200" b="0" i="0" u="none" strike="noStrike" noProof="0" dirty="0">
                          <a:solidFill>
                            <a:srgbClr val="000000"/>
                          </a:solidFill>
                          <a:effectLst/>
                          <a:latin typeface="+mn-lt"/>
                        </a:rPr>
                        <a:t>Band</a:t>
                      </a:r>
                      <a:r>
                        <a:rPr lang="es-CO" sz="1200" b="0" i="0" u="none" strike="noStrike" baseline="0" noProof="0" dirty="0">
                          <a:solidFill>
                            <a:srgbClr val="000000"/>
                          </a:solidFill>
                          <a:effectLst/>
                          <a:latin typeface="+mn-lt"/>
                        </a:rPr>
                        <a:t>a Ancha Fija</a:t>
                      </a:r>
                      <a:endParaRPr lang="es-CO" sz="12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0"/>
                  </a:ext>
                </a:extLst>
              </a:tr>
              <a:tr h="182873">
                <a:tc vMerge="1">
                  <a:txBody>
                    <a:bodyPr/>
                    <a:lstStyle/>
                    <a:p>
                      <a:endParaRPr lang="es-CO"/>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53975" algn="l" fontAlgn="b"/>
                      <a:r>
                        <a:rPr lang="es-CO" sz="1200" b="0" i="0" u="none" strike="noStrike" noProof="0" dirty="0">
                          <a:solidFill>
                            <a:srgbClr val="000000"/>
                          </a:solidFill>
                          <a:effectLst/>
                          <a:latin typeface="+mn-lt"/>
                        </a:rPr>
                        <a:t>Banda</a:t>
                      </a:r>
                      <a:r>
                        <a:rPr lang="es-CO" sz="1200" b="0" i="0" u="none" strike="noStrike" baseline="0" noProof="0" dirty="0">
                          <a:solidFill>
                            <a:srgbClr val="000000"/>
                          </a:solidFill>
                          <a:effectLst/>
                          <a:latin typeface="+mn-lt"/>
                        </a:rPr>
                        <a:t> Ancha Móvil</a:t>
                      </a:r>
                      <a:endParaRPr lang="es-CO" sz="12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1"/>
                  </a:ext>
                </a:extLst>
              </a:tr>
              <a:tr h="274282">
                <a:tc>
                  <a:txBody>
                    <a:bodyPr/>
                    <a:lstStyle/>
                    <a:p>
                      <a:pPr marL="0" indent="53975" algn="l" fontAlgn="b"/>
                      <a:r>
                        <a:rPr lang="es-CO" sz="1200" b="0" i="0" u="none" strike="noStrike" noProof="0" dirty="0">
                          <a:solidFill>
                            <a:srgbClr val="000000"/>
                          </a:solidFill>
                          <a:effectLst/>
                          <a:latin typeface="+mn-lt"/>
                        </a:rPr>
                        <a:t>Proporción de empresas con red de área local (LAN)</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CO" sz="1200" noProof="0" dirty="0">
                        <a:latin typeface="+mn-lt"/>
                      </a:endParaRPr>
                    </a:p>
                  </a:txBody>
                  <a:tcPr marT="45704" marB="4570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2"/>
                  </a:ext>
                </a:extLst>
              </a:tr>
              <a:tr h="274282">
                <a:tc>
                  <a:txBody>
                    <a:bodyPr/>
                    <a:lstStyle/>
                    <a:p>
                      <a:pPr marL="0" indent="53975" algn="l" fontAlgn="b"/>
                      <a:r>
                        <a:rPr lang="es-CO" sz="1200" b="0" i="0" u="none" strike="noStrike" noProof="0" dirty="0">
                          <a:solidFill>
                            <a:srgbClr val="000000"/>
                          </a:solidFill>
                          <a:effectLst/>
                          <a:latin typeface="+mn-lt"/>
                        </a:rPr>
                        <a:t>Proporción de empresas con extranet</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CO" sz="1200" noProof="0" dirty="0">
                        <a:latin typeface="+mn-lt"/>
                      </a:endParaRPr>
                    </a:p>
                  </a:txBody>
                  <a:tcPr marT="45704" marB="45704"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3"/>
                  </a:ext>
                </a:extLst>
              </a:tr>
              <a:tr h="182873">
                <a:tc rowSpan="12">
                  <a:txBody>
                    <a:bodyPr/>
                    <a:lstStyle/>
                    <a:p>
                      <a:pPr marL="53975" indent="0" algn="l" fontAlgn="b"/>
                      <a:r>
                        <a:rPr lang="es-CO" sz="1200" b="0" i="0" u="none" strike="noStrike" noProof="0" dirty="0">
                          <a:solidFill>
                            <a:srgbClr val="000000"/>
                          </a:solidFill>
                          <a:effectLst/>
                          <a:latin typeface="+mn-lt"/>
                        </a:rPr>
                        <a:t>Proporción de empresas que utilizan Internet clasificadas por tipo de actividad:</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107950" algn="l" fontAlgn="b"/>
                      <a:r>
                        <a:rPr lang="es-CO" sz="1200" b="0" i="0" u="none" strike="noStrike" noProof="0" dirty="0">
                          <a:solidFill>
                            <a:srgbClr val="000000"/>
                          </a:solidFill>
                          <a:effectLst/>
                          <a:latin typeface="+mn-lt"/>
                        </a:rPr>
                        <a:t>Para enviar o recibir correo electrónico</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4"/>
                  </a:ext>
                </a:extLst>
              </a:tr>
              <a:tr h="182873">
                <a:tc vMerge="1">
                  <a:txBody>
                    <a:bodyPr/>
                    <a:lstStyle/>
                    <a:p>
                      <a:pPr algn="ctr"/>
                      <a:endParaRPr lang="es-CO" sz="1400" noProof="0">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07950" indent="0" algn="l" fontAlgn="b"/>
                      <a:r>
                        <a:rPr lang="es-CO" sz="1200" b="0" i="0" u="none" strike="noStrike" noProof="0" dirty="0">
                          <a:solidFill>
                            <a:srgbClr val="000000"/>
                          </a:solidFill>
                          <a:effectLst/>
                          <a:latin typeface="+mn-lt"/>
                        </a:rPr>
                        <a:t>Para establecer comunicaciones telefónicas por Internet/VoIP</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5"/>
                  </a:ext>
                </a:extLst>
              </a:tr>
              <a:tr h="182873">
                <a:tc vMerge="1">
                  <a:txBody>
                    <a:bodyPr/>
                    <a:lstStyle/>
                    <a:p>
                      <a:pPr algn="ctr"/>
                      <a:endParaRPr lang="es-CO" sz="1400" noProof="0">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07950" indent="0" algn="l" fontAlgn="b"/>
                      <a:r>
                        <a:rPr lang="es-CO" sz="1200" b="0" i="0" u="none" strike="noStrike" noProof="0" dirty="0">
                          <a:solidFill>
                            <a:srgbClr val="000000"/>
                          </a:solidFill>
                          <a:effectLst/>
                          <a:latin typeface="+mn-lt"/>
                        </a:rPr>
                        <a:t>Para publicar información o para mensajería instantánea</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6"/>
                  </a:ext>
                </a:extLst>
              </a:tr>
              <a:tr h="182873">
                <a:tc vMerge="1">
                  <a:txBody>
                    <a:bodyPr/>
                    <a:lstStyle/>
                    <a:p>
                      <a:pPr algn="ctr"/>
                      <a:endParaRPr lang="es-CO" sz="1400" noProof="0">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07950" indent="0" algn="l" fontAlgn="b"/>
                      <a:r>
                        <a:rPr lang="es-CO" sz="1200" b="0" i="0" u="none" strike="noStrike" noProof="0" dirty="0">
                          <a:solidFill>
                            <a:srgbClr val="000000"/>
                          </a:solidFill>
                          <a:effectLst/>
                          <a:latin typeface="+mn-lt"/>
                        </a:rPr>
                        <a:t>Para obtener información sobre bienes y servicios</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7"/>
                  </a:ext>
                </a:extLst>
              </a:tr>
              <a:tr h="182873">
                <a:tc vMerge="1">
                  <a:txBody>
                    <a:bodyPr/>
                    <a:lstStyle/>
                    <a:p>
                      <a:pPr algn="ctr"/>
                      <a:endParaRPr lang="es-CO" sz="1400" noProof="0">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07950" indent="0" algn="l" fontAlgn="b"/>
                      <a:r>
                        <a:rPr lang="es-CO" sz="1200" b="0" i="0" u="none" strike="noStrike" noProof="0" dirty="0">
                          <a:solidFill>
                            <a:srgbClr val="000000"/>
                          </a:solidFill>
                          <a:effectLst/>
                          <a:latin typeface="+mn-lt"/>
                        </a:rPr>
                        <a:t>Para obtener información de organizaciones gubernamentales en general</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8"/>
                  </a:ext>
                </a:extLst>
              </a:tr>
              <a:tr h="182873">
                <a:tc vMerge="1">
                  <a:txBody>
                    <a:bodyPr/>
                    <a:lstStyle/>
                    <a:p>
                      <a:pPr algn="ctr"/>
                      <a:endParaRPr lang="es-CO" sz="1400" noProof="0">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07950" indent="0" algn="l" fontAlgn="b"/>
                      <a:r>
                        <a:rPr lang="es-CO" sz="1200" b="0" i="0" u="none" strike="noStrike" noProof="0" dirty="0">
                          <a:solidFill>
                            <a:srgbClr val="000000"/>
                          </a:solidFill>
                          <a:effectLst/>
                          <a:latin typeface="+mn-lt"/>
                        </a:rPr>
                        <a:t>Para interactuar con organizaciones gubernamentales en general</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9"/>
                  </a:ext>
                </a:extLst>
              </a:tr>
              <a:tr h="182873">
                <a:tc vMerge="1">
                  <a:txBody>
                    <a:bodyPr/>
                    <a:lstStyle/>
                    <a:p>
                      <a:pPr algn="ctr"/>
                      <a:endParaRPr lang="es-CO" sz="1400" noProof="0">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107950" algn="l" fontAlgn="b"/>
                      <a:r>
                        <a:rPr lang="es-CO" sz="1200" b="0" i="0" u="none" strike="noStrike" noProof="0" dirty="0">
                          <a:solidFill>
                            <a:srgbClr val="000000"/>
                          </a:solidFill>
                          <a:effectLst/>
                          <a:latin typeface="+mn-lt"/>
                        </a:rPr>
                        <a:t>Para operaciones bancarias por Internet</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20"/>
                  </a:ext>
                </a:extLst>
              </a:tr>
              <a:tr h="182873">
                <a:tc vMerge="1">
                  <a:txBody>
                    <a:bodyPr/>
                    <a:lstStyle/>
                    <a:p>
                      <a:pPr algn="ctr"/>
                      <a:endParaRPr lang="es-CO" sz="1400" noProof="0">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107950" algn="l" fontAlgn="b"/>
                      <a:r>
                        <a:rPr lang="es-CO" sz="1200" b="0" i="0" u="none" strike="noStrike" noProof="0" dirty="0">
                          <a:solidFill>
                            <a:srgbClr val="000000"/>
                          </a:solidFill>
                          <a:effectLst/>
                          <a:latin typeface="+mn-lt"/>
                        </a:rPr>
                        <a:t>Para tener acceso a otros servicios financieros</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21"/>
                  </a:ext>
                </a:extLst>
              </a:tr>
              <a:tr h="182873">
                <a:tc vMerge="1">
                  <a:txBody>
                    <a:bodyPr/>
                    <a:lstStyle/>
                    <a:p>
                      <a:pPr algn="ctr"/>
                      <a:endParaRPr lang="es-CO" sz="1400" noProof="0">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107950" algn="l" fontAlgn="b"/>
                      <a:r>
                        <a:rPr lang="es-CO" sz="1200" b="0" i="0" u="none" strike="noStrike" noProof="0" dirty="0">
                          <a:solidFill>
                            <a:srgbClr val="000000"/>
                          </a:solidFill>
                          <a:effectLst/>
                          <a:latin typeface="+mn-lt"/>
                        </a:rPr>
                        <a:t>Para prestar servicios al cliente</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22"/>
                  </a:ext>
                </a:extLst>
              </a:tr>
              <a:tr h="370717">
                <a:tc vMerge="1">
                  <a:txBody>
                    <a:bodyPr/>
                    <a:lstStyle/>
                    <a:p>
                      <a:pPr algn="ctr"/>
                      <a:endParaRPr lang="es-CO" sz="1400" noProof="0">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07950" indent="0" algn="l" fontAlgn="b"/>
                      <a:r>
                        <a:rPr lang="es-CO" sz="1200" b="0" i="0" u="none" strike="noStrike" noProof="0" dirty="0">
                          <a:solidFill>
                            <a:srgbClr val="000000"/>
                          </a:solidFill>
                          <a:effectLst/>
                          <a:latin typeface="+mn-lt"/>
                        </a:rPr>
                        <a:t>Para entrega de productos en línea (Productos que se entregan digitalmente)</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23"/>
                  </a:ext>
                </a:extLst>
              </a:tr>
              <a:tr h="182873">
                <a:tc vMerge="1">
                  <a:txBody>
                    <a:bodyPr/>
                    <a:lstStyle/>
                    <a:p>
                      <a:pPr marL="53975" indent="0" algn="l" fontAlgn="b"/>
                      <a:endParaRPr lang="es-CO" sz="12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07950" indent="0" algn="l" fontAlgn="b"/>
                      <a:r>
                        <a:rPr lang="es-CO" sz="1200" b="0" i="0" u="none" strike="noStrike" noProof="0" dirty="0">
                          <a:solidFill>
                            <a:srgbClr val="000000"/>
                          </a:solidFill>
                          <a:effectLst/>
                          <a:latin typeface="+mn-lt"/>
                        </a:rPr>
                        <a:t>Para la contratación interna o externa (Contratación de personal)</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24"/>
                  </a:ext>
                </a:extLst>
              </a:tr>
              <a:tr h="182873">
                <a:tc vMerge="1">
                  <a:txBody>
                    <a:bodyPr/>
                    <a:lstStyle/>
                    <a:p>
                      <a:pPr marL="53975" indent="0" algn="l" fontAlgn="b"/>
                      <a:endParaRPr lang="es-CO" sz="12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107950" algn="l" fontAlgn="b"/>
                      <a:r>
                        <a:rPr lang="es-CO" sz="1200" b="0" i="0" u="none" strike="noStrike" noProof="0" dirty="0">
                          <a:solidFill>
                            <a:srgbClr val="000000"/>
                          </a:solidFill>
                          <a:effectLst/>
                          <a:latin typeface="+mn-lt"/>
                        </a:rPr>
                        <a:t>Para la capacitación del personal</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25"/>
                  </a:ext>
                </a:extLst>
              </a:tr>
            </a:tbl>
          </a:graphicData>
        </a:graphic>
      </p:graphicFrame>
    </p:spTree>
    <p:extLst>
      <p:ext uri="{BB962C8B-B14F-4D97-AF65-F5344CB8AC3E}">
        <p14:creationId xmlns:p14="http://schemas.microsoft.com/office/powerpoint/2010/main" val="11992384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solidFill>
                  <a:srgbClr val="CCAF0A"/>
                </a:solidFill>
              </a:rPr>
              <a:t>SECTOR PRIMARIO: </a:t>
            </a:r>
            <a:r>
              <a:rPr lang="es-CO" dirty="0"/>
              <a:t>LA ENCUESTA DEL SECTOR PRIMARIO REPLICA EL INSTRUMENTO USADO POR EL DANE PARA SUS ENTREVISTAS SECTORIALES CON EL OBJETIVO DE CONSISTENCIA DE DATOS </a:t>
            </a:r>
            <a:r>
              <a:rPr lang="es-CO" dirty="0" smtClean="0"/>
              <a:t>(II</a:t>
            </a:r>
            <a:r>
              <a:rPr lang="es-CO" dirty="0"/>
              <a:t>)</a:t>
            </a:r>
          </a:p>
        </p:txBody>
      </p:sp>
      <p:graphicFrame>
        <p:nvGraphicFramePr>
          <p:cNvPr id="4" name="Table 3"/>
          <p:cNvGraphicFramePr>
            <a:graphicFrameLocks noGrp="1"/>
          </p:cNvGraphicFramePr>
          <p:nvPr>
            <p:extLst>
              <p:ext uri="{D42A27DB-BD31-4B8C-83A1-F6EECF244321}">
                <p14:modId xmlns:p14="http://schemas.microsoft.com/office/powerpoint/2010/main" val="3618370498"/>
              </p:ext>
            </p:extLst>
          </p:nvPr>
        </p:nvGraphicFramePr>
        <p:xfrm>
          <a:off x="533400" y="1219200"/>
          <a:ext cx="8153400" cy="3662524"/>
        </p:xfrm>
        <a:graphic>
          <a:graphicData uri="http://schemas.openxmlformats.org/drawingml/2006/table">
            <a:tbl>
              <a:tblPr firstRow="1" bandRow="1">
                <a:tableStyleId>{5C22544A-7EE6-4342-B048-85BDC9FD1C3A}</a:tableStyleId>
              </a:tblPr>
              <a:tblGrid>
                <a:gridCol w="2133601">
                  <a:extLst>
                    <a:ext uri="{9D8B030D-6E8A-4147-A177-3AD203B41FA5}">
                      <a16:colId xmlns="" xmlns:a16="http://schemas.microsoft.com/office/drawing/2014/main" val="20000"/>
                    </a:ext>
                  </a:extLst>
                </a:gridCol>
                <a:gridCol w="6019799">
                  <a:extLst>
                    <a:ext uri="{9D8B030D-6E8A-4147-A177-3AD203B41FA5}">
                      <a16:colId xmlns="" xmlns:a16="http://schemas.microsoft.com/office/drawing/2014/main" val="20001"/>
                    </a:ext>
                  </a:extLst>
                </a:gridCol>
              </a:tblGrid>
              <a:tr h="370715">
                <a:tc>
                  <a:txBody>
                    <a:bodyPr/>
                    <a:lstStyle/>
                    <a:p>
                      <a:pPr algn="ctr"/>
                      <a:r>
                        <a:rPr lang="es-AR" sz="1400" noProof="0" dirty="0"/>
                        <a:t>CATEGORÍA</a:t>
                      </a:r>
                    </a:p>
                  </a:txBody>
                  <a:tcPr marT="45705" marB="4570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CO" sz="1400" dirty="0"/>
                        <a:t>DATOS</a:t>
                      </a:r>
                    </a:p>
                  </a:txBody>
                  <a:tcPr marT="45705" marB="4570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0"/>
                  </a:ext>
                </a:extLst>
              </a:tr>
              <a:tr h="304759">
                <a:tc>
                  <a:txBody>
                    <a:bodyPr/>
                    <a:lstStyle/>
                    <a:p>
                      <a:pPr marL="0" indent="107950" algn="l" fontAlgn="b"/>
                      <a:r>
                        <a:rPr lang="es-AR" sz="1400" b="0" i="0" u="none" strike="noStrike" noProof="0" dirty="0">
                          <a:solidFill>
                            <a:srgbClr val="000000"/>
                          </a:solidFill>
                          <a:effectLst/>
                          <a:latin typeface="+mn-lt"/>
                        </a:rPr>
                        <a:t>Equipos</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400" b="0" i="0" u="none" strike="noStrike" noProof="0" dirty="0">
                          <a:solidFill>
                            <a:srgbClr val="000000"/>
                          </a:solidFill>
                          <a:effectLst/>
                          <a:latin typeface="+mn-lt"/>
                        </a:rPr>
                        <a:t>Número de bienes TIC suministrados por la empresa</a:t>
                      </a:r>
                    </a:p>
                  </a:txBody>
                  <a:tcPr marT="45705" marB="45705"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1"/>
                  </a:ext>
                </a:extLst>
              </a:tr>
              <a:tr h="213349">
                <a:tc rowSpan="11">
                  <a:txBody>
                    <a:bodyPr/>
                    <a:lstStyle/>
                    <a:p>
                      <a:pPr marL="119063" indent="-11113" algn="l" fontAlgn="b"/>
                      <a:r>
                        <a:rPr lang="es-AR" sz="1400" b="0" i="0" u="none" strike="noStrike" noProof="0" dirty="0">
                          <a:solidFill>
                            <a:srgbClr val="000000"/>
                          </a:solidFill>
                          <a:effectLst/>
                          <a:latin typeface="+mn-lt"/>
                        </a:rPr>
                        <a:t>Conectividad y uso de Internet</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107950" algn="l" fontAlgn="b"/>
                      <a:r>
                        <a:rPr lang="es-AR" sz="1400" b="0" i="0" u="none" strike="noStrike" noProof="0" dirty="0">
                          <a:solidFill>
                            <a:srgbClr val="000000"/>
                          </a:solidFill>
                          <a:effectLst/>
                          <a:latin typeface="+mn-lt"/>
                        </a:rPr>
                        <a:t>Tuvo su empresa una conexión a Internet </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2"/>
                  </a:ext>
                </a:extLst>
              </a:tr>
              <a:tr h="213349">
                <a:tc vMerge="1">
                  <a:txBody>
                    <a:bodyPr/>
                    <a:lstStyle/>
                    <a:p>
                      <a:pPr marL="0" indent="107950" algn="l" fontAlgn="b"/>
                      <a:endParaRPr lang="es-CO" sz="12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107950" algn="l" fontAlgn="b"/>
                      <a:r>
                        <a:rPr lang="es-AR" sz="1400" b="0" i="0" u="none" strike="noStrike" noProof="0" dirty="0">
                          <a:solidFill>
                            <a:srgbClr val="000000"/>
                          </a:solidFill>
                          <a:effectLst/>
                          <a:latin typeface="+mn-lt"/>
                        </a:rPr>
                        <a:t>Factores que limitaron o impidieron el uso de Internet</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3"/>
                  </a:ext>
                </a:extLst>
              </a:tr>
              <a:tr h="213349">
                <a:tc vMerge="1">
                  <a:txBody>
                    <a:bodyPr/>
                    <a:lstStyle/>
                    <a:p>
                      <a:pPr marL="0" indent="107950" algn="l" fontAlgn="b"/>
                      <a:endParaRPr lang="es-CO" sz="12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107950" algn="l" fontAlgn="b"/>
                      <a:r>
                        <a:rPr lang="es-AR" sz="1400" b="0" i="0" u="none" strike="noStrike" noProof="0" dirty="0">
                          <a:solidFill>
                            <a:srgbClr val="000000"/>
                          </a:solidFill>
                          <a:effectLst/>
                          <a:latin typeface="+mn-lt"/>
                        </a:rPr>
                        <a:t>Para completar formularios en línea o enviar formularios completados</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4"/>
                  </a:ext>
                </a:extLst>
              </a:tr>
              <a:tr h="213349">
                <a:tc vMerge="1">
                  <a:txBody>
                    <a:bodyPr/>
                    <a:lstStyle/>
                    <a:p>
                      <a:pPr marL="0" indent="107950" algn="l" fontAlgn="b"/>
                      <a:endParaRPr lang="es-CO" sz="12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107950" algn="l" fontAlgn="b"/>
                      <a:r>
                        <a:rPr lang="es-AR" sz="1400" b="0" i="0" u="none" strike="noStrike" noProof="0" dirty="0">
                          <a:solidFill>
                            <a:srgbClr val="000000"/>
                          </a:solidFill>
                          <a:effectLst/>
                          <a:latin typeface="+mn-lt"/>
                        </a:rPr>
                        <a:t>Razones que motivarían el uso de Internet</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5"/>
                  </a:ext>
                </a:extLst>
              </a:tr>
              <a:tr h="213349">
                <a:tc vMerge="1">
                  <a:txBody>
                    <a:bodyPr/>
                    <a:lstStyle/>
                    <a:p>
                      <a:pPr marL="0" indent="107950" algn="l" fontAlgn="b"/>
                      <a:endParaRPr lang="es-CO" sz="12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107950" algn="l" fontAlgn="b"/>
                      <a:r>
                        <a:rPr lang="es-AR" sz="1400" b="0" i="0" u="none" strike="noStrike" noProof="0" dirty="0">
                          <a:solidFill>
                            <a:srgbClr val="000000"/>
                          </a:solidFill>
                          <a:effectLst/>
                          <a:latin typeface="+mn-lt"/>
                        </a:rPr>
                        <a:t>En cuánto tiempo tiene previsto la empresa tener conexión a Internet? </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6"/>
                  </a:ext>
                </a:extLst>
              </a:tr>
              <a:tr h="213349">
                <a:tc vMerge="1">
                  <a:txBody>
                    <a:bodyPr/>
                    <a:lstStyle/>
                    <a:p>
                      <a:pPr marL="0" indent="107950" algn="l" fontAlgn="b"/>
                      <a:endParaRPr lang="es-CO" sz="12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107950" algn="l" fontAlgn="b"/>
                      <a:r>
                        <a:rPr lang="es-AR" sz="1400" b="0" i="0" u="none" strike="noStrike" noProof="0" dirty="0">
                          <a:solidFill>
                            <a:srgbClr val="000000"/>
                          </a:solidFill>
                          <a:effectLst/>
                          <a:latin typeface="+mn-lt"/>
                        </a:rPr>
                        <a:t>Máxima velocidad de conexión a Internet</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7"/>
                  </a:ext>
                </a:extLst>
              </a:tr>
              <a:tr h="213349">
                <a:tc vMerge="1">
                  <a:txBody>
                    <a:bodyPr/>
                    <a:lstStyle/>
                    <a:p>
                      <a:pPr marL="0" indent="107950" algn="l" fontAlgn="b"/>
                      <a:endParaRPr lang="es-CO" sz="12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107950" algn="l" fontAlgn="b"/>
                      <a:r>
                        <a:rPr lang="es-AR" sz="1400" b="0" i="0" u="none" strike="noStrike" noProof="0" dirty="0">
                          <a:solidFill>
                            <a:srgbClr val="000000"/>
                          </a:solidFill>
                          <a:effectLst/>
                          <a:latin typeface="+mn-lt"/>
                        </a:rPr>
                        <a:t>Lugar de uso de Internet: en o fuera de la empresa</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8"/>
                  </a:ext>
                </a:extLst>
              </a:tr>
              <a:tr h="213349">
                <a:tc vMerge="1">
                  <a:txBody>
                    <a:bodyPr/>
                    <a:lstStyle/>
                    <a:p>
                      <a:pPr marL="107950" indent="0" algn="l" fontAlgn="b"/>
                      <a:endParaRPr lang="es-CO" sz="12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107950" algn="l" fontAlgn="b"/>
                      <a:r>
                        <a:rPr lang="es-AR" sz="1400" b="0" i="0" u="none" strike="noStrike" noProof="0" dirty="0">
                          <a:solidFill>
                            <a:srgbClr val="000000"/>
                          </a:solidFill>
                          <a:effectLst/>
                          <a:latin typeface="+mn-lt"/>
                        </a:rPr>
                        <a:t>Tecnología de conexión (modem analógico, modem de cable, fibra óptica, etc.)</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9"/>
                  </a:ext>
                </a:extLst>
              </a:tr>
              <a:tr h="213349">
                <a:tc vMerge="1">
                  <a:txBody>
                    <a:bodyPr/>
                    <a:lstStyle/>
                    <a:p>
                      <a:pPr marL="0" indent="53975" algn="l" fontAlgn="b"/>
                      <a:endParaRPr lang="es-CO" sz="12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107950" algn="l" fontAlgn="b"/>
                      <a:r>
                        <a:rPr lang="es-AR" sz="1400" b="0" i="0" u="none" strike="noStrike" noProof="0" dirty="0">
                          <a:solidFill>
                            <a:srgbClr val="000000"/>
                          </a:solidFill>
                          <a:effectLst/>
                          <a:latin typeface="+mn-lt"/>
                        </a:rPr>
                        <a:t>Red de área Amplia (WAN)</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0"/>
                  </a:ext>
                </a:extLst>
              </a:tr>
              <a:tr h="213349">
                <a:tc vMerge="1">
                  <a:txBody>
                    <a:bodyPr/>
                    <a:lstStyle/>
                    <a:p>
                      <a:pPr marL="0" indent="53975" algn="l" fontAlgn="b"/>
                      <a:endParaRPr lang="es-CO" sz="12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107950" algn="l" fontAlgn="b"/>
                      <a:r>
                        <a:rPr lang="es-AR" sz="1400" b="0" i="0" u="none" strike="noStrike" noProof="0" dirty="0">
                          <a:solidFill>
                            <a:srgbClr val="000000"/>
                          </a:solidFill>
                          <a:effectLst/>
                          <a:latin typeface="+mn-lt"/>
                        </a:rPr>
                        <a:t>Uso de dispositivos móviles como PDA, tablets o teléfonos inteligentes</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1"/>
                  </a:ext>
                </a:extLst>
              </a:tr>
              <a:tr h="213349">
                <a:tc vMerge="1">
                  <a:txBody>
                    <a:bodyPr/>
                    <a:lstStyle/>
                    <a:p>
                      <a:pPr marL="53975" indent="0" algn="l" fontAlgn="b"/>
                      <a:endParaRPr lang="es-CO" sz="12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107950" algn="l" fontAlgn="b"/>
                      <a:r>
                        <a:rPr lang="es-AR" sz="1400" b="0" i="0" u="none" strike="noStrike" noProof="0" dirty="0">
                          <a:solidFill>
                            <a:srgbClr val="000000"/>
                          </a:solidFill>
                          <a:effectLst/>
                          <a:latin typeface="+mn-lt"/>
                        </a:rPr>
                        <a:t>Cuántas personas utilizaron éstos dispositivos móviles</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2"/>
                  </a:ext>
                </a:extLst>
              </a:tr>
              <a:tr h="213349">
                <a:tc rowSpan="2">
                  <a:txBody>
                    <a:bodyPr/>
                    <a:lstStyle/>
                    <a:p>
                      <a:pPr marL="53975" indent="53975" algn="l" fontAlgn="b"/>
                      <a:r>
                        <a:rPr lang="es-AR" sz="1400" b="0" i="0" u="none" strike="noStrike" noProof="0" dirty="0">
                          <a:solidFill>
                            <a:srgbClr val="000000"/>
                          </a:solidFill>
                          <a:effectLst/>
                          <a:latin typeface="+mn-lt"/>
                        </a:rPr>
                        <a:t>Comercio electrónico</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107950" algn="l" fontAlgn="b"/>
                      <a:r>
                        <a:rPr lang="es-AR" sz="1400" b="0" i="0" u="none" strike="noStrike" noProof="0" dirty="0">
                          <a:solidFill>
                            <a:srgbClr val="000000"/>
                          </a:solidFill>
                          <a:effectLst/>
                          <a:latin typeface="+mn-lt"/>
                        </a:rPr>
                        <a:t>% de ventas realizadas por Internet</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3"/>
                  </a:ext>
                </a:extLst>
              </a:tr>
              <a:tr h="213349">
                <a:tc vMerge="1">
                  <a:txBody>
                    <a:bodyPr/>
                    <a:lstStyle/>
                    <a:p>
                      <a:pPr algn="ctr"/>
                      <a:endParaRPr lang="es-CO" sz="1400" noProof="0">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107950" algn="l" fontAlgn="b"/>
                      <a:r>
                        <a:rPr lang="es-AR" sz="1400" b="0" i="0" u="none" strike="noStrike" noProof="0" dirty="0">
                          <a:solidFill>
                            <a:srgbClr val="000000"/>
                          </a:solidFill>
                          <a:effectLst/>
                          <a:latin typeface="+mn-lt"/>
                        </a:rPr>
                        <a:t>% de compras realizadas por Internet</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4"/>
                  </a:ext>
                </a:extLst>
              </a:tr>
              <a:tr h="213349">
                <a:tc>
                  <a:txBody>
                    <a:bodyPr/>
                    <a:lstStyle/>
                    <a:p>
                      <a:pPr marL="53975" indent="53975" algn="l" fontAlgn="b"/>
                      <a:r>
                        <a:rPr lang="es-AR" sz="1400" b="0" i="0" u="none" strike="noStrike" noProof="0" dirty="0">
                          <a:solidFill>
                            <a:srgbClr val="000000"/>
                          </a:solidFill>
                          <a:effectLst/>
                          <a:latin typeface="+mn-lt"/>
                        </a:rPr>
                        <a:t>Software</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107950" algn="l" fontAlgn="b"/>
                      <a:r>
                        <a:rPr lang="es-AR" sz="1400" b="0" i="0" u="none" strike="noStrike" noProof="0" dirty="0">
                          <a:solidFill>
                            <a:srgbClr val="000000"/>
                          </a:solidFill>
                          <a:effectLst/>
                          <a:latin typeface="+mn-lt"/>
                        </a:rPr>
                        <a:t>Origen del software</a:t>
                      </a:r>
                    </a:p>
                  </a:txBody>
                  <a:tcPr marL="0"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5"/>
                  </a:ext>
                </a:extLst>
              </a:tr>
            </a:tbl>
          </a:graphicData>
        </a:graphic>
      </p:graphicFrame>
    </p:spTree>
    <p:extLst>
      <p:ext uri="{BB962C8B-B14F-4D97-AF65-F5344CB8AC3E}">
        <p14:creationId xmlns:p14="http://schemas.microsoft.com/office/powerpoint/2010/main" val="41160899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solidFill>
                  <a:srgbClr val="CCAF0A"/>
                </a:solidFill>
              </a:rPr>
              <a:t>TERCER Y CUARTO NIVEL: </a:t>
            </a:r>
            <a:r>
              <a:rPr lang="es-AR" dirty="0" smtClean="0">
                <a:solidFill>
                  <a:srgbClr val="000000"/>
                </a:solidFill>
              </a:rPr>
              <a:t>LA</a:t>
            </a:r>
            <a:r>
              <a:rPr lang="es-AR" dirty="0" smtClean="0">
                <a:solidFill>
                  <a:srgbClr val="CCAF0A"/>
                </a:solidFill>
              </a:rPr>
              <a:t> </a:t>
            </a:r>
            <a:r>
              <a:rPr lang="es-AR" dirty="0" smtClean="0">
                <a:solidFill>
                  <a:schemeClr val="tx1"/>
                </a:solidFill>
              </a:rPr>
              <a:t>ENCUESTA DEL TERCER Y CUARTO NIVEL CONTIENE UN </a:t>
            </a:r>
            <a:r>
              <a:rPr lang="es-AR" dirty="0" smtClean="0"/>
              <a:t>MODULO para CUANTIFICAR LA ADOPCIÓN de tecnologías de avanzada </a:t>
            </a:r>
            <a:endParaRPr lang="es-AR" dirty="0">
              <a:solidFill>
                <a:srgbClr val="CCAF0A"/>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44041062"/>
              </p:ext>
            </p:extLst>
          </p:nvPr>
        </p:nvGraphicFramePr>
        <p:xfrm>
          <a:off x="304800" y="1305561"/>
          <a:ext cx="8610600" cy="4485639"/>
        </p:xfrm>
        <a:graphic>
          <a:graphicData uri="http://schemas.openxmlformats.org/drawingml/2006/table">
            <a:tbl>
              <a:tblPr firstRow="1" bandRow="1">
                <a:tableStyleId>{5C22544A-7EE6-4342-B048-85BDC9FD1C3A}</a:tableStyleId>
              </a:tblPr>
              <a:tblGrid>
                <a:gridCol w="1905000">
                  <a:extLst>
                    <a:ext uri="{9D8B030D-6E8A-4147-A177-3AD203B41FA5}">
                      <a16:colId xmlns="" xmlns:a16="http://schemas.microsoft.com/office/drawing/2014/main" val="20000"/>
                    </a:ext>
                  </a:extLst>
                </a:gridCol>
                <a:gridCol w="6705600">
                  <a:extLst>
                    <a:ext uri="{9D8B030D-6E8A-4147-A177-3AD203B41FA5}">
                      <a16:colId xmlns="" xmlns:a16="http://schemas.microsoft.com/office/drawing/2014/main" val="20001"/>
                    </a:ext>
                  </a:extLst>
                </a:gridCol>
              </a:tblGrid>
              <a:tr h="370840">
                <a:tc>
                  <a:txBody>
                    <a:bodyPr/>
                    <a:lstStyle/>
                    <a:p>
                      <a:endParaRPr lang="es-CO"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0"/>
                  </a:ext>
                </a:extLst>
              </a:tr>
              <a:tr h="370840">
                <a:tc>
                  <a:txBody>
                    <a:bodyPr/>
                    <a:lstStyle/>
                    <a:p>
                      <a:pPr marL="0" indent="107950" algn="l" fontAlgn="b"/>
                      <a:r>
                        <a:rPr lang="es-ES" sz="1400" dirty="0"/>
                        <a:t>¿Qué tecnologías digitales ya ha implementado?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pPr marL="171450" indent="-109538" algn="l" fontAlgn="b">
                        <a:buFont typeface="Arial" panose="020B0604020202020204" pitchFamily="34" charset="0"/>
                        <a:buChar char="•"/>
                      </a:pPr>
                      <a:r>
                        <a:rPr lang="es-ES" sz="1400" dirty="0"/>
                        <a:t>La seguridad cibernética</a:t>
                      </a:r>
                    </a:p>
                    <a:p>
                      <a:pPr marL="171450" indent="-109538" algn="l" fontAlgn="b">
                        <a:buFont typeface="Arial" panose="020B0604020202020204" pitchFamily="34" charset="0"/>
                        <a:buChar char="•"/>
                      </a:pPr>
                      <a:r>
                        <a:rPr lang="es-ES" sz="1400" dirty="0"/>
                        <a:t>Computación basada en la nube</a:t>
                      </a:r>
                    </a:p>
                    <a:p>
                      <a:pPr marL="171450" indent="-109538" algn="l" fontAlgn="b">
                        <a:buFont typeface="Arial" panose="020B0604020202020204" pitchFamily="34" charset="0"/>
                        <a:buChar char="•"/>
                      </a:pPr>
                      <a:r>
                        <a:rPr lang="es-ES" sz="1400" dirty="0"/>
                        <a:t>Analítica de datos</a:t>
                      </a:r>
                    </a:p>
                    <a:p>
                      <a:pPr marL="171450" indent="-109538" algn="l" fontAlgn="b">
                        <a:buFont typeface="Arial" panose="020B0604020202020204" pitchFamily="34" charset="0"/>
                        <a:buChar char="•"/>
                      </a:pPr>
                      <a:r>
                        <a:rPr lang="es-ES" sz="1400" dirty="0"/>
                        <a:t>Internet de las Cosas </a:t>
                      </a:r>
                    </a:p>
                    <a:p>
                      <a:pPr marL="171450" indent="-109538" algn="l" fontAlgn="b">
                        <a:buFont typeface="Arial" panose="020B0604020202020204" pitchFamily="34" charset="0"/>
                        <a:buChar char="•"/>
                      </a:pPr>
                      <a:r>
                        <a:rPr lang="es-ES" sz="1400" dirty="0"/>
                        <a:t>Redes sociales internas </a:t>
                      </a:r>
                    </a:p>
                    <a:p>
                      <a:pPr marL="171450" indent="-109538" algn="l" fontAlgn="b">
                        <a:buFont typeface="Arial" panose="020B0604020202020204" pitchFamily="34" charset="0"/>
                        <a:buChar char="•"/>
                      </a:pPr>
                      <a:r>
                        <a:rPr lang="es-ES" sz="1400" dirty="0"/>
                        <a:t>Redes sociales externas (Socios, Vendedores, Clientes, Comunidad, Sociedad)</a:t>
                      </a:r>
                    </a:p>
                    <a:p>
                      <a:pPr marL="171450" indent="-109538" algn="l" fontAlgn="b">
                        <a:buFont typeface="Arial" panose="020B0604020202020204" pitchFamily="34" charset="0"/>
                        <a:buChar char="•"/>
                      </a:pPr>
                      <a:r>
                        <a:rPr lang="es-ES" sz="1400" dirty="0"/>
                        <a:t>Inteligencia artificial</a:t>
                      </a:r>
                      <a:r>
                        <a:rPr lang="es-ES" sz="1400" baseline="0" dirty="0"/>
                        <a:t> / aprendizaje de computadoras</a:t>
                      </a:r>
                    </a:p>
                    <a:p>
                      <a:pPr marL="171450" indent="-109538" algn="l" fontAlgn="b">
                        <a:buFont typeface="Arial" panose="020B0604020202020204" pitchFamily="34" charset="0"/>
                        <a:buChar char="•"/>
                      </a:pPr>
                      <a:r>
                        <a:rPr lang="es-ES" sz="1400" baseline="0" dirty="0"/>
                        <a:t>Robótica</a:t>
                      </a:r>
                      <a:r>
                        <a:rPr lang="es-ES" sz="1400" dirty="0"/>
                        <a:t>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1"/>
                  </a:ext>
                </a:extLst>
              </a:tr>
              <a:tr h="370840">
                <a:tc>
                  <a:txBody>
                    <a:bodyPr/>
                    <a:lstStyle/>
                    <a:p>
                      <a:pPr marL="0" marR="0" indent="107950" algn="l" defTabSz="914400" rtl="0" eaLnBrk="1" fontAlgn="b" latinLnBrk="0" hangingPunct="1">
                        <a:lnSpc>
                          <a:spcPct val="100000"/>
                        </a:lnSpc>
                        <a:spcBef>
                          <a:spcPts val="0"/>
                        </a:spcBef>
                        <a:spcAft>
                          <a:spcPts val="0"/>
                        </a:spcAft>
                        <a:buClrTx/>
                        <a:buSzTx/>
                        <a:buFontTx/>
                        <a:buNone/>
                        <a:tabLst/>
                        <a:defRPr/>
                      </a:pPr>
                      <a:r>
                        <a:rPr lang="es-ES" sz="1400" dirty="0"/>
                        <a:t>¿Qué tecnologías digitales tiene planes de implementar en los próximos años? </a:t>
                      </a:r>
                    </a:p>
                    <a:p>
                      <a:pPr marL="0" indent="107950" algn="l" fontAlgn="b"/>
                      <a:endParaRPr lang="es-E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pPr marL="171450" indent="-109538" algn="l" fontAlgn="b">
                        <a:buFont typeface="Arial" panose="020B0604020202020204" pitchFamily="34" charset="0"/>
                        <a:buChar char="•"/>
                      </a:pPr>
                      <a:endParaRPr lang="es-CO" sz="1400" b="0" i="0" u="none" strike="noStrike" noProof="0" dirty="0">
                        <a:solidFill>
                          <a:srgbClr val="000000"/>
                        </a:solidFill>
                        <a:effectLst/>
                        <a:latin typeface="+mn-lt"/>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a:t>¿Qué aplicaciones digitales tiene planes de implementar en los próximos años? </a:t>
                      </a:r>
                    </a:p>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71450" marR="0" indent="-109538"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s-ES" sz="1400" dirty="0"/>
                        <a:t>Diseño digital de productos</a:t>
                      </a:r>
                    </a:p>
                    <a:p>
                      <a:pPr marL="171450" marR="0" indent="-109538"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s-ES" sz="1400" dirty="0"/>
                        <a:t>Ventas móviles </a:t>
                      </a:r>
                    </a:p>
                    <a:p>
                      <a:pPr marL="171450" marR="0" indent="-109538"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s-ES" sz="1400" dirty="0"/>
                        <a:t>Tecnologías móviles para la participación del cliente </a:t>
                      </a:r>
                    </a:p>
                    <a:p>
                      <a:pPr marL="171450" marR="0" indent="-109538"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s-ES" sz="1400" dirty="0"/>
                        <a:t>Marketing basado en ubicación </a:t>
                      </a:r>
                    </a:p>
                    <a:p>
                      <a:pPr marL="171450" indent="-109538" algn="l" fontAlgn="b">
                        <a:buFont typeface="Arial" panose="020B0604020202020204" pitchFamily="34" charset="0"/>
                        <a:buChar char="•"/>
                      </a:pPr>
                      <a:r>
                        <a:rPr lang="es-ES" sz="1400" dirty="0"/>
                        <a:t>Precios personalizados</a:t>
                      </a:r>
                    </a:p>
                    <a:p>
                      <a:pPr marL="171450" marR="0" indent="-109538"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s-ES" sz="1400" dirty="0"/>
                        <a:t>Monitoreo en tiempo real de las operaciones</a:t>
                      </a:r>
                    </a:p>
                    <a:p>
                      <a:pPr marL="171450" marR="0" indent="-109538"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s-ES" sz="1400" dirty="0"/>
                        <a:t>Automatización de procesos</a:t>
                      </a:r>
                    </a:p>
                    <a:p>
                      <a:pPr marL="171450" marR="0" indent="-109538"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s-ES" sz="1400" dirty="0"/>
                        <a:t>Comunicación con clientes en medios sociales</a:t>
                      </a:r>
                    </a:p>
                    <a:p>
                      <a:pPr marL="171450" marR="0" indent="-109538"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s-ES" sz="1400" dirty="0"/>
                        <a:t>Productos conectados</a:t>
                      </a:r>
                    </a:p>
                    <a:p>
                      <a:pPr marL="171450" marR="0" indent="-109538"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s-ES" sz="1400" dirty="0"/>
                        <a:t>El intercambio de conocimientos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4905123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solidFill>
                  <a:srgbClr val="CCAF0A"/>
                </a:solidFill>
              </a:rPr>
              <a:t>TERCER Y CUARTO NIVEL</a:t>
            </a:r>
            <a:r>
              <a:rPr lang="es-AR" dirty="0" smtClean="0"/>
              <a:t>: ASIMISMO, LA ENCUESTA CONTIENE UN MODULO para entender la gestión de tecnologías de avanzada (I)</a:t>
            </a:r>
            <a:endParaRPr lang="es-AR" dirty="0"/>
          </a:p>
        </p:txBody>
      </p:sp>
      <p:graphicFrame>
        <p:nvGraphicFramePr>
          <p:cNvPr id="4" name="Table 3"/>
          <p:cNvGraphicFramePr>
            <a:graphicFrameLocks noGrp="1"/>
          </p:cNvGraphicFramePr>
          <p:nvPr>
            <p:extLst>
              <p:ext uri="{D42A27DB-BD31-4B8C-83A1-F6EECF244321}">
                <p14:modId xmlns:p14="http://schemas.microsoft.com/office/powerpoint/2010/main" val="498960176"/>
              </p:ext>
            </p:extLst>
          </p:nvPr>
        </p:nvGraphicFramePr>
        <p:xfrm>
          <a:off x="76200" y="838200"/>
          <a:ext cx="8915400" cy="5943605"/>
        </p:xfrm>
        <a:graphic>
          <a:graphicData uri="http://schemas.openxmlformats.org/drawingml/2006/table">
            <a:tbl>
              <a:tblPr firstRow="1" bandRow="1">
                <a:tableStyleId>{5C22544A-7EE6-4342-B048-85BDC9FD1C3A}</a:tableStyleId>
              </a:tblPr>
              <a:tblGrid>
                <a:gridCol w="4038600">
                  <a:extLst>
                    <a:ext uri="{9D8B030D-6E8A-4147-A177-3AD203B41FA5}">
                      <a16:colId xmlns="" xmlns:a16="http://schemas.microsoft.com/office/drawing/2014/main" val="20000"/>
                    </a:ext>
                  </a:extLst>
                </a:gridCol>
                <a:gridCol w="4876800">
                  <a:extLst>
                    <a:ext uri="{9D8B030D-6E8A-4147-A177-3AD203B41FA5}">
                      <a16:colId xmlns="" xmlns:a16="http://schemas.microsoft.com/office/drawing/2014/main" val="20001"/>
                    </a:ext>
                  </a:extLst>
                </a:gridCol>
              </a:tblGrid>
              <a:tr h="0">
                <a:tc>
                  <a:txBody>
                    <a:bodyPr/>
                    <a:lstStyle/>
                    <a:p>
                      <a:pPr algn="ctr"/>
                      <a:r>
                        <a:rPr lang="es-CO" sz="1200" b="1" dirty="0">
                          <a:latin typeface="+mn-lt"/>
                        </a:rPr>
                        <a:t>ESTRATEGIA DIGITAL</a:t>
                      </a:r>
                    </a:p>
                  </a:txBody>
                  <a:tcPr marT="45723" marB="45723"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0" lang="es-ES_tradnl" sz="1200" b="1" i="0" kern="1200" dirty="0">
                          <a:solidFill>
                            <a:schemeClr val="lt1"/>
                          </a:solidFill>
                          <a:effectLst/>
                          <a:latin typeface="+mn-lt"/>
                          <a:ea typeface="+mn-ea"/>
                          <a:cs typeface="+mn-cs"/>
                        </a:rPr>
                        <a:t>IMPACTO DE LA DIGITALIZACIÓN EN EL DESEMPEÑO DE LOS NEGOCIOS</a:t>
                      </a:r>
                      <a:endParaRPr lang="es-CO" sz="1200" b="1" dirty="0">
                        <a:latin typeface="+mn-lt"/>
                      </a:endParaRPr>
                    </a:p>
                  </a:txBody>
                  <a:tcPr marT="45723" marB="45723"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0"/>
                  </a:ext>
                </a:extLst>
              </a:tr>
              <a:tr h="144082">
                <a:tc>
                  <a:txBody>
                    <a:bodyPr/>
                    <a:lstStyle/>
                    <a:p>
                      <a:pPr marL="231775" indent="-123825" algn="l" fontAlgn="b">
                        <a:buFont typeface="Arial"/>
                        <a:buChar char="•"/>
                      </a:pPr>
                      <a:r>
                        <a:rPr lang="es-ES" sz="1200" dirty="0"/>
                        <a:t>En general, ¿cómo caracterizaría el impacto de las Tecnologías Digitales en su negocio?</a:t>
                      </a:r>
                      <a:endParaRPr lang="es-CO" sz="12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71450" indent="-109538" algn="l" fontAlgn="b">
                        <a:buFont typeface="Arial"/>
                        <a:buChar char="•"/>
                      </a:pPr>
                      <a:r>
                        <a:rPr lang="es-CO" sz="1200" b="0" i="0" u="none" strike="noStrike" noProof="0" dirty="0">
                          <a:solidFill>
                            <a:srgbClr val="000000"/>
                          </a:solidFill>
                          <a:effectLst/>
                          <a:latin typeface="+mn-lt"/>
                        </a:rPr>
                        <a:t>Impacto en ventas globales de un aceleramiento en la digitalización</a:t>
                      </a: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1"/>
                  </a:ext>
                </a:extLst>
              </a:tr>
              <a:tr h="144082">
                <a:tc>
                  <a:txBody>
                    <a:bodyPr/>
                    <a:lstStyle/>
                    <a:p>
                      <a:pPr marL="231775" indent="-169863" algn="l" fontAlgn="b">
                        <a:buFont typeface="Arial"/>
                        <a:buChar char="•"/>
                      </a:pPr>
                      <a:r>
                        <a:rPr lang="es-ES" sz="1200" dirty="0"/>
                        <a:t>¿Su empresa tiene una Estrategia Digital específica? ¿O es la digitalización parte de la estrategia global?</a:t>
                      </a:r>
                      <a:endParaRPr lang="es-CO" sz="12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71450" indent="-109538" algn="l" fontAlgn="b">
                        <a:buFont typeface="Arial"/>
                        <a:buChar char="•"/>
                      </a:pPr>
                      <a:r>
                        <a:rPr lang="es-ES" sz="1200" dirty="0"/>
                        <a:t>El comercio digital es o será un contribuyente importante a las ventas incrementales</a:t>
                      </a:r>
                      <a:endParaRPr lang="es-CO" sz="12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2"/>
                  </a:ext>
                </a:extLst>
              </a:tr>
              <a:tr h="108068">
                <a:tc>
                  <a:txBody>
                    <a:bodyPr/>
                    <a:lstStyle/>
                    <a:p>
                      <a:pPr marL="231775" indent="-169863" algn="l" fontAlgn="b">
                        <a:buFont typeface="Arial"/>
                        <a:buChar char="•"/>
                      </a:pPr>
                      <a:r>
                        <a:rPr lang="es-ES" sz="1200" dirty="0"/>
                        <a:t>¿Quién dirige la estrategia digital en su empresa?</a:t>
                      </a:r>
                      <a:endParaRPr lang="es-CO" sz="12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71450" indent="-109538" algn="l" fontAlgn="b">
                        <a:buFont typeface="Arial"/>
                        <a:buChar char="•"/>
                      </a:pPr>
                      <a:r>
                        <a:rPr lang="es-CO" sz="1200" b="0" i="0" u="none" strike="noStrike" noProof="0" dirty="0">
                          <a:solidFill>
                            <a:srgbClr val="000000"/>
                          </a:solidFill>
                          <a:effectLst/>
                          <a:latin typeface="+mn-lt"/>
                        </a:rPr>
                        <a:t>La empresa ha creado o planea crear </a:t>
                      </a:r>
                      <a:r>
                        <a:rPr lang="es-ES" sz="1200" dirty="0"/>
                        <a:t>negocios digitales independientes</a:t>
                      </a:r>
                      <a:endParaRPr lang="es-CO" sz="12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3"/>
                  </a:ext>
                </a:extLst>
              </a:tr>
              <a:tr h="144082">
                <a:tc>
                  <a:txBody>
                    <a:bodyPr/>
                    <a:lstStyle/>
                    <a:p>
                      <a:pPr marL="231775" indent="-169863" algn="l" fontAlgn="b">
                        <a:buFont typeface="Arial"/>
                        <a:buChar char="•"/>
                      </a:pPr>
                      <a:r>
                        <a:rPr lang="es-ES" sz="1200" dirty="0"/>
                        <a:t>¿Cuáles de estos imperativos estratégicos son los más afectados por la digitalización? (Aumentar las ventas existentes; Nuevos canales de ventas; Mayor productividad Mejor comunicación; Responder a la competencia)</a:t>
                      </a:r>
                      <a:endParaRPr lang="es-CO" sz="12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pPr marL="171450" indent="-109538" algn="l" fontAlgn="b">
                        <a:buFont typeface="Arial"/>
                        <a:buChar char="•"/>
                      </a:pPr>
                      <a:r>
                        <a:rPr lang="es-ES" sz="1200" dirty="0"/>
                        <a:t>¿En qué medida las tecnologías digitales están creando valor o pueden crear valor para su organización en las siguientes áreas? </a:t>
                      </a:r>
                    </a:p>
                    <a:p>
                      <a:pPr marL="279400" indent="-171450" algn="l" fontAlgn="b">
                        <a:buFont typeface="Lucida Grande"/>
                        <a:buChar char="-"/>
                      </a:pPr>
                      <a:r>
                        <a:rPr lang="es-ES" sz="1200" dirty="0"/>
                        <a:t>Integración y automatización de procesos</a:t>
                      </a:r>
                    </a:p>
                    <a:p>
                      <a:pPr marL="279400" indent="-171450" algn="l" fontAlgn="b">
                        <a:buFont typeface="Lucida Grande"/>
                        <a:buChar char="-"/>
                      </a:pPr>
                      <a:r>
                        <a:rPr lang="es-ES" sz="1200" dirty="0"/>
                        <a:t>Experiencia del cliente</a:t>
                      </a:r>
                    </a:p>
                    <a:p>
                      <a:pPr marL="279400" indent="-171450" algn="l" fontAlgn="b">
                        <a:buFont typeface="Lucida Grande"/>
                        <a:buChar char="-"/>
                      </a:pPr>
                      <a:r>
                        <a:rPr lang="es-ES" sz="1200" dirty="0"/>
                        <a:t>Ventas</a:t>
                      </a:r>
                    </a:p>
                    <a:p>
                      <a:pPr marL="279400" indent="-171450" algn="l" fontAlgn="b">
                        <a:buFont typeface="Lucida Grande"/>
                        <a:buChar char="-"/>
                      </a:pPr>
                      <a:r>
                        <a:rPr lang="es-ES" sz="1200" dirty="0"/>
                        <a:t>Marca y reputación (marketing digital, programas de lealtad)</a:t>
                      </a:r>
                    </a:p>
                    <a:p>
                      <a:pPr marL="279400" indent="-171450" algn="l" fontAlgn="b">
                        <a:buFont typeface="Lucida Grande"/>
                        <a:buChar char="-"/>
                      </a:pPr>
                      <a:r>
                        <a:rPr lang="es-ES" sz="1200" dirty="0"/>
                        <a:t>Efectividad de la fuerza de ventas; Colaboración interna / externa</a:t>
                      </a:r>
                    </a:p>
                    <a:p>
                      <a:pPr marL="279400" indent="-171450" algn="l" fontAlgn="b">
                        <a:buFont typeface="Lucida Grande"/>
                        <a:buChar char="-"/>
                      </a:pPr>
                      <a:r>
                        <a:rPr lang="es-ES" sz="1200" dirty="0"/>
                        <a:t>Riesgo y cumplimiento</a:t>
                      </a:r>
                    </a:p>
                    <a:p>
                      <a:pPr marL="279400" indent="-171450" algn="l" fontAlgn="b">
                        <a:buFont typeface="Lucida Grande"/>
                        <a:buChar char="-"/>
                      </a:pPr>
                      <a:r>
                        <a:rPr lang="es-ES" sz="1200" dirty="0"/>
                        <a:t>Marca y reputación (marketing digital, programas de lealtad)</a:t>
                      </a:r>
                    </a:p>
                    <a:p>
                      <a:pPr marL="279400" indent="-171450" algn="l" fontAlgn="b">
                        <a:buFont typeface="Lucida Grande"/>
                        <a:buChar char="-"/>
                      </a:pPr>
                      <a:r>
                        <a:rPr lang="es-ES" sz="1200" dirty="0"/>
                        <a:t>Fabricación</a:t>
                      </a:r>
                    </a:p>
                    <a:p>
                      <a:pPr marL="279400" indent="-171450" algn="l" fontAlgn="b">
                        <a:buFont typeface="Lucida Grande"/>
                        <a:buChar char="-"/>
                      </a:pPr>
                      <a:r>
                        <a:rPr lang="es-ES" sz="1200" dirty="0"/>
                        <a:t>Creación de nuevos productos y servicios</a:t>
                      </a:r>
                    </a:p>
                    <a:p>
                      <a:pPr marL="279400" indent="-171450" algn="l" fontAlgn="b">
                        <a:buFont typeface="Lucida Grande"/>
                        <a:buChar char="-"/>
                      </a:pPr>
                      <a:r>
                        <a:rPr lang="es-ES" sz="1200" dirty="0"/>
                        <a:t>Gestión de la cadena de suministro</a:t>
                      </a:r>
                    </a:p>
                    <a:p>
                      <a:pPr marL="279400" indent="-171450" algn="l" fontAlgn="b">
                        <a:buFont typeface="Lucida Grande"/>
                        <a:buChar char="-"/>
                      </a:pPr>
                      <a:r>
                        <a:rPr lang="es-ES" sz="1200" dirty="0"/>
                        <a:t>La toma de decisiones estratégicas</a:t>
                      </a:r>
                    </a:p>
                    <a:p>
                      <a:pPr marL="279400" indent="-171450" algn="l" fontAlgn="b">
                        <a:buFont typeface="Lucida Grande"/>
                        <a:buChar char="-"/>
                      </a:pPr>
                      <a:r>
                        <a:rPr lang="es-ES" sz="1200" dirty="0"/>
                        <a:t>Encontrar, desarrollar y retener talento</a:t>
                      </a:r>
                    </a:p>
                    <a:p>
                      <a:pPr marL="279400" indent="-171450" algn="l" fontAlgn="b">
                        <a:buFont typeface="Lucida Grande"/>
                        <a:buChar char="-"/>
                      </a:pPr>
                      <a:r>
                        <a:rPr lang="es-ES" sz="1200" dirty="0"/>
                        <a:t>Comunicación interna</a:t>
                      </a:r>
                    </a:p>
                    <a:p>
                      <a:pPr marL="279400" indent="-171450" algn="l" fontAlgn="b">
                        <a:buFont typeface="Lucida Grande"/>
                        <a:buChar char="-"/>
                      </a:pPr>
                      <a:r>
                        <a:rPr lang="es-ES" sz="1200" dirty="0"/>
                        <a:t>Comunicación con la comunidad, responsabilidad social</a:t>
                      </a:r>
                    </a:p>
                    <a:p>
                      <a:pPr marL="279400" indent="-171450" algn="l" fontAlgn="b">
                        <a:buFont typeface="Lucida Grande"/>
                        <a:buChar char="-"/>
                      </a:pPr>
                      <a:r>
                        <a:rPr lang="es-ES" sz="1200" dirty="0"/>
                        <a:t>Nuevos modelos de negocio</a:t>
                      </a:r>
                      <a:endParaRPr lang="es-CO" sz="12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4"/>
                  </a:ext>
                </a:extLst>
              </a:tr>
              <a:tr h="144082">
                <a:tc>
                  <a:txBody>
                    <a:bodyPr/>
                    <a:lstStyle/>
                    <a:p>
                      <a:pPr marL="171450" indent="-109538" algn="l" fontAlgn="b">
                        <a:buFont typeface="Arial"/>
                        <a:buChar char="•"/>
                      </a:pPr>
                      <a:r>
                        <a:rPr lang="es-ES" sz="1200" dirty="0"/>
                        <a:t>¿Están sus principales competidores desarrollando una Estrategia Digital?</a:t>
                      </a:r>
                      <a:endParaRPr lang="es-CO" sz="12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pPr marL="0" indent="107950" algn="l" fontAlgn="b"/>
                      <a:endParaRPr lang="es-CO" sz="12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5"/>
                  </a:ext>
                </a:extLst>
              </a:tr>
              <a:tr h="216135">
                <a:tc>
                  <a:txBody>
                    <a:bodyPr/>
                    <a:lstStyle/>
                    <a:p>
                      <a:pPr marL="169863" indent="-115888" algn="l" fontAlgn="b">
                        <a:buFont typeface="Arial"/>
                        <a:buChar char="•"/>
                      </a:pPr>
                      <a:r>
                        <a:rPr lang="es-ES" sz="1200" dirty="0"/>
                        <a:t>¿Cuándo espera que su Estrategia Digital esté plenamente implementada?</a:t>
                      </a:r>
                      <a:endParaRPr lang="es-CO" sz="12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3">
                  <a:txBody>
                    <a:bodyPr/>
                    <a:lstStyle/>
                    <a:p>
                      <a:pPr marL="53975" indent="53975" algn="l" fontAlgn="b"/>
                      <a:r>
                        <a:rPr lang="es-ES" sz="1200" dirty="0"/>
                        <a:t>¿Ya ha implementado la transformación digital en las siguientes áreas? </a:t>
                      </a:r>
                    </a:p>
                    <a:p>
                      <a:pPr marL="53975" indent="53975" algn="l" fontAlgn="b"/>
                      <a:r>
                        <a:rPr lang="es-ES" sz="1200" dirty="0"/>
                        <a:t>Experiencia del cliente; Comercio electrónico; M-comercio; Efectividad de la fuerza de ventas;</a:t>
                      </a:r>
                      <a:r>
                        <a:rPr lang="es-ES" sz="1200" baseline="0" dirty="0"/>
                        <a:t> </a:t>
                      </a:r>
                      <a:r>
                        <a:rPr lang="es-ES" sz="1200" dirty="0"/>
                        <a:t>Colaboración interna / externa; La seguridad cibernética;</a:t>
                      </a:r>
                      <a:r>
                        <a:rPr lang="es-ES" sz="1200" baseline="0" dirty="0"/>
                        <a:t> </a:t>
                      </a:r>
                      <a:r>
                        <a:rPr lang="es-ES" sz="1200" dirty="0"/>
                        <a:t>Marca y reputación (marketing digital, programas de lealtad); Fabricación digital; Capacidades de innovación; Visibilidad y colaboración de la cadena de suministro; Encontrar, desarrollar y retener talento; Las decisiones de toma de riesgos (nuevas corrientes de ingresos); Comunicación con la comunidad, responsabilidad social; Gobernabilidad, riesgo y cumplimiento; Integración y automatización de procesos; Datos y análisis</a:t>
                      </a:r>
                      <a:endParaRPr lang="es-CO" sz="12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6"/>
                  </a:ext>
                </a:extLst>
              </a:tr>
              <a:tr h="198113">
                <a:tc>
                  <a:txBody>
                    <a:bodyPr/>
                    <a:lstStyle/>
                    <a:p>
                      <a:pPr marL="169863" indent="-107950" algn="l" fontAlgn="b">
                        <a:buFont typeface="Arial"/>
                        <a:buChar char="•"/>
                      </a:pPr>
                      <a:r>
                        <a:rPr lang="es-ES" sz="1200" dirty="0"/>
                        <a:t>¿Qué tan abierta es su organización a la transformación digital? ¿Su organización es un conductor o un seguidor?</a:t>
                      </a:r>
                      <a:endParaRPr lang="es-CO" sz="12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pPr marL="107950" indent="0" algn="l" fontAlgn="b"/>
                      <a:endParaRPr lang="es-CO" sz="12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7"/>
                  </a:ext>
                </a:extLst>
              </a:tr>
              <a:tr h="144082">
                <a:tc>
                  <a:txBody>
                    <a:bodyPr/>
                    <a:lstStyle/>
                    <a:p>
                      <a:pPr marL="169863" indent="-115888" algn="l" fontAlgn="b">
                        <a:buFont typeface="Arial"/>
                        <a:buChar char="•"/>
                      </a:pPr>
                      <a:r>
                        <a:rPr lang="es-ES" sz="1200" dirty="0"/>
                        <a:t>¿Cómo clasifica el ritmo de la Transformación Digital en su organización?</a:t>
                      </a:r>
                      <a:endParaRPr lang="es-CO" sz="12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pPr marL="53975" indent="53975" algn="l" fontAlgn="b"/>
                      <a:endParaRPr lang="es-CO" sz="12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38738858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solidFill>
                  <a:srgbClr val="CCAF0A"/>
                </a:solidFill>
              </a:rPr>
              <a:t>TERCER Y CUARTO NIVEL</a:t>
            </a:r>
            <a:r>
              <a:rPr lang="es-AR" dirty="0" smtClean="0"/>
              <a:t>: ASIMISMO, LA ENCUESTA CONTIENE UN MODULO para entender la gestión de tecnologías de avanzada (II)</a:t>
            </a:r>
            <a:endParaRPr lang="es-AR" dirty="0"/>
          </a:p>
        </p:txBody>
      </p:sp>
      <p:graphicFrame>
        <p:nvGraphicFramePr>
          <p:cNvPr id="5" name="Table 3"/>
          <p:cNvGraphicFramePr>
            <a:graphicFrameLocks noGrp="1"/>
          </p:cNvGraphicFramePr>
          <p:nvPr>
            <p:extLst>
              <p:ext uri="{D42A27DB-BD31-4B8C-83A1-F6EECF244321}">
                <p14:modId xmlns:p14="http://schemas.microsoft.com/office/powerpoint/2010/main" val="1349529185"/>
              </p:ext>
            </p:extLst>
          </p:nvPr>
        </p:nvGraphicFramePr>
        <p:xfrm>
          <a:off x="228600" y="1377027"/>
          <a:ext cx="8686800" cy="3042573"/>
        </p:xfrm>
        <a:graphic>
          <a:graphicData uri="http://schemas.openxmlformats.org/drawingml/2006/table">
            <a:tbl>
              <a:tblPr firstRow="1" bandRow="1">
                <a:tableStyleId>{5C22544A-7EE6-4342-B048-85BDC9FD1C3A}</a:tableStyleId>
              </a:tblPr>
              <a:tblGrid>
                <a:gridCol w="8686800">
                  <a:extLst>
                    <a:ext uri="{9D8B030D-6E8A-4147-A177-3AD203B41FA5}">
                      <a16:colId xmlns="" xmlns:a16="http://schemas.microsoft.com/office/drawing/2014/main" val="20001"/>
                    </a:ext>
                  </a:extLst>
                </a:gridCol>
              </a:tblGrid>
              <a:tr h="222141">
                <a:tc>
                  <a:txBody>
                    <a:bodyPr/>
                    <a:lstStyle/>
                    <a:p>
                      <a:pPr algn="ctr"/>
                      <a:r>
                        <a:rPr kumimoji="0" lang="es-ES_tradnl" sz="1200" b="1" i="0" kern="1200" dirty="0">
                          <a:solidFill>
                            <a:schemeClr val="lt1"/>
                          </a:solidFill>
                          <a:effectLst/>
                          <a:latin typeface="+mn-lt"/>
                          <a:ea typeface="+mn-ea"/>
                          <a:cs typeface="+mn-cs"/>
                        </a:rPr>
                        <a:t>GOBERNANZA DE LA TRANSFORMACIÓN DIGITAL Y LIDERAZGO</a:t>
                      </a:r>
                      <a:endParaRPr lang="es-CO" sz="1200" b="1" dirty="0">
                        <a:latin typeface="+mn-lt"/>
                      </a:endParaRPr>
                    </a:p>
                  </a:txBody>
                  <a:tcPr marT="45723" marB="45723"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0"/>
                  </a:ext>
                </a:extLst>
              </a:tr>
              <a:tr h="296182">
                <a:tc>
                  <a:txBody>
                    <a:bodyPr/>
                    <a:lstStyle/>
                    <a:p>
                      <a:pPr marL="171450" indent="-109538" algn="l" fontAlgn="b">
                        <a:buFont typeface="Arial"/>
                        <a:buChar char="•"/>
                      </a:pPr>
                      <a:r>
                        <a:rPr kumimoji="0" lang="es-AR" sz="1200" b="0" i="0" kern="1200" dirty="0">
                          <a:solidFill>
                            <a:schemeClr val="dk1"/>
                          </a:solidFill>
                          <a:effectLst/>
                          <a:latin typeface="+mn-lt"/>
                          <a:ea typeface="+mn-ea"/>
                          <a:cs typeface="+mn-cs"/>
                        </a:rPr>
                        <a:t>¿Quién es responsable de desarrollar la visión empresarial de los negocios digitales en su organización?</a:t>
                      </a:r>
                      <a:endParaRPr lang="es-CO" sz="12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1"/>
                  </a:ext>
                </a:extLst>
              </a:tr>
              <a:tr h="1182091">
                <a:tc>
                  <a:txBody>
                    <a:bodyPr/>
                    <a:lstStyle/>
                    <a:p>
                      <a:pPr marL="115888" indent="-7938" algn="l" fontAlgn="b"/>
                      <a:r>
                        <a:rPr lang="es-ES" sz="1200" dirty="0"/>
                        <a:t>En su opinión, ¿cuál es el aspecto más importante a la hora de implementar una transformación digital? (Tener una visión clara de cómo la tecnología puede ayudar a lograr una ventaja competitiva; Plan bien pensado, incluyendo métricas definidas; Estrategias específicas de contratación y capacitación para integrar las tecnologías digitales en toda la empresa; Control de alcance estricto y gestión de proyectos bien ejecutada Integrar aspectos de personas, procesos, implementación tecnológica en un proyecto de transformación que aporte valor a la empresa; Tener una gobernanza con reglas de inversión efectivas y mecanismos de coordinación para mejorar la eficiencia y asegurar que los esfuerzos digitales se muevan en la dirección correcta; Coordinación dentro de la empresa para evitar iniciativas digitales aisladas)</a:t>
                      </a:r>
                      <a:endParaRPr lang="es-CO" sz="12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2"/>
                  </a:ext>
                </a:extLst>
              </a:tr>
              <a:tr h="457200">
                <a:tc>
                  <a:txBody>
                    <a:bodyPr/>
                    <a:lstStyle/>
                    <a:p>
                      <a:pPr marL="115888" indent="-7938" algn="l" fontAlgn="b"/>
                      <a:r>
                        <a:rPr lang="es-ES" sz="1200" dirty="0"/>
                        <a:t>¿Cuáles son las barreras más importantes para la adopción de la Transformación Digital dentro de su organización? (Sin sentido o urgencia (no hay tiempo para ello ahora mismo); No forma parte del presupuesto de la empresa; No hay beneficio claro (falta de un caso de negocio); Los sistemas informáticos no están preparados; Sin responsabilidad clara; No vale la pena el riesgo; Falta de visión (qué hacer donde); Organigrama independientes sin coordinación; resistencia al cambio; Preocupaciones regulatorias)</a:t>
                      </a:r>
                      <a:endParaRPr lang="es-CO" sz="12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3"/>
                  </a:ext>
                </a:extLst>
              </a:tr>
              <a:tr h="190109">
                <a:tc>
                  <a:txBody>
                    <a:bodyPr/>
                    <a:lstStyle/>
                    <a:p>
                      <a:pPr marL="171450" indent="-109538" algn="l" fontAlgn="b">
                        <a:buFont typeface="Arial"/>
                        <a:buChar char="•"/>
                      </a:pPr>
                      <a:r>
                        <a:rPr lang="es-ES" sz="1200" dirty="0"/>
                        <a:t>¿Ya tiene un proceso de gobierno para implementar iniciativas digitales?</a:t>
                      </a:r>
                      <a:endParaRPr lang="es-CO" sz="12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4"/>
                  </a:ext>
                </a:extLst>
              </a:tr>
              <a:tr h="368345">
                <a:tc>
                  <a:txBody>
                    <a:bodyPr/>
                    <a:lstStyle/>
                    <a:p>
                      <a:pPr marL="169863" indent="-115888" algn="l" fontAlgn="b">
                        <a:buFont typeface="Arial"/>
                        <a:buChar char="•"/>
                      </a:pPr>
                      <a:r>
                        <a:rPr lang="es-ES" sz="1200" dirty="0"/>
                        <a:t>¿Hasta qué punto están preparados sus empleados para la transformación digital?</a:t>
                      </a:r>
                      <a:endParaRPr lang="es-CO" sz="12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graphicFrame>
        <p:nvGraphicFramePr>
          <p:cNvPr id="7" name="Table 3"/>
          <p:cNvGraphicFramePr>
            <a:graphicFrameLocks noGrp="1"/>
          </p:cNvGraphicFramePr>
          <p:nvPr>
            <p:extLst>
              <p:ext uri="{D42A27DB-BD31-4B8C-83A1-F6EECF244321}">
                <p14:modId xmlns:p14="http://schemas.microsoft.com/office/powerpoint/2010/main" val="213779939"/>
              </p:ext>
            </p:extLst>
          </p:nvPr>
        </p:nvGraphicFramePr>
        <p:xfrm>
          <a:off x="228600" y="4876800"/>
          <a:ext cx="8686800" cy="886213"/>
        </p:xfrm>
        <a:graphic>
          <a:graphicData uri="http://schemas.openxmlformats.org/drawingml/2006/table">
            <a:tbl>
              <a:tblPr firstRow="1" bandRow="1">
                <a:tableStyleId>{5C22544A-7EE6-4342-B048-85BDC9FD1C3A}</a:tableStyleId>
              </a:tblPr>
              <a:tblGrid>
                <a:gridCol w="8686800">
                  <a:extLst>
                    <a:ext uri="{9D8B030D-6E8A-4147-A177-3AD203B41FA5}">
                      <a16:colId xmlns="" xmlns:a16="http://schemas.microsoft.com/office/drawing/2014/main" val="20001"/>
                    </a:ext>
                  </a:extLst>
                </a:gridCol>
              </a:tblGrid>
              <a:tr h="253748">
                <a:tc>
                  <a:txBody>
                    <a:bodyPr/>
                    <a:lstStyle/>
                    <a:p>
                      <a:pPr algn="ctr"/>
                      <a:r>
                        <a:rPr lang="es-CO" sz="1200" b="1" dirty="0">
                          <a:latin typeface="+mn-lt"/>
                        </a:rPr>
                        <a:t>LA ECONOMÍA DE LA TRANSFORMACIÓN DIGITAL</a:t>
                      </a:r>
                    </a:p>
                  </a:txBody>
                  <a:tcPr marT="45723" marB="45723"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0"/>
                  </a:ext>
                </a:extLst>
              </a:tr>
              <a:tr h="169162">
                <a:tc>
                  <a:txBody>
                    <a:bodyPr/>
                    <a:lstStyle/>
                    <a:p>
                      <a:pPr marL="171450" indent="-109538" algn="l" fontAlgn="b">
                        <a:buFont typeface="Arial"/>
                        <a:buChar char="•"/>
                      </a:pPr>
                      <a:r>
                        <a:rPr kumimoji="0" lang="es-AR" sz="1200" b="0" i="0" kern="1200" dirty="0">
                          <a:solidFill>
                            <a:schemeClr val="dk1"/>
                          </a:solidFill>
                          <a:effectLst/>
                          <a:latin typeface="+mn-lt"/>
                          <a:ea typeface="+mn-ea"/>
                          <a:cs typeface="+mn-cs"/>
                        </a:rPr>
                        <a:t>¿Cómo se mide el valor incremental derivado de la Transformación Digital?</a:t>
                      </a:r>
                      <a:endParaRPr lang="es-CO" sz="12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1"/>
                  </a:ext>
                </a:extLst>
              </a:tr>
              <a:tr h="169162">
                <a:tc>
                  <a:txBody>
                    <a:bodyPr/>
                    <a:lstStyle/>
                    <a:p>
                      <a:pPr marL="171450" indent="-109538" algn="l" fontAlgn="b">
                        <a:buFont typeface="Arial"/>
                        <a:buChar char="•"/>
                      </a:pPr>
                      <a:r>
                        <a:rPr lang="es-ES" sz="1200" dirty="0"/>
                        <a:t>¿Ha definido y establecido indicadores clave de desempeño para medir los resultados de las iniciativas de transformación digital?</a:t>
                      </a:r>
                      <a:endParaRPr lang="es-CO" sz="12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2"/>
                  </a:ext>
                </a:extLst>
              </a:tr>
              <a:tr h="246127">
                <a:tc>
                  <a:txBody>
                    <a:bodyPr/>
                    <a:lstStyle/>
                    <a:p>
                      <a:pPr marL="171450" indent="-109538" algn="l" fontAlgn="b">
                        <a:buFont typeface="Arial"/>
                        <a:buChar char="•"/>
                      </a:pPr>
                      <a:r>
                        <a:rPr lang="es-ES" sz="1200" dirty="0"/>
                        <a:t>¿Cómo se relacionan los KPI de Transformación Digital con el reconocimiento dentro de su organización? </a:t>
                      </a:r>
                      <a:endParaRPr lang="es-CO" sz="1200" b="0" i="0" u="none" strike="noStrike" noProof="0" dirty="0">
                        <a:solidFill>
                          <a:srgbClr val="000000"/>
                        </a:solidFill>
                        <a:effectLst/>
                        <a:latin typeface="+mn-lt"/>
                      </a:endParaRPr>
                    </a:p>
                  </a:txBody>
                  <a:tcPr marL="0" marR="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037091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s-AR" dirty="0" smtClean="0"/>
              <a:t>LOS RESULTADOS DE LAS ENCUESTAS DE LA FASE 2 PODRÁN SER PRESENTADOS POR SECTOR INDUSTRIAL, GEOGRAFIA Y DIMENSION DE ESTABLECIMIENTO</a:t>
            </a:r>
            <a:endParaRPr lang="es-AR" dirty="0"/>
          </a:p>
        </p:txBody>
      </p:sp>
      <p:sp>
        <p:nvSpPr>
          <p:cNvPr id="3" name="Content Placeholder 2"/>
          <p:cNvSpPr>
            <a:spLocks noGrp="1"/>
          </p:cNvSpPr>
          <p:nvPr>
            <p:ph idx="1"/>
          </p:nvPr>
        </p:nvSpPr>
        <p:spPr/>
        <p:txBody>
          <a:bodyPr>
            <a:normAutofit fontScale="85000" lnSpcReduction="20000"/>
          </a:bodyPr>
          <a:lstStyle/>
          <a:p>
            <a:pPr marL="285750" indent="-285750">
              <a:lnSpc>
                <a:spcPct val="100000"/>
              </a:lnSpc>
              <a:buClr>
                <a:schemeClr val="accent1"/>
              </a:buClr>
              <a:buSzPct val="100000"/>
              <a:buFont typeface="Wingdings" charset="2"/>
              <a:buChar char="§"/>
            </a:pPr>
            <a:r>
              <a:rPr lang="es-AR" sz="1800" b="0" dirty="0">
                <a:latin typeface="+mn-lt"/>
              </a:rPr>
              <a:t>Las encuestas deben ser llenadas con las distintas categorías de la CIUU a 2 dígitos</a:t>
            </a:r>
            <a:r>
              <a:rPr lang="es-AR" sz="1800" b="0" baseline="30000" dirty="0">
                <a:latin typeface="+mn-lt"/>
              </a:rPr>
              <a:t>1</a:t>
            </a:r>
            <a:r>
              <a:rPr lang="es-AR" sz="1800" b="0" dirty="0">
                <a:latin typeface="+mn-lt"/>
              </a:rPr>
              <a:t>:</a:t>
            </a:r>
          </a:p>
          <a:p>
            <a:pPr marL="741362" lvl="1" indent="-285750">
              <a:lnSpc>
                <a:spcPct val="100000"/>
              </a:lnSpc>
              <a:buFont typeface="Wingdings" charset="2"/>
              <a:buChar char="§"/>
            </a:pPr>
            <a:r>
              <a:rPr lang="es-ES_tradnl" dirty="0">
                <a:latin typeface="+mn-lt"/>
              </a:rPr>
              <a:t>Agricultura, ganadería, caza y silvicultura</a:t>
            </a:r>
          </a:p>
          <a:p>
            <a:pPr marL="741362" lvl="1" indent="-285750">
              <a:lnSpc>
                <a:spcPct val="100000"/>
              </a:lnSpc>
              <a:buFont typeface="Wingdings" charset="2"/>
              <a:buChar char="§"/>
            </a:pPr>
            <a:r>
              <a:rPr lang="es-ES_tradnl" dirty="0">
                <a:latin typeface="+mn-lt"/>
              </a:rPr>
              <a:t>Pesca</a:t>
            </a:r>
          </a:p>
          <a:p>
            <a:pPr marL="741362" lvl="1" indent="-285750">
              <a:lnSpc>
                <a:spcPct val="100000"/>
              </a:lnSpc>
              <a:buFont typeface="Wingdings" charset="2"/>
              <a:buChar char="§"/>
            </a:pPr>
            <a:r>
              <a:rPr lang="es-ES_tradnl" dirty="0">
                <a:latin typeface="+mn-lt"/>
              </a:rPr>
              <a:t>Explotación de minas y canteras</a:t>
            </a:r>
          </a:p>
          <a:p>
            <a:pPr marL="741362" lvl="1" indent="-285750">
              <a:lnSpc>
                <a:spcPct val="100000"/>
              </a:lnSpc>
              <a:buFont typeface="Wingdings" charset="2"/>
              <a:buChar char="§"/>
            </a:pPr>
            <a:r>
              <a:rPr lang="es-ES_tradnl" dirty="0">
                <a:latin typeface="+mn-lt"/>
              </a:rPr>
              <a:t>Industrias manufactureras</a:t>
            </a:r>
          </a:p>
          <a:p>
            <a:pPr marL="741362" lvl="1" indent="-285750">
              <a:lnSpc>
                <a:spcPct val="100000"/>
              </a:lnSpc>
              <a:buFont typeface="Wingdings" charset="2"/>
              <a:buChar char="§"/>
            </a:pPr>
            <a:r>
              <a:rPr lang="es-ES_tradnl" dirty="0">
                <a:latin typeface="+mn-lt"/>
              </a:rPr>
              <a:t>Suministro de electricidad, gas y agua</a:t>
            </a:r>
          </a:p>
          <a:p>
            <a:pPr marL="741362" lvl="1" indent="-285750">
              <a:lnSpc>
                <a:spcPct val="100000"/>
              </a:lnSpc>
              <a:buFont typeface="Wingdings" charset="2"/>
              <a:buChar char="§"/>
            </a:pPr>
            <a:r>
              <a:rPr lang="es-ES_tradnl" dirty="0">
                <a:latin typeface="+mn-lt"/>
              </a:rPr>
              <a:t>Construcción</a:t>
            </a:r>
          </a:p>
          <a:p>
            <a:pPr marL="741362" lvl="1" indent="-285750">
              <a:lnSpc>
                <a:spcPct val="100000"/>
              </a:lnSpc>
              <a:buFont typeface="Wingdings" charset="2"/>
              <a:buChar char="§"/>
            </a:pPr>
            <a:r>
              <a:rPr lang="es-ES_tradnl" dirty="0">
                <a:latin typeface="+mn-lt"/>
              </a:rPr>
              <a:t>Comercio al por mayor y al por menor; reparación de vehículos automotores, motocicletas, efectos personales y enseres domésticos</a:t>
            </a:r>
          </a:p>
          <a:p>
            <a:pPr marL="741362" lvl="1" indent="-285750">
              <a:lnSpc>
                <a:spcPct val="100000"/>
              </a:lnSpc>
              <a:buFont typeface="Wingdings" charset="2"/>
              <a:buChar char="§"/>
            </a:pPr>
            <a:r>
              <a:rPr lang="es-ES_tradnl" dirty="0">
                <a:latin typeface="+mn-lt"/>
              </a:rPr>
              <a:t>Hoteles y restaurantes</a:t>
            </a:r>
          </a:p>
          <a:p>
            <a:pPr marL="741362" lvl="1" indent="-285750">
              <a:lnSpc>
                <a:spcPct val="100000"/>
              </a:lnSpc>
              <a:buFont typeface="Wingdings" charset="2"/>
              <a:buChar char="§"/>
            </a:pPr>
            <a:r>
              <a:rPr lang="es-ES_tradnl" dirty="0">
                <a:latin typeface="+mn-lt"/>
              </a:rPr>
              <a:t>Transporte, almacenamiento y comunicaciones</a:t>
            </a:r>
          </a:p>
          <a:p>
            <a:pPr marL="741362" lvl="1" indent="-285750">
              <a:lnSpc>
                <a:spcPct val="100000"/>
              </a:lnSpc>
              <a:buFont typeface="Wingdings" charset="2"/>
              <a:buChar char="§"/>
            </a:pPr>
            <a:r>
              <a:rPr lang="es-ES_tradnl" dirty="0">
                <a:latin typeface="+mn-lt"/>
              </a:rPr>
              <a:t>Intermediación financiera</a:t>
            </a:r>
          </a:p>
          <a:p>
            <a:pPr marL="741362" lvl="1" indent="-285750">
              <a:lnSpc>
                <a:spcPct val="100000"/>
              </a:lnSpc>
              <a:buFont typeface="Wingdings" charset="2"/>
              <a:buChar char="§"/>
            </a:pPr>
            <a:r>
              <a:rPr lang="es-ES_tradnl" dirty="0">
                <a:latin typeface="+mn-lt"/>
              </a:rPr>
              <a:t>Actividades inmobiliarias, empresariales y de alquiler</a:t>
            </a:r>
          </a:p>
          <a:p>
            <a:pPr marL="741362" lvl="1" indent="-285750">
              <a:lnSpc>
                <a:spcPct val="100000"/>
              </a:lnSpc>
              <a:buFont typeface="Wingdings" charset="2"/>
              <a:buChar char="§"/>
            </a:pPr>
            <a:r>
              <a:rPr lang="es-ES_tradnl" dirty="0">
                <a:latin typeface="+mn-lt"/>
              </a:rPr>
              <a:t>Administración pública y defensa; planes de seguridad social de afiliación obligatoria</a:t>
            </a:r>
          </a:p>
          <a:p>
            <a:pPr marL="741362" lvl="1" indent="-285750">
              <a:lnSpc>
                <a:spcPct val="100000"/>
              </a:lnSpc>
              <a:buFont typeface="Wingdings" charset="2"/>
              <a:buChar char="§"/>
            </a:pPr>
            <a:r>
              <a:rPr lang="es-ES_tradnl" dirty="0">
                <a:latin typeface="+mn-lt"/>
              </a:rPr>
              <a:t>Enseñanza</a:t>
            </a:r>
          </a:p>
          <a:p>
            <a:pPr marL="741362" lvl="1" indent="-285750">
              <a:lnSpc>
                <a:spcPct val="100000"/>
              </a:lnSpc>
              <a:buFont typeface="Wingdings" charset="2"/>
              <a:buChar char="§"/>
            </a:pPr>
            <a:r>
              <a:rPr lang="es-ES_tradnl" dirty="0">
                <a:latin typeface="+mn-lt"/>
              </a:rPr>
              <a:t>Servicios sociales y de salud</a:t>
            </a:r>
          </a:p>
          <a:p>
            <a:pPr marL="741362" lvl="1" indent="-285750">
              <a:lnSpc>
                <a:spcPct val="100000"/>
              </a:lnSpc>
              <a:buFont typeface="Wingdings" charset="2"/>
              <a:buChar char="§"/>
            </a:pPr>
            <a:r>
              <a:rPr lang="es-ES_tradnl" dirty="0">
                <a:latin typeface="+mn-lt"/>
              </a:rPr>
              <a:t>Otras actividades de servicios comunitarios, sociales y personales</a:t>
            </a:r>
          </a:p>
          <a:p>
            <a:pPr marL="741362" lvl="1" indent="-285750">
              <a:lnSpc>
                <a:spcPct val="100000"/>
              </a:lnSpc>
              <a:buFont typeface="Wingdings" charset="2"/>
              <a:buChar char="§"/>
            </a:pPr>
            <a:r>
              <a:rPr lang="es-ES_tradnl" dirty="0">
                <a:latin typeface="+mn-lt"/>
              </a:rPr>
              <a:t>Actividades de hogares privados como empleadores y actividades no diferenciadas de hogares privados como productores</a:t>
            </a:r>
          </a:p>
          <a:p>
            <a:pPr marL="741362" lvl="1" indent="-285750">
              <a:lnSpc>
                <a:spcPct val="100000"/>
              </a:lnSpc>
              <a:buFont typeface="Wingdings" charset="2"/>
              <a:buChar char="§"/>
            </a:pPr>
            <a:r>
              <a:rPr lang="es-ES_tradnl" dirty="0">
                <a:latin typeface="+mn-lt"/>
              </a:rPr>
              <a:t>Organizaciones y órganos extraterritoriales</a:t>
            </a:r>
            <a:endParaRPr lang="es-AR" b="0" dirty="0">
              <a:latin typeface="+mn-lt"/>
            </a:endParaRPr>
          </a:p>
          <a:p>
            <a:pPr marL="285750" indent="-285750">
              <a:lnSpc>
                <a:spcPct val="100000"/>
              </a:lnSpc>
              <a:buClr>
                <a:schemeClr val="accent1"/>
              </a:buClr>
              <a:buSzPct val="100000"/>
              <a:buFont typeface="Wingdings" charset="2"/>
              <a:buChar char="§"/>
            </a:pPr>
            <a:r>
              <a:rPr lang="es-AR" sz="1800" b="0" dirty="0">
                <a:latin typeface="+mn-lt"/>
              </a:rPr>
              <a:t>La muestra esta estratificada por </a:t>
            </a:r>
            <a:r>
              <a:rPr lang="es-AR" sz="1800" b="0" dirty="0">
                <a:solidFill>
                  <a:srgbClr val="000000"/>
                </a:solidFill>
                <a:latin typeface="+mn-lt"/>
              </a:rPr>
              <a:t>dimensión de establecimiento</a:t>
            </a:r>
          </a:p>
          <a:p>
            <a:pPr marL="285750" indent="-285750">
              <a:lnSpc>
                <a:spcPct val="100000"/>
              </a:lnSpc>
              <a:buClr>
                <a:schemeClr val="accent1"/>
              </a:buClr>
              <a:buSzPct val="100000"/>
              <a:buFont typeface="Wingdings" charset="2"/>
              <a:buChar char="§"/>
            </a:pPr>
            <a:r>
              <a:rPr lang="es-AR" sz="1800" b="0" dirty="0">
                <a:latin typeface="+mn-lt"/>
              </a:rPr>
              <a:t>La falta de estratificación por sector industria requerirá un factor de expansión</a:t>
            </a:r>
          </a:p>
          <a:p>
            <a:pPr marL="285750" indent="-285750">
              <a:lnSpc>
                <a:spcPct val="100000"/>
              </a:lnSpc>
              <a:buClr>
                <a:schemeClr val="accent1"/>
              </a:buClr>
              <a:buSzPct val="100000"/>
              <a:buFont typeface="Wingdings" charset="2"/>
              <a:buChar char="§"/>
            </a:pPr>
            <a:r>
              <a:rPr lang="es-AR" sz="1800" b="0" dirty="0">
                <a:latin typeface="+mn-lt"/>
              </a:rPr>
              <a:t>Los microdatos van a ser entregados para su uso en el Observatorio</a:t>
            </a:r>
          </a:p>
        </p:txBody>
      </p:sp>
      <p:sp>
        <p:nvSpPr>
          <p:cNvPr id="4" name="Rectángulo 3"/>
          <p:cNvSpPr/>
          <p:nvPr/>
        </p:nvSpPr>
        <p:spPr>
          <a:xfrm>
            <a:off x="533400" y="6126480"/>
            <a:ext cx="7696200" cy="400110"/>
          </a:xfrm>
          <a:prstGeom prst="rect">
            <a:avLst/>
          </a:prstGeom>
        </p:spPr>
        <p:txBody>
          <a:bodyPr wrap="square">
            <a:spAutoFit/>
          </a:bodyPr>
          <a:lstStyle/>
          <a:p>
            <a:r>
              <a:rPr lang="es-ES_tradnl" sz="1000" dirty="0">
                <a:solidFill>
                  <a:srgbClr val="000000"/>
                </a:solidFill>
                <a:ea typeface="Times New Roman"/>
                <a:cs typeface="Times New Roman"/>
              </a:rPr>
              <a:t>(1) Ver documento de las Naciones Unidas: “Clasificación industrial internacional uniforme de todas las actividades económicas”, disponible en https://unstats.un.org/unsd/publication/SeriesM/seriesm_4rev3_1s.pdf</a:t>
            </a:r>
            <a:endParaRPr lang="es-AR" sz="1000" dirty="0"/>
          </a:p>
        </p:txBody>
      </p:sp>
    </p:spTree>
    <p:extLst>
      <p:ext uri="{BB962C8B-B14F-4D97-AF65-F5344CB8AC3E}">
        <p14:creationId xmlns:p14="http://schemas.microsoft.com/office/powerpoint/2010/main" val="17213558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1"/>
          <p:cNvSpPr/>
          <p:nvPr/>
        </p:nvSpPr>
        <p:spPr>
          <a:xfrm>
            <a:off x="2209800" y="4724400"/>
            <a:ext cx="5334000" cy="609600"/>
          </a:xfrm>
          <a:prstGeom prst="roundRect">
            <a:avLst/>
          </a:prstGeom>
          <a:solidFill>
            <a:schemeClr val="accent1">
              <a:lumMod val="60000"/>
              <a:lumOff val="40000"/>
            </a:schemeClr>
          </a:solid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sp>
        <p:nvSpPr>
          <p:cNvPr id="83970" name="Rectangle 2"/>
          <p:cNvSpPr>
            <a:spLocks noGrp="1" noChangeArrowheads="1"/>
          </p:cNvSpPr>
          <p:nvPr>
            <p:ph type="title"/>
          </p:nvPr>
        </p:nvSpPr>
        <p:spPr bwMode="auto">
          <a:xfrm>
            <a:off x="304800" y="0"/>
            <a:ext cx="8534400" cy="685800"/>
          </a:xfrm>
        </p:spPr>
        <p:txBody>
          <a:bodyPr wrap="square" tIns="45720" numCol="1" compatLnSpc="1">
            <a:prstTxWarp prst="textNoShape">
              <a:avLst/>
            </a:prstTxWarp>
          </a:bodyPr>
          <a:lstStyle/>
          <a:p>
            <a:pPr algn="ctr" eaLnBrk="1" hangingPunct="1">
              <a:defRPr/>
            </a:pPr>
            <a:r>
              <a:rPr lang="en-US" dirty="0">
                <a:ea typeface="ＭＳ Ｐゴシック" charset="0"/>
              </a:rPr>
              <a:t>CONTENIDOS</a:t>
            </a:r>
          </a:p>
        </p:txBody>
      </p:sp>
      <p:sp>
        <p:nvSpPr>
          <p:cNvPr id="17410" name="Content Placeholder 3"/>
          <p:cNvSpPr>
            <a:spLocks noGrp="1"/>
          </p:cNvSpPr>
          <p:nvPr>
            <p:ph idx="1"/>
          </p:nvPr>
        </p:nvSpPr>
        <p:spPr>
          <a:xfrm>
            <a:off x="2133600" y="1143000"/>
            <a:ext cx="5334000" cy="4953000"/>
          </a:xfrm>
        </p:spPr>
        <p:txBody>
          <a:bodyPr/>
          <a:lstStyle/>
          <a:p>
            <a:pPr lvl="1" eaLnBrk="1" hangingPunct="1">
              <a:lnSpc>
                <a:spcPct val="60000"/>
              </a:lnSpc>
              <a:buFont typeface="Wingdings" charset="0"/>
              <a:buChar char="§"/>
              <a:defRPr/>
            </a:pPr>
            <a:endParaRPr lang="es-AR" sz="2000" dirty="0">
              <a:solidFill>
                <a:srgbClr val="404040"/>
              </a:solidFill>
              <a:ea typeface="MS PGothic" charset="0"/>
              <a:cs typeface="Calibri" charset="0"/>
            </a:endParaRPr>
          </a:p>
          <a:p>
            <a:pPr lvl="1" eaLnBrk="1" hangingPunct="1">
              <a:lnSpc>
                <a:spcPct val="90000"/>
              </a:lnSpc>
              <a:buFont typeface="Wingdings" charset="0"/>
              <a:buChar char="§"/>
              <a:defRPr/>
            </a:pPr>
            <a:r>
              <a:rPr lang="es-CO" sz="2000" dirty="0">
                <a:latin typeface="+mn-lt"/>
                <a:ea typeface="MS PGothic" charset="0"/>
                <a:cs typeface="Calibri" charset="0"/>
              </a:rPr>
              <a:t>Introducción y antecedentes</a:t>
            </a:r>
          </a:p>
          <a:p>
            <a:pPr lvl="1" eaLnBrk="1" hangingPunct="1">
              <a:lnSpc>
                <a:spcPct val="90000"/>
              </a:lnSpc>
              <a:buFont typeface="Wingdings" charset="0"/>
              <a:buChar char="§"/>
              <a:defRPr/>
            </a:pPr>
            <a:endParaRPr lang="es-CO" sz="2000" dirty="0">
              <a:latin typeface="+mn-lt"/>
              <a:ea typeface="MS PGothic" charset="0"/>
              <a:cs typeface="Calibri" charset="0"/>
            </a:endParaRPr>
          </a:p>
          <a:p>
            <a:pPr lvl="1" eaLnBrk="1" hangingPunct="1">
              <a:lnSpc>
                <a:spcPct val="100000"/>
              </a:lnSpc>
              <a:buFont typeface="Wingdings" charset="0"/>
              <a:buChar char="§"/>
              <a:defRPr/>
            </a:pPr>
            <a:r>
              <a:rPr lang="es-CO" sz="2000" dirty="0">
                <a:latin typeface="+mn-lt"/>
              </a:rPr>
              <a:t>Requerimientos y arquitectura informativa del observatorio</a:t>
            </a:r>
          </a:p>
          <a:p>
            <a:pPr lvl="1" eaLnBrk="1" hangingPunct="1">
              <a:lnSpc>
                <a:spcPct val="100000"/>
              </a:lnSpc>
              <a:buFont typeface="Wingdings" charset="0"/>
              <a:buChar char="§"/>
              <a:defRPr/>
            </a:pPr>
            <a:endParaRPr lang="es-CO" sz="2000" dirty="0">
              <a:latin typeface="+mn-lt"/>
              <a:ea typeface="MS PGothic" charset="0"/>
              <a:cs typeface="Calibri" charset="0"/>
            </a:endParaRPr>
          </a:p>
          <a:p>
            <a:pPr lvl="1" eaLnBrk="1" hangingPunct="1">
              <a:lnSpc>
                <a:spcPct val="100000"/>
              </a:lnSpc>
              <a:buFont typeface="Wingdings" charset="0"/>
              <a:buChar char="§"/>
              <a:defRPr/>
            </a:pPr>
            <a:r>
              <a:rPr lang="es-CO" sz="2000" dirty="0">
                <a:latin typeface="+mn-lt"/>
              </a:rPr>
              <a:t>Mecanismos y términos de actualización</a:t>
            </a:r>
          </a:p>
          <a:p>
            <a:pPr marL="228600" lvl="1" indent="0" eaLnBrk="1" hangingPunct="1">
              <a:lnSpc>
                <a:spcPct val="100000"/>
              </a:lnSpc>
              <a:buNone/>
              <a:defRPr/>
            </a:pPr>
            <a:endParaRPr lang="es-CO" sz="2000" dirty="0">
              <a:latin typeface="+mn-lt"/>
              <a:ea typeface="MS PGothic" charset="0"/>
              <a:cs typeface="Calibri" charset="0"/>
            </a:endParaRPr>
          </a:p>
          <a:p>
            <a:pPr lvl="1" eaLnBrk="1" hangingPunct="1">
              <a:lnSpc>
                <a:spcPct val="100000"/>
              </a:lnSpc>
              <a:buFont typeface="Wingdings" charset="0"/>
              <a:buChar char="§"/>
              <a:defRPr/>
            </a:pPr>
            <a:r>
              <a:rPr lang="es-CO" sz="2000" dirty="0">
                <a:latin typeface="+mn-lt"/>
              </a:rPr>
              <a:t>Encuestas adicionales</a:t>
            </a:r>
          </a:p>
          <a:p>
            <a:pPr lvl="1" eaLnBrk="1" hangingPunct="1">
              <a:lnSpc>
                <a:spcPct val="100000"/>
              </a:lnSpc>
              <a:buFont typeface="Wingdings" charset="0"/>
              <a:buChar char="§"/>
              <a:defRPr/>
            </a:pPr>
            <a:endParaRPr lang="es-CO" sz="2000" dirty="0">
              <a:latin typeface="+mn-lt"/>
            </a:endParaRPr>
          </a:p>
          <a:p>
            <a:pPr lvl="1" eaLnBrk="1" hangingPunct="1">
              <a:lnSpc>
                <a:spcPct val="100000"/>
              </a:lnSpc>
              <a:buFont typeface="Wingdings" charset="0"/>
              <a:buChar char="§"/>
              <a:defRPr/>
            </a:pPr>
            <a:r>
              <a:rPr lang="es-CO" sz="2000" dirty="0">
                <a:latin typeface="+mn-lt"/>
              </a:rPr>
              <a:t>Homogenización de fuentes y cálculo de índices de digitalización</a:t>
            </a:r>
          </a:p>
          <a:p>
            <a:pPr lvl="1" eaLnBrk="1" hangingPunct="1">
              <a:lnSpc>
                <a:spcPct val="100000"/>
              </a:lnSpc>
              <a:buFont typeface="Wingdings" charset="0"/>
              <a:buChar char="§"/>
              <a:defRPr/>
            </a:pPr>
            <a:endParaRPr lang="es-CO" sz="2000" dirty="0">
              <a:latin typeface="+mn-lt"/>
            </a:endParaRPr>
          </a:p>
          <a:p>
            <a:pPr lvl="1" eaLnBrk="1" hangingPunct="1">
              <a:lnSpc>
                <a:spcPct val="100000"/>
              </a:lnSpc>
              <a:buFont typeface="Wingdings" charset="0"/>
              <a:buChar char="§"/>
              <a:defRPr/>
            </a:pPr>
            <a:r>
              <a:rPr lang="es-CO" sz="2000" dirty="0">
                <a:latin typeface="+mn-lt"/>
              </a:rPr>
              <a:t>Pasos siguientes</a:t>
            </a:r>
          </a:p>
          <a:p>
            <a:pPr lvl="1" eaLnBrk="1" hangingPunct="1">
              <a:lnSpc>
                <a:spcPct val="100000"/>
              </a:lnSpc>
              <a:buFont typeface="Wingdings" charset="0"/>
              <a:buChar char="§"/>
              <a:defRPr/>
            </a:pPr>
            <a:endParaRPr lang="en-US" sz="2000" dirty="0">
              <a:latin typeface="+mn-lt"/>
            </a:endParaRPr>
          </a:p>
          <a:p>
            <a:pPr lvl="1" eaLnBrk="1" hangingPunct="1">
              <a:lnSpc>
                <a:spcPct val="90000"/>
              </a:lnSpc>
              <a:buFont typeface="Wingdings" charset="0"/>
              <a:buChar char="§"/>
              <a:defRPr/>
            </a:pPr>
            <a:endParaRPr lang="es-ES" sz="2000" dirty="0">
              <a:latin typeface="Tw Cen MT" charset="0"/>
              <a:ea typeface="MS PGothic" charset="0"/>
              <a:cs typeface="Calibri" charset="0"/>
            </a:endParaRPr>
          </a:p>
          <a:p>
            <a:pPr lvl="1" eaLnBrk="1" hangingPunct="1">
              <a:lnSpc>
                <a:spcPct val="90000"/>
              </a:lnSpc>
              <a:buFont typeface="Wingdings" charset="0"/>
              <a:buChar char="§"/>
              <a:defRPr/>
            </a:pPr>
            <a:endParaRPr lang="es-ES" sz="2000" dirty="0">
              <a:latin typeface="Tw Cen MT" charset="0"/>
              <a:ea typeface="MS PGothic" charset="0"/>
              <a:cs typeface="Calibri" charset="0"/>
            </a:endParaRPr>
          </a:p>
        </p:txBody>
      </p:sp>
    </p:spTree>
    <p:extLst>
      <p:ext uri="{BB962C8B-B14F-4D97-AF65-F5344CB8AC3E}">
        <p14:creationId xmlns:p14="http://schemas.microsoft.com/office/powerpoint/2010/main" val="38618607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PARA EXPLICAR LOS PROCEDIMIENTOS DE NORMALIZACIÓN Y CALCULO DE ÍNDICES DE DIGITALIZACIÓN, SE RETOMA LA ARQUITECTURA FUNCIONAL DEL OBSERVATORIO</a:t>
            </a:r>
            <a:endParaRPr lang="es-AR" dirty="0"/>
          </a:p>
        </p:txBody>
      </p:sp>
      <p:sp>
        <p:nvSpPr>
          <p:cNvPr id="4" name="Magnetic Disk 3"/>
          <p:cNvSpPr/>
          <p:nvPr/>
        </p:nvSpPr>
        <p:spPr>
          <a:xfrm>
            <a:off x="609600" y="1524000"/>
            <a:ext cx="1295400" cy="1905000"/>
          </a:xfrm>
          <a:prstGeom prst="flowChartMagneticDisk">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CO" sz="1600" dirty="0">
                <a:solidFill>
                  <a:schemeClr val="tx1"/>
                </a:solidFill>
                <a:effectLst/>
              </a:rPr>
              <a:t>1.Encuestas existentes (DANE, MINTIC)</a:t>
            </a:r>
          </a:p>
        </p:txBody>
      </p:sp>
      <p:sp>
        <p:nvSpPr>
          <p:cNvPr id="5" name="Data 4"/>
          <p:cNvSpPr/>
          <p:nvPr/>
        </p:nvSpPr>
        <p:spPr>
          <a:xfrm>
            <a:off x="76200" y="3505200"/>
            <a:ext cx="1905000" cy="1295400"/>
          </a:xfrm>
          <a:prstGeom prst="flowChartInputOutpu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CO" sz="1600" dirty="0">
                <a:solidFill>
                  <a:srgbClr val="000000"/>
                </a:solidFill>
              </a:rPr>
              <a:t>1’.Encuestas a realizarse en la Fase 2</a:t>
            </a:r>
          </a:p>
        </p:txBody>
      </p:sp>
      <p:sp>
        <p:nvSpPr>
          <p:cNvPr id="6" name="Process 5"/>
          <p:cNvSpPr/>
          <p:nvPr/>
        </p:nvSpPr>
        <p:spPr>
          <a:xfrm>
            <a:off x="2362200" y="2362200"/>
            <a:ext cx="1447800" cy="762000"/>
          </a:xfrm>
          <a:prstGeom prst="flowChartProcess">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CO" sz="1600" dirty="0">
                <a:solidFill>
                  <a:srgbClr val="000000"/>
                </a:solidFill>
              </a:rPr>
              <a:t>2. Normalización de datos</a:t>
            </a:r>
          </a:p>
        </p:txBody>
      </p:sp>
      <p:sp>
        <p:nvSpPr>
          <p:cNvPr id="7" name="Process 6"/>
          <p:cNvSpPr/>
          <p:nvPr/>
        </p:nvSpPr>
        <p:spPr>
          <a:xfrm>
            <a:off x="5943600" y="2209800"/>
            <a:ext cx="1447800" cy="990600"/>
          </a:xfrm>
          <a:prstGeom prst="flowChartProcess">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CO" sz="1600" dirty="0">
                <a:solidFill>
                  <a:srgbClr val="000000"/>
                </a:solidFill>
              </a:rPr>
              <a:t>4. Cálculo de indices de digitalización</a:t>
            </a:r>
          </a:p>
        </p:txBody>
      </p:sp>
      <p:sp>
        <p:nvSpPr>
          <p:cNvPr id="8" name="Process 7"/>
          <p:cNvSpPr/>
          <p:nvPr/>
        </p:nvSpPr>
        <p:spPr>
          <a:xfrm>
            <a:off x="4114800" y="1905000"/>
            <a:ext cx="1524000" cy="1600200"/>
          </a:xfrm>
          <a:prstGeom prst="flowChartProcess">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CO" sz="1600" dirty="0">
                <a:solidFill>
                  <a:srgbClr val="000000"/>
                </a:solidFill>
              </a:rPr>
              <a:t>3. Análisis de microdatos para generar estadísticas por segmentos</a:t>
            </a:r>
          </a:p>
        </p:txBody>
      </p:sp>
      <p:sp>
        <p:nvSpPr>
          <p:cNvPr id="9" name="Magnetic Disk 8"/>
          <p:cNvSpPr/>
          <p:nvPr/>
        </p:nvSpPr>
        <p:spPr>
          <a:xfrm>
            <a:off x="7620000" y="1752600"/>
            <a:ext cx="1295400" cy="1905000"/>
          </a:xfrm>
          <a:prstGeom prst="flowChartMagneticDisk">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CO" sz="1600" dirty="0">
                <a:solidFill>
                  <a:schemeClr val="tx1"/>
                </a:solidFill>
                <a:effectLst/>
              </a:rPr>
              <a:t>5. Base de datos de la economía digital</a:t>
            </a:r>
          </a:p>
        </p:txBody>
      </p:sp>
      <p:sp>
        <p:nvSpPr>
          <p:cNvPr id="10" name="Right Arrow 9"/>
          <p:cNvSpPr/>
          <p:nvPr/>
        </p:nvSpPr>
        <p:spPr>
          <a:xfrm>
            <a:off x="3886200" y="2667000"/>
            <a:ext cx="152400" cy="304800"/>
          </a:xfrm>
          <a:prstGeom prst="rightArrow">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1" name="Right Arrow 10"/>
          <p:cNvSpPr/>
          <p:nvPr/>
        </p:nvSpPr>
        <p:spPr>
          <a:xfrm>
            <a:off x="5715000" y="2667000"/>
            <a:ext cx="152400" cy="304800"/>
          </a:xfrm>
          <a:prstGeom prst="rightArrow">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Right Arrow 11"/>
          <p:cNvSpPr/>
          <p:nvPr/>
        </p:nvSpPr>
        <p:spPr>
          <a:xfrm>
            <a:off x="7441942" y="2667000"/>
            <a:ext cx="152400" cy="304800"/>
          </a:xfrm>
          <a:prstGeom prst="rightArrow">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Right Brace 12"/>
          <p:cNvSpPr/>
          <p:nvPr/>
        </p:nvSpPr>
        <p:spPr>
          <a:xfrm>
            <a:off x="1840855" y="1524000"/>
            <a:ext cx="368945" cy="3352800"/>
          </a:xfrm>
          <a:prstGeom prst="rightBrac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dirty="0"/>
          </a:p>
        </p:txBody>
      </p:sp>
      <p:sp>
        <p:nvSpPr>
          <p:cNvPr id="14" name="TextBox 13"/>
          <p:cNvSpPr txBox="1"/>
          <p:nvPr/>
        </p:nvSpPr>
        <p:spPr>
          <a:xfrm>
            <a:off x="2209800" y="3276600"/>
            <a:ext cx="1600200" cy="584776"/>
          </a:xfrm>
          <a:prstGeom prst="rect">
            <a:avLst/>
          </a:prstGeom>
          <a:noFill/>
        </p:spPr>
        <p:txBody>
          <a:bodyPr wrap="square" rtlCol="0">
            <a:spAutoFit/>
          </a:bodyPr>
          <a:lstStyle/>
          <a:p>
            <a:pPr marL="166688" indent="-166688">
              <a:buFont typeface="Arial"/>
              <a:buChar char="•"/>
            </a:pPr>
            <a:r>
              <a:rPr lang="es-CO" sz="1600" dirty="0">
                <a:latin typeface="+mn-lt"/>
              </a:rPr>
              <a:t>Por factores de expansión</a:t>
            </a:r>
          </a:p>
        </p:txBody>
      </p:sp>
      <p:sp>
        <p:nvSpPr>
          <p:cNvPr id="15" name="TextBox 14"/>
          <p:cNvSpPr txBox="1"/>
          <p:nvPr/>
        </p:nvSpPr>
        <p:spPr>
          <a:xfrm>
            <a:off x="4114800" y="3530024"/>
            <a:ext cx="1600200" cy="1323439"/>
          </a:xfrm>
          <a:prstGeom prst="rect">
            <a:avLst/>
          </a:prstGeom>
          <a:noFill/>
        </p:spPr>
        <p:txBody>
          <a:bodyPr wrap="square" rtlCol="0">
            <a:spAutoFit/>
          </a:bodyPr>
          <a:lstStyle/>
          <a:p>
            <a:pPr marL="166688" indent="-166688">
              <a:buFont typeface="Arial"/>
              <a:buChar char="•"/>
            </a:pPr>
            <a:r>
              <a:rPr lang="es-CO" sz="1600" dirty="0">
                <a:latin typeface="+mn-lt"/>
              </a:rPr>
              <a:t>Por sector industrial</a:t>
            </a:r>
          </a:p>
          <a:p>
            <a:pPr marL="166688" indent="-166688">
              <a:buFont typeface="Arial"/>
              <a:buChar char="•"/>
            </a:pPr>
            <a:r>
              <a:rPr lang="es-CO" sz="1600" dirty="0">
                <a:latin typeface="+mn-lt"/>
              </a:rPr>
              <a:t>Por </a:t>
            </a:r>
            <a:r>
              <a:rPr lang="es-CO" sz="1600" dirty="0" smtClean="0">
                <a:latin typeface="+mn-lt"/>
              </a:rPr>
              <a:t>tamaño </a:t>
            </a:r>
            <a:r>
              <a:rPr lang="es-CO" sz="1600" dirty="0">
                <a:latin typeface="+mn-lt"/>
              </a:rPr>
              <a:t>de empresa</a:t>
            </a:r>
          </a:p>
          <a:p>
            <a:pPr marL="166688" indent="-166688">
              <a:buFont typeface="Arial"/>
              <a:buChar char="•"/>
            </a:pPr>
            <a:r>
              <a:rPr lang="es-CO" sz="1600" dirty="0">
                <a:latin typeface="+mn-lt"/>
              </a:rPr>
              <a:t>Por geografía</a:t>
            </a:r>
          </a:p>
        </p:txBody>
      </p:sp>
      <p:sp>
        <p:nvSpPr>
          <p:cNvPr id="16" name="TextBox 15"/>
          <p:cNvSpPr txBox="1"/>
          <p:nvPr/>
        </p:nvSpPr>
        <p:spPr>
          <a:xfrm>
            <a:off x="5867400" y="3200400"/>
            <a:ext cx="1600200" cy="2062103"/>
          </a:xfrm>
          <a:prstGeom prst="rect">
            <a:avLst/>
          </a:prstGeom>
          <a:noFill/>
        </p:spPr>
        <p:txBody>
          <a:bodyPr wrap="square" rtlCol="0">
            <a:spAutoFit/>
          </a:bodyPr>
          <a:lstStyle/>
          <a:p>
            <a:pPr marL="166688" indent="-166688">
              <a:buFont typeface="Arial"/>
              <a:buChar char="•"/>
            </a:pPr>
            <a:r>
              <a:rPr lang="es-CO" sz="1600" dirty="0">
                <a:latin typeface="+mn-lt"/>
              </a:rPr>
              <a:t>Por sector industrial</a:t>
            </a:r>
          </a:p>
          <a:p>
            <a:pPr marL="166688" indent="-166688">
              <a:buFont typeface="Arial"/>
              <a:buChar char="•"/>
            </a:pPr>
            <a:r>
              <a:rPr lang="es-CO" sz="1600" dirty="0">
                <a:latin typeface="+mn-lt"/>
              </a:rPr>
              <a:t>Por tamaño de empresa</a:t>
            </a:r>
          </a:p>
          <a:p>
            <a:pPr marL="166688" indent="-166688">
              <a:buFont typeface="Arial"/>
              <a:buChar char="•"/>
            </a:pPr>
            <a:r>
              <a:rPr lang="es-CO" sz="1600" dirty="0">
                <a:latin typeface="+mn-lt"/>
              </a:rPr>
              <a:t>Por geografía</a:t>
            </a:r>
          </a:p>
          <a:p>
            <a:pPr marL="166688" indent="-166688">
              <a:buFont typeface="Arial"/>
              <a:buChar char="•"/>
            </a:pPr>
            <a:r>
              <a:rPr lang="es-CO" sz="1600" dirty="0">
                <a:latin typeface="+mn-lt"/>
              </a:rPr>
              <a:t>Por estadio de la cadena de valor</a:t>
            </a:r>
          </a:p>
        </p:txBody>
      </p:sp>
      <p:sp>
        <p:nvSpPr>
          <p:cNvPr id="17" name="TextBox 16"/>
          <p:cNvSpPr txBox="1"/>
          <p:nvPr/>
        </p:nvSpPr>
        <p:spPr>
          <a:xfrm>
            <a:off x="1524000" y="1066800"/>
            <a:ext cx="6622326" cy="369332"/>
          </a:xfrm>
          <a:prstGeom prst="rect">
            <a:avLst/>
          </a:prstGeom>
          <a:noFill/>
        </p:spPr>
        <p:txBody>
          <a:bodyPr wrap="none" rtlCol="0">
            <a:spAutoFit/>
          </a:bodyPr>
          <a:lstStyle/>
          <a:p>
            <a:r>
              <a:rPr lang="es-AR" dirty="0" smtClean="0"/>
              <a:t>OBSERVATORIO DE LA ECONOMÍA DIGITAL DE COLOMBIA</a:t>
            </a:r>
            <a:endParaRPr lang="es-AR" dirty="0"/>
          </a:p>
        </p:txBody>
      </p:sp>
      <p:sp>
        <p:nvSpPr>
          <p:cNvPr id="18" name="TextBox 17"/>
          <p:cNvSpPr txBox="1"/>
          <p:nvPr/>
        </p:nvSpPr>
        <p:spPr>
          <a:xfrm>
            <a:off x="7010401" y="5181600"/>
            <a:ext cx="2057399" cy="1077218"/>
          </a:xfrm>
          <a:prstGeom prst="rect">
            <a:avLst/>
          </a:prstGeom>
          <a:solidFill>
            <a:schemeClr val="bg1">
              <a:lumMod val="75000"/>
            </a:schemeClr>
          </a:solidFill>
          <a:ln>
            <a:solidFill>
              <a:srgbClr val="000000"/>
            </a:solidFill>
          </a:ln>
        </p:spPr>
        <p:txBody>
          <a:bodyPr wrap="square" rtlCol="0">
            <a:spAutoFit/>
          </a:bodyPr>
          <a:lstStyle/>
          <a:p>
            <a:pPr algn="ctr"/>
            <a:r>
              <a:rPr lang="es-CO" sz="1600" b="1" dirty="0">
                <a:latin typeface="+mn-lt"/>
              </a:rPr>
              <a:t>6. Resultados</a:t>
            </a:r>
          </a:p>
          <a:p>
            <a:pPr marL="115888" indent="-115888">
              <a:buFont typeface="Arial"/>
              <a:buChar char="•"/>
            </a:pPr>
            <a:r>
              <a:rPr lang="es-CO" sz="1600" b="1" dirty="0">
                <a:latin typeface="+mn-lt"/>
              </a:rPr>
              <a:t>Informes anuales de avance</a:t>
            </a:r>
          </a:p>
          <a:p>
            <a:pPr marL="115888" indent="-115888">
              <a:buFont typeface="Arial"/>
              <a:buChar char="•"/>
            </a:pPr>
            <a:r>
              <a:rPr lang="es-CO" sz="1600" b="1" dirty="0">
                <a:latin typeface="+mn-lt"/>
              </a:rPr>
              <a:t>Consultas ad-hoc</a:t>
            </a:r>
          </a:p>
        </p:txBody>
      </p:sp>
      <p:sp>
        <p:nvSpPr>
          <p:cNvPr id="19" name="Right Arrow 18"/>
          <p:cNvSpPr/>
          <p:nvPr/>
        </p:nvSpPr>
        <p:spPr>
          <a:xfrm rot="5400000">
            <a:off x="7696200" y="4267200"/>
            <a:ext cx="1066800" cy="304800"/>
          </a:xfrm>
          <a:prstGeom prst="rightArrow">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42326490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UNA VEZ UNIFICADAS LAS BASES DE DATOS EN EL OBSERVATORIO, LAS ESTADÍSTICAS DEBEN SER NORMALIZADAS EN FUNCIÓN DEL FACTOR DE EXPANSIÓN</a:t>
            </a:r>
            <a:endParaRPr lang="es-AR" dirty="0"/>
          </a:p>
        </p:txBody>
      </p:sp>
      <p:sp>
        <p:nvSpPr>
          <p:cNvPr id="3" name="Content Placeholder 2"/>
          <p:cNvSpPr>
            <a:spLocks noGrp="1"/>
          </p:cNvSpPr>
          <p:nvPr>
            <p:ph idx="1"/>
          </p:nvPr>
        </p:nvSpPr>
        <p:spPr/>
        <p:txBody>
          <a:bodyPr/>
          <a:lstStyle/>
          <a:p>
            <a:pPr marL="635000" indent="-352425">
              <a:lnSpc>
                <a:spcPct val="100000"/>
              </a:lnSpc>
              <a:buClr>
                <a:schemeClr val="accent1"/>
              </a:buClr>
              <a:buSzPct val="100000"/>
              <a:buFont typeface="Wingdings" charset="2"/>
              <a:buChar char="§"/>
            </a:pPr>
            <a:r>
              <a:rPr lang="es-AR" b="0" dirty="0">
                <a:latin typeface="+mn-lt"/>
              </a:rPr>
              <a:t>En términos generales, las encuestas deben incluir un factor de expansión que permite ajustar los resultados brutos al universo de empresas</a:t>
            </a:r>
          </a:p>
          <a:p>
            <a:pPr marL="635000" indent="-352425">
              <a:lnSpc>
                <a:spcPct val="100000"/>
              </a:lnSpc>
              <a:buClr>
                <a:schemeClr val="accent1"/>
              </a:buClr>
              <a:buSzPct val="100000"/>
              <a:buFont typeface="Wingdings" charset="2"/>
              <a:buChar char="§"/>
            </a:pPr>
            <a:r>
              <a:rPr lang="es-AR" b="0" dirty="0">
                <a:latin typeface="+mn-lt"/>
              </a:rPr>
              <a:t>De las encuestas a ser utilizadas algunas son reportadas con factor de expansión y otras no</a:t>
            </a:r>
          </a:p>
          <a:p>
            <a:endParaRPr lang="es-CO" dirty="0"/>
          </a:p>
        </p:txBody>
      </p:sp>
      <p:graphicFrame>
        <p:nvGraphicFramePr>
          <p:cNvPr id="4" name="Table 3"/>
          <p:cNvGraphicFramePr>
            <a:graphicFrameLocks noGrp="1"/>
          </p:cNvGraphicFramePr>
          <p:nvPr>
            <p:extLst>
              <p:ext uri="{D42A27DB-BD31-4B8C-83A1-F6EECF244321}">
                <p14:modId xmlns:p14="http://schemas.microsoft.com/office/powerpoint/2010/main" val="431228086"/>
              </p:ext>
            </p:extLst>
          </p:nvPr>
        </p:nvGraphicFramePr>
        <p:xfrm>
          <a:off x="685800" y="2057400"/>
          <a:ext cx="7924800" cy="4094479"/>
        </p:xfrm>
        <a:graphic>
          <a:graphicData uri="http://schemas.openxmlformats.org/drawingml/2006/table">
            <a:tbl>
              <a:tblPr firstRow="1" bandRow="1">
                <a:tableStyleId>{5C22544A-7EE6-4342-B048-85BDC9FD1C3A}</a:tableStyleId>
              </a:tblPr>
              <a:tblGrid>
                <a:gridCol w="2743201">
                  <a:extLst>
                    <a:ext uri="{9D8B030D-6E8A-4147-A177-3AD203B41FA5}">
                      <a16:colId xmlns="" xmlns:a16="http://schemas.microsoft.com/office/drawing/2014/main" val="20000"/>
                    </a:ext>
                  </a:extLst>
                </a:gridCol>
                <a:gridCol w="1524000">
                  <a:extLst>
                    <a:ext uri="{9D8B030D-6E8A-4147-A177-3AD203B41FA5}">
                      <a16:colId xmlns="" xmlns:a16="http://schemas.microsoft.com/office/drawing/2014/main" val="20001"/>
                    </a:ext>
                  </a:extLst>
                </a:gridCol>
                <a:gridCol w="1524000">
                  <a:extLst>
                    <a:ext uri="{9D8B030D-6E8A-4147-A177-3AD203B41FA5}">
                      <a16:colId xmlns="" xmlns:a16="http://schemas.microsoft.com/office/drawing/2014/main" val="20002"/>
                    </a:ext>
                  </a:extLst>
                </a:gridCol>
                <a:gridCol w="2133599">
                  <a:extLst>
                    <a:ext uri="{9D8B030D-6E8A-4147-A177-3AD203B41FA5}">
                      <a16:colId xmlns="" xmlns:a16="http://schemas.microsoft.com/office/drawing/2014/main" val="20003"/>
                    </a:ext>
                  </a:extLst>
                </a:gridCol>
              </a:tblGrid>
              <a:tr h="370840">
                <a:tc>
                  <a:txBody>
                    <a:bodyPr/>
                    <a:lstStyle/>
                    <a:p>
                      <a:endParaRPr lang="es-CO"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CO" dirty="0"/>
                        <a:t>Muestra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CO" dirty="0"/>
                        <a:t>Factor</a:t>
                      </a:r>
                      <a:r>
                        <a:rPr lang="es-CO" baseline="0" dirty="0"/>
                        <a:t> de expansion</a:t>
                      </a:r>
                      <a:endParaRPr lang="es-CO"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CO" dirty="0"/>
                        <a:t>Razon</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400" dirty="0">
                          <a:latin typeface="+mn-lt"/>
                        </a:rPr>
                        <a:t>Indicadores básicos de tenencia y uso de TIC en empresas (Manufactura, comercio, y servicios)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CO" sz="1400" dirty="0"/>
                        <a:t>23,853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CO" sz="1400" dirty="0"/>
                        <a:t>No</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r>
                        <a:rPr lang="es-CO" sz="1400" dirty="0"/>
                        <a:t>El </a:t>
                      </a:r>
                      <a:r>
                        <a:rPr lang="es-CO" sz="1400" dirty="0" smtClean="0"/>
                        <a:t>análisis </a:t>
                      </a:r>
                      <a:r>
                        <a:rPr lang="es-CO" sz="1400" dirty="0"/>
                        <a:t>de enfoca en el seguimiento de un panel de empresas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400" dirty="0">
                          <a:solidFill>
                            <a:srgbClr val="000000"/>
                          </a:solidFill>
                          <a:latin typeface="+mn-lt"/>
                        </a:rPr>
                        <a:t>Indicadores básicos de tenencia y uso de TIC en micro-establecimientos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CO" sz="1400" dirty="0"/>
                        <a:t>33,013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CO" sz="1400" dirty="0"/>
                        <a:t>No</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2"/>
                  </a:ext>
                </a:extLst>
              </a:tr>
              <a:tr h="370840">
                <a:tc>
                  <a:txBody>
                    <a:bodyPr/>
                    <a:lstStyle/>
                    <a:p>
                      <a:r>
                        <a:rPr lang="es-CO" sz="1400" dirty="0"/>
                        <a:t>Encuesta ad-hoc del sector primario</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CO" sz="1400" dirty="0"/>
                        <a:t>500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CO" sz="1400" dirty="0"/>
                        <a:t>Si</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extLst>
                  <a:ext uri="{0D108BD9-81ED-4DB2-BD59-A6C34878D82A}">
                    <a16:rowId xmlns=""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CO" sz="1400" b="0" kern="1200" noProof="0" dirty="0">
                          <a:solidFill>
                            <a:srgbClr val="000000"/>
                          </a:solidFill>
                          <a:effectLst/>
                          <a:latin typeface="+mn-lt"/>
                          <a:ea typeface="+mn-ea"/>
                          <a:cs typeface="+mn-cs"/>
                        </a:rPr>
                        <a:t>Encuesta de caracterización de las MIPYME colombianas y su relación con la tecnología</a:t>
                      </a:r>
                      <a:r>
                        <a:rPr lang="es-CO" sz="1400" b="0" noProof="0" dirty="0">
                          <a:solidFill>
                            <a:srgbClr val="000000"/>
                          </a:solidFill>
                          <a:effectLst/>
                        </a:rPr>
                        <a:t> </a:t>
                      </a:r>
                      <a:endParaRPr lang="es-CO" sz="1400" b="0" noProof="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CO" sz="1400" dirty="0"/>
                        <a:t>5,087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CO" sz="1400" dirty="0"/>
                        <a:t>Si</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extLst>
                  <a:ext uri="{0D108BD9-81ED-4DB2-BD59-A6C34878D82A}">
                    <a16:rowId xmlns="" xmlns:a16="http://schemas.microsoft.com/office/drawing/2014/main" val="10004"/>
                  </a:ext>
                </a:extLst>
              </a:tr>
              <a:tr h="370840">
                <a:tc>
                  <a:txBody>
                    <a:bodyPr/>
                    <a:lstStyle/>
                    <a:p>
                      <a:r>
                        <a:rPr lang="es-CO" sz="1400" dirty="0"/>
                        <a:t>Gran Encuesta del Mintic</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CO" sz="1400" dirty="0"/>
                        <a:t>3,008</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CO" sz="1400" dirty="0"/>
                        <a:t>Si</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extLst>
                  <a:ext uri="{0D108BD9-81ED-4DB2-BD59-A6C34878D82A}">
                    <a16:rowId xmlns="" xmlns:a16="http://schemas.microsoft.com/office/drawing/2014/main" val="10005"/>
                  </a:ext>
                </a:extLst>
              </a:tr>
              <a:tr h="370840">
                <a:tc>
                  <a:txBody>
                    <a:bodyPr/>
                    <a:lstStyle/>
                    <a:p>
                      <a:r>
                        <a:rPr lang="es-CO" sz="1400" dirty="0"/>
                        <a:t>Encuesta ad-hoc del tercer y cuarto nivel</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CO" sz="1400" dirty="0"/>
                        <a:t>1,500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CO" sz="1400" dirty="0"/>
                        <a:t>Si</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3864331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s-CO" dirty="0"/>
              <a:t>LA FASE 1 HA CULMINADO EN LA </a:t>
            </a:r>
            <a:r>
              <a:rPr lang="es-CO" dirty="0" smtClean="0"/>
              <a:t>ÚLTIMA </a:t>
            </a:r>
            <a:r>
              <a:rPr lang="es-CO" dirty="0"/>
              <a:t>SEMANA DE MAYO CON UNA </a:t>
            </a:r>
            <a:r>
              <a:rPr lang="es-CO" dirty="0" smtClean="0"/>
              <a:t>PRESENTACIÓN </a:t>
            </a:r>
            <a:r>
              <a:rPr lang="es-CO" dirty="0"/>
              <a:t>DEL ENTREGABLE FINAL</a:t>
            </a:r>
          </a:p>
        </p:txBody>
      </p:sp>
      <p:pic>
        <p:nvPicPr>
          <p:cNvPr id="2355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8300" y="1993900"/>
            <a:ext cx="8547100"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TextBox 4"/>
          <p:cNvSpPr txBox="1">
            <a:spLocks noChangeArrowheads="1"/>
          </p:cNvSpPr>
          <p:nvPr/>
        </p:nvSpPr>
        <p:spPr bwMode="auto">
          <a:xfrm>
            <a:off x="3671888" y="1295400"/>
            <a:ext cx="1890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s-CO" sz="1800" dirty="0"/>
              <a:t>CRONOGRAMA</a:t>
            </a:r>
          </a:p>
        </p:txBody>
      </p:sp>
    </p:spTree>
    <p:extLst>
      <p:ext uri="{BB962C8B-B14F-4D97-AF65-F5344CB8AC3E}">
        <p14:creationId xmlns:p14="http://schemas.microsoft.com/office/powerpoint/2010/main" val="2113222332"/>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COMO EJEMPLO, SE PRESENTAN LAS ENCUESTAS DEL </a:t>
            </a:r>
            <a:r>
              <a:rPr lang="es-AR" dirty="0" err="1" smtClean="0"/>
              <a:t>DANE</a:t>
            </a:r>
            <a:r>
              <a:rPr lang="es-AR" dirty="0" smtClean="0"/>
              <a:t> SIN Y CON NORMALIZACIÓN (I)</a:t>
            </a:r>
            <a:endParaRPr lang="es-AR" dirty="0"/>
          </a:p>
        </p:txBody>
      </p:sp>
      <p:graphicFrame>
        <p:nvGraphicFramePr>
          <p:cNvPr id="4" name="Table 3"/>
          <p:cNvGraphicFramePr>
            <a:graphicFrameLocks noGrp="1"/>
          </p:cNvGraphicFramePr>
          <p:nvPr>
            <p:extLst>
              <p:ext uri="{D42A27DB-BD31-4B8C-83A1-F6EECF244321}">
                <p14:modId xmlns:p14="http://schemas.microsoft.com/office/powerpoint/2010/main" val="2025767474"/>
              </p:ext>
            </p:extLst>
          </p:nvPr>
        </p:nvGraphicFramePr>
        <p:xfrm>
          <a:off x="381000" y="1209040"/>
          <a:ext cx="8458199" cy="4886960"/>
        </p:xfrm>
        <a:graphic>
          <a:graphicData uri="http://schemas.openxmlformats.org/drawingml/2006/table">
            <a:tbl>
              <a:tblPr firstRow="1" bandRow="1">
                <a:tableStyleId>{5C22544A-7EE6-4342-B048-85BDC9FD1C3A}</a:tableStyleId>
              </a:tblPr>
              <a:tblGrid>
                <a:gridCol w="6563563">
                  <a:extLst>
                    <a:ext uri="{9D8B030D-6E8A-4147-A177-3AD203B41FA5}">
                      <a16:colId xmlns="" xmlns:a16="http://schemas.microsoft.com/office/drawing/2014/main" val="20000"/>
                    </a:ext>
                  </a:extLst>
                </a:gridCol>
                <a:gridCol w="947318">
                  <a:extLst>
                    <a:ext uri="{9D8B030D-6E8A-4147-A177-3AD203B41FA5}">
                      <a16:colId xmlns="" xmlns:a16="http://schemas.microsoft.com/office/drawing/2014/main" val="20001"/>
                    </a:ext>
                  </a:extLst>
                </a:gridCol>
                <a:gridCol w="947318">
                  <a:extLst>
                    <a:ext uri="{9D8B030D-6E8A-4147-A177-3AD203B41FA5}">
                      <a16:colId xmlns="" xmlns:a16="http://schemas.microsoft.com/office/drawing/2014/main" val="20002"/>
                    </a:ext>
                  </a:extLst>
                </a:gridCol>
              </a:tblGrid>
              <a:tr h="304800">
                <a:tc>
                  <a:txBody>
                    <a:bodyPr/>
                    <a:lstStyle/>
                    <a:p>
                      <a:pPr marL="0" marR="0" algn="ctr">
                        <a:spcBef>
                          <a:spcPts val="0"/>
                        </a:spcBef>
                        <a:spcAft>
                          <a:spcPts val="0"/>
                        </a:spcAft>
                      </a:pPr>
                      <a:r>
                        <a:rPr lang="es-ES_tradnl" sz="1200" dirty="0">
                          <a:effectLst/>
                          <a:latin typeface="Cambria"/>
                          <a:ea typeface="ＭＳ 明朝"/>
                          <a:cs typeface="Times New Roman"/>
                        </a:rPr>
                        <a:t> </a:t>
                      </a:r>
                      <a:r>
                        <a:rPr lang="es-ES_tradnl" sz="1600" dirty="0">
                          <a:effectLst/>
                          <a:latin typeface="Cambria"/>
                          <a:ea typeface="ＭＳ 明朝"/>
                          <a:cs typeface="Times New Roman"/>
                        </a:rPr>
                        <a:t>Preguntas</a:t>
                      </a:r>
                      <a:endParaRPr lang="en-US" sz="16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1200" b="1" dirty="0">
                          <a:effectLst/>
                          <a:latin typeface="Cambria"/>
                          <a:ea typeface="ＭＳ 明朝"/>
                          <a:cs typeface="Times New Roman"/>
                        </a:rPr>
                        <a:t>Sin factor</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ambria"/>
                          <a:ea typeface="ＭＳ 明朝"/>
                          <a:cs typeface="Times New Roman"/>
                        </a:rPr>
                        <a:t>Con factor</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0"/>
                  </a:ext>
                </a:extLst>
              </a:tr>
              <a:tr h="314960">
                <a:tc>
                  <a:txBody>
                    <a:bodyPr/>
                    <a:lstStyle/>
                    <a:p>
                      <a:pPr marL="0" marR="0" fontAlgn="b">
                        <a:lnSpc>
                          <a:spcPct val="115000"/>
                        </a:lnSpc>
                        <a:spcBef>
                          <a:spcPts val="0"/>
                        </a:spcBef>
                        <a:spcAft>
                          <a:spcPts val="0"/>
                        </a:spcAft>
                      </a:pPr>
                      <a:r>
                        <a:rPr lang="es-ES_tradnl" sz="1200" kern="1200" dirty="0">
                          <a:solidFill>
                            <a:srgbClr val="000000"/>
                          </a:solidFill>
                          <a:effectLst/>
                          <a:latin typeface="+mn-lt"/>
                          <a:ea typeface="Times New Roman"/>
                          <a:cs typeface="Arial"/>
                        </a:rPr>
                        <a:t>Porcentaje de empresas que usan computadoras</a:t>
                      </a:r>
                      <a:endParaRPr lang="en-US" sz="1200" dirty="0">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fontAlgn="b">
                        <a:lnSpc>
                          <a:spcPct val="115000"/>
                        </a:lnSpc>
                        <a:spcBef>
                          <a:spcPts val="0"/>
                        </a:spcBef>
                        <a:spcAft>
                          <a:spcPts val="0"/>
                        </a:spcAft>
                      </a:pPr>
                      <a:r>
                        <a:rPr lang="es-ES_tradnl" sz="1200" dirty="0">
                          <a:solidFill>
                            <a:srgbClr val="000000"/>
                          </a:solidFill>
                          <a:effectLst/>
                          <a:latin typeface="+mn-lt"/>
                          <a:ea typeface="Times New Roman"/>
                          <a:cs typeface="Times New Roman"/>
                        </a:rPr>
                        <a:t>99.18%</a:t>
                      </a:r>
                      <a:endParaRPr lang="en-US" sz="1200" dirty="0">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fontAlgn="b" latinLnBrk="0" hangingPunct="1">
                        <a:lnSpc>
                          <a:spcPct val="115000"/>
                        </a:lnSpc>
                        <a:spcBef>
                          <a:spcPts val="0"/>
                        </a:spcBef>
                        <a:spcAft>
                          <a:spcPts val="0"/>
                        </a:spcAft>
                      </a:pPr>
                      <a:r>
                        <a:rPr kumimoji="0" lang="es-AR" sz="1200" kern="1200" dirty="0">
                          <a:solidFill>
                            <a:srgbClr val="000000"/>
                          </a:solidFill>
                          <a:effectLst/>
                          <a:latin typeface="+mn-lt"/>
                          <a:ea typeface="Times New Roman"/>
                          <a:cs typeface="Times New Roman"/>
                        </a:rPr>
                        <a:t>85.26%</a:t>
                      </a:r>
                      <a:endParaRPr kumimoji="0" lang="en-US" sz="1200" kern="1200" dirty="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1"/>
                  </a:ext>
                </a:extLst>
              </a:tr>
              <a:tr h="304800">
                <a:tc>
                  <a:txBody>
                    <a:bodyPr/>
                    <a:lstStyle/>
                    <a:p>
                      <a:pPr marL="0" marR="0" fontAlgn="b">
                        <a:lnSpc>
                          <a:spcPct val="115000"/>
                        </a:lnSpc>
                        <a:spcBef>
                          <a:spcPts val="0"/>
                        </a:spcBef>
                        <a:spcAft>
                          <a:spcPts val="0"/>
                        </a:spcAft>
                      </a:pPr>
                      <a:r>
                        <a:rPr lang="es-ES_tradnl" sz="1200" kern="1200" dirty="0">
                          <a:solidFill>
                            <a:srgbClr val="000000"/>
                          </a:solidFill>
                          <a:effectLst/>
                          <a:latin typeface="+mn-lt"/>
                          <a:ea typeface="Times New Roman"/>
                          <a:cs typeface="Arial"/>
                        </a:rPr>
                        <a:t>Porcentaje de empresas que usan Internet</a:t>
                      </a:r>
                      <a:endParaRPr lang="en-US" sz="1200" dirty="0">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fontAlgn="b">
                        <a:lnSpc>
                          <a:spcPct val="115000"/>
                        </a:lnSpc>
                        <a:spcBef>
                          <a:spcPts val="0"/>
                        </a:spcBef>
                        <a:spcAft>
                          <a:spcPts val="0"/>
                        </a:spcAft>
                      </a:pPr>
                      <a:r>
                        <a:rPr lang="es-ES_tradnl" sz="1200" dirty="0">
                          <a:solidFill>
                            <a:srgbClr val="000000"/>
                          </a:solidFill>
                          <a:effectLst/>
                          <a:latin typeface="+mn-lt"/>
                          <a:ea typeface="Times New Roman"/>
                          <a:cs typeface="Times New Roman"/>
                        </a:rPr>
                        <a:t>99.27%</a:t>
                      </a:r>
                      <a:endParaRPr lang="en-US" sz="1200" dirty="0">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fontAlgn="b" latinLnBrk="0" hangingPunct="1">
                        <a:lnSpc>
                          <a:spcPct val="115000"/>
                        </a:lnSpc>
                        <a:spcBef>
                          <a:spcPts val="0"/>
                        </a:spcBef>
                        <a:spcAft>
                          <a:spcPts val="0"/>
                        </a:spcAft>
                      </a:pPr>
                      <a:r>
                        <a:rPr kumimoji="0" lang="es-AR" sz="1200" kern="1200" dirty="0">
                          <a:solidFill>
                            <a:srgbClr val="000000"/>
                          </a:solidFill>
                          <a:effectLst/>
                          <a:latin typeface="+mn-lt"/>
                          <a:ea typeface="Times New Roman"/>
                          <a:cs typeface="Times New Roman"/>
                        </a:rPr>
                        <a:t>88.36%</a:t>
                      </a:r>
                      <a:endParaRPr kumimoji="0" lang="en-US" sz="1200" kern="1200" dirty="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2"/>
                  </a:ext>
                </a:extLst>
              </a:tr>
              <a:tr h="304800">
                <a:tc>
                  <a:txBody>
                    <a:bodyPr/>
                    <a:lstStyle/>
                    <a:p>
                      <a:pPr marL="0" marR="0">
                        <a:spcBef>
                          <a:spcPts val="0"/>
                        </a:spcBef>
                        <a:spcAft>
                          <a:spcPts val="0"/>
                        </a:spcAft>
                      </a:pPr>
                      <a:r>
                        <a:rPr lang="es-ES_tradnl" sz="1200" dirty="0">
                          <a:solidFill>
                            <a:srgbClr val="000000"/>
                          </a:solidFill>
                          <a:effectLst/>
                          <a:latin typeface="+mn-lt"/>
                          <a:ea typeface="Times New Roman"/>
                          <a:cs typeface="Times New Roman"/>
                        </a:rPr>
                        <a:t>Porcentaje de empresas con página web </a:t>
                      </a:r>
                      <a:endParaRPr lang="en-US" sz="12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1200" dirty="0">
                          <a:solidFill>
                            <a:srgbClr val="000000"/>
                          </a:solidFill>
                          <a:effectLst/>
                          <a:latin typeface="+mn-lt"/>
                          <a:ea typeface="Times New Roman"/>
                          <a:cs typeface="Times New Roman"/>
                        </a:rPr>
                        <a:t>67.28%</a:t>
                      </a:r>
                      <a:endParaRPr lang="en-US" sz="12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es-AR" sz="1200" kern="1200" dirty="0">
                          <a:solidFill>
                            <a:srgbClr val="000000"/>
                          </a:solidFill>
                          <a:effectLst/>
                          <a:latin typeface="+mn-lt"/>
                          <a:ea typeface="Times New Roman"/>
                          <a:cs typeface="Times New Roman"/>
                        </a:rPr>
                        <a:t>45.14%</a:t>
                      </a:r>
                      <a:endParaRPr kumimoji="0" lang="en-US" sz="1200" kern="1200" dirty="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3"/>
                  </a:ext>
                </a:extLst>
              </a:tr>
              <a:tr h="304800">
                <a:tc>
                  <a:txBody>
                    <a:bodyPr/>
                    <a:lstStyle/>
                    <a:p>
                      <a:pPr marL="0" marR="0" fontAlgn="b">
                        <a:lnSpc>
                          <a:spcPct val="115000"/>
                        </a:lnSpc>
                        <a:spcBef>
                          <a:spcPts val="0"/>
                        </a:spcBef>
                        <a:spcAft>
                          <a:spcPts val="0"/>
                        </a:spcAft>
                      </a:pPr>
                      <a:r>
                        <a:rPr lang="es-ES_tradnl" sz="1200" dirty="0">
                          <a:solidFill>
                            <a:srgbClr val="000000"/>
                          </a:solidFill>
                          <a:effectLst/>
                          <a:latin typeface="+mn-lt"/>
                          <a:ea typeface="Times New Roman"/>
                          <a:cs typeface="Times New Roman"/>
                        </a:rPr>
                        <a:t>Porcentaje de empleados que usan computadoras de manera regular </a:t>
                      </a:r>
                      <a:endParaRPr lang="en-US" sz="1200" dirty="0">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fontAlgn="b">
                        <a:lnSpc>
                          <a:spcPct val="115000"/>
                        </a:lnSpc>
                        <a:spcBef>
                          <a:spcPts val="0"/>
                        </a:spcBef>
                        <a:spcAft>
                          <a:spcPts val="0"/>
                        </a:spcAft>
                      </a:pPr>
                      <a:r>
                        <a:rPr lang="es-ES_tradnl" sz="1200" dirty="0">
                          <a:solidFill>
                            <a:srgbClr val="000000"/>
                          </a:solidFill>
                          <a:effectLst/>
                          <a:latin typeface="+mn-lt"/>
                          <a:ea typeface="Times New Roman"/>
                          <a:cs typeface="Times New Roman"/>
                        </a:rPr>
                        <a:t>60.25%</a:t>
                      </a:r>
                      <a:endParaRPr lang="en-US" sz="1200" dirty="0">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fontAlgn="b" latinLnBrk="0" hangingPunct="1">
                        <a:lnSpc>
                          <a:spcPct val="115000"/>
                        </a:lnSpc>
                        <a:spcBef>
                          <a:spcPts val="0"/>
                        </a:spcBef>
                        <a:spcAft>
                          <a:spcPts val="0"/>
                        </a:spcAft>
                      </a:pPr>
                      <a:r>
                        <a:rPr kumimoji="0" lang="es-AR" sz="1200" kern="1200" dirty="0">
                          <a:solidFill>
                            <a:srgbClr val="000000"/>
                          </a:solidFill>
                          <a:effectLst/>
                          <a:latin typeface="+mn-lt"/>
                          <a:ea typeface="Times New Roman"/>
                          <a:cs typeface="Times New Roman"/>
                        </a:rPr>
                        <a:t>60.25%</a:t>
                      </a:r>
                      <a:endParaRPr kumimoji="0" lang="en-US" sz="1200" kern="1200" dirty="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4"/>
                  </a:ext>
                </a:extLst>
              </a:tr>
              <a:tr h="304800">
                <a:tc>
                  <a:txBody>
                    <a:bodyPr/>
                    <a:lstStyle/>
                    <a:p>
                      <a:pPr marL="0" marR="0">
                        <a:spcBef>
                          <a:spcPts val="0"/>
                        </a:spcBef>
                        <a:spcAft>
                          <a:spcPts val="0"/>
                        </a:spcAft>
                      </a:pPr>
                      <a:r>
                        <a:rPr lang="es-ES_tradnl" sz="1200" dirty="0">
                          <a:solidFill>
                            <a:srgbClr val="000000"/>
                          </a:solidFill>
                          <a:effectLst/>
                          <a:latin typeface="+mn-lt"/>
                          <a:ea typeface="Times New Roman"/>
                          <a:cs typeface="Times New Roman"/>
                        </a:rPr>
                        <a:t>Porcentaje de empleados que acceden a Internet de manera regular </a:t>
                      </a:r>
                      <a:endParaRPr lang="en-US" sz="12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1200" dirty="0">
                          <a:solidFill>
                            <a:srgbClr val="000000"/>
                          </a:solidFill>
                          <a:effectLst/>
                          <a:latin typeface="+mn-lt"/>
                          <a:ea typeface="Times New Roman"/>
                          <a:cs typeface="Times New Roman"/>
                        </a:rPr>
                        <a:t>57.99%</a:t>
                      </a:r>
                      <a:endParaRPr lang="en-US" sz="12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es-AR" sz="1200" kern="1200" dirty="0">
                          <a:solidFill>
                            <a:srgbClr val="000000"/>
                          </a:solidFill>
                          <a:effectLst/>
                          <a:latin typeface="+mn-lt"/>
                          <a:ea typeface="Times New Roman"/>
                          <a:cs typeface="Times New Roman"/>
                        </a:rPr>
                        <a:t>57.99%</a:t>
                      </a:r>
                      <a:endParaRPr kumimoji="0" lang="en-US" sz="1200" kern="1200" dirty="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5"/>
                  </a:ext>
                </a:extLst>
              </a:tr>
              <a:tr h="304800">
                <a:tc>
                  <a:txBody>
                    <a:bodyPr/>
                    <a:lstStyle/>
                    <a:p>
                      <a:pPr marL="0" marR="0" fontAlgn="b">
                        <a:lnSpc>
                          <a:spcPct val="115000"/>
                        </a:lnSpc>
                        <a:spcBef>
                          <a:spcPts val="0"/>
                        </a:spcBef>
                        <a:spcAft>
                          <a:spcPts val="0"/>
                        </a:spcAft>
                      </a:pPr>
                      <a:r>
                        <a:rPr lang="es-ES_tradnl" sz="1200" dirty="0">
                          <a:solidFill>
                            <a:srgbClr val="000000"/>
                          </a:solidFill>
                          <a:effectLst/>
                          <a:latin typeface="+mn-lt"/>
                          <a:ea typeface="Times New Roman"/>
                          <a:cs typeface="Times New Roman"/>
                        </a:rPr>
                        <a:t>Porcentaje de empresas con red de área local (LAN)</a:t>
                      </a:r>
                      <a:endParaRPr lang="en-US" sz="1200" dirty="0">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fontAlgn="b">
                        <a:lnSpc>
                          <a:spcPct val="115000"/>
                        </a:lnSpc>
                        <a:spcBef>
                          <a:spcPts val="0"/>
                        </a:spcBef>
                        <a:spcAft>
                          <a:spcPts val="0"/>
                        </a:spcAft>
                      </a:pPr>
                      <a:r>
                        <a:rPr lang="es-ES_tradnl" sz="1200" dirty="0">
                          <a:solidFill>
                            <a:srgbClr val="000000"/>
                          </a:solidFill>
                          <a:effectLst/>
                          <a:latin typeface="+mn-lt"/>
                          <a:ea typeface="Times New Roman"/>
                          <a:cs typeface="Times New Roman"/>
                        </a:rPr>
                        <a:t>96.68%</a:t>
                      </a:r>
                      <a:endParaRPr lang="en-US" sz="1200" dirty="0">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fontAlgn="b" latinLnBrk="0" hangingPunct="1">
                        <a:lnSpc>
                          <a:spcPct val="115000"/>
                        </a:lnSpc>
                        <a:spcBef>
                          <a:spcPts val="0"/>
                        </a:spcBef>
                        <a:spcAft>
                          <a:spcPts val="0"/>
                        </a:spcAft>
                      </a:pPr>
                      <a:r>
                        <a:rPr kumimoji="0" lang="es-AR" sz="1200" kern="1200" dirty="0">
                          <a:solidFill>
                            <a:srgbClr val="000000"/>
                          </a:solidFill>
                          <a:effectLst/>
                          <a:latin typeface="+mn-lt"/>
                          <a:ea typeface="Times New Roman"/>
                          <a:cs typeface="Times New Roman"/>
                        </a:rPr>
                        <a:t>84.60%</a:t>
                      </a:r>
                      <a:endParaRPr kumimoji="0" lang="en-US" sz="1200" kern="1200" dirty="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6"/>
                  </a:ext>
                </a:extLst>
              </a:tr>
              <a:tr h="304800">
                <a:tc>
                  <a:txBody>
                    <a:bodyPr/>
                    <a:lstStyle/>
                    <a:p>
                      <a:pPr marL="0" marR="0">
                        <a:spcBef>
                          <a:spcPts val="0"/>
                        </a:spcBef>
                        <a:spcAft>
                          <a:spcPts val="0"/>
                        </a:spcAft>
                      </a:pPr>
                      <a:r>
                        <a:rPr lang="es-ES_tradnl" sz="1200" dirty="0">
                          <a:solidFill>
                            <a:srgbClr val="000000"/>
                          </a:solidFill>
                          <a:effectLst/>
                          <a:latin typeface="+mn-lt"/>
                          <a:ea typeface="Times New Roman"/>
                          <a:cs typeface="Times New Roman"/>
                        </a:rPr>
                        <a:t>Porcentaje de empresas con Intranet </a:t>
                      </a:r>
                      <a:endParaRPr lang="en-US" sz="12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1200" dirty="0">
                          <a:solidFill>
                            <a:srgbClr val="000000"/>
                          </a:solidFill>
                          <a:effectLst/>
                          <a:latin typeface="+mn-lt"/>
                          <a:ea typeface="Times New Roman"/>
                          <a:cs typeface="Times New Roman"/>
                        </a:rPr>
                        <a:t>63.77%</a:t>
                      </a:r>
                      <a:endParaRPr lang="en-US" sz="12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es-AR" sz="1200" kern="1200" dirty="0">
                          <a:solidFill>
                            <a:srgbClr val="000000"/>
                          </a:solidFill>
                          <a:effectLst/>
                          <a:latin typeface="+mn-lt"/>
                          <a:ea typeface="Times New Roman"/>
                          <a:cs typeface="Times New Roman"/>
                        </a:rPr>
                        <a:t>55.80%</a:t>
                      </a:r>
                      <a:endParaRPr kumimoji="0" lang="en-US" sz="1200" kern="1200" dirty="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7"/>
                  </a:ext>
                </a:extLst>
              </a:tr>
              <a:tr h="304800">
                <a:tc>
                  <a:txBody>
                    <a:bodyPr/>
                    <a:lstStyle/>
                    <a:p>
                      <a:pPr marL="0" marR="0">
                        <a:spcBef>
                          <a:spcPts val="0"/>
                        </a:spcBef>
                        <a:spcAft>
                          <a:spcPts val="0"/>
                        </a:spcAft>
                      </a:pPr>
                      <a:r>
                        <a:rPr lang="es-ES_tradnl" sz="1200" dirty="0">
                          <a:solidFill>
                            <a:srgbClr val="000000"/>
                          </a:solidFill>
                          <a:effectLst/>
                          <a:latin typeface="+mn-lt"/>
                          <a:ea typeface="Times New Roman"/>
                          <a:cs typeface="Times New Roman"/>
                        </a:rPr>
                        <a:t>Porcentaje de empresas con extranet </a:t>
                      </a:r>
                      <a:endParaRPr lang="en-US" sz="12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1200" dirty="0">
                          <a:solidFill>
                            <a:srgbClr val="000000"/>
                          </a:solidFill>
                          <a:effectLst/>
                          <a:latin typeface="+mn-lt"/>
                          <a:ea typeface="Times New Roman"/>
                          <a:cs typeface="Times New Roman"/>
                        </a:rPr>
                        <a:t>25.02%</a:t>
                      </a:r>
                      <a:endParaRPr lang="en-US" sz="12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es-AR" sz="1200" kern="1200" dirty="0">
                          <a:solidFill>
                            <a:srgbClr val="000000"/>
                          </a:solidFill>
                          <a:effectLst/>
                          <a:latin typeface="+mn-lt"/>
                          <a:ea typeface="Times New Roman"/>
                          <a:cs typeface="Times New Roman"/>
                        </a:rPr>
                        <a:t>21.89%</a:t>
                      </a:r>
                      <a:endParaRPr kumimoji="0" lang="en-US" sz="1200" kern="1200" dirty="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8"/>
                  </a:ext>
                </a:extLst>
              </a:tr>
              <a:tr h="304800">
                <a:tc>
                  <a:txBody>
                    <a:bodyPr/>
                    <a:lstStyle/>
                    <a:p>
                      <a:pPr marL="0" marR="0">
                        <a:spcBef>
                          <a:spcPts val="0"/>
                        </a:spcBef>
                        <a:spcAft>
                          <a:spcPts val="0"/>
                        </a:spcAft>
                      </a:pPr>
                      <a:r>
                        <a:rPr lang="es-ES_tradnl" sz="1200" dirty="0">
                          <a:solidFill>
                            <a:srgbClr val="000000"/>
                          </a:solidFill>
                          <a:effectLst/>
                          <a:latin typeface="+mn-lt"/>
                          <a:ea typeface="Times New Roman"/>
                          <a:cs typeface="Times New Roman"/>
                        </a:rPr>
                        <a:t>Porcentaje de empresas que usan Internet para correo electrónico </a:t>
                      </a:r>
                      <a:endParaRPr lang="en-US" sz="12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1200" dirty="0">
                          <a:solidFill>
                            <a:srgbClr val="000000"/>
                          </a:solidFill>
                          <a:effectLst/>
                          <a:latin typeface="+mn-lt"/>
                          <a:ea typeface="Times New Roman"/>
                          <a:cs typeface="Times New Roman"/>
                        </a:rPr>
                        <a:t>99.13%</a:t>
                      </a:r>
                      <a:endParaRPr lang="en-US" sz="12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lnSpc>
                          <a:spcPct val="115000"/>
                        </a:lnSpc>
                        <a:spcBef>
                          <a:spcPts val="0"/>
                        </a:spcBef>
                        <a:spcAft>
                          <a:spcPts val="0"/>
                        </a:spcAft>
                      </a:pPr>
                      <a:r>
                        <a:rPr kumimoji="0" lang="es-AR" sz="1200" kern="1200" dirty="0">
                          <a:solidFill>
                            <a:srgbClr val="000000"/>
                          </a:solidFill>
                          <a:effectLst/>
                          <a:latin typeface="+mn-lt"/>
                          <a:ea typeface="Times New Roman"/>
                          <a:cs typeface="Times New Roman"/>
                        </a:rPr>
                        <a:t>  87.12%</a:t>
                      </a:r>
                      <a:endParaRPr kumimoji="0" lang="en-US" sz="1200" kern="1200" dirty="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9"/>
                  </a:ext>
                </a:extLst>
              </a:tr>
              <a:tr h="304800">
                <a:tc>
                  <a:txBody>
                    <a:bodyPr/>
                    <a:lstStyle/>
                    <a:p>
                      <a:pPr marL="0" marR="57150">
                        <a:lnSpc>
                          <a:spcPct val="115000"/>
                        </a:lnSpc>
                        <a:spcBef>
                          <a:spcPts val="0"/>
                        </a:spcBef>
                        <a:spcAft>
                          <a:spcPts val="0"/>
                        </a:spcAft>
                      </a:pPr>
                      <a:r>
                        <a:rPr lang="es-ES_tradnl" sz="1200" dirty="0">
                          <a:solidFill>
                            <a:srgbClr val="000000"/>
                          </a:solidFill>
                          <a:effectLst/>
                          <a:latin typeface="+mn-lt"/>
                          <a:ea typeface="Times New Roman"/>
                          <a:cs typeface="Times New Roman"/>
                        </a:rPr>
                        <a:t>Porcentaje de empresas que usan Internet para obtener información sobre bienes y servicios </a:t>
                      </a:r>
                      <a:endParaRPr lang="en-US" sz="1200" dirty="0">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57150" algn="ctr">
                        <a:lnSpc>
                          <a:spcPct val="115000"/>
                        </a:lnSpc>
                        <a:spcBef>
                          <a:spcPts val="0"/>
                        </a:spcBef>
                        <a:spcAft>
                          <a:spcPts val="0"/>
                        </a:spcAft>
                      </a:pPr>
                      <a:r>
                        <a:rPr lang="es-ES_tradnl" sz="1200" dirty="0">
                          <a:solidFill>
                            <a:srgbClr val="000000"/>
                          </a:solidFill>
                          <a:effectLst/>
                          <a:latin typeface="+mn-lt"/>
                          <a:ea typeface="Times New Roman"/>
                          <a:cs typeface="Times New Roman"/>
                        </a:rPr>
                        <a:t>96.83%</a:t>
                      </a:r>
                      <a:endParaRPr lang="en-US" sz="1200" dirty="0">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fontAlgn="b" latinLnBrk="0" hangingPunct="1">
                        <a:lnSpc>
                          <a:spcPct val="115000"/>
                        </a:lnSpc>
                        <a:spcBef>
                          <a:spcPts val="0"/>
                        </a:spcBef>
                        <a:spcAft>
                          <a:spcPts val="0"/>
                        </a:spcAft>
                      </a:pPr>
                      <a:r>
                        <a:rPr kumimoji="0" lang="es-AR" sz="1200" kern="1200" dirty="0">
                          <a:solidFill>
                            <a:srgbClr val="000000"/>
                          </a:solidFill>
                          <a:effectLst/>
                          <a:latin typeface="+mn-lt"/>
                          <a:ea typeface="Times New Roman"/>
                          <a:cs typeface="Times New Roman"/>
                        </a:rPr>
                        <a:t>70.08%</a:t>
                      </a:r>
                      <a:endParaRPr kumimoji="0" lang="en-US" sz="1200" kern="1200" dirty="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0"/>
                  </a:ext>
                </a:extLst>
              </a:tr>
              <a:tr h="304800">
                <a:tc>
                  <a:txBody>
                    <a:bodyPr/>
                    <a:lstStyle/>
                    <a:p>
                      <a:pPr marL="0" marR="0" fontAlgn="b">
                        <a:lnSpc>
                          <a:spcPct val="115000"/>
                        </a:lnSpc>
                        <a:spcBef>
                          <a:spcPts val="0"/>
                        </a:spcBef>
                        <a:spcAft>
                          <a:spcPts val="0"/>
                        </a:spcAft>
                      </a:pPr>
                      <a:r>
                        <a:rPr lang="es-ES_tradnl" sz="1200" dirty="0">
                          <a:solidFill>
                            <a:srgbClr val="000000"/>
                          </a:solidFill>
                          <a:effectLst/>
                          <a:latin typeface="+mn-lt"/>
                          <a:ea typeface="Times New Roman"/>
                          <a:cs typeface="Times New Roman"/>
                        </a:rPr>
                        <a:t>Porcentaje de empresas que usan Internet para obtener información de organizaciones gubernamentales </a:t>
                      </a:r>
                      <a:endParaRPr lang="en-US" sz="1200" dirty="0">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fontAlgn="b">
                        <a:lnSpc>
                          <a:spcPct val="115000"/>
                        </a:lnSpc>
                        <a:spcBef>
                          <a:spcPts val="0"/>
                        </a:spcBef>
                        <a:spcAft>
                          <a:spcPts val="0"/>
                        </a:spcAft>
                      </a:pPr>
                      <a:r>
                        <a:rPr lang="es-ES_tradnl" sz="1200" dirty="0">
                          <a:solidFill>
                            <a:srgbClr val="000000"/>
                          </a:solidFill>
                          <a:effectLst/>
                          <a:latin typeface="+mn-lt"/>
                          <a:ea typeface="Times New Roman"/>
                          <a:cs typeface="Times New Roman"/>
                        </a:rPr>
                        <a:t>96.83%</a:t>
                      </a:r>
                      <a:endParaRPr lang="en-US" sz="1200" dirty="0">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lnSpc>
                          <a:spcPct val="115000"/>
                        </a:lnSpc>
                        <a:spcBef>
                          <a:spcPts val="0"/>
                        </a:spcBef>
                        <a:spcAft>
                          <a:spcPts val="0"/>
                        </a:spcAft>
                      </a:pPr>
                      <a:r>
                        <a:rPr kumimoji="0" lang="es-AR" sz="1200" kern="1200" dirty="0">
                          <a:solidFill>
                            <a:srgbClr val="000000"/>
                          </a:solidFill>
                          <a:effectLst/>
                          <a:latin typeface="+mn-lt"/>
                          <a:ea typeface="Times New Roman"/>
                          <a:cs typeface="Times New Roman"/>
                        </a:rPr>
                        <a:t>57.12%</a:t>
                      </a:r>
                      <a:endParaRPr kumimoji="0" lang="en-US" sz="1200" kern="1200" dirty="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1"/>
                  </a:ext>
                </a:extLst>
              </a:tr>
              <a:tr h="304800">
                <a:tc>
                  <a:txBody>
                    <a:bodyPr/>
                    <a:lstStyle/>
                    <a:p>
                      <a:pPr marL="0" marR="0">
                        <a:lnSpc>
                          <a:spcPct val="115000"/>
                        </a:lnSpc>
                        <a:spcBef>
                          <a:spcPts val="0"/>
                        </a:spcBef>
                        <a:spcAft>
                          <a:spcPts val="0"/>
                        </a:spcAft>
                      </a:pPr>
                      <a:r>
                        <a:rPr lang="es-ES_tradnl" sz="1200" dirty="0">
                          <a:solidFill>
                            <a:srgbClr val="000000"/>
                          </a:solidFill>
                          <a:effectLst/>
                          <a:latin typeface="+mn-lt"/>
                          <a:ea typeface="Times New Roman"/>
                          <a:cs typeface="Times New Roman"/>
                        </a:rPr>
                        <a:t>Porcentaje de empresas que usan Internet para banca electrónica </a:t>
                      </a:r>
                      <a:endParaRPr lang="en-US" sz="1200" dirty="0">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ES_tradnl" sz="1200" dirty="0">
                          <a:solidFill>
                            <a:srgbClr val="000000"/>
                          </a:solidFill>
                          <a:effectLst/>
                          <a:latin typeface="+mn-lt"/>
                          <a:ea typeface="Times New Roman"/>
                          <a:cs typeface="Times New Roman"/>
                        </a:rPr>
                        <a:t>94.54%</a:t>
                      </a:r>
                      <a:endParaRPr lang="en-US" sz="1200" dirty="0">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es-AR" sz="1200" kern="1200" dirty="0">
                          <a:solidFill>
                            <a:srgbClr val="000000"/>
                          </a:solidFill>
                          <a:effectLst/>
                          <a:latin typeface="+mn-lt"/>
                          <a:ea typeface="Times New Roman"/>
                          <a:cs typeface="Times New Roman"/>
                        </a:rPr>
                        <a:t>67.03%</a:t>
                      </a:r>
                      <a:endParaRPr kumimoji="0" lang="en-US" sz="1200" kern="1200" dirty="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2"/>
                  </a:ext>
                </a:extLst>
              </a:tr>
              <a:tr h="304800">
                <a:tc>
                  <a:txBody>
                    <a:bodyPr/>
                    <a:lstStyle/>
                    <a:p>
                      <a:pPr marL="0" marR="0">
                        <a:spcBef>
                          <a:spcPts val="0"/>
                        </a:spcBef>
                        <a:spcAft>
                          <a:spcPts val="0"/>
                        </a:spcAft>
                      </a:pPr>
                      <a:r>
                        <a:rPr lang="es-ES_tradnl" sz="1200" dirty="0">
                          <a:solidFill>
                            <a:srgbClr val="000000"/>
                          </a:solidFill>
                          <a:effectLst/>
                          <a:latin typeface="+mn-lt"/>
                          <a:ea typeface="Times New Roman"/>
                          <a:cs typeface="Times New Roman"/>
                        </a:rPr>
                        <a:t>Porcentaje de empresas que usan Internet para interactuar con organizaciones gubernamentales </a:t>
                      </a:r>
                      <a:endParaRPr lang="en-US" sz="12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1200" dirty="0">
                          <a:solidFill>
                            <a:srgbClr val="000000"/>
                          </a:solidFill>
                          <a:effectLst/>
                          <a:latin typeface="+mn-lt"/>
                          <a:ea typeface="Times New Roman"/>
                          <a:cs typeface="Times New Roman"/>
                        </a:rPr>
                        <a:t>81.11%</a:t>
                      </a:r>
                      <a:endParaRPr lang="en-US" sz="12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es-AR" sz="1200" kern="1200" dirty="0">
                          <a:solidFill>
                            <a:srgbClr val="000000"/>
                          </a:solidFill>
                          <a:effectLst/>
                          <a:latin typeface="+mn-lt"/>
                          <a:ea typeface="Times New Roman"/>
                          <a:cs typeface="Times New Roman"/>
                        </a:rPr>
                        <a:t>52.52%</a:t>
                      </a:r>
                      <a:endParaRPr kumimoji="0" lang="en-US" sz="1200" kern="1200" dirty="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3"/>
                  </a:ext>
                </a:extLst>
              </a:tr>
              <a:tr h="304800">
                <a:tc>
                  <a:txBody>
                    <a:bodyPr/>
                    <a:lstStyle/>
                    <a:p>
                      <a:pPr marL="0" marR="0">
                        <a:spcBef>
                          <a:spcPts val="0"/>
                        </a:spcBef>
                        <a:spcAft>
                          <a:spcPts val="0"/>
                        </a:spcAft>
                      </a:pPr>
                      <a:r>
                        <a:rPr lang="es-ES_tradnl" sz="1200" dirty="0">
                          <a:solidFill>
                            <a:srgbClr val="000000"/>
                          </a:solidFill>
                          <a:effectLst/>
                          <a:latin typeface="+mn-lt"/>
                          <a:ea typeface="Times New Roman"/>
                          <a:cs typeface="Times New Roman"/>
                        </a:rPr>
                        <a:t>Porcentaje de empresas que usan Internet para proveer servicios a clientes </a:t>
                      </a:r>
                      <a:endParaRPr lang="en-US" sz="12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1200" dirty="0">
                          <a:solidFill>
                            <a:srgbClr val="000000"/>
                          </a:solidFill>
                          <a:effectLst/>
                          <a:latin typeface="+mn-lt"/>
                          <a:ea typeface="Times New Roman"/>
                          <a:cs typeface="Times New Roman"/>
                        </a:rPr>
                        <a:t>84.40%</a:t>
                      </a:r>
                      <a:endParaRPr lang="en-US" sz="12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es-AR" sz="1200" kern="1200" dirty="0">
                          <a:solidFill>
                            <a:srgbClr val="000000"/>
                          </a:solidFill>
                          <a:effectLst/>
                          <a:latin typeface="+mn-lt"/>
                          <a:ea typeface="Times New Roman"/>
                          <a:cs typeface="Times New Roman"/>
                        </a:rPr>
                        <a:t>39.12%</a:t>
                      </a:r>
                      <a:endParaRPr kumimoji="0" lang="en-US" sz="1200" kern="1200" dirty="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4"/>
                  </a:ext>
                </a:extLst>
              </a:tr>
              <a:tr h="304800">
                <a:tc>
                  <a:txBody>
                    <a:bodyPr/>
                    <a:lstStyle/>
                    <a:p>
                      <a:pPr marL="0" marR="0">
                        <a:spcBef>
                          <a:spcPts val="0"/>
                        </a:spcBef>
                        <a:spcAft>
                          <a:spcPts val="0"/>
                        </a:spcAft>
                      </a:pPr>
                      <a:r>
                        <a:rPr lang="es-ES_tradnl" sz="1200" dirty="0">
                          <a:solidFill>
                            <a:srgbClr val="000000"/>
                          </a:solidFill>
                          <a:effectLst/>
                          <a:latin typeface="+mn-lt"/>
                          <a:ea typeface="Times New Roman"/>
                          <a:cs typeface="Times New Roman"/>
                        </a:rPr>
                        <a:t>Porcentaje de empresas que usan Internet para entregar productos en línea </a:t>
                      </a:r>
                      <a:endParaRPr lang="en-US" sz="12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1200" dirty="0">
                          <a:solidFill>
                            <a:srgbClr val="000000"/>
                          </a:solidFill>
                          <a:effectLst/>
                          <a:latin typeface="+mn-lt"/>
                          <a:ea typeface="Times New Roman"/>
                          <a:cs typeface="Times New Roman"/>
                        </a:rPr>
                        <a:t>20.85%</a:t>
                      </a:r>
                      <a:endParaRPr lang="en-US" sz="12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fontAlgn="b" latinLnBrk="0" hangingPunct="1">
                        <a:lnSpc>
                          <a:spcPct val="115000"/>
                        </a:lnSpc>
                        <a:spcBef>
                          <a:spcPts val="0"/>
                        </a:spcBef>
                        <a:spcAft>
                          <a:spcPts val="0"/>
                        </a:spcAft>
                      </a:pPr>
                      <a:r>
                        <a:rPr kumimoji="0" lang="es-AR" sz="1200" kern="1200" dirty="0">
                          <a:solidFill>
                            <a:srgbClr val="000000"/>
                          </a:solidFill>
                          <a:effectLst/>
                          <a:latin typeface="+mn-lt"/>
                          <a:ea typeface="Times New Roman"/>
                          <a:cs typeface="Times New Roman"/>
                        </a:rPr>
                        <a:t>11.35%</a:t>
                      </a:r>
                      <a:endParaRPr kumimoji="0" lang="en-US" sz="1200" kern="1200" dirty="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5"/>
                  </a:ext>
                </a:extLst>
              </a:tr>
            </a:tbl>
          </a:graphicData>
        </a:graphic>
      </p:graphicFrame>
      <p:sp>
        <p:nvSpPr>
          <p:cNvPr id="5" name="TextBox 4"/>
          <p:cNvSpPr txBox="1"/>
          <p:nvPr/>
        </p:nvSpPr>
        <p:spPr>
          <a:xfrm>
            <a:off x="1905845" y="849868"/>
            <a:ext cx="5790355" cy="369332"/>
          </a:xfrm>
          <a:prstGeom prst="rect">
            <a:avLst/>
          </a:prstGeom>
          <a:noFill/>
        </p:spPr>
        <p:txBody>
          <a:bodyPr wrap="none" rtlCol="0">
            <a:spAutoFit/>
          </a:bodyPr>
          <a:lstStyle/>
          <a:p>
            <a:r>
              <a:rPr lang="es-AR" dirty="0" smtClean="0"/>
              <a:t>EJEMPLO DE ANÁLISIS DE ENCUESTAS DEL </a:t>
            </a:r>
            <a:r>
              <a:rPr lang="es-AR" dirty="0" err="1" smtClean="0"/>
              <a:t>DANE</a:t>
            </a:r>
            <a:endParaRPr lang="es-AR" dirty="0"/>
          </a:p>
        </p:txBody>
      </p:sp>
    </p:spTree>
    <p:extLst>
      <p:ext uri="{BB962C8B-B14F-4D97-AF65-F5344CB8AC3E}">
        <p14:creationId xmlns:p14="http://schemas.microsoft.com/office/powerpoint/2010/main" val="42638665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COMO EJEMPLO, SE PRESENTAN LAS ENCUESTAS DEL </a:t>
            </a:r>
            <a:r>
              <a:rPr lang="es-AR" dirty="0" err="1" smtClean="0"/>
              <a:t>DANE</a:t>
            </a:r>
            <a:r>
              <a:rPr lang="es-AR" dirty="0" smtClean="0"/>
              <a:t> SIN Y CON NORMALIZACIÓN (II)</a:t>
            </a:r>
            <a:endParaRPr lang="es-AR" dirty="0"/>
          </a:p>
        </p:txBody>
      </p:sp>
      <p:graphicFrame>
        <p:nvGraphicFramePr>
          <p:cNvPr id="4" name="Table 3"/>
          <p:cNvGraphicFramePr>
            <a:graphicFrameLocks noGrp="1"/>
          </p:cNvGraphicFramePr>
          <p:nvPr>
            <p:extLst>
              <p:ext uri="{D42A27DB-BD31-4B8C-83A1-F6EECF244321}">
                <p14:modId xmlns:p14="http://schemas.microsoft.com/office/powerpoint/2010/main" val="3200305983"/>
              </p:ext>
            </p:extLst>
          </p:nvPr>
        </p:nvGraphicFramePr>
        <p:xfrm>
          <a:off x="762000" y="1675824"/>
          <a:ext cx="7696200" cy="3312160"/>
        </p:xfrm>
        <a:graphic>
          <a:graphicData uri="http://schemas.openxmlformats.org/drawingml/2006/table">
            <a:tbl>
              <a:tblPr firstRow="1" bandRow="1">
                <a:tableStyleId>{5C22544A-7EE6-4342-B048-85BDC9FD1C3A}</a:tableStyleId>
              </a:tblPr>
              <a:tblGrid>
                <a:gridCol w="5486400">
                  <a:extLst>
                    <a:ext uri="{9D8B030D-6E8A-4147-A177-3AD203B41FA5}">
                      <a16:colId xmlns="" xmlns:a16="http://schemas.microsoft.com/office/drawing/2014/main" val="20000"/>
                    </a:ext>
                  </a:extLst>
                </a:gridCol>
                <a:gridCol w="1143000">
                  <a:extLst>
                    <a:ext uri="{9D8B030D-6E8A-4147-A177-3AD203B41FA5}">
                      <a16:colId xmlns="" xmlns:a16="http://schemas.microsoft.com/office/drawing/2014/main" val="20001"/>
                    </a:ext>
                  </a:extLst>
                </a:gridCol>
                <a:gridCol w="1066800">
                  <a:extLst>
                    <a:ext uri="{9D8B030D-6E8A-4147-A177-3AD203B41FA5}">
                      <a16:colId xmlns="" xmlns:a16="http://schemas.microsoft.com/office/drawing/2014/main" val="20002"/>
                    </a:ext>
                  </a:extLst>
                </a:gridCol>
              </a:tblGrid>
              <a:tr h="304800">
                <a:tc>
                  <a:txBody>
                    <a:bodyPr/>
                    <a:lstStyle/>
                    <a:p>
                      <a:pPr marL="0" marR="0" algn="ctr" rtl="0" eaLnBrk="1" latinLnBrk="0" hangingPunct="1">
                        <a:spcBef>
                          <a:spcPts val="0"/>
                        </a:spcBef>
                        <a:spcAft>
                          <a:spcPts val="0"/>
                        </a:spcAft>
                      </a:pPr>
                      <a:r>
                        <a:rPr kumimoji="0" lang="es-ES_tradnl" sz="1200" b="1" kern="1200" dirty="0">
                          <a:solidFill>
                            <a:schemeClr val="lt1"/>
                          </a:solidFill>
                          <a:effectLst/>
                          <a:latin typeface="Cambria"/>
                          <a:ea typeface="ＭＳ 明朝"/>
                          <a:cs typeface="Times New Roman"/>
                        </a:rPr>
                        <a:t> Preguntas</a:t>
                      </a:r>
                      <a:endParaRPr kumimoji="0" lang="en-US" sz="1200" b="1" kern="1200" dirty="0">
                        <a:solidFill>
                          <a:schemeClr val="lt1"/>
                        </a:solidFill>
                        <a:effectLst/>
                        <a:latin typeface="Cambria"/>
                        <a:ea typeface="ＭＳ 明朝"/>
                        <a:cs typeface="Times New Roman"/>
                      </a:endParaRPr>
                    </a:p>
                  </a:txBody>
                  <a:tcPr marL="68580" marR="6858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es-ES_tradnl" sz="1200" b="1" kern="1200" dirty="0">
                          <a:solidFill>
                            <a:schemeClr val="lt1"/>
                          </a:solidFill>
                          <a:effectLst/>
                          <a:latin typeface="Cambria"/>
                          <a:ea typeface="ＭＳ 明朝"/>
                          <a:cs typeface="Times New Roman"/>
                        </a:rPr>
                        <a:t>Sin factor</a:t>
                      </a:r>
                      <a:endParaRPr kumimoji="0" lang="en-US" sz="1200" b="1" kern="1200" dirty="0">
                        <a:solidFill>
                          <a:schemeClr val="lt1"/>
                        </a:solidFill>
                        <a:effectLst/>
                        <a:latin typeface="Cambria"/>
                        <a:ea typeface="ＭＳ 明朝"/>
                        <a:cs typeface="Times New Roman"/>
                      </a:endParaRPr>
                    </a:p>
                  </a:txBody>
                  <a:tcPr marL="68580" marR="6858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en-US" sz="1200" b="1" kern="1200" dirty="0">
                          <a:solidFill>
                            <a:schemeClr val="lt1"/>
                          </a:solidFill>
                          <a:effectLst/>
                          <a:latin typeface="Cambria"/>
                          <a:ea typeface="ＭＳ 明朝"/>
                          <a:cs typeface="Times New Roman"/>
                        </a:rPr>
                        <a:t>Con factor</a:t>
                      </a:r>
                    </a:p>
                  </a:txBody>
                  <a:tcPr marL="68580" marR="6858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0"/>
                  </a:ext>
                </a:extLst>
              </a:tr>
              <a:tr h="304800">
                <a:tc>
                  <a:txBody>
                    <a:bodyPr/>
                    <a:lstStyle/>
                    <a:p>
                      <a:pPr marL="0" marR="0">
                        <a:lnSpc>
                          <a:spcPct val="115000"/>
                        </a:lnSpc>
                        <a:spcBef>
                          <a:spcPts val="0"/>
                        </a:spcBef>
                        <a:spcAft>
                          <a:spcPts val="0"/>
                        </a:spcAft>
                      </a:pPr>
                      <a:r>
                        <a:rPr lang="es-ES_tradnl" sz="1200" dirty="0">
                          <a:solidFill>
                            <a:srgbClr val="000000"/>
                          </a:solidFill>
                          <a:effectLst/>
                          <a:latin typeface="+mn-lt"/>
                          <a:ea typeface="Times New Roman"/>
                          <a:cs typeface="Times New Roman"/>
                        </a:rPr>
                        <a:t>Porcentaje de empresas que reciben ordenes de compra por Internet </a:t>
                      </a:r>
                      <a:endParaRPr lang="en-US" sz="1200" dirty="0">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ES_tradnl" sz="1200" dirty="0">
                          <a:solidFill>
                            <a:srgbClr val="000000"/>
                          </a:solidFill>
                          <a:effectLst/>
                          <a:latin typeface="+mn-lt"/>
                          <a:ea typeface="Times New Roman"/>
                          <a:cs typeface="Times New Roman"/>
                        </a:rPr>
                        <a:t>66.51%</a:t>
                      </a:r>
                      <a:endParaRPr lang="en-US" sz="1200" dirty="0">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lnSpc>
                          <a:spcPct val="115000"/>
                        </a:lnSpc>
                        <a:spcBef>
                          <a:spcPts val="0"/>
                        </a:spcBef>
                        <a:spcAft>
                          <a:spcPts val="0"/>
                        </a:spcAft>
                      </a:pPr>
                      <a:r>
                        <a:rPr kumimoji="0" lang="es-AR" sz="1200" kern="1200" dirty="0">
                          <a:solidFill>
                            <a:srgbClr val="000000"/>
                          </a:solidFill>
                          <a:effectLst/>
                          <a:latin typeface="+mn-lt"/>
                          <a:ea typeface="Times New Roman"/>
                          <a:cs typeface="Times New Roman"/>
                        </a:rPr>
                        <a:t>41.08%</a:t>
                      </a:r>
                      <a:endParaRPr kumimoji="0" lang="en-US" sz="1200" kern="1200" dirty="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1"/>
                  </a:ext>
                </a:extLst>
              </a:tr>
              <a:tr h="304800">
                <a:tc>
                  <a:txBody>
                    <a:bodyPr/>
                    <a:lstStyle/>
                    <a:p>
                      <a:pPr marL="0" marR="0">
                        <a:spcBef>
                          <a:spcPts val="0"/>
                        </a:spcBef>
                        <a:spcAft>
                          <a:spcPts val="0"/>
                        </a:spcAft>
                      </a:pPr>
                      <a:r>
                        <a:rPr lang="es-ES_tradnl" sz="1200" dirty="0">
                          <a:solidFill>
                            <a:srgbClr val="000000"/>
                          </a:solidFill>
                          <a:effectLst/>
                          <a:latin typeface="+mn-lt"/>
                          <a:ea typeface="Times New Roman"/>
                          <a:cs typeface="Times New Roman"/>
                        </a:rPr>
                        <a:t>Porcentaje de empresas que emiten ordenes de compra por Internet </a:t>
                      </a:r>
                      <a:endParaRPr lang="en-US" sz="12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1200" dirty="0">
                          <a:solidFill>
                            <a:srgbClr val="000000"/>
                          </a:solidFill>
                          <a:effectLst/>
                          <a:latin typeface="+mn-lt"/>
                          <a:ea typeface="Times New Roman"/>
                          <a:cs typeface="Times New Roman"/>
                        </a:rPr>
                        <a:t>37.87%</a:t>
                      </a:r>
                      <a:endParaRPr lang="en-US" sz="12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lnSpc>
                          <a:spcPct val="115000"/>
                        </a:lnSpc>
                        <a:spcBef>
                          <a:spcPts val="0"/>
                        </a:spcBef>
                        <a:spcAft>
                          <a:spcPts val="0"/>
                        </a:spcAft>
                      </a:pPr>
                      <a:r>
                        <a:rPr kumimoji="0" lang="es-AR" sz="1200" kern="1200" dirty="0">
                          <a:solidFill>
                            <a:srgbClr val="000000"/>
                          </a:solidFill>
                          <a:effectLst/>
                          <a:latin typeface="+mn-lt"/>
                          <a:ea typeface="Times New Roman"/>
                          <a:cs typeface="Times New Roman"/>
                        </a:rPr>
                        <a:t>24.10%</a:t>
                      </a:r>
                      <a:endParaRPr kumimoji="0" lang="en-US" sz="1200" kern="1200" dirty="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2"/>
                  </a:ext>
                </a:extLst>
              </a:tr>
              <a:tr h="304800">
                <a:tc>
                  <a:txBody>
                    <a:bodyPr/>
                    <a:lstStyle/>
                    <a:p>
                      <a:pPr marL="0" marR="0">
                        <a:lnSpc>
                          <a:spcPct val="115000"/>
                        </a:lnSpc>
                        <a:spcBef>
                          <a:spcPts val="0"/>
                        </a:spcBef>
                        <a:spcAft>
                          <a:spcPts val="0"/>
                        </a:spcAft>
                      </a:pPr>
                      <a:r>
                        <a:rPr lang="es-ES_tradnl" sz="1200" dirty="0">
                          <a:solidFill>
                            <a:srgbClr val="000000"/>
                          </a:solidFill>
                          <a:effectLst/>
                          <a:latin typeface="+mn-lt"/>
                          <a:ea typeface="Times New Roman"/>
                          <a:cs typeface="Times New Roman"/>
                        </a:rPr>
                        <a:t>Porcentaje de empresas que usan Internet para Capacitación de personal</a:t>
                      </a:r>
                      <a:endParaRPr lang="en-US" sz="1200" dirty="0">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ES_tradnl" sz="1200" dirty="0">
                          <a:solidFill>
                            <a:srgbClr val="000000"/>
                          </a:solidFill>
                          <a:effectLst/>
                          <a:latin typeface="+mn-lt"/>
                          <a:ea typeface="Times New Roman"/>
                          <a:cs typeface="Times New Roman"/>
                        </a:rPr>
                        <a:t>60.36%</a:t>
                      </a:r>
                      <a:endParaRPr lang="en-US" sz="1200" dirty="0">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lnSpc>
                          <a:spcPct val="115000"/>
                        </a:lnSpc>
                        <a:spcBef>
                          <a:spcPts val="0"/>
                        </a:spcBef>
                        <a:spcAft>
                          <a:spcPts val="0"/>
                        </a:spcAft>
                      </a:pPr>
                      <a:r>
                        <a:rPr kumimoji="0" lang="es-AR" sz="1200" kern="1200" dirty="0">
                          <a:solidFill>
                            <a:srgbClr val="000000"/>
                          </a:solidFill>
                          <a:effectLst/>
                          <a:latin typeface="+mn-lt"/>
                          <a:ea typeface="Times New Roman"/>
                          <a:cs typeface="Times New Roman"/>
                        </a:rPr>
                        <a:t>53.04%</a:t>
                      </a:r>
                      <a:endParaRPr kumimoji="0" lang="en-US" sz="1200" kern="1200" dirty="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3"/>
                  </a:ext>
                </a:extLst>
              </a:tr>
              <a:tr h="304800">
                <a:tc>
                  <a:txBody>
                    <a:bodyPr/>
                    <a:lstStyle/>
                    <a:p>
                      <a:pPr marL="0" marR="0">
                        <a:lnSpc>
                          <a:spcPct val="115000"/>
                        </a:lnSpc>
                        <a:spcBef>
                          <a:spcPts val="0"/>
                        </a:spcBef>
                        <a:spcAft>
                          <a:spcPts val="0"/>
                        </a:spcAft>
                      </a:pPr>
                      <a:r>
                        <a:rPr lang="es-ES_tradnl" sz="1200" dirty="0">
                          <a:solidFill>
                            <a:srgbClr val="000000"/>
                          </a:solidFill>
                          <a:effectLst/>
                          <a:latin typeface="+mn-lt"/>
                          <a:ea typeface="Times New Roman"/>
                          <a:cs typeface="Times New Roman"/>
                        </a:rPr>
                        <a:t>Porcentaje de empresas que usan Internet para Contratación interna o externa</a:t>
                      </a:r>
                      <a:endParaRPr lang="en-US" sz="1200" dirty="0">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ES_tradnl" sz="1200" dirty="0">
                          <a:solidFill>
                            <a:srgbClr val="000000"/>
                          </a:solidFill>
                          <a:effectLst/>
                          <a:latin typeface="+mn-lt"/>
                          <a:ea typeface="Times New Roman"/>
                          <a:cs typeface="Times New Roman"/>
                        </a:rPr>
                        <a:t>46.86%</a:t>
                      </a:r>
                      <a:endParaRPr lang="en-US" sz="1200" dirty="0">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lnSpc>
                          <a:spcPct val="115000"/>
                        </a:lnSpc>
                        <a:spcBef>
                          <a:spcPts val="0"/>
                        </a:spcBef>
                        <a:spcAft>
                          <a:spcPts val="0"/>
                        </a:spcAft>
                      </a:pPr>
                      <a:r>
                        <a:rPr kumimoji="0" lang="es-AR" sz="1200" kern="1200" dirty="0">
                          <a:solidFill>
                            <a:srgbClr val="000000"/>
                          </a:solidFill>
                          <a:effectLst/>
                          <a:latin typeface="+mn-lt"/>
                          <a:ea typeface="Times New Roman"/>
                          <a:cs typeface="Times New Roman"/>
                        </a:rPr>
                        <a:t>18.69%</a:t>
                      </a:r>
                      <a:endParaRPr kumimoji="0" lang="en-US" sz="1200" kern="1200" dirty="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4"/>
                  </a:ext>
                </a:extLst>
              </a:tr>
              <a:tr h="304800">
                <a:tc>
                  <a:txBody>
                    <a:bodyPr/>
                    <a:lstStyle/>
                    <a:p>
                      <a:pPr marL="0" marR="0">
                        <a:spcBef>
                          <a:spcPts val="0"/>
                        </a:spcBef>
                        <a:spcAft>
                          <a:spcPts val="0"/>
                        </a:spcAft>
                      </a:pPr>
                      <a:r>
                        <a:rPr lang="es-ES_tradnl" sz="1200" dirty="0">
                          <a:solidFill>
                            <a:srgbClr val="000000"/>
                          </a:solidFill>
                          <a:effectLst/>
                          <a:latin typeface="+mn-lt"/>
                          <a:ea typeface="Times New Roman"/>
                          <a:cs typeface="Times New Roman"/>
                        </a:rPr>
                        <a:t>Porcentaje de empresas que usan Internet para uso de aplicaciones</a:t>
                      </a:r>
                      <a:endParaRPr lang="en-US" sz="12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1200" dirty="0">
                          <a:solidFill>
                            <a:srgbClr val="000000"/>
                          </a:solidFill>
                          <a:effectLst/>
                          <a:latin typeface="+mn-lt"/>
                          <a:ea typeface="Times New Roman"/>
                          <a:cs typeface="Times New Roman"/>
                        </a:rPr>
                        <a:t>57.84%</a:t>
                      </a:r>
                      <a:endParaRPr lang="en-US" sz="12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lnSpc>
                          <a:spcPct val="115000"/>
                        </a:lnSpc>
                        <a:spcBef>
                          <a:spcPts val="0"/>
                        </a:spcBef>
                        <a:spcAft>
                          <a:spcPts val="0"/>
                        </a:spcAft>
                      </a:pPr>
                      <a:r>
                        <a:rPr kumimoji="0" lang="es-AR" sz="1200" kern="1200" dirty="0">
                          <a:solidFill>
                            <a:srgbClr val="000000"/>
                          </a:solidFill>
                          <a:effectLst/>
                          <a:latin typeface="+mn-lt"/>
                          <a:ea typeface="Times New Roman"/>
                          <a:cs typeface="Times New Roman"/>
                        </a:rPr>
                        <a:t>50.83%</a:t>
                      </a:r>
                      <a:endParaRPr kumimoji="0" lang="en-US" sz="1200" kern="1200" dirty="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5"/>
                  </a:ext>
                </a:extLst>
              </a:tr>
              <a:tr h="370840">
                <a:tc>
                  <a:txBody>
                    <a:bodyPr/>
                    <a:lstStyle/>
                    <a:p>
                      <a:pPr marL="0" marR="0">
                        <a:spcBef>
                          <a:spcPts val="0"/>
                        </a:spcBef>
                        <a:spcAft>
                          <a:spcPts val="0"/>
                        </a:spcAft>
                      </a:pPr>
                      <a:r>
                        <a:rPr lang="es-ES_tradnl" sz="1200" dirty="0">
                          <a:solidFill>
                            <a:srgbClr val="000000"/>
                          </a:solidFill>
                          <a:effectLst/>
                          <a:latin typeface="+mn-lt"/>
                          <a:ea typeface="Times New Roman"/>
                          <a:cs typeface="Times New Roman"/>
                        </a:rPr>
                        <a:t>Uso de plataforma para vender productos </a:t>
                      </a:r>
                      <a:r>
                        <a:rPr lang="es-ES_tradnl" sz="1200" baseline="30000" dirty="0">
                          <a:solidFill>
                            <a:srgbClr val="000000"/>
                          </a:solidFill>
                          <a:effectLst/>
                          <a:latin typeface="+mn-lt"/>
                          <a:ea typeface="Times New Roman"/>
                          <a:cs typeface="Times New Roman"/>
                        </a:rPr>
                        <a:t>(1)</a:t>
                      </a:r>
                      <a:endParaRPr lang="en-US" sz="1200" baseline="300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1200" dirty="0">
                          <a:solidFill>
                            <a:schemeClr val="tx1"/>
                          </a:solidFill>
                          <a:effectLst/>
                          <a:latin typeface="+mn-lt"/>
                          <a:ea typeface="Times New Roman"/>
                          <a:cs typeface="Times New Roman"/>
                        </a:rPr>
                        <a:t>26.90%</a:t>
                      </a:r>
                      <a:endParaRPr lang="en-US" sz="12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lnSpc>
                          <a:spcPct val="115000"/>
                        </a:lnSpc>
                        <a:spcBef>
                          <a:spcPts val="0"/>
                        </a:spcBef>
                        <a:spcAft>
                          <a:spcPts val="0"/>
                        </a:spcAft>
                      </a:pPr>
                      <a:endParaRPr kumimoji="0" lang="en-US" sz="1200" kern="1200" dirty="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extLst>
                  <a:ext uri="{0D108BD9-81ED-4DB2-BD59-A6C34878D82A}">
                    <a16:rowId xmlns="" xmlns:a16="http://schemas.microsoft.com/office/drawing/2014/main" val="10006"/>
                  </a:ext>
                </a:extLst>
              </a:tr>
              <a:tr h="370840">
                <a:tc>
                  <a:txBody>
                    <a:bodyPr/>
                    <a:lstStyle/>
                    <a:p>
                      <a:pPr marL="0" marR="0">
                        <a:spcBef>
                          <a:spcPts val="0"/>
                        </a:spcBef>
                        <a:spcAft>
                          <a:spcPts val="0"/>
                        </a:spcAft>
                      </a:pPr>
                      <a:r>
                        <a:rPr lang="es-ES_tradnl" sz="1200" dirty="0">
                          <a:solidFill>
                            <a:srgbClr val="000000"/>
                          </a:solidFill>
                          <a:effectLst/>
                          <a:latin typeface="+mn-lt"/>
                          <a:ea typeface="Times New Roman"/>
                          <a:cs typeface="Times New Roman"/>
                        </a:rPr>
                        <a:t>Uso de plataforma para comprar insumos </a:t>
                      </a:r>
                      <a:r>
                        <a:rPr lang="es-ES_tradnl" sz="1200" baseline="30000" dirty="0">
                          <a:solidFill>
                            <a:srgbClr val="000000"/>
                          </a:solidFill>
                          <a:effectLst/>
                          <a:latin typeface="+mn-lt"/>
                          <a:ea typeface="Times New Roman"/>
                          <a:cs typeface="Times New Roman"/>
                        </a:rPr>
                        <a:t>(1)</a:t>
                      </a:r>
                      <a:endParaRPr lang="en-US" sz="12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1200" dirty="0">
                          <a:solidFill>
                            <a:schemeClr val="tx1"/>
                          </a:solidFill>
                          <a:effectLst/>
                          <a:latin typeface="+mn-lt"/>
                          <a:ea typeface="Times New Roman"/>
                          <a:cs typeface="Times New Roman"/>
                        </a:rPr>
                        <a:t>37.87%</a:t>
                      </a:r>
                      <a:endParaRPr lang="en-US" sz="12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lnSpc>
                          <a:spcPct val="115000"/>
                        </a:lnSpc>
                        <a:spcBef>
                          <a:spcPts val="0"/>
                        </a:spcBef>
                        <a:spcAft>
                          <a:spcPts val="0"/>
                        </a:spcAft>
                      </a:pPr>
                      <a:endParaRPr kumimoji="0" lang="en-US" sz="1200" kern="1200" dirty="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extLst>
                  <a:ext uri="{0D108BD9-81ED-4DB2-BD59-A6C34878D82A}">
                    <a16:rowId xmlns="" xmlns:a16="http://schemas.microsoft.com/office/drawing/2014/main" val="10007"/>
                  </a:ext>
                </a:extLst>
              </a:tr>
              <a:tr h="370840">
                <a:tc>
                  <a:txBody>
                    <a:bodyPr/>
                    <a:lstStyle/>
                    <a:p>
                      <a:pPr marL="0" marR="0">
                        <a:spcBef>
                          <a:spcPts val="0"/>
                        </a:spcBef>
                        <a:spcAft>
                          <a:spcPts val="0"/>
                        </a:spcAft>
                      </a:pPr>
                      <a:r>
                        <a:rPr lang="es-ES_tradnl" sz="1200" dirty="0">
                          <a:solidFill>
                            <a:srgbClr val="000000"/>
                          </a:solidFill>
                          <a:effectLst/>
                          <a:latin typeface="+mn-lt"/>
                          <a:ea typeface="Times New Roman"/>
                          <a:cs typeface="Times New Roman"/>
                        </a:rPr>
                        <a:t>% Ventas Totales por comercio electrónico </a:t>
                      </a:r>
                      <a:r>
                        <a:rPr lang="es-ES_tradnl" sz="1200" baseline="30000" dirty="0">
                          <a:solidFill>
                            <a:srgbClr val="000000"/>
                          </a:solidFill>
                          <a:effectLst/>
                          <a:latin typeface="+mn-lt"/>
                          <a:ea typeface="Times New Roman"/>
                          <a:cs typeface="Times New Roman"/>
                        </a:rPr>
                        <a:t>(1)</a:t>
                      </a:r>
                      <a:endParaRPr lang="en-US" sz="12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1200" dirty="0">
                          <a:solidFill>
                            <a:schemeClr val="tx1"/>
                          </a:solidFill>
                          <a:effectLst/>
                          <a:latin typeface="+mn-lt"/>
                          <a:ea typeface="Times New Roman"/>
                          <a:cs typeface="Times New Roman"/>
                        </a:rPr>
                        <a:t>9.25%</a:t>
                      </a:r>
                      <a:endParaRPr lang="en-US" sz="12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lnSpc>
                          <a:spcPct val="115000"/>
                        </a:lnSpc>
                        <a:spcBef>
                          <a:spcPts val="0"/>
                        </a:spcBef>
                        <a:spcAft>
                          <a:spcPts val="0"/>
                        </a:spcAft>
                      </a:pPr>
                      <a:endParaRPr kumimoji="0" lang="en-US" sz="1200" kern="1200" dirty="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extLst>
                  <a:ext uri="{0D108BD9-81ED-4DB2-BD59-A6C34878D82A}">
                    <a16:rowId xmlns="" xmlns:a16="http://schemas.microsoft.com/office/drawing/2014/main" val="10008"/>
                  </a:ext>
                </a:extLst>
              </a:tr>
              <a:tr h="370840">
                <a:tc>
                  <a:txBody>
                    <a:bodyPr/>
                    <a:lstStyle/>
                    <a:p>
                      <a:pPr marL="0" marR="0">
                        <a:spcBef>
                          <a:spcPts val="0"/>
                        </a:spcBef>
                        <a:spcAft>
                          <a:spcPts val="0"/>
                        </a:spcAft>
                      </a:pPr>
                      <a:r>
                        <a:rPr lang="es-ES_tradnl" sz="1200" dirty="0">
                          <a:solidFill>
                            <a:srgbClr val="000000"/>
                          </a:solidFill>
                          <a:effectLst/>
                          <a:latin typeface="+mn-lt"/>
                          <a:ea typeface="Times New Roman"/>
                          <a:cs typeface="Times New Roman"/>
                        </a:rPr>
                        <a:t>% Compras Totales por comercio electrónico </a:t>
                      </a:r>
                      <a:r>
                        <a:rPr lang="es-ES_tradnl" sz="1200" baseline="30000" dirty="0">
                          <a:solidFill>
                            <a:srgbClr val="000000"/>
                          </a:solidFill>
                          <a:effectLst/>
                          <a:latin typeface="+mn-lt"/>
                          <a:ea typeface="Times New Roman"/>
                          <a:cs typeface="Times New Roman"/>
                        </a:rPr>
                        <a:t>(1)</a:t>
                      </a:r>
                      <a:endParaRPr lang="en-US" sz="12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1200" dirty="0">
                          <a:solidFill>
                            <a:schemeClr val="tx1"/>
                          </a:solidFill>
                          <a:effectLst/>
                          <a:latin typeface="+mn-lt"/>
                          <a:ea typeface="Times New Roman"/>
                          <a:cs typeface="Times New Roman"/>
                        </a:rPr>
                        <a:t>13.91%</a:t>
                      </a:r>
                      <a:endParaRPr lang="en-US" sz="12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lnSpc>
                          <a:spcPct val="115000"/>
                        </a:lnSpc>
                        <a:spcBef>
                          <a:spcPts val="0"/>
                        </a:spcBef>
                        <a:spcAft>
                          <a:spcPts val="0"/>
                        </a:spcAft>
                      </a:pPr>
                      <a:endParaRPr kumimoji="0" lang="en-US" sz="1200" kern="1200" dirty="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extLst>
                  <a:ext uri="{0D108BD9-81ED-4DB2-BD59-A6C34878D82A}">
                    <a16:rowId xmlns="" xmlns:a16="http://schemas.microsoft.com/office/drawing/2014/main" val="10009"/>
                  </a:ext>
                </a:extLst>
              </a:tr>
            </a:tbl>
          </a:graphicData>
        </a:graphic>
      </p:graphicFrame>
      <p:sp>
        <p:nvSpPr>
          <p:cNvPr id="3" name="Rectángulo 2"/>
          <p:cNvSpPr/>
          <p:nvPr/>
        </p:nvSpPr>
        <p:spPr>
          <a:xfrm>
            <a:off x="762000" y="5130224"/>
            <a:ext cx="7696200" cy="523220"/>
          </a:xfrm>
          <a:prstGeom prst="rect">
            <a:avLst/>
          </a:prstGeom>
        </p:spPr>
        <p:txBody>
          <a:bodyPr wrap="square">
            <a:spAutoFit/>
          </a:bodyPr>
          <a:lstStyle/>
          <a:p>
            <a:r>
              <a:rPr lang="es-ES_tradnl" sz="1400" dirty="0">
                <a:solidFill>
                  <a:srgbClr val="000000"/>
                </a:solidFill>
                <a:latin typeface="+mn-lt"/>
                <a:ea typeface="Times New Roman"/>
                <a:cs typeface="Times New Roman"/>
              </a:rPr>
              <a:t>(1) Para estos indicadores no se dispone de información para otro país con factor de expansión y sin factor de expansión. Por tal motivo no es posible hacer la conversión.</a:t>
            </a:r>
            <a:endParaRPr lang="es-AR" sz="1400" dirty="0">
              <a:latin typeface="+mn-lt"/>
            </a:endParaRPr>
          </a:p>
        </p:txBody>
      </p:sp>
      <p:sp>
        <p:nvSpPr>
          <p:cNvPr id="5" name="TextBox 4"/>
          <p:cNvSpPr txBox="1"/>
          <p:nvPr/>
        </p:nvSpPr>
        <p:spPr>
          <a:xfrm>
            <a:off x="1905845" y="1179492"/>
            <a:ext cx="5790355" cy="369332"/>
          </a:xfrm>
          <a:prstGeom prst="rect">
            <a:avLst/>
          </a:prstGeom>
          <a:noFill/>
        </p:spPr>
        <p:txBody>
          <a:bodyPr wrap="none" rtlCol="0">
            <a:spAutoFit/>
          </a:bodyPr>
          <a:lstStyle/>
          <a:p>
            <a:r>
              <a:rPr lang="es-AR" dirty="0" smtClean="0"/>
              <a:t>EJEMPLO DE ANÁLISIS DE ENCUESTAS DEL </a:t>
            </a:r>
            <a:r>
              <a:rPr lang="es-AR" dirty="0" err="1" smtClean="0"/>
              <a:t>DANE</a:t>
            </a:r>
            <a:endParaRPr lang="es-AR" dirty="0"/>
          </a:p>
        </p:txBody>
      </p:sp>
    </p:spTree>
    <p:extLst>
      <p:ext uri="{BB962C8B-B14F-4D97-AF65-F5344CB8AC3E}">
        <p14:creationId xmlns:p14="http://schemas.microsoft.com/office/powerpoint/2010/main" val="297991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 ENCUESTA DE </a:t>
            </a:r>
            <a:r>
              <a:rPr lang="es-AR" dirty="0" err="1" smtClean="0"/>
              <a:t>MIPYME</a:t>
            </a:r>
            <a:r>
              <a:rPr lang="es-AR" dirty="0" smtClean="0"/>
              <a:t> YA PRESENTA LOS DATOS NORMALIZADOS POR UN FACTOR DE EXPANSIÓN</a:t>
            </a:r>
            <a:endParaRPr lang="es-AR"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15732699"/>
              </p:ext>
            </p:extLst>
          </p:nvPr>
        </p:nvGraphicFramePr>
        <p:xfrm>
          <a:off x="381000" y="1157734"/>
          <a:ext cx="8458200" cy="5395466"/>
        </p:xfrm>
        <a:graphic>
          <a:graphicData uri="http://schemas.openxmlformats.org/drawingml/2006/table">
            <a:tbl>
              <a:tblPr firstRow="1" bandRow="1">
                <a:tableStyleId>{5C22544A-7EE6-4342-B048-85BDC9FD1C3A}</a:tableStyleId>
              </a:tblPr>
              <a:tblGrid>
                <a:gridCol w="3571104">
                  <a:extLst>
                    <a:ext uri="{9D8B030D-6E8A-4147-A177-3AD203B41FA5}">
                      <a16:colId xmlns="" xmlns:a16="http://schemas.microsoft.com/office/drawing/2014/main" val="20000"/>
                    </a:ext>
                  </a:extLst>
                </a:gridCol>
                <a:gridCol w="3210696">
                  <a:extLst>
                    <a:ext uri="{9D8B030D-6E8A-4147-A177-3AD203B41FA5}">
                      <a16:colId xmlns="" xmlns:a16="http://schemas.microsoft.com/office/drawing/2014/main" val="3442158184"/>
                    </a:ext>
                  </a:extLst>
                </a:gridCol>
                <a:gridCol w="1676400">
                  <a:extLst>
                    <a:ext uri="{9D8B030D-6E8A-4147-A177-3AD203B41FA5}">
                      <a16:colId xmlns="" xmlns:a16="http://schemas.microsoft.com/office/drawing/2014/main" val="20001"/>
                    </a:ext>
                  </a:extLst>
                </a:gridCol>
              </a:tblGrid>
              <a:tr h="32031">
                <a:tc gridSpan="2">
                  <a:txBody>
                    <a:bodyPr/>
                    <a:lstStyle/>
                    <a:p>
                      <a:pPr marL="0" marR="0" algn="ctr">
                        <a:spcBef>
                          <a:spcPts val="0"/>
                        </a:spcBef>
                        <a:spcAft>
                          <a:spcPts val="0"/>
                        </a:spcAft>
                      </a:pPr>
                      <a:r>
                        <a:rPr lang="es-ES_tradnl" sz="1200" dirty="0">
                          <a:effectLst/>
                          <a:latin typeface="Cambria"/>
                          <a:ea typeface="ＭＳ 明朝"/>
                          <a:cs typeface="Times New Roman"/>
                        </a:rPr>
                        <a:t> </a:t>
                      </a:r>
                      <a:r>
                        <a:rPr lang="es-ES_tradnl" sz="1600" dirty="0">
                          <a:effectLst/>
                          <a:latin typeface="Cambria"/>
                          <a:ea typeface="ＭＳ 明朝"/>
                          <a:cs typeface="Times New Roman"/>
                        </a:rPr>
                        <a:t>Preguntas</a:t>
                      </a:r>
                      <a:endParaRPr lang="en-US" sz="16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s-AR"/>
                    </a:p>
                  </a:txBody>
                  <a:tcPr/>
                </a:tc>
                <a:tc>
                  <a:txBody>
                    <a:bodyPr/>
                    <a:lstStyle/>
                    <a:p>
                      <a:pPr marL="0" marR="0" algn="ctr">
                        <a:spcBef>
                          <a:spcPts val="0"/>
                        </a:spcBef>
                        <a:spcAft>
                          <a:spcPts val="0"/>
                        </a:spcAft>
                      </a:pPr>
                      <a:r>
                        <a:rPr lang="es-ES_tradnl" sz="1200" b="1" dirty="0">
                          <a:effectLst/>
                          <a:latin typeface="Cambria"/>
                          <a:ea typeface="ＭＳ 明朝"/>
                          <a:cs typeface="Times New Roman"/>
                        </a:rPr>
                        <a:t>Con factor de exp.</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0"/>
                  </a:ext>
                </a:extLst>
              </a:tr>
              <a:tr h="229530">
                <a:tc gridSpan="2">
                  <a:txBody>
                    <a:bodyPr/>
                    <a:lstStyle/>
                    <a:p>
                      <a:pPr marL="0" marR="0" fontAlgn="b">
                        <a:lnSpc>
                          <a:spcPct val="115000"/>
                        </a:lnSpc>
                        <a:spcBef>
                          <a:spcPts val="0"/>
                        </a:spcBef>
                        <a:spcAft>
                          <a:spcPts val="0"/>
                        </a:spcAft>
                      </a:pPr>
                      <a:r>
                        <a:rPr lang="es-ES_tradnl" sz="1200" kern="1200" dirty="0">
                          <a:solidFill>
                            <a:srgbClr val="000000"/>
                          </a:solidFill>
                          <a:effectLst/>
                          <a:latin typeface="+mn-lt"/>
                          <a:ea typeface="Times New Roman"/>
                          <a:cs typeface="Arial"/>
                        </a:rPr>
                        <a:t>Promedio de computadores en la empresa</a:t>
                      </a:r>
                      <a:endParaRPr lang="en-US" sz="1200" dirty="0">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s-AR"/>
                    </a:p>
                  </a:txBody>
                  <a:tcPr/>
                </a:tc>
                <a:tc>
                  <a:txBody>
                    <a:bodyPr/>
                    <a:lstStyle/>
                    <a:p>
                      <a:pPr marL="0" marR="0" algn="ctr" fontAlgn="b">
                        <a:lnSpc>
                          <a:spcPct val="115000"/>
                        </a:lnSpc>
                        <a:spcBef>
                          <a:spcPts val="0"/>
                        </a:spcBef>
                        <a:spcAft>
                          <a:spcPts val="0"/>
                        </a:spcAft>
                      </a:pPr>
                      <a:r>
                        <a:rPr lang="en-US" sz="1200" dirty="0">
                          <a:effectLst/>
                          <a:latin typeface="+mn-lt"/>
                          <a:ea typeface="Times New Roman"/>
                          <a:cs typeface="Times New Roman"/>
                        </a:rPr>
                        <a:t>5.6</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1"/>
                  </a:ext>
                </a:extLst>
              </a:tr>
              <a:tr h="222124">
                <a:tc gridSpan="2">
                  <a:txBody>
                    <a:bodyPr/>
                    <a:lstStyle/>
                    <a:p>
                      <a:pPr marL="0" marR="0" fontAlgn="b">
                        <a:lnSpc>
                          <a:spcPct val="115000"/>
                        </a:lnSpc>
                        <a:spcBef>
                          <a:spcPts val="0"/>
                        </a:spcBef>
                        <a:spcAft>
                          <a:spcPts val="0"/>
                        </a:spcAft>
                      </a:pPr>
                      <a:r>
                        <a:rPr lang="en-US" sz="1200" dirty="0">
                          <a:effectLst/>
                          <a:latin typeface="+mn-lt"/>
                          <a:ea typeface="Times New Roman"/>
                          <a:cs typeface="Times New Roman"/>
                        </a:rPr>
                        <a:t>Promedio de tabletas en la empresa</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s-AR"/>
                    </a:p>
                  </a:txBody>
                  <a:tcPr/>
                </a:tc>
                <a:tc>
                  <a:txBody>
                    <a:bodyPr/>
                    <a:lstStyle/>
                    <a:p>
                      <a:pPr marL="0" marR="0" algn="ctr" fontAlgn="b">
                        <a:lnSpc>
                          <a:spcPct val="115000"/>
                        </a:lnSpc>
                        <a:spcBef>
                          <a:spcPts val="0"/>
                        </a:spcBef>
                        <a:spcAft>
                          <a:spcPts val="0"/>
                        </a:spcAft>
                      </a:pPr>
                      <a:r>
                        <a:rPr lang="en-US" sz="1200" dirty="0">
                          <a:effectLst/>
                          <a:latin typeface="+mn-lt"/>
                          <a:ea typeface="Times New Roman"/>
                          <a:cs typeface="Times New Roman"/>
                        </a:rPr>
                        <a:t>1.8</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2"/>
                  </a:ext>
                </a:extLst>
              </a:tr>
              <a:tr h="222124">
                <a:tc gridSpan="2">
                  <a:txBody>
                    <a:bodyPr/>
                    <a:lstStyle/>
                    <a:p>
                      <a:pPr marL="0" marR="0">
                        <a:spcBef>
                          <a:spcPts val="0"/>
                        </a:spcBef>
                        <a:spcAft>
                          <a:spcPts val="0"/>
                        </a:spcAft>
                      </a:pPr>
                      <a:r>
                        <a:rPr lang="es-ES_tradnl" sz="1200" dirty="0">
                          <a:solidFill>
                            <a:srgbClr val="000000"/>
                          </a:solidFill>
                          <a:effectLst/>
                          <a:latin typeface="+mn-lt"/>
                          <a:ea typeface="Times New Roman"/>
                          <a:cs typeface="Times New Roman"/>
                        </a:rPr>
                        <a:t>Relación empleados vs computadoras</a:t>
                      </a:r>
                      <a:endParaRPr lang="en-US" sz="12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s-AR"/>
                    </a:p>
                  </a:txBody>
                  <a:tcPr/>
                </a:tc>
                <a:tc>
                  <a:txBody>
                    <a:bodyPr/>
                    <a:lstStyle/>
                    <a:p>
                      <a:pPr marL="0" marR="0" algn="ctr">
                        <a:spcBef>
                          <a:spcPts val="0"/>
                        </a:spcBef>
                        <a:spcAft>
                          <a:spcPts val="0"/>
                        </a:spcAft>
                      </a:pPr>
                      <a:r>
                        <a:rPr lang="en-US" sz="1200" dirty="0">
                          <a:effectLst/>
                          <a:latin typeface="+mn-lt"/>
                          <a:ea typeface="ＭＳ 明朝"/>
                          <a:cs typeface="Times New Roman"/>
                        </a:rPr>
                        <a:t>1.2</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3"/>
                  </a:ext>
                </a:extLst>
              </a:tr>
              <a:tr h="222124">
                <a:tc gridSpan="2">
                  <a:txBody>
                    <a:bodyPr/>
                    <a:lstStyle/>
                    <a:p>
                      <a:pPr marL="0" marR="0" fontAlgn="b">
                        <a:lnSpc>
                          <a:spcPct val="115000"/>
                        </a:lnSpc>
                        <a:spcBef>
                          <a:spcPts val="0"/>
                        </a:spcBef>
                        <a:spcAft>
                          <a:spcPts val="0"/>
                        </a:spcAft>
                      </a:pPr>
                      <a:r>
                        <a:rPr lang="es-ES_tradnl" sz="1200" dirty="0">
                          <a:solidFill>
                            <a:srgbClr val="000000"/>
                          </a:solidFill>
                          <a:effectLst/>
                          <a:latin typeface="+mn-lt"/>
                          <a:ea typeface="Times New Roman"/>
                          <a:cs typeface="Times New Roman"/>
                        </a:rPr>
                        <a:t>Posee conexión a internet</a:t>
                      </a:r>
                      <a:endParaRPr lang="en-US" sz="1200" dirty="0">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s-AR"/>
                    </a:p>
                  </a:txBody>
                  <a:tcPr/>
                </a:tc>
                <a:tc>
                  <a:txBody>
                    <a:bodyPr/>
                    <a:lstStyle/>
                    <a:p>
                      <a:pPr marL="0" marR="0" algn="ctr" fontAlgn="b">
                        <a:lnSpc>
                          <a:spcPct val="115000"/>
                        </a:lnSpc>
                        <a:spcBef>
                          <a:spcPts val="0"/>
                        </a:spcBef>
                        <a:spcAft>
                          <a:spcPts val="0"/>
                        </a:spcAft>
                      </a:pPr>
                      <a:r>
                        <a:rPr lang="es-ES_tradnl" sz="1200" dirty="0">
                          <a:solidFill>
                            <a:srgbClr val="000000"/>
                          </a:solidFill>
                          <a:effectLst/>
                          <a:latin typeface="+mn-lt"/>
                          <a:ea typeface="Times New Roman"/>
                          <a:cs typeface="Times New Roman"/>
                        </a:rPr>
                        <a:t>75%</a:t>
                      </a:r>
                      <a:endParaRPr lang="en-US" sz="1200" dirty="0">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4"/>
                  </a:ext>
                </a:extLst>
              </a:tr>
              <a:tr h="222124">
                <a:tc gridSpan="2">
                  <a:txBody>
                    <a:bodyPr/>
                    <a:lstStyle/>
                    <a:p>
                      <a:pPr marL="0" marR="0">
                        <a:spcBef>
                          <a:spcPts val="0"/>
                        </a:spcBef>
                        <a:spcAft>
                          <a:spcPts val="0"/>
                        </a:spcAft>
                      </a:pPr>
                      <a:r>
                        <a:rPr lang="es-ES_tradnl" sz="1200" dirty="0">
                          <a:solidFill>
                            <a:srgbClr val="000000"/>
                          </a:solidFill>
                          <a:effectLst/>
                          <a:latin typeface="+mn-lt"/>
                          <a:ea typeface="ＭＳ 明朝"/>
                          <a:cs typeface="Times New Roman"/>
                        </a:rPr>
                        <a:t>Disponibilidad de página web</a:t>
                      </a:r>
                      <a:endParaRPr lang="en-US" sz="12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s-AR"/>
                    </a:p>
                  </a:txBody>
                  <a:tcPr/>
                </a:tc>
                <a:tc>
                  <a:txBody>
                    <a:bodyPr/>
                    <a:lstStyle/>
                    <a:p>
                      <a:pPr marL="0" marR="0" algn="ctr">
                        <a:spcBef>
                          <a:spcPts val="0"/>
                        </a:spcBef>
                        <a:spcAft>
                          <a:spcPts val="0"/>
                        </a:spcAft>
                      </a:pPr>
                      <a:r>
                        <a:rPr lang="es-ES_tradnl" sz="1200" dirty="0">
                          <a:solidFill>
                            <a:srgbClr val="000000"/>
                          </a:solidFill>
                          <a:effectLst/>
                          <a:latin typeface="+mn-lt"/>
                          <a:ea typeface="Times New Roman"/>
                          <a:cs typeface="Times New Roman"/>
                        </a:rPr>
                        <a:t>36%</a:t>
                      </a:r>
                      <a:endParaRPr lang="en-US" sz="12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5"/>
                  </a:ext>
                </a:extLst>
              </a:tr>
              <a:tr h="222124">
                <a:tc gridSpan="2">
                  <a:txBody>
                    <a:bodyPr/>
                    <a:lstStyle/>
                    <a:p>
                      <a:pPr marL="0" marR="0" fontAlgn="b">
                        <a:lnSpc>
                          <a:spcPct val="115000"/>
                        </a:lnSpc>
                        <a:spcBef>
                          <a:spcPts val="0"/>
                        </a:spcBef>
                        <a:spcAft>
                          <a:spcPts val="0"/>
                        </a:spcAft>
                      </a:pPr>
                      <a:r>
                        <a:rPr lang="es-ES_tradnl" sz="1200" dirty="0">
                          <a:solidFill>
                            <a:srgbClr val="000000"/>
                          </a:solidFill>
                          <a:effectLst/>
                          <a:latin typeface="+mn-lt"/>
                          <a:ea typeface="Times New Roman"/>
                          <a:cs typeface="Times New Roman"/>
                        </a:rPr>
                        <a:t>Tenencia de aplicaciones móviles</a:t>
                      </a:r>
                      <a:endParaRPr lang="en-US" sz="1200" dirty="0">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s-AR"/>
                    </a:p>
                  </a:txBody>
                  <a:tcPr/>
                </a:tc>
                <a:tc>
                  <a:txBody>
                    <a:bodyPr/>
                    <a:lstStyle/>
                    <a:p>
                      <a:pPr marL="0" marR="0" algn="ctr" fontAlgn="b">
                        <a:lnSpc>
                          <a:spcPct val="115000"/>
                        </a:lnSpc>
                        <a:spcBef>
                          <a:spcPts val="0"/>
                        </a:spcBef>
                        <a:spcAft>
                          <a:spcPts val="0"/>
                        </a:spcAft>
                      </a:pPr>
                      <a:r>
                        <a:rPr lang="es-ES_tradnl" sz="1200" dirty="0">
                          <a:solidFill>
                            <a:srgbClr val="000000"/>
                          </a:solidFill>
                          <a:effectLst/>
                          <a:latin typeface="+mn-lt"/>
                          <a:ea typeface="Times New Roman"/>
                          <a:cs typeface="Times New Roman"/>
                        </a:rPr>
                        <a:t>9%</a:t>
                      </a:r>
                      <a:endParaRPr lang="en-US" sz="1200" dirty="0">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6"/>
                  </a:ext>
                </a:extLst>
              </a:tr>
              <a:tr h="222124">
                <a:tc gridSpan="2">
                  <a:txBody>
                    <a:bodyPr/>
                    <a:lstStyle/>
                    <a:p>
                      <a:pPr marL="0" marR="0">
                        <a:spcBef>
                          <a:spcPts val="0"/>
                        </a:spcBef>
                        <a:spcAft>
                          <a:spcPts val="0"/>
                        </a:spcAft>
                      </a:pPr>
                      <a:r>
                        <a:rPr lang="es-ES_tradnl" sz="1200" dirty="0">
                          <a:solidFill>
                            <a:srgbClr val="000000"/>
                          </a:solidFill>
                          <a:effectLst/>
                          <a:latin typeface="+mn-lt"/>
                          <a:ea typeface="ＭＳ 明朝"/>
                          <a:cs typeface="Times New Roman"/>
                        </a:rPr>
                        <a:t>Realiza ventas a través de internet</a:t>
                      </a:r>
                      <a:endParaRPr lang="en-US" sz="12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s-AR"/>
                    </a:p>
                  </a:txBody>
                  <a:tcPr/>
                </a:tc>
                <a:tc>
                  <a:txBody>
                    <a:bodyPr/>
                    <a:lstStyle/>
                    <a:p>
                      <a:pPr marL="0" marR="0" algn="ctr">
                        <a:spcBef>
                          <a:spcPts val="0"/>
                        </a:spcBef>
                        <a:spcAft>
                          <a:spcPts val="0"/>
                        </a:spcAft>
                      </a:pPr>
                      <a:r>
                        <a:rPr lang="es-ES_tradnl" sz="1200" dirty="0">
                          <a:solidFill>
                            <a:srgbClr val="000000"/>
                          </a:solidFill>
                          <a:effectLst/>
                          <a:latin typeface="+mn-lt"/>
                          <a:ea typeface="Times New Roman"/>
                          <a:cs typeface="Times New Roman"/>
                        </a:rPr>
                        <a:t>8%%</a:t>
                      </a:r>
                      <a:endParaRPr lang="en-US" sz="12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7"/>
                  </a:ext>
                </a:extLst>
              </a:tr>
              <a:tr h="222124">
                <a:tc gridSpan="2">
                  <a:txBody>
                    <a:bodyPr/>
                    <a:lstStyle/>
                    <a:p>
                      <a:pPr marL="0" marR="0">
                        <a:spcBef>
                          <a:spcPts val="0"/>
                        </a:spcBef>
                        <a:spcAft>
                          <a:spcPts val="0"/>
                        </a:spcAft>
                      </a:pPr>
                      <a:r>
                        <a:rPr lang="es-AR" sz="1200" noProof="0" dirty="0" smtClean="0">
                          <a:effectLst/>
                          <a:latin typeface="+mn-lt"/>
                          <a:ea typeface="ＭＳ 明朝"/>
                          <a:cs typeface="Times New Roman"/>
                        </a:rPr>
                        <a:t>Realiza compras a través de internet</a:t>
                      </a:r>
                      <a:endParaRPr lang="es-AR" sz="1200" noProof="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s-AR"/>
                    </a:p>
                  </a:txBody>
                  <a:tcPr/>
                </a:tc>
                <a:tc>
                  <a:txBody>
                    <a:bodyPr/>
                    <a:lstStyle/>
                    <a:p>
                      <a:pPr marL="0" marR="0" algn="ctr">
                        <a:spcBef>
                          <a:spcPts val="0"/>
                        </a:spcBef>
                        <a:spcAft>
                          <a:spcPts val="0"/>
                        </a:spcAft>
                      </a:pPr>
                      <a:r>
                        <a:rPr lang="en-US" sz="1200" dirty="0">
                          <a:effectLst/>
                          <a:latin typeface="+mn-lt"/>
                          <a:ea typeface="ＭＳ 明朝"/>
                          <a:cs typeface="Times New Roman"/>
                        </a:rPr>
                        <a:t>26%</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2771672333"/>
                  </a:ext>
                </a:extLst>
              </a:tr>
              <a:tr h="222124">
                <a:tc gridSpan="2">
                  <a:txBody>
                    <a:bodyPr/>
                    <a:lstStyle/>
                    <a:p>
                      <a:pPr marL="0" marR="0">
                        <a:spcBef>
                          <a:spcPts val="0"/>
                        </a:spcBef>
                        <a:spcAft>
                          <a:spcPts val="0"/>
                        </a:spcAft>
                      </a:pPr>
                      <a:r>
                        <a:rPr lang="es-ES_tradnl" sz="1200" dirty="0">
                          <a:solidFill>
                            <a:srgbClr val="000000"/>
                          </a:solidFill>
                          <a:effectLst/>
                          <a:latin typeface="+mn-lt"/>
                          <a:ea typeface="Times New Roman"/>
                          <a:cs typeface="Times New Roman"/>
                        </a:rPr>
                        <a:t>Uso de medios de pagos electrónicos (para la operación)</a:t>
                      </a:r>
                      <a:endParaRPr lang="en-US" sz="12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s-AR"/>
                    </a:p>
                  </a:txBody>
                  <a:tcPr/>
                </a:tc>
                <a:tc>
                  <a:txBody>
                    <a:bodyPr/>
                    <a:lstStyle/>
                    <a:p>
                      <a:pPr marL="0" marR="0" algn="ctr">
                        <a:spcBef>
                          <a:spcPts val="0"/>
                        </a:spcBef>
                        <a:spcAft>
                          <a:spcPts val="0"/>
                        </a:spcAft>
                      </a:pPr>
                      <a:r>
                        <a:rPr lang="es-ES_tradnl" sz="1200" dirty="0">
                          <a:solidFill>
                            <a:srgbClr val="000000"/>
                          </a:solidFill>
                          <a:effectLst/>
                          <a:latin typeface="+mn-lt"/>
                          <a:ea typeface="Times New Roman"/>
                          <a:cs typeface="Times New Roman"/>
                        </a:rPr>
                        <a:t>36%</a:t>
                      </a:r>
                      <a:endParaRPr lang="en-US" sz="12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8"/>
                  </a:ext>
                </a:extLst>
              </a:tr>
              <a:tr h="222124">
                <a:tc gridSpan="2">
                  <a:txBody>
                    <a:bodyPr/>
                    <a:lstStyle/>
                    <a:p>
                      <a:pPr marL="0" marR="0">
                        <a:spcBef>
                          <a:spcPts val="0"/>
                        </a:spcBef>
                        <a:spcAft>
                          <a:spcPts val="0"/>
                        </a:spcAft>
                      </a:pPr>
                      <a:r>
                        <a:rPr lang="es-ES_tradnl" sz="1200" dirty="0">
                          <a:solidFill>
                            <a:srgbClr val="000000"/>
                          </a:solidFill>
                          <a:effectLst/>
                          <a:latin typeface="+mn-lt"/>
                          <a:ea typeface="Times New Roman"/>
                          <a:cs typeface="Times New Roman"/>
                        </a:rPr>
                        <a:t>Uso de medios de pagos electrónicos (para pago de clientes)</a:t>
                      </a:r>
                      <a:endParaRPr lang="en-US" sz="12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s-AR"/>
                    </a:p>
                  </a:txBody>
                  <a:tcPr/>
                </a:tc>
                <a:tc>
                  <a:txBody>
                    <a:bodyPr/>
                    <a:lstStyle/>
                    <a:p>
                      <a:pPr marL="0" marR="0" algn="ctr">
                        <a:spcBef>
                          <a:spcPts val="0"/>
                        </a:spcBef>
                        <a:spcAft>
                          <a:spcPts val="0"/>
                        </a:spcAft>
                      </a:pPr>
                      <a:r>
                        <a:rPr lang="es-ES_tradnl" sz="1200" dirty="0">
                          <a:solidFill>
                            <a:srgbClr val="000000"/>
                          </a:solidFill>
                          <a:effectLst/>
                          <a:latin typeface="+mn-lt"/>
                          <a:ea typeface="Times New Roman"/>
                          <a:cs typeface="Times New Roman"/>
                        </a:rPr>
                        <a:t>33%</a:t>
                      </a:r>
                      <a:endParaRPr lang="en-US" sz="12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9"/>
                  </a:ext>
                </a:extLst>
              </a:tr>
              <a:tr h="239808">
                <a:tc gridSpan="2">
                  <a:txBody>
                    <a:bodyPr/>
                    <a:lstStyle/>
                    <a:p>
                      <a:pPr marL="0" marR="57150">
                        <a:lnSpc>
                          <a:spcPct val="115000"/>
                        </a:lnSpc>
                        <a:spcBef>
                          <a:spcPts val="0"/>
                        </a:spcBef>
                        <a:spcAft>
                          <a:spcPts val="0"/>
                        </a:spcAft>
                      </a:pPr>
                      <a:r>
                        <a:rPr lang="es-AR" sz="1200" noProof="0" dirty="0" smtClean="0">
                          <a:effectLst/>
                          <a:latin typeface="+mn-lt"/>
                          <a:ea typeface="Times New Roman"/>
                          <a:cs typeface="Times New Roman"/>
                        </a:rPr>
                        <a:t>Presencia en redes sociales</a:t>
                      </a:r>
                      <a:endParaRPr lang="es-AR" sz="1200" noProof="0" dirty="0">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s-AR"/>
                    </a:p>
                  </a:txBody>
                  <a:tcPr/>
                </a:tc>
                <a:tc>
                  <a:txBody>
                    <a:bodyPr/>
                    <a:lstStyle/>
                    <a:p>
                      <a:pPr marL="0" marR="57150" algn="ctr">
                        <a:lnSpc>
                          <a:spcPct val="115000"/>
                        </a:lnSpc>
                        <a:spcBef>
                          <a:spcPts val="0"/>
                        </a:spcBef>
                        <a:spcAft>
                          <a:spcPts val="0"/>
                        </a:spcAft>
                      </a:pPr>
                      <a:r>
                        <a:rPr lang="en-US" sz="1200" dirty="0">
                          <a:effectLst/>
                          <a:latin typeface="+mn-lt"/>
                          <a:ea typeface="Times New Roman"/>
                          <a:cs typeface="Times New Roman"/>
                        </a:rPr>
                        <a:t>38%</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0"/>
                  </a:ext>
                </a:extLst>
              </a:tr>
              <a:tr h="222124">
                <a:tc gridSpan="2">
                  <a:txBody>
                    <a:bodyPr/>
                    <a:lstStyle/>
                    <a:p>
                      <a:pPr marL="0" marR="0" fontAlgn="b">
                        <a:lnSpc>
                          <a:spcPct val="115000"/>
                        </a:lnSpc>
                        <a:spcBef>
                          <a:spcPts val="0"/>
                        </a:spcBef>
                        <a:spcAft>
                          <a:spcPts val="0"/>
                        </a:spcAft>
                      </a:pPr>
                      <a:r>
                        <a:rPr lang="es-AR" sz="1200" noProof="0" dirty="0" smtClean="0">
                          <a:effectLst/>
                          <a:latin typeface="+mn-lt"/>
                          <a:ea typeface="Times New Roman"/>
                          <a:cs typeface="Times New Roman"/>
                        </a:rPr>
                        <a:t>La empresa invertirá en el área de dirección</a:t>
                      </a:r>
                      <a:endParaRPr lang="es-AR" sz="1200" noProof="0" dirty="0">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s-AR"/>
                    </a:p>
                  </a:txBody>
                  <a:tcPr/>
                </a:tc>
                <a:tc>
                  <a:txBody>
                    <a:bodyPr/>
                    <a:lstStyle/>
                    <a:p>
                      <a:pPr marL="0" marR="0" algn="ctr" fontAlgn="b">
                        <a:lnSpc>
                          <a:spcPct val="115000"/>
                        </a:lnSpc>
                        <a:spcBef>
                          <a:spcPts val="0"/>
                        </a:spcBef>
                        <a:spcAft>
                          <a:spcPts val="0"/>
                        </a:spcAft>
                      </a:pPr>
                      <a:r>
                        <a:rPr lang="en-US" sz="1200" dirty="0">
                          <a:effectLst/>
                          <a:latin typeface="+mn-lt"/>
                          <a:ea typeface="Times New Roman"/>
                          <a:cs typeface="Times New Roman"/>
                        </a:rPr>
                        <a:t>24%</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1"/>
                  </a:ext>
                </a:extLst>
              </a:tr>
              <a:tr h="239808">
                <a:tc gridSpan="2">
                  <a:txBody>
                    <a:bodyPr/>
                    <a:lstStyle/>
                    <a:p>
                      <a:pPr marL="0" marR="0">
                        <a:lnSpc>
                          <a:spcPct val="115000"/>
                        </a:lnSpc>
                        <a:spcBef>
                          <a:spcPts val="0"/>
                        </a:spcBef>
                        <a:spcAft>
                          <a:spcPts val="0"/>
                        </a:spcAft>
                      </a:pPr>
                      <a:r>
                        <a:rPr lang="es-AR" sz="1200" noProof="0" dirty="0" smtClean="0">
                          <a:effectLst/>
                          <a:latin typeface="+mn-lt"/>
                          <a:ea typeface="Times New Roman"/>
                          <a:cs typeface="Times New Roman"/>
                        </a:rPr>
                        <a:t>La empresa invertirá en el área modelo de negocios</a:t>
                      </a:r>
                      <a:endParaRPr lang="es-AR" sz="1200" noProof="0" dirty="0">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s-AR"/>
                    </a:p>
                  </a:txBody>
                  <a:tcPr/>
                </a:tc>
                <a:tc>
                  <a:txBody>
                    <a:bodyPr/>
                    <a:lstStyle/>
                    <a:p>
                      <a:pPr marL="0" marR="0" algn="ctr">
                        <a:lnSpc>
                          <a:spcPct val="115000"/>
                        </a:lnSpc>
                        <a:spcBef>
                          <a:spcPts val="0"/>
                        </a:spcBef>
                        <a:spcAft>
                          <a:spcPts val="0"/>
                        </a:spcAft>
                      </a:pPr>
                      <a:r>
                        <a:rPr lang="en-US" sz="1200" dirty="0">
                          <a:effectLst/>
                          <a:latin typeface="+mn-lt"/>
                          <a:ea typeface="Times New Roman"/>
                          <a:cs typeface="Times New Roman"/>
                        </a:rPr>
                        <a:t>21%</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2"/>
                  </a:ext>
                </a:extLst>
              </a:tr>
              <a:tr h="222124">
                <a:tc gridSpan="2">
                  <a:txBody>
                    <a:bodyPr/>
                    <a:lstStyle/>
                    <a:p>
                      <a:pPr marL="0" marR="0">
                        <a:spcBef>
                          <a:spcPts val="0"/>
                        </a:spcBef>
                        <a:spcAft>
                          <a:spcPts val="0"/>
                        </a:spcAft>
                      </a:pPr>
                      <a:r>
                        <a:rPr lang="es-AR" sz="1200" noProof="0" dirty="0" smtClean="0">
                          <a:effectLst/>
                          <a:latin typeface="+mn-lt"/>
                          <a:ea typeface="ＭＳ 明朝"/>
                          <a:cs typeface="Times New Roman"/>
                        </a:rPr>
                        <a:t>La empresa invertirá en el área procesos productivos</a:t>
                      </a:r>
                      <a:endParaRPr lang="es-AR" sz="1200" noProof="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s-AR"/>
                    </a:p>
                  </a:txBody>
                  <a:tcPr/>
                </a:tc>
                <a:tc>
                  <a:txBody>
                    <a:bodyPr/>
                    <a:lstStyle/>
                    <a:p>
                      <a:pPr marL="0" marR="0" algn="ctr">
                        <a:spcBef>
                          <a:spcPts val="0"/>
                        </a:spcBef>
                        <a:spcAft>
                          <a:spcPts val="0"/>
                        </a:spcAft>
                      </a:pPr>
                      <a:r>
                        <a:rPr lang="en-US" sz="1200" dirty="0">
                          <a:effectLst/>
                          <a:latin typeface="+mn-lt"/>
                          <a:ea typeface="ＭＳ 明朝"/>
                          <a:cs typeface="Times New Roman"/>
                        </a:rPr>
                        <a:t>42%</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3"/>
                  </a:ext>
                </a:extLst>
              </a:tr>
              <a:tr h="222124">
                <a:tc gridSpan="2">
                  <a:txBody>
                    <a:bodyPr/>
                    <a:lstStyle/>
                    <a:p>
                      <a:pPr marL="0" marR="0">
                        <a:spcBef>
                          <a:spcPts val="0"/>
                        </a:spcBef>
                        <a:spcAft>
                          <a:spcPts val="0"/>
                        </a:spcAft>
                      </a:pPr>
                      <a:r>
                        <a:rPr lang="es-AR" sz="1200" noProof="0" dirty="0" smtClean="0">
                          <a:effectLst/>
                          <a:latin typeface="+mn-lt"/>
                          <a:ea typeface="ＭＳ 明朝"/>
                          <a:cs typeface="Times New Roman"/>
                        </a:rPr>
                        <a:t>La empresa invertirá en el área de administración</a:t>
                      </a:r>
                      <a:endParaRPr lang="es-AR" sz="1200" noProof="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s-AR"/>
                    </a:p>
                  </a:txBody>
                  <a:tcPr/>
                </a:tc>
                <a:tc>
                  <a:txBody>
                    <a:bodyPr/>
                    <a:lstStyle/>
                    <a:p>
                      <a:pPr marL="0" marR="0" algn="ctr">
                        <a:spcBef>
                          <a:spcPts val="0"/>
                        </a:spcBef>
                        <a:spcAft>
                          <a:spcPts val="0"/>
                        </a:spcAft>
                      </a:pPr>
                      <a:r>
                        <a:rPr lang="en-US" sz="1200" dirty="0">
                          <a:effectLst/>
                          <a:latin typeface="+mn-lt"/>
                          <a:ea typeface="ＭＳ 明朝"/>
                          <a:cs typeface="Times New Roman"/>
                        </a:rPr>
                        <a:t>25%</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4"/>
                  </a:ext>
                </a:extLst>
              </a:tr>
              <a:tr h="222124">
                <a:tc rowSpan="8">
                  <a:txBody>
                    <a:bodyPr/>
                    <a:lstStyle/>
                    <a:p>
                      <a:pPr marL="0" marR="0">
                        <a:spcBef>
                          <a:spcPts val="0"/>
                        </a:spcBef>
                        <a:spcAft>
                          <a:spcPts val="0"/>
                        </a:spcAft>
                      </a:pPr>
                      <a:r>
                        <a:rPr lang="es-AR" sz="1200" noProof="0" dirty="0" smtClean="0">
                          <a:effectLst/>
                          <a:latin typeface="+mn-lt"/>
                          <a:ea typeface="ＭＳ 明朝"/>
                          <a:cs typeface="Times New Roman"/>
                        </a:rPr>
                        <a:t>Necesidades de capacitación</a:t>
                      </a:r>
                      <a:endParaRPr lang="es-AR" sz="1200" noProof="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spcBef>
                          <a:spcPts val="0"/>
                        </a:spcBef>
                        <a:spcAft>
                          <a:spcPts val="0"/>
                        </a:spcAft>
                      </a:pPr>
                      <a:r>
                        <a:rPr lang="es-AR" sz="1200" noProof="0" dirty="0" smtClean="0">
                          <a:effectLst/>
                          <a:latin typeface="+mn-lt"/>
                          <a:ea typeface="ＭＳ 明朝"/>
                          <a:cs typeface="Times New Roman"/>
                        </a:rPr>
                        <a:t>Montaje de la página web</a:t>
                      </a:r>
                      <a:endParaRPr lang="es-AR" sz="1200" noProof="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mn-lt"/>
                          <a:ea typeface="ＭＳ 明朝"/>
                          <a:cs typeface="Times New Roman"/>
                        </a:rPr>
                        <a:t>48%</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40381804"/>
                  </a:ext>
                </a:extLst>
              </a:tr>
              <a:tr h="222124">
                <a:tc vMerge="1">
                  <a:txBody>
                    <a:bodyPr/>
                    <a:lstStyle/>
                    <a:p>
                      <a:pPr marL="0" marR="0">
                        <a:spcBef>
                          <a:spcPts val="0"/>
                        </a:spcBef>
                        <a:spcAft>
                          <a:spcPts val="0"/>
                        </a:spcAft>
                      </a:pPr>
                      <a:endParaRPr lang="en-US" sz="12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spcBef>
                          <a:spcPts val="0"/>
                        </a:spcBef>
                        <a:spcAft>
                          <a:spcPts val="0"/>
                        </a:spcAft>
                      </a:pPr>
                      <a:r>
                        <a:rPr lang="es-AR" sz="1200" noProof="0" dirty="0" smtClean="0">
                          <a:effectLst/>
                          <a:latin typeface="+mn-lt"/>
                          <a:ea typeface="ＭＳ 明朝"/>
                          <a:cs typeface="Times New Roman"/>
                        </a:rPr>
                        <a:t>Uso y aprovechamiento de redes sociales</a:t>
                      </a:r>
                      <a:endParaRPr lang="es-AR" sz="1200" noProof="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mn-lt"/>
                          <a:ea typeface="ＭＳ 明朝"/>
                          <a:cs typeface="Times New Roman"/>
                        </a:rPr>
                        <a:t>45%</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2756519400"/>
                  </a:ext>
                </a:extLst>
              </a:tr>
              <a:tr h="222124">
                <a:tc vMerge="1">
                  <a:txBody>
                    <a:bodyPr/>
                    <a:lstStyle/>
                    <a:p>
                      <a:pPr marL="0" marR="0">
                        <a:spcBef>
                          <a:spcPts val="0"/>
                        </a:spcBef>
                        <a:spcAft>
                          <a:spcPts val="0"/>
                        </a:spcAft>
                      </a:pPr>
                      <a:endParaRPr lang="en-US" sz="12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spcBef>
                          <a:spcPts val="0"/>
                        </a:spcBef>
                        <a:spcAft>
                          <a:spcPts val="0"/>
                        </a:spcAft>
                      </a:pPr>
                      <a:r>
                        <a:rPr lang="es-AR" sz="1200" noProof="0" dirty="0" smtClean="0">
                          <a:effectLst/>
                          <a:latin typeface="+mn-lt"/>
                          <a:ea typeface="ＭＳ 明朝"/>
                          <a:cs typeface="Times New Roman"/>
                        </a:rPr>
                        <a:t>Manejo de programas ofimáticos</a:t>
                      </a:r>
                      <a:endParaRPr lang="es-AR" sz="1200" noProof="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mn-lt"/>
                          <a:ea typeface="ＭＳ 明朝"/>
                          <a:cs typeface="Times New Roman"/>
                        </a:rPr>
                        <a:t>43%</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2123930791"/>
                  </a:ext>
                </a:extLst>
              </a:tr>
              <a:tr h="222124">
                <a:tc vMerge="1">
                  <a:txBody>
                    <a:bodyPr/>
                    <a:lstStyle/>
                    <a:p>
                      <a:pPr marL="0" marR="0">
                        <a:spcBef>
                          <a:spcPts val="0"/>
                        </a:spcBef>
                        <a:spcAft>
                          <a:spcPts val="0"/>
                        </a:spcAft>
                      </a:pPr>
                      <a:endParaRPr lang="en-US" sz="12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spcBef>
                          <a:spcPts val="0"/>
                        </a:spcBef>
                        <a:spcAft>
                          <a:spcPts val="0"/>
                        </a:spcAft>
                      </a:pPr>
                      <a:r>
                        <a:rPr lang="es-AR" sz="1200" noProof="0" dirty="0" smtClean="0">
                          <a:effectLst/>
                          <a:latin typeface="+mn-lt"/>
                          <a:ea typeface="ＭＳ 明朝"/>
                          <a:cs typeface="Times New Roman"/>
                        </a:rPr>
                        <a:t>Uso de computadores</a:t>
                      </a:r>
                      <a:endParaRPr lang="es-AR" sz="1200" noProof="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mn-lt"/>
                          <a:ea typeface="ＭＳ 明朝"/>
                          <a:cs typeface="Times New Roman"/>
                        </a:rPr>
                        <a:t>37%</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840416159"/>
                  </a:ext>
                </a:extLst>
              </a:tr>
              <a:tr h="222124">
                <a:tc vMerge="1">
                  <a:txBody>
                    <a:bodyPr/>
                    <a:lstStyle/>
                    <a:p>
                      <a:pPr marL="0" marR="0">
                        <a:spcBef>
                          <a:spcPts val="0"/>
                        </a:spcBef>
                        <a:spcAft>
                          <a:spcPts val="0"/>
                        </a:spcAft>
                      </a:pPr>
                      <a:endParaRPr lang="en-US" sz="12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spcBef>
                          <a:spcPts val="0"/>
                        </a:spcBef>
                        <a:spcAft>
                          <a:spcPts val="0"/>
                        </a:spcAft>
                      </a:pPr>
                      <a:r>
                        <a:rPr lang="es-AR" sz="1200" noProof="0" dirty="0" smtClean="0">
                          <a:effectLst/>
                          <a:latin typeface="+mn-lt"/>
                          <a:ea typeface="ＭＳ 明朝"/>
                          <a:cs typeface="Times New Roman"/>
                        </a:rPr>
                        <a:t>Montaje de apps</a:t>
                      </a:r>
                      <a:endParaRPr lang="es-AR" sz="1200" noProof="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mn-lt"/>
                          <a:ea typeface="ＭＳ 明朝"/>
                          <a:cs typeface="Times New Roman"/>
                        </a:rPr>
                        <a:t>40%</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831712920"/>
                  </a:ext>
                </a:extLst>
              </a:tr>
              <a:tr h="222124">
                <a:tc vMerge="1">
                  <a:txBody>
                    <a:bodyPr/>
                    <a:lstStyle/>
                    <a:p>
                      <a:pPr marL="0" marR="0">
                        <a:spcBef>
                          <a:spcPts val="0"/>
                        </a:spcBef>
                        <a:spcAft>
                          <a:spcPts val="0"/>
                        </a:spcAft>
                      </a:pPr>
                      <a:endParaRPr lang="en-US" sz="12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spcBef>
                          <a:spcPts val="0"/>
                        </a:spcBef>
                        <a:spcAft>
                          <a:spcPts val="0"/>
                        </a:spcAft>
                      </a:pPr>
                      <a:r>
                        <a:rPr lang="es-AR" sz="1200" noProof="0" dirty="0" smtClean="0">
                          <a:effectLst/>
                          <a:latin typeface="+mn-lt"/>
                          <a:ea typeface="ＭＳ 明朝"/>
                          <a:cs typeface="Times New Roman"/>
                        </a:rPr>
                        <a:t>Elaboración de contenido de video audio, texto</a:t>
                      </a:r>
                      <a:endParaRPr lang="es-AR" sz="1200" noProof="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mn-lt"/>
                          <a:ea typeface="ＭＳ 明朝"/>
                          <a:cs typeface="Times New Roman"/>
                        </a:rPr>
                        <a:t>38%</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544324926"/>
                  </a:ext>
                </a:extLst>
              </a:tr>
              <a:tr h="222124">
                <a:tc vMerge="1">
                  <a:txBody>
                    <a:bodyPr/>
                    <a:lstStyle/>
                    <a:p>
                      <a:pPr marL="0" marR="0">
                        <a:spcBef>
                          <a:spcPts val="0"/>
                        </a:spcBef>
                        <a:spcAft>
                          <a:spcPts val="0"/>
                        </a:spcAft>
                      </a:pPr>
                      <a:endParaRPr lang="en-US" sz="12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spcBef>
                          <a:spcPts val="0"/>
                        </a:spcBef>
                        <a:spcAft>
                          <a:spcPts val="0"/>
                        </a:spcAft>
                      </a:pPr>
                      <a:r>
                        <a:rPr lang="es-AR" sz="1200" noProof="0" dirty="0" smtClean="0">
                          <a:effectLst/>
                          <a:latin typeface="+mn-lt"/>
                          <a:ea typeface="ＭＳ 明朝"/>
                          <a:cs typeface="Times New Roman"/>
                        </a:rPr>
                        <a:t>Uso de herramientas colaborativas</a:t>
                      </a:r>
                      <a:endParaRPr lang="es-AR" sz="1200" noProof="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mn-lt"/>
                          <a:ea typeface="ＭＳ 明朝"/>
                          <a:cs typeface="Times New Roman"/>
                        </a:rPr>
                        <a:t>37%</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5"/>
                  </a:ext>
                </a:extLst>
              </a:tr>
              <a:tr h="222124">
                <a:tc vMerge="1">
                  <a:txBody>
                    <a:bodyPr/>
                    <a:lstStyle/>
                    <a:p>
                      <a:pPr marL="0" marR="0">
                        <a:spcBef>
                          <a:spcPts val="0"/>
                        </a:spcBef>
                        <a:spcAft>
                          <a:spcPts val="0"/>
                        </a:spcAft>
                      </a:pPr>
                      <a:endParaRPr lang="en-US" sz="12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spcBef>
                          <a:spcPts val="0"/>
                        </a:spcBef>
                        <a:spcAft>
                          <a:spcPts val="0"/>
                        </a:spcAft>
                      </a:pPr>
                      <a:r>
                        <a:rPr lang="es-AR" sz="1200" noProof="0" dirty="0" smtClean="0">
                          <a:effectLst/>
                          <a:latin typeface="+mn-lt"/>
                          <a:ea typeface="ＭＳ 明朝"/>
                          <a:cs typeface="Times New Roman"/>
                        </a:rPr>
                        <a:t>Uso de tablet</a:t>
                      </a:r>
                      <a:endParaRPr lang="es-AR" sz="1200" noProof="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mn-lt"/>
                          <a:ea typeface="ＭＳ 明朝"/>
                          <a:cs typeface="Times New Roman"/>
                        </a:rPr>
                        <a:t>26%</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2160714422"/>
                  </a:ext>
                </a:extLst>
              </a:tr>
            </a:tbl>
          </a:graphicData>
        </a:graphic>
      </p:graphicFrame>
      <p:sp>
        <p:nvSpPr>
          <p:cNvPr id="3" name="TextBox 2"/>
          <p:cNvSpPr txBox="1"/>
          <p:nvPr/>
        </p:nvSpPr>
        <p:spPr>
          <a:xfrm>
            <a:off x="1143000" y="762000"/>
            <a:ext cx="7290765" cy="369332"/>
          </a:xfrm>
          <a:prstGeom prst="rect">
            <a:avLst/>
          </a:prstGeom>
          <a:noFill/>
        </p:spPr>
        <p:txBody>
          <a:bodyPr wrap="none" rtlCol="0">
            <a:spAutoFit/>
          </a:bodyPr>
          <a:lstStyle/>
          <a:p>
            <a:r>
              <a:rPr lang="es-AR" dirty="0" smtClean="0"/>
              <a:t>EJEMPLO DE ANÁLISIS DE ENCUESTA DE </a:t>
            </a:r>
            <a:r>
              <a:rPr lang="es-AR" dirty="0" err="1" smtClean="0"/>
              <a:t>MIPYMES</a:t>
            </a:r>
            <a:r>
              <a:rPr lang="es-AR" dirty="0" smtClean="0"/>
              <a:t> DEL </a:t>
            </a:r>
            <a:r>
              <a:rPr lang="es-AR" dirty="0" err="1" smtClean="0"/>
              <a:t>MINTIC</a:t>
            </a:r>
            <a:endParaRPr lang="es-AR" dirty="0"/>
          </a:p>
        </p:txBody>
      </p:sp>
    </p:spTree>
    <p:extLst>
      <p:ext uri="{BB962C8B-B14F-4D97-AF65-F5344CB8AC3E}">
        <p14:creationId xmlns:p14="http://schemas.microsoft.com/office/powerpoint/2010/main" val="5298969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ASIMISMO, LA ENCUESTA DE </a:t>
            </a:r>
            <a:r>
              <a:rPr lang="es-AR" dirty="0" err="1" smtClean="0"/>
              <a:t>MIPYMES</a:t>
            </a:r>
            <a:r>
              <a:rPr lang="es-AR" dirty="0" smtClean="0"/>
              <a:t> DEL </a:t>
            </a:r>
            <a:r>
              <a:rPr lang="es-AR" dirty="0" err="1" smtClean="0"/>
              <a:t>MINTIC</a:t>
            </a:r>
            <a:r>
              <a:rPr lang="es-AR" dirty="0" smtClean="0"/>
              <a:t> PRESENTA LOS DATOS ABIERTOS POR TAMAÑO DE EMPRESA</a:t>
            </a:r>
            <a:endParaRPr lang="es-AR" dirty="0">
              <a:solidFill>
                <a:srgbClr val="FF0000"/>
              </a:solidFill>
            </a:endParaRPr>
          </a:p>
        </p:txBody>
      </p:sp>
      <p:graphicFrame>
        <p:nvGraphicFramePr>
          <p:cNvPr id="5" name="Table 3"/>
          <p:cNvGraphicFramePr>
            <a:graphicFrameLocks noGrp="1"/>
          </p:cNvGraphicFramePr>
          <p:nvPr>
            <p:extLst>
              <p:ext uri="{D42A27DB-BD31-4B8C-83A1-F6EECF244321}">
                <p14:modId xmlns:p14="http://schemas.microsoft.com/office/powerpoint/2010/main" val="410308277"/>
              </p:ext>
            </p:extLst>
          </p:nvPr>
        </p:nvGraphicFramePr>
        <p:xfrm>
          <a:off x="228600" y="1513840"/>
          <a:ext cx="8686800" cy="3667760"/>
        </p:xfrm>
        <a:graphic>
          <a:graphicData uri="http://schemas.openxmlformats.org/drawingml/2006/table">
            <a:tbl>
              <a:tblPr firstRow="1" bandRow="1">
                <a:tableStyleId>{5C22544A-7EE6-4342-B048-85BDC9FD1C3A}</a:tableStyleId>
              </a:tblPr>
              <a:tblGrid>
                <a:gridCol w="5998770">
                  <a:extLst>
                    <a:ext uri="{9D8B030D-6E8A-4147-A177-3AD203B41FA5}">
                      <a16:colId xmlns="" xmlns:a16="http://schemas.microsoft.com/office/drawing/2014/main" val="20000"/>
                    </a:ext>
                  </a:extLst>
                </a:gridCol>
                <a:gridCol w="896010">
                  <a:extLst>
                    <a:ext uri="{9D8B030D-6E8A-4147-A177-3AD203B41FA5}">
                      <a16:colId xmlns="" xmlns:a16="http://schemas.microsoft.com/office/drawing/2014/main" val="1401148812"/>
                    </a:ext>
                  </a:extLst>
                </a:gridCol>
                <a:gridCol w="896010">
                  <a:extLst>
                    <a:ext uri="{9D8B030D-6E8A-4147-A177-3AD203B41FA5}">
                      <a16:colId xmlns="" xmlns:a16="http://schemas.microsoft.com/office/drawing/2014/main" val="3360932746"/>
                    </a:ext>
                  </a:extLst>
                </a:gridCol>
                <a:gridCol w="896010">
                  <a:extLst>
                    <a:ext uri="{9D8B030D-6E8A-4147-A177-3AD203B41FA5}">
                      <a16:colId xmlns="" xmlns:a16="http://schemas.microsoft.com/office/drawing/2014/main" val="20002"/>
                    </a:ext>
                  </a:extLst>
                </a:gridCol>
              </a:tblGrid>
              <a:tr h="304800">
                <a:tc>
                  <a:txBody>
                    <a:bodyPr/>
                    <a:lstStyle/>
                    <a:p>
                      <a:pPr marL="0" marR="0" algn="ctr">
                        <a:spcBef>
                          <a:spcPts val="0"/>
                        </a:spcBef>
                        <a:spcAft>
                          <a:spcPts val="0"/>
                        </a:spcAft>
                      </a:pPr>
                      <a:r>
                        <a:rPr lang="es-ES_tradnl" sz="1200" dirty="0">
                          <a:effectLst/>
                          <a:latin typeface="Cambria"/>
                          <a:ea typeface="ＭＳ 明朝"/>
                          <a:cs typeface="Times New Roman"/>
                        </a:rPr>
                        <a:t> </a:t>
                      </a:r>
                      <a:r>
                        <a:rPr lang="es-ES_tradnl" sz="1600" dirty="0">
                          <a:effectLst/>
                          <a:latin typeface="Cambria"/>
                          <a:ea typeface="ＭＳ 明朝"/>
                          <a:cs typeface="Times New Roman"/>
                        </a:rPr>
                        <a:t>Preguntas</a:t>
                      </a:r>
                      <a:endParaRPr lang="en-US" sz="16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AR" sz="1200" noProof="0" dirty="0" smtClean="0">
                          <a:effectLst/>
                          <a:latin typeface="Cambria"/>
                          <a:ea typeface="ＭＳ 明朝"/>
                          <a:cs typeface="Times New Roman"/>
                        </a:rPr>
                        <a:t>Micro</a:t>
                      </a:r>
                      <a:endParaRPr lang="es-AR" sz="1200" noProof="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AR" sz="1200" noProof="0" dirty="0" smtClean="0">
                          <a:effectLst/>
                          <a:latin typeface="Cambria"/>
                          <a:ea typeface="ＭＳ 明朝"/>
                          <a:cs typeface="Times New Roman"/>
                        </a:rPr>
                        <a:t>Pequeña</a:t>
                      </a:r>
                      <a:endParaRPr lang="es-AR" sz="1200" noProof="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AR" sz="1200" noProof="0" dirty="0" smtClean="0">
                          <a:effectLst/>
                          <a:latin typeface="Cambria"/>
                          <a:ea typeface="ＭＳ 明朝"/>
                          <a:cs typeface="Times New Roman"/>
                        </a:rPr>
                        <a:t>Mediana</a:t>
                      </a:r>
                      <a:endParaRPr lang="es-AR" sz="1200" noProof="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0"/>
                  </a:ext>
                </a:extLst>
              </a:tr>
              <a:tr h="314960">
                <a:tc>
                  <a:txBody>
                    <a:bodyPr/>
                    <a:lstStyle/>
                    <a:p>
                      <a:pPr marL="0" marR="0" fontAlgn="b">
                        <a:lnSpc>
                          <a:spcPct val="115000"/>
                        </a:lnSpc>
                        <a:spcBef>
                          <a:spcPts val="0"/>
                        </a:spcBef>
                        <a:spcAft>
                          <a:spcPts val="0"/>
                        </a:spcAft>
                      </a:pPr>
                      <a:r>
                        <a:rPr lang="es-ES_tradnl" sz="1200" kern="1200" dirty="0">
                          <a:solidFill>
                            <a:srgbClr val="000000"/>
                          </a:solidFill>
                          <a:effectLst/>
                          <a:latin typeface="+mn-lt"/>
                          <a:ea typeface="Times New Roman"/>
                          <a:cs typeface="Arial"/>
                        </a:rPr>
                        <a:t>Promedio de computadores en la empresa</a:t>
                      </a:r>
                      <a:endParaRPr lang="en-US" sz="1200" dirty="0">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fontAlgn="b">
                        <a:lnSpc>
                          <a:spcPct val="115000"/>
                        </a:lnSpc>
                        <a:spcBef>
                          <a:spcPts val="0"/>
                        </a:spcBef>
                        <a:spcAft>
                          <a:spcPts val="0"/>
                        </a:spcAft>
                      </a:pPr>
                      <a:r>
                        <a:rPr lang="en-US" sz="1200" dirty="0">
                          <a:effectLst/>
                          <a:latin typeface="+mn-lt"/>
                          <a:ea typeface="Times New Roman"/>
                          <a:cs typeface="Times New Roman"/>
                        </a:rPr>
                        <a:t>4.3</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fontAlgn="b">
                        <a:lnSpc>
                          <a:spcPct val="115000"/>
                        </a:lnSpc>
                        <a:spcBef>
                          <a:spcPts val="0"/>
                        </a:spcBef>
                        <a:spcAft>
                          <a:spcPts val="0"/>
                        </a:spcAft>
                      </a:pPr>
                      <a:r>
                        <a:rPr lang="en-US" sz="1200" dirty="0">
                          <a:effectLst/>
                          <a:latin typeface="+mn-lt"/>
                          <a:ea typeface="Times New Roman"/>
                          <a:cs typeface="Times New Roman"/>
                        </a:rPr>
                        <a:t>7.6</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fontAlgn="b" latinLnBrk="0" hangingPunct="1">
                        <a:lnSpc>
                          <a:spcPct val="115000"/>
                        </a:lnSpc>
                        <a:spcBef>
                          <a:spcPts val="0"/>
                        </a:spcBef>
                        <a:spcAft>
                          <a:spcPts val="0"/>
                        </a:spcAft>
                      </a:pPr>
                      <a:r>
                        <a:rPr kumimoji="0" lang="en-US" sz="1200" kern="1200" dirty="0">
                          <a:solidFill>
                            <a:srgbClr val="000000"/>
                          </a:solidFill>
                          <a:effectLst/>
                          <a:latin typeface="+mn-lt"/>
                          <a:ea typeface="Times New Roman"/>
                          <a:cs typeface="Times New Roman"/>
                        </a:rPr>
                        <a:t>27.1</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1"/>
                  </a:ext>
                </a:extLst>
              </a:tr>
              <a:tr h="304800">
                <a:tc>
                  <a:txBody>
                    <a:bodyPr/>
                    <a:lstStyle/>
                    <a:p>
                      <a:pPr marL="0" marR="0" fontAlgn="b">
                        <a:lnSpc>
                          <a:spcPct val="115000"/>
                        </a:lnSpc>
                        <a:spcBef>
                          <a:spcPts val="0"/>
                        </a:spcBef>
                        <a:spcAft>
                          <a:spcPts val="0"/>
                        </a:spcAft>
                      </a:pPr>
                      <a:r>
                        <a:rPr lang="es-AR" sz="1200" noProof="0" dirty="0" smtClean="0">
                          <a:effectLst/>
                          <a:latin typeface="+mn-lt"/>
                          <a:ea typeface="Times New Roman"/>
                          <a:cs typeface="Times New Roman"/>
                        </a:rPr>
                        <a:t>Promedio de tabletas en la empresa</a:t>
                      </a:r>
                      <a:endParaRPr lang="es-AR" sz="1200" noProof="0" dirty="0">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fontAlgn="b">
                        <a:lnSpc>
                          <a:spcPct val="115000"/>
                        </a:lnSpc>
                        <a:spcBef>
                          <a:spcPts val="0"/>
                        </a:spcBef>
                        <a:spcAft>
                          <a:spcPts val="0"/>
                        </a:spcAft>
                      </a:pPr>
                      <a:r>
                        <a:rPr lang="en-US" sz="1200" dirty="0">
                          <a:effectLst/>
                          <a:latin typeface="+mn-lt"/>
                          <a:ea typeface="Times New Roman"/>
                          <a:cs typeface="Times New Roman"/>
                        </a:rPr>
                        <a:t>1.7</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fontAlgn="b">
                        <a:lnSpc>
                          <a:spcPct val="115000"/>
                        </a:lnSpc>
                        <a:spcBef>
                          <a:spcPts val="0"/>
                        </a:spcBef>
                        <a:spcAft>
                          <a:spcPts val="0"/>
                        </a:spcAft>
                      </a:pPr>
                      <a:r>
                        <a:rPr lang="en-US" sz="1200" dirty="0">
                          <a:effectLst/>
                          <a:latin typeface="+mn-lt"/>
                          <a:ea typeface="Times New Roman"/>
                          <a:cs typeface="Times New Roman"/>
                        </a:rPr>
                        <a:t>2.6</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fontAlgn="b" latinLnBrk="0" hangingPunct="1">
                        <a:lnSpc>
                          <a:spcPct val="115000"/>
                        </a:lnSpc>
                        <a:spcBef>
                          <a:spcPts val="0"/>
                        </a:spcBef>
                        <a:spcAft>
                          <a:spcPts val="0"/>
                        </a:spcAft>
                      </a:pPr>
                      <a:r>
                        <a:rPr kumimoji="0" lang="en-US" sz="1200" kern="1200" dirty="0">
                          <a:solidFill>
                            <a:srgbClr val="000000"/>
                          </a:solidFill>
                          <a:effectLst/>
                          <a:latin typeface="+mn-lt"/>
                          <a:ea typeface="Times New Roman"/>
                          <a:cs typeface="Times New Roman"/>
                        </a:rPr>
                        <a:t>2.9</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2"/>
                  </a:ext>
                </a:extLst>
              </a:tr>
              <a:tr h="304800">
                <a:tc>
                  <a:txBody>
                    <a:bodyPr/>
                    <a:lstStyle/>
                    <a:p>
                      <a:pPr marL="0" marR="0">
                        <a:spcBef>
                          <a:spcPts val="0"/>
                        </a:spcBef>
                        <a:spcAft>
                          <a:spcPts val="0"/>
                        </a:spcAft>
                      </a:pPr>
                      <a:r>
                        <a:rPr lang="es-ES_tradnl" sz="1200" dirty="0">
                          <a:solidFill>
                            <a:srgbClr val="000000"/>
                          </a:solidFill>
                          <a:effectLst/>
                          <a:latin typeface="+mn-lt"/>
                          <a:ea typeface="Times New Roman"/>
                          <a:cs typeface="Times New Roman"/>
                        </a:rPr>
                        <a:t>Relación empleados vs computadoras</a:t>
                      </a:r>
                      <a:endParaRPr lang="en-US" sz="12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mn-lt"/>
                          <a:ea typeface="ＭＳ 明朝"/>
                          <a:cs typeface="Times New Roman"/>
                        </a:rPr>
                        <a:t>1.4</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mn-lt"/>
                          <a:ea typeface="ＭＳ 明朝"/>
                          <a:cs typeface="Times New Roman"/>
                        </a:rPr>
                        <a:t>1.6</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es-AR" sz="1200" kern="1200" dirty="0">
                          <a:solidFill>
                            <a:srgbClr val="000000"/>
                          </a:solidFill>
                          <a:effectLst/>
                          <a:latin typeface="+mn-lt"/>
                          <a:ea typeface="Times New Roman"/>
                          <a:cs typeface="Times New Roman"/>
                        </a:rPr>
                        <a:t>1.1</a:t>
                      </a:r>
                      <a:endParaRPr kumimoji="0" lang="en-US" sz="1200" kern="1200" dirty="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3"/>
                  </a:ext>
                </a:extLst>
              </a:tr>
              <a:tr h="304800">
                <a:tc>
                  <a:txBody>
                    <a:bodyPr/>
                    <a:lstStyle/>
                    <a:p>
                      <a:pPr marL="0" marR="0" fontAlgn="b">
                        <a:lnSpc>
                          <a:spcPct val="115000"/>
                        </a:lnSpc>
                        <a:spcBef>
                          <a:spcPts val="0"/>
                        </a:spcBef>
                        <a:spcAft>
                          <a:spcPts val="0"/>
                        </a:spcAft>
                      </a:pPr>
                      <a:r>
                        <a:rPr lang="es-ES_tradnl" sz="1200" dirty="0">
                          <a:solidFill>
                            <a:srgbClr val="000000"/>
                          </a:solidFill>
                          <a:effectLst/>
                          <a:latin typeface="+mn-lt"/>
                          <a:ea typeface="Times New Roman"/>
                          <a:cs typeface="Times New Roman"/>
                        </a:rPr>
                        <a:t>Posee conexión a internet</a:t>
                      </a:r>
                      <a:endParaRPr lang="en-US" sz="1200" dirty="0">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fontAlgn="b">
                        <a:lnSpc>
                          <a:spcPct val="115000"/>
                        </a:lnSpc>
                        <a:spcBef>
                          <a:spcPts val="0"/>
                        </a:spcBef>
                        <a:spcAft>
                          <a:spcPts val="0"/>
                        </a:spcAft>
                      </a:pPr>
                      <a:r>
                        <a:rPr lang="en-US" sz="1200" dirty="0">
                          <a:effectLst/>
                          <a:latin typeface="+mn-lt"/>
                          <a:ea typeface="Times New Roman"/>
                          <a:cs typeface="Times New Roman"/>
                        </a:rPr>
                        <a:t>72%</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fontAlgn="b">
                        <a:lnSpc>
                          <a:spcPct val="115000"/>
                        </a:lnSpc>
                        <a:spcBef>
                          <a:spcPts val="0"/>
                        </a:spcBef>
                        <a:spcAft>
                          <a:spcPts val="0"/>
                        </a:spcAft>
                      </a:pPr>
                      <a:r>
                        <a:rPr lang="en-US" sz="1200" dirty="0">
                          <a:effectLst/>
                          <a:latin typeface="+mn-lt"/>
                          <a:ea typeface="Times New Roman"/>
                          <a:cs typeface="Times New Roman"/>
                        </a:rPr>
                        <a:t>94%</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fontAlgn="b" latinLnBrk="0" hangingPunct="1">
                        <a:lnSpc>
                          <a:spcPct val="115000"/>
                        </a:lnSpc>
                        <a:spcBef>
                          <a:spcPts val="0"/>
                        </a:spcBef>
                        <a:spcAft>
                          <a:spcPts val="0"/>
                        </a:spcAft>
                      </a:pPr>
                      <a:r>
                        <a:rPr kumimoji="0" lang="en-US" sz="1200" kern="1200" dirty="0">
                          <a:solidFill>
                            <a:srgbClr val="000000"/>
                          </a:solidFill>
                          <a:effectLst/>
                          <a:latin typeface="+mn-lt"/>
                          <a:ea typeface="Times New Roman"/>
                          <a:cs typeface="Times New Roman"/>
                        </a:rPr>
                        <a:t>96%</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4"/>
                  </a:ext>
                </a:extLst>
              </a:tr>
              <a:tr h="304800">
                <a:tc>
                  <a:txBody>
                    <a:bodyPr/>
                    <a:lstStyle/>
                    <a:p>
                      <a:pPr marL="0" marR="0">
                        <a:spcBef>
                          <a:spcPts val="0"/>
                        </a:spcBef>
                        <a:spcAft>
                          <a:spcPts val="0"/>
                        </a:spcAft>
                      </a:pPr>
                      <a:r>
                        <a:rPr lang="es-ES_tradnl" sz="1200" dirty="0">
                          <a:solidFill>
                            <a:srgbClr val="000000"/>
                          </a:solidFill>
                          <a:effectLst/>
                          <a:latin typeface="+mn-lt"/>
                          <a:ea typeface="ＭＳ 明朝"/>
                          <a:cs typeface="Times New Roman"/>
                        </a:rPr>
                        <a:t>Disponibilidad de página web</a:t>
                      </a:r>
                      <a:endParaRPr lang="en-US" sz="12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mn-lt"/>
                          <a:ea typeface="ＭＳ 明朝"/>
                          <a:cs typeface="Times New Roman"/>
                        </a:rPr>
                        <a:t>31%</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mn-lt"/>
                          <a:ea typeface="ＭＳ 明朝"/>
                          <a:cs typeface="Times New Roman"/>
                        </a:rPr>
                        <a:t>58%</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en-US" sz="1200" kern="1200" dirty="0">
                          <a:solidFill>
                            <a:srgbClr val="000000"/>
                          </a:solidFill>
                          <a:effectLst/>
                          <a:latin typeface="+mn-lt"/>
                          <a:ea typeface="Times New Roman"/>
                          <a:cs typeface="Times New Roman"/>
                        </a:rPr>
                        <a:t>67%</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5"/>
                  </a:ext>
                </a:extLst>
              </a:tr>
              <a:tr h="304800">
                <a:tc>
                  <a:txBody>
                    <a:bodyPr/>
                    <a:lstStyle/>
                    <a:p>
                      <a:pPr marL="0" marR="0" fontAlgn="b">
                        <a:lnSpc>
                          <a:spcPct val="115000"/>
                        </a:lnSpc>
                        <a:spcBef>
                          <a:spcPts val="0"/>
                        </a:spcBef>
                        <a:spcAft>
                          <a:spcPts val="0"/>
                        </a:spcAft>
                      </a:pPr>
                      <a:r>
                        <a:rPr lang="es-ES_tradnl" sz="1200" dirty="0">
                          <a:solidFill>
                            <a:srgbClr val="000000"/>
                          </a:solidFill>
                          <a:effectLst/>
                          <a:latin typeface="+mn-lt"/>
                          <a:ea typeface="Times New Roman"/>
                          <a:cs typeface="Times New Roman"/>
                        </a:rPr>
                        <a:t>Tenencia de aplicaciones móviles</a:t>
                      </a:r>
                      <a:endParaRPr lang="en-US" sz="1200" dirty="0">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fontAlgn="b">
                        <a:lnSpc>
                          <a:spcPct val="115000"/>
                        </a:lnSpc>
                        <a:spcBef>
                          <a:spcPts val="0"/>
                        </a:spcBef>
                        <a:spcAft>
                          <a:spcPts val="0"/>
                        </a:spcAft>
                      </a:pPr>
                      <a:r>
                        <a:rPr lang="en-US" sz="1200" dirty="0">
                          <a:effectLst/>
                          <a:latin typeface="+mn-lt"/>
                          <a:ea typeface="Times New Roman"/>
                          <a:cs typeface="Times New Roman"/>
                        </a:rPr>
                        <a:t>9%</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fontAlgn="b">
                        <a:lnSpc>
                          <a:spcPct val="115000"/>
                        </a:lnSpc>
                        <a:spcBef>
                          <a:spcPts val="0"/>
                        </a:spcBef>
                        <a:spcAft>
                          <a:spcPts val="0"/>
                        </a:spcAft>
                      </a:pPr>
                      <a:r>
                        <a:rPr lang="en-US" sz="1200" dirty="0">
                          <a:effectLst/>
                          <a:latin typeface="+mn-lt"/>
                          <a:ea typeface="Times New Roman"/>
                          <a:cs typeface="Times New Roman"/>
                        </a:rPr>
                        <a:t>12%</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fontAlgn="b" latinLnBrk="0" hangingPunct="1">
                        <a:lnSpc>
                          <a:spcPct val="115000"/>
                        </a:lnSpc>
                        <a:spcBef>
                          <a:spcPts val="0"/>
                        </a:spcBef>
                        <a:spcAft>
                          <a:spcPts val="0"/>
                        </a:spcAft>
                      </a:pPr>
                      <a:r>
                        <a:rPr kumimoji="0" lang="en-US" sz="1200" kern="1200" dirty="0">
                          <a:solidFill>
                            <a:srgbClr val="000000"/>
                          </a:solidFill>
                          <a:effectLst/>
                          <a:latin typeface="+mn-lt"/>
                          <a:ea typeface="Times New Roman"/>
                          <a:cs typeface="Times New Roman"/>
                        </a:rPr>
                        <a:t>13%</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6"/>
                  </a:ext>
                </a:extLst>
              </a:tr>
              <a:tr h="304800">
                <a:tc>
                  <a:txBody>
                    <a:bodyPr/>
                    <a:lstStyle/>
                    <a:p>
                      <a:pPr marL="0" marR="0">
                        <a:spcBef>
                          <a:spcPts val="0"/>
                        </a:spcBef>
                        <a:spcAft>
                          <a:spcPts val="0"/>
                        </a:spcAft>
                      </a:pPr>
                      <a:r>
                        <a:rPr lang="es-ES_tradnl" sz="1200" dirty="0">
                          <a:solidFill>
                            <a:srgbClr val="000000"/>
                          </a:solidFill>
                          <a:effectLst/>
                          <a:latin typeface="+mn-lt"/>
                          <a:ea typeface="ＭＳ 明朝"/>
                          <a:cs typeface="Times New Roman"/>
                        </a:rPr>
                        <a:t>Realiza ventas a través de internet</a:t>
                      </a:r>
                      <a:endParaRPr lang="en-US" sz="12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mn-lt"/>
                          <a:ea typeface="ＭＳ 明朝"/>
                          <a:cs typeface="Times New Roman"/>
                        </a:rPr>
                        <a:t>7%</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mn-lt"/>
                          <a:ea typeface="ＭＳ 明朝"/>
                          <a:cs typeface="Times New Roman"/>
                        </a:rPr>
                        <a:t>10%</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en-US" sz="1200" kern="1200" dirty="0">
                          <a:solidFill>
                            <a:srgbClr val="000000"/>
                          </a:solidFill>
                          <a:effectLst/>
                          <a:latin typeface="+mn-lt"/>
                          <a:ea typeface="Times New Roman"/>
                          <a:cs typeface="Times New Roman"/>
                        </a:rPr>
                        <a:t>16%</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7"/>
                  </a:ext>
                </a:extLst>
              </a:tr>
              <a:tr h="304800">
                <a:tc>
                  <a:txBody>
                    <a:bodyPr/>
                    <a:lstStyle/>
                    <a:p>
                      <a:pPr marL="0" marR="0">
                        <a:spcBef>
                          <a:spcPts val="0"/>
                        </a:spcBef>
                        <a:spcAft>
                          <a:spcPts val="0"/>
                        </a:spcAft>
                      </a:pPr>
                      <a:r>
                        <a:rPr lang="es-AR" sz="1200" noProof="0" dirty="0" smtClean="0">
                          <a:effectLst/>
                          <a:latin typeface="+mn-lt"/>
                          <a:ea typeface="ＭＳ 明朝"/>
                          <a:cs typeface="Times New Roman"/>
                        </a:rPr>
                        <a:t>Realiza compras a través de internet</a:t>
                      </a:r>
                      <a:endParaRPr lang="es-AR" sz="1200" noProof="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mn-lt"/>
                          <a:ea typeface="ＭＳ 明朝"/>
                          <a:cs typeface="Times New Roman"/>
                        </a:rPr>
                        <a:t>26%</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mn-lt"/>
                          <a:ea typeface="ＭＳ 明朝"/>
                          <a:cs typeface="Times New Roman"/>
                        </a:rPr>
                        <a:t>27%</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en-US" sz="1200" kern="1200" dirty="0">
                          <a:solidFill>
                            <a:srgbClr val="000000"/>
                          </a:solidFill>
                          <a:effectLst/>
                          <a:latin typeface="+mn-lt"/>
                          <a:ea typeface="Times New Roman"/>
                          <a:cs typeface="Times New Roman"/>
                        </a:rPr>
                        <a:t>38%</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2771672333"/>
                  </a:ext>
                </a:extLst>
              </a:tr>
              <a:tr h="304800">
                <a:tc>
                  <a:txBody>
                    <a:bodyPr/>
                    <a:lstStyle/>
                    <a:p>
                      <a:pPr marL="0" marR="0">
                        <a:spcBef>
                          <a:spcPts val="0"/>
                        </a:spcBef>
                        <a:spcAft>
                          <a:spcPts val="0"/>
                        </a:spcAft>
                      </a:pPr>
                      <a:r>
                        <a:rPr lang="es-ES_tradnl" sz="1200" dirty="0">
                          <a:solidFill>
                            <a:srgbClr val="000000"/>
                          </a:solidFill>
                          <a:effectLst/>
                          <a:latin typeface="+mn-lt"/>
                          <a:ea typeface="Times New Roman"/>
                          <a:cs typeface="Times New Roman"/>
                        </a:rPr>
                        <a:t>Uso de medios de pagos electrónicos (para la operación)</a:t>
                      </a:r>
                      <a:endParaRPr lang="en-US" sz="12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mn-lt"/>
                          <a:ea typeface="ＭＳ 明朝"/>
                          <a:cs typeface="Times New Roman"/>
                        </a:rPr>
                        <a:t>33%</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mn-lt"/>
                          <a:ea typeface="ＭＳ 明朝"/>
                          <a:cs typeface="Times New Roman"/>
                        </a:rPr>
                        <a:t>57%</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en-US" sz="1200" kern="1200" dirty="0">
                          <a:solidFill>
                            <a:srgbClr val="000000"/>
                          </a:solidFill>
                          <a:effectLst/>
                          <a:latin typeface="+mn-lt"/>
                          <a:ea typeface="Times New Roman"/>
                          <a:cs typeface="Times New Roman"/>
                        </a:rPr>
                        <a:t>52%</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8"/>
                  </a:ext>
                </a:extLst>
              </a:tr>
              <a:tr h="304800">
                <a:tc>
                  <a:txBody>
                    <a:bodyPr/>
                    <a:lstStyle/>
                    <a:p>
                      <a:pPr marL="0" marR="0">
                        <a:spcBef>
                          <a:spcPts val="0"/>
                        </a:spcBef>
                        <a:spcAft>
                          <a:spcPts val="0"/>
                        </a:spcAft>
                      </a:pPr>
                      <a:r>
                        <a:rPr lang="es-ES_tradnl" sz="1200" dirty="0">
                          <a:solidFill>
                            <a:srgbClr val="000000"/>
                          </a:solidFill>
                          <a:effectLst/>
                          <a:latin typeface="+mn-lt"/>
                          <a:ea typeface="Times New Roman"/>
                          <a:cs typeface="Times New Roman"/>
                        </a:rPr>
                        <a:t>Uso de medios de pagos electrónicos (para pago de clientes)</a:t>
                      </a:r>
                      <a:endParaRPr lang="en-US" sz="12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mn-lt"/>
                          <a:ea typeface="ＭＳ 明朝"/>
                          <a:cs typeface="Times New Roman"/>
                        </a:rPr>
                        <a:t>33%</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mn-lt"/>
                          <a:ea typeface="ＭＳ 明朝"/>
                          <a:cs typeface="Times New Roman"/>
                        </a:rPr>
                        <a:t>44%</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lnSpc>
                          <a:spcPct val="115000"/>
                        </a:lnSpc>
                        <a:spcBef>
                          <a:spcPts val="0"/>
                        </a:spcBef>
                        <a:spcAft>
                          <a:spcPts val="0"/>
                        </a:spcAft>
                      </a:pPr>
                      <a:r>
                        <a:rPr kumimoji="0" lang="en-US" sz="1200" kern="1200" dirty="0">
                          <a:solidFill>
                            <a:srgbClr val="000000"/>
                          </a:solidFill>
                          <a:effectLst/>
                          <a:latin typeface="+mn-lt"/>
                          <a:ea typeface="Times New Roman"/>
                          <a:cs typeface="Times New Roman"/>
                        </a:rPr>
                        <a:t>39%</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9"/>
                  </a:ext>
                </a:extLst>
              </a:tr>
              <a:tr h="304800">
                <a:tc>
                  <a:txBody>
                    <a:bodyPr/>
                    <a:lstStyle/>
                    <a:p>
                      <a:pPr marL="0" marR="57150">
                        <a:lnSpc>
                          <a:spcPct val="115000"/>
                        </a:lnSpc>
                        <a:spcBef>
                          <a:spcPts val="0"/>
                        </a:spcBef>
                        <a:spcAft>
                          <a:spcPts val="0"/>
                        </a:spcAft>
                      </a:pPr>
                      <a:r>
                        <a:rPr lang="es-AR" sz="1200" noProof="0" dirty="0" smtClean="0">
                          <a:effectLst/>
                          <a:latin typeface="+mn-lt"/>
                          <a:ea typeface="Times New Roman"/>
                          <a:cs typeface="Times New Roman"/>
                        </a:rPr>
                        <a:t>Presencia en redes sociales</a:t>
                      </a:r>
                      <a:endParaRPr lang="es-AR" sz="1200" noProof="0" dirty="0">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57150" algn="ctr">
                        <a:lnSpc>
                          <a:spcPct val="115000"/>
                        </a:lnSpc>
                        <a:spcBef>
                          <a:spcPts val="0"/>
                        </a:spcBef>
                        <a:spcAft>
                          <a:spcPts val="0"/>
                        </a:spcAft>
                      </a:pPr>
                      <a:r>
                        <a:rPr lang="en-US" sz="1200" dirty="0">
                          <a:effectLst/>
                          <a:latin typeface="+mn-lt"/>
                          <a:ea typeface="Times New Roman"/>
                          <a:cs typeface="Times New Roman"/>
                        </a:rPr>
                        <a:t>37%</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57150" algn="ctr">
                        <a:lnSpc>
                          <a:spcPct val="115000"/>
                        </a:lnSpc>
                        <a:spcBef>
                          <a:spcPts val="0"/>
                        </a:spcBef>
                        <a:spcAft>
                          <a:spcPts val="0"/>
                        </a:spcAft>
                      </a:pPr>
                      <a:r>
                        <a:rPr lang="en-US" sz="1200" dirty="0">
                          <a:effectLst/>
                          <a:latin typeface="+mn-lt"/>
                          <a:ea typeface="Times New Roman"/>
                          <a:cs typeface="Times New Roman"/>
                        </a:rPr>
                        <a:t>42%</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fontAlgn="b" latinLnBrk="0" hangingPunct="1">
                        <a:lnSpc>
                          <a:spcPct val="115000"/>
                        </a:lnSpc>
                        <a:spcBef>
                          <a:spcPts val="0"/>
                        </a:spcBef>
                        <a:spcAft>
                          <a:spcPts val="0"/>
                        </a:spcAft>
                      </a:pPr>
                      <a:r>
                        <a:rPr kumimoji="0" lang="en-US" sz="1200" kern="1200" dirty="0">
                          <a:solidFill>
                            <a:srgbClr val="000000"/>
                          </a:solidFill>
                          <a:effectLst/>
                          <a:latin typeface="+mn-lt"/>
                          <a:ea typeface="Times New Roman"/>
                          <a:cs typeface="Times New Roman"/>
                        </a:rPr>
                        <a:t>48%</a:t>
                      </a: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0"/>
                  </a:ext>
                </a:extLst>
              </a:tr>
            </a:tbl>
          </a:graphicData>
        </a:graphic>
      </p:graphicFrame>
      <p:sp>
        <p:nvSpPr>
          <p:cNvPr id="4" name="TextBox 3"/>
          <p:cNvSpPr txBox="1"/>
          <p:nvPr/>
        </p:nvSpPr>
        <p:spPr>
          <a:xfrm>
            <a:off x="1143000" y="1002268"/>
            <a:ext cx="7290765" cy="369332"/>
          </a:xfrm>
          <a:prstGeom prst="rect">
            <a:avLst/>
          </a:prstGeom>
          <a:noFill/>
        </p:spPr>
        <p:txBody>
          <a:bodyPr wrap="none" rtlCol="0">
            <a:spAutoFit/>
          </a:bodyPr>
          <a:lstStyle/>
          <a:p>
            <a:r>
              <a:rPr lang="es-AR" dirty="0" smtClean="0"/>
              <a:t>EJEMPLO DE ANÁLISIS DE ENCUESTA DE </a:t>
            </a:r>
            <a:r>
              <a:rPr lang="es-AR" dirty="0" err="1" smtClean="0"/>
              <a:t>MIPYMES</a:t>
            </a:r>
            <a:r>
              <a:rPr lang="es-AR" dirty="0" smtClean="0"/>
              <a:t> DEL </a:t>
            </a:r>
            <a:r>
              <a:rPr lang="es-AR" dirty="0" err="1" smtClean="0"/>
              <a:t>MINTIC</a:t>
            </a:r>
            <a:endParaRPr lang="es-AR" dirty="0"/>
          </a:p>
        </p:txBody>
      </p:sp>
    </p:spTree>
    <p:extLst>
      <p:ext uri="{BB962C8B-B14F-4D97-AF65-F5344CB8AC3E}">
        <p14:creationId xmlns:p14="http://schemas.microsoft.com/office/powerpoint/2010/main" val="32207290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PARA EL ANALISIS DEL PRIMER NIVEL, PROPONEMOS ANALIZAR LA DIGITALIZACION POR ESTADIO DE UNA CADENA DE VALOR </a:t>
            </a:r>
            <a:r>
              <a:rPr lang="es-CO" dirty="0" smtClean="0"/>
              <a:t>INDUSTRIAL ESTILIZADA</a:t>
            </a:r>
            <a:endParaRPr lang="es-CO" dirty="0"/>
          </a:p>
        </p:txBody>
      </p:sp>
      <p:sp>
        <p:nvSpPr>
          <p:cNvPr id="4" name="Line 3"/>
          <p:cNvSpPr>
            <a:spLocks noChangeShapeType="1"/>
          </p:cNvSpPr>
          <p:nvPr/>
        </p:nvSpPr>
        <p:spPr bwMode="auto">
          <a:xfrm flipV="1">
            <a:off x="1143000" y="1801813"/>
            <a:ext cx="60388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 name="Line 4"/>
          <p:cNvSpPr>
            <a:spLocks noChangeShapeType="1"/>
          </p:cNvSpPr>
          <p:nvPr/>
        </p:nvSpPr>
        <p:spPr bwMode="auto">
          <a:xfrm>
            <a:off x="1143000" y="4941888"/>
            <a:ext cx="601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6" name="Line 5"/>
          <p:cNvSpPr>
            <a:spLocks noChangeShapeType="1"/>
          </p:cNvSpPr>
          <p:nvPr/>
        </p:nvSpPr>
        <p:spPr bwMode="auto">
          <a:xfrm>
            <a:off x="7162800" y="1789113"/>
            <a:ext cx="10668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7" name="Line 6"/>
          <p:cNvSpPr>
            <a:spLocks noChangeShapeType="1"/>
          </p:cNvSpPr>
          <p:nvPr/>
        </p:nvSpPr>
        <p:spPr bwMode="auto">
          <a:xfrm flipH="1">
            <a:off x="7162800" y="3160713"/>
            <a:ext cx="106680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 name="Line 7"/>
          <p:cNvSpPr>
            <a:spLocks noChangeShapeType="1"/>
          </p:cNvSpPr>
          <p:nvPr/>
        </p:nvSpPr>
        <p:spPr bwMode="auto">
          <a:xfrm>
            <a:off x="5867400" y="1789113"/>
            <a:ext cx="10668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9" name="Line 8"/>
          <p:cNvSpPr>
            <a:spLocks noChangeShapeType="1"/>
          </p:cNvSpPr>
          <p:nvPr/>
        </p:nvSpPr>
        <p:spPr bwMode="auto">
          <a:xfrm flipH="1">
            <a:off x="5867400" y="3160713"/>
            <a:ext cx="106680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0" name="Line 9"/>
          <p:cNvSpPr>
            <a:spLocks noChangeShapeType="1"/>
          </p:cNvSpPr>
          <p:nvPr/>
        </p:nvSpPr>
        <p:spPr bwMode="auto">
          <a:xfrm>
            <a:off x="1143000" y="1789113"/>
            <a:ext cx="0" cy="3124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1" name="Line 13"/>
          <p:cNvSpPr>
            <a:spLocks noChangeShapeType="1"/>
          </p:cNvSpPr>
          <p:nvPr/>
        </p:nvSpPr>
        <p:spPr bwMode="auto">
          <a:xfrm>
            <a:off x="1143000" y="2819400"/>
            <a:ext cx="5562600" cy="365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2" name="Line 15"/>
          <p:cNvSpPr>
            <a:spLocks noChangeShapeType="1"/>
          </p:cNvSpPr>
          <p:nvPr/>
        </p:nvSpPr>
        <p:spPr bwMode="auto">
          <a:xfrm flipV="1">
            <a:off x="2819400" y="2855913"/>
            <a:ext cx="0" cy="205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 name="Line 16"/>
          <p:cNvSpPr>
            <a:spLocks noChangeShapeType="1"/>
          </p:cNvSpPr>
          <p:nvPr/>
        </p:nvSpPr>
        <p:spPr bwMode="auto">
          <a:xfrm flipV="1">
            <a:off x="4765675" y="2855913"/>
            <a:ext cx="0" cy="205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4" name="Text Box 22"/>
          <p:cNvSpPr txBox="1">
            <a:spLocks noChangeArrowheads="1"/>
          </p:cNvSpPr>
          <p:nvPr/>
        </p:nvSpPr>
        <p:spPr bwMode="auto">
          <a:xfrm>
            <a:off x="1371600" y="2895600"/>
            <a:ext cx="12954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1600" b="1" dirty="0">
                <a:cs typeface="+mn-cs"/>
              </a:rPr>
              <a:t>INSUMOS</a:t>
            </a:r>
          </a:p>
        </p:txBody>
      </p:sp>
      <p:sp>
        <p:nvSpPr>
          <p:cNvPr id="15" name="Text Box 24"/>
          <p:cNvSpPr txBox="1">
            <a:spLocks noChangeArrowheads="1"/>
          </p:cNvSpPr>
          <p:nvPr/>
        </p:nvSpPr>
        <p:spPr bwMode="auto">
          <a:xfrm>
            <a:off x="2819400" y="2895600"/>
            <a:ext cx="19812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1600" b="1" dirty="0">
                <a:cs typeface="+mn-cs"/>
              </a:rPr>
              <a:t>PROCESAMIENTO</a:t>
            </a:r>
          </a:p>
        </p:txBody>
      </p:sp>
      <p:sp>
        <p:nvSpPr>
          <p:cNvPr id="16" name="Text Box 25"/>
          <p:cNvSpPr txBox="1">
            <a:spLocks noChangeArrowheads="1"/>
          </p:cNvSpPr>
          <p:nvPr/>
        </p:nvSpPr>
        <p:spPr bwMode="auto">
          <a:xfrm>
            <a:off x="4876800" y="2895600"/>
            <a:ext cx="16764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1600" b="1" dirty="0">
                <a:cs typeface="+mn-cs"/>
              </a:rPr>
              <a:t>DISTRIBUCION</a:t>
            </a:r>
          </a:p>
        </p:txBody>
      </p:sp>
      <p:sp>
        <p:nvSpPr>
          <p:cNvPr id="17" name="Text Box 27"/>
          <p:cNvSpPr txBox="1">
            <a:spLocks noChangeArrowheads="1"/>
          </p:cNvSpPr>
          <p:nvPr/>
        </p:nvSpPr>
        <p:spPr bwMode="auto">
          <a:xfrm>
            <a:off x="2971800" y="1795463"/>
            <a:ext cx="228600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600" b="1" dirty="0">
                <a:cs typeface="+mn-cs"/>
              </a:rPr>
              <a:t>INFRAESTRUCTURA</a:t>
            </a:r>
          </a:p>
        </p:txBody>
      </p:sp>
      <p:sp>
        <p:nvSpPr>
          <p:cNvPr id="18" name="Text Box 22"/>
          <p:cNvSpPr txBox="1">
            <a:spLocks noChangeArrowheads="1"/>
          </p:cNvSpPr>
          <p:nvPr/>
        </p:nvSpPr>
        <p:spPr bwMode="auto">
          <a:xfrm>
            <a:off x="6781800" y="2881313"/>
            <a:ext cx="14097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1600" b="1" dirty="0">
                <a:cs typeface="+mn-cs"/>
              </a:rPr>
              <a:t>VALOR AGREGADO</a:t>
            </a:r>
          </a:p>
        </p:txBody>
      </p:sp>
      <p:sp>
        <p:nvSpPr>
          <p:cNvPr id="19" name="TextBox 18"/>
          <p:cNvSpPr txBox="1">
            <a:spLocks noChangeArrowheads="1"/>
          </p:cNvSpPr>
          <p:nvPr/>
        </p:nvSpPr>
        <p:spPr bwMode="auto">
          <a:xfrm>
            <a:off x="2076450" y="2133600"/>
            <a:ext cx="40195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15888" indent="-115888">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buFont typeface="Arial" charset="0"/>
              <a:buChar char="•"/>
            </a:pPr>
            <a:r>
              <a:rPr lang="es-ES" sz="1200">
                <a:ea typeface="ＭＳ Ｐゴシック" charset="0"/>
                <a:cs typeface="ＭＳ Ｐゴシック" charset="0"/>
              </a:rPr>
              <a:t>Tecnología de IT (computadoras, software, aplicativos)</a:t>
            </a:r>
          </a:p>
          <a:p>
            <a:pPr>
              <a:buFont typeface="Arial" charset="0"/>
              <a:buChar char="•"/>
            </a:pPr>
            <a:r>
              <a:rPr lang="es-ES" sz="1200">
                <a:ea typeface="ＭＳ Ｐゴシック" charset="0"/>
                <a:cs typeface="ＭＳ Ｐゴシック" charset="0"/>
              </a:rPr>
              <a:t>Redes (móviles y fijas)</a:t>
            </a:r>
          </a:p>
          <a:p>
            <a:pPr>
              <a:buFont typeface="Arial" charset="0"/>
              <a:buChar char="•"/>
            </a:pPr>
            <a:r>
              <a:rPr lang="es-ES" sz="1200">
                <a:ea typeface="ＭＳ Ｐゴシック" charset="0"/>
                <a:cs typeface="ＭＳ Ｐゴシック" charset="0"/>
              </a:rPr>
              <a:t>Banda ancha fija y móvil</a:t>
            </a:r>
          </a:p>
        </p:txBody>
      </p:sp>
      <p:sp>
        <p:nvSpPr>
          <p:cNvPr id="20" name="TextBox 22"/>
          <p:cNvSpPr txBox="1">
            <a:spLocks noChangeArrowheads="1"/>
          </p:cNvSpPr>
          <p:nvPr/>
        </p:nvSpPr>
        <p:spPr bwMode="auto">
          <a:xfrm>
            <a:off x="1143000" y="3195638"/>
            <a:ext cx="17526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3038" indent="-173038">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buFont typeface="Arial" charset="0"/>
              <a:buChar char="•"/>
            </a:pPr>
            <a:r>
              <a:rPr lang="es-ES" sz="1200">
                <a:ea typeface="ＭＳ Ｐゴシック" charset="0"/>
                <a:cs typeface="ＭＳ Ｐゴシック" charset="0"/>
              </a:rPr>
              <a:t>Acceso a información de insumos y servicios</a:t>
            </a:r>
          </a:p>
          <a:p>
            <a:pPr>
              <a:buFont typeface="Arial" charset="0"/>
              <a:buChar char="•"/>
            </a:pPr>
            <a:r>
              <a:rPr lang="es-ES" sz="1200">
                <a:ea typeface="ＭＳ Ｐゴシック" charset="0"/>
                <a:cs typeface="ＭＳ Ｐゴシック" charset="0"/>
              </a:rPr>
              <a:t>Adquisición en línea de insumos</a:t>
            </a:r>
          </a:p>
          <a:p>
            <a:pPr>
              <a:buFont typeface="Arial" charset="0"/>
              <a:buChar char="•"/>
            </a:pPr>
            <a:r>
              <a:rPr lang="es-ES" sz="1200">
                <a:ea typeface="ＭＳ Ｐゴシック" charset="0"/>
                <a:cs typeface="ＭＳ Ｐゴシック" charset="0"/>
              </a:rPr>
              <a:t>Uso de plataformas de adquisición</a:t>
            </a:r>
          </a:p>
          <a:p>
            <a:pPr>
              <a:buFont typeface="Arial" charset="0"/>
              <a:buChar char="•"/>
            </a:pPr>
            <a:r>
              <a:rPr lang="es-ES" sz="1200">
                <a:ea typeface="ＭＳ Ｐゴシック" charset="0"/>
                <a:cs typeface="ＭＳ Ｐゴシック" charset="0"/>
              </a:rPr>
              <a:t>Uso de pagos electrónicos</a:t>
            </a:r>
          </a:p>
        </p:txBody>
      </p:sp>
      <p:sp>
        <p:nvSpPr>
          <p:cNvPr id="21" name="TextBox 23"/>
          <p:cNvSpPr txBox="1">
            <a:spLocks noChangeArrowheads="1"/>
          </p:cNvSpPr>
          <p:nvPr/>
        </p:nvSpPr>
        <p:spPr bwMode="auto">
          <a:xfrm>
            <a:off x="2895600" y="3195638"/>
            <a:ext cx="1828800"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4300" indent="-114300">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buFont typeface="Arial" charset="0"/>
              <a:buChar char="•"/>
            </a:pPr>
            <a:r>
              <a:rPr lang="es-ES" sz="1200">
                <a:ea typeface="ＭＳ Ｐゴシック" charset="0"/>
                <a:cs typeface="ＭＳ Ｐゴシック" charset="0"/>
              </a:rPr>
              <a:t>Digitalización de funciones de procesamiento interno (p.ej. ERP, CRM)</a:t>
            </a:r>
          </a:p>
          <a:p>
            <a:pPr>
              <a:buFont typeface="Arial" charset="0"/>
              <a:buChar char="•"/>
            </a:pPr>
            <a:r>
              <a:rPr lang="es-ES" sz="1200">
                <a:ea typeface="ＭＳ Ｐゴシック" charset="0"/>
                <a:cs typeface="ＭＳ Ｐゴシック" charset="0"/>
              </a:rPr>
              <a:t>Interfaces con proveedores de funciones tercerizadas</a:t>
            </a:r>
          </a:p>
        </p:txBody>
      </p:sp>
      <p:sp>
        <p:nvSpPr>
          <p:cNvPr id="22" name="TextBox 24"/>
          <p:cNvSpPr txBox="1">
            <a:spLocks noChangeArrowheads="1"/>
          </p:cNvSpPr>
          <p:nvPr/>
        </p:nvSpPr>
        <p:spPr bwMode="auto">
          <a:xfrm>
            <a:off x="4713288" y="3195638"/>
            <a:ext cx="17526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5888" indent="-115888">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buFont typeface="Arial" charset="0"/>
              <a:buChar char="•"/>
            </a:pPr>
            <a:r>
              <a:rPr lang="es-ES" sz="1200">
                <a:ea typeface="ＭＳ Ｐゴシック" charset="0"/>
                <a:cs typeface="ＭＳ Ｐゴシック" charset="0"/>
              </a:rPr>
              <a:t>Digitalización de funciones de distribución</a:t>
            </a:r>
          </a:p>
          <a:p>
            <a:pPr>
              <a:buFont typeface="Arial" charset="0"/>
              <a:buChar char="•"/>
            </a:pPr>
            <a:r>
              <a:rPr lang="es-ES" sz="1200">
                <a:ea typeface="ＭＳ Ｐゴシック" charset="0"/>
                <a:cs typeface="ＭＳ Ｐゴシック" charset="0"/>
              </a:rPr>
              <a:t>Capacidad transaccional para recibir ordenes de compra y prestar servicio de post-venta</a:t>
            </a:r>
          </a:p>
        </p:txBody>
      </p:sp>
      <p:sp>
        <p:nvSpPr>
          <p:cNvPr id="23" name="TextBox 22"/>
          <p:cNvSpPr txBox="1"/>
          <p:nvPr/>
        </p:nvSpPr>
        <p:spPr>
          <a:xfrm>
            <a:off x="2624593" y="1143000"/>
            <a:ext cx="3776207" cy="369332"/>
          </a:xfrm>
          <a:prstGeom prst="rect">
            <a:avLst/>
          </a:prstGeom>
          <a:noFill/>
        </p:spPr>
        <p:txBody>
          <a:bodyPr wrap="none" rtlCol="0">
            <a:spAutoFit/>
          </a:bodyPr>
          <a:lstStyle/>
          <a:p>
            <a:r>
              <a:rPr lang="es-CO" dirty="0" smtClean="0"/>
              <a:t>CADENA DE VALOR INDUSTRIAL</a:t>
            </a:r>
            <a:endParaRPr lang="es-CO" dirty="0"/>
          </a:p>
        </p:txBody>
      </p:sp>
    </p:spTree>
    <p:extLst>
      <p:ext uri="{BB962C8B-B14F-4D97-AF65-F5344CB8AC3E}">
        <p14:creationId xmlns:p14="http://schemas.microsoft.com/office/powerpoint/2010/main" val="11203513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bwMode="auto"/>
        <p:txBody>
          <a:bodyPr wrap="square" tIns="45720" numCol="1" compatLnSpc="1">
            <a:prstTxWarp prst="textNoShape">
              <a:avLst/>
            </a:prstTxWarp>
          </a:bodyPr>
          <a:lstStyle/>
          <a:p>
            <a:r>
              <a:rPr lang="en-US" cap="none">
                <a:solidFill>
                  <a:srgbClr val="404040"/>
                </a:solidFill>
                <a:latin typeface="Calibri" charset="0"/>
                <a:ea typeface="ＭＳ Ｐゴシック" charset="0"/>
                <a:cs typeface="ＭＳ Ｐゴシック" charset="0"/>
              </a:rPr>
              <a:t>EL ANÁLISIS DEL PRIMER NIVEL ESTÁ BASADO EN EL ESTUDIO DE LA ASIMILACIÓN DE TECNOLOGÍAS DIGITALES FOR FUNCIÓN</a:t>
            </a:r>
          </a:p>
        </p:txBody>
      </p:sp>
      <p:graphicFrame>
        <p:nvGraphicFramePr>
          <p:cNvPr id="2" name="Table 1"/>
          <p:cNvGraphicFramePr>
            <a:graphicFrameLocks noGrp="1"/>
          </p:cNvGraphicFramePr>
          <p:nvPr/>
        </p:nvGraphicFramePr>
        <p:xfrm>
          <a:off x="304800" y="838200"/>
          <a:ext cx="8610600" cy="5765800"/>
        </p:xfrm>
        <a:graphic>
          <a:graphicData uri="http://schemas.openxmlformats.org/drawingml/2006/table">
            <a:tbl>
              <a:tblPr firstRow="1" bandRow="1">
                <a:tableStyleId>{5C22544A-7EE6-4342-B048-85BDC9FD1C3A}</a:tableStyleId>
              </a:tblPr>
              <a:tblGrid>
                <a:gridCol w="1600199"/>
                <a:gridCol w="7010401"/>
              </a:tblGrid>
              <a:tr h="370840">
                <a:tc>
                  <a:txBody>
                    <a:bodyPr/>
                    <a:lstStyle/>
                    <a:p>
                      <a:pPr algn="ctr"/>
                      <a:r>
                        <a:rPr lang="es-CO" sz="1800" dirty="0" smtClean="0"/>
                        <a:t>Proceso</a:t>
                      </a:r>
                      <a:endParaRPr lang="es-CO" sz="1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CO" sz="1800" dirty="0" smtClean="0"/>
                        <a:t>Observaciones</a:t>
                      </a:r>
                      <a:endParaRPr lang="es-CO" sz="1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554480">
                <a:tc>
                  <a:txBody>
                    <a:bodyPr/>
                    <a:lstStyle/>
                    <a:p>
                      <a:r>
                        <a:rPr lang="es-ES" sz="1800" b="0" dirty="0" smtClean="0">
                          <a:latin typeface="Tw Cen MT" charset="0"/>
                          <a:ea typeface="ＭＳ Ｐゴシック" charset="0"/>
                        </a:rPr>
                        <a:t>Insumos</a:t>
                      </a:r>
                      <a:endParaRPr lang="es-CO" sz="1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a:buChar char="•"/>
                        <a:tabLst/>
                        <a:defRPr/>
                      </a:pPr>
                      <a:r>
                        <a:rPr lang="es-ES" sz="1600" b="0" dirty="0" smtClean="0">
                          <a:latin typeface="Tw Cen MT" charset="0"/>
                          <a:ea typeface="ＭＳ Ｐゴシック" charset="0"/>
                        </a:rPr>
                        <a:t>Este conjunto de procesos incluye la adquisición de materias primas y componentes a partir de procesos de compra y gestión de cadenas de aprovisionamiento y logística</a:t>
                      </a:r>
                    </a:p>
                    <a:p>
                      <a:pPr marL="285750" marR="0" indent="-285750" algn="l" defTabSz="914400" rtl="0" eaLnBrk="1" fontAlgn="auto" latinLnBrk="0" hangingPunct="1">
                        <a:lnSpc>
                          <a:spcPct val="100000"/>
                        </a:lnSpc>
                        <a:spcBef>
                          <a:spcPts val="0"/>
                        </a:spcBef>
                        <a:spcAft>
                          <a:spcPts val="0"/>
                        </a:spcAft>
                        <a:buClrTx/>
                        <a:buSzTx/>
                        <a:buFont typeface="Arial"/>
                        <a:buChar char="•"/>
                        <a:tabLst/>
                        <a:defRPr/>
                      </a:pPr>
                      <a:r>
                        <a:rPr lang="es-ES" sz="1600" b="0" dirty="0" smtClean="0">
                          <a:latin typeface="Tw Cen MT" charset="0"/>
                          <a:ea typeface="ＭＳ Ｐゴシック" charset="0"/>
                        </a:rPr>
                        <a:t>El grado de digitalización estudia la asimilación de plataformas y sistemas de transmisión de información para reducir los costos de transacción (en la compra, gestión de inventario, y logística)</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798320">
                <a:tc>
                  <a:txBody>
                    <a:bodyPr/>
                    <a:lstStyle/>
                    <a:p>
                      <a:r>
                        <a:rPr lang="es-ES" sz="1800" b="0" dirty="0" smtClean="0">
                          <a:latin typeface="Tw Cen MT" charset="0"/>
                          <a:ea typeface="ＭＳ Ｐゴシック" charset="0"/>
                        </a:rPr>
                        <a:t>Procesamiento</a:t>
                      </a:r>
                      <a:endParaRPr lang="es-CO" sz="1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a:buChar char="•"/>
                        <a:tabLst/>
                        <a:defRPr/>
                      </a:pPr>
                      <a:r>
                        <a:rPr lang="es-ES" sz="1600" b="0" dirty="0" smtClean="0">
                          <a:latin typeface="Tw Cen MT" charset="0"/>
                          <a:ea typeface="ＭＳ Ｐゴシック" charset="0"/>
                        </a:rPr>
                        <a:t>Procesos internos utilizados por sectores industriales dentro su propio eco-sistema para transformar los insumos en productos a ser ofrecidos en el mercado</a:t>
                      </a:r>
                    </a:p>
                    <a:p>
                      <a:pPr marL="285750" marR="0" indent="-285750" algn="l" defTabSz="914400" rtl="0" eaLnBrk="1" fontAlgn="auto" latinLnBrk="0" hangingPunct="1">
                        <a:lnSpc>
                          <a:spcPct val="100000"/>
                        </a:lnSpc>
                        <a:spcBef>
                          <a:spcPts val="0"/>
                        </a:spcBef>
                        <a:spcAft>
                          <a:spcPts val="0"/>
                        </a:spcAft>
                        <a:buClrTx/>
                        <a:buSzTx/>
                        <a:buFont typeface="Arial"/>
                        <a:buChar char="•"/>
                        <a:tabLst/>
                        <a:defRPr/>
                      </a:pPr>
                      <a:r>
                        <a:rPr lang="es-ES" sz="1600" b="0" dirty="0" smtClean="0">
                          <a:latin typeface="Tw Cen MT" charset="0"/>
                          <a:ea typeface="ＭＳ Ｐゴシック" charset="0"/>
                        </a:rPr>
                        <a:t>Se estudia el nivel de automatización de procesos internos así también como la interacción con firmas que proveen servicios y/o componentes al proceso de transformación de la materia prima</a:t>
                      </a:r>
                    </a:p>
                    <a:p>
                      <a:pPr marL="285750" marR="0" indent="-285750" algn="l" defTabSz="914400" rtl="0" eaLnBrk="1" fontAlgn="auto" latinLnBrk="0" hangingPunct="1">
                        <a:lnSpc>
                          <a:spcPct val="100000"/>
                        </a:lnSpc>
                        <a:spcBef>
                          <a:spcPts val="0"/>
                        </a:spcBef>
                        <a:spcAft>
                          <a:spcPts val="0"/>
                        </a:spcAft>
                        <a:buClrTx/>
                        <a:buSzTx/>
                        <a:buFont typeface="Arial"/>
                        <a:buChar char="•"/>
                        <a:tabLst/>
                        <a:defRPr/>
                      </a:pPr>
                      <a:r>
                        <a:rPr lang="es-ES" sz="1600" b="0" dirty="0" smtClean="0">
                          <a:latin typeface="Tw Cen MT" charset="0"/>
                          <a:ea typeface="ＭＳ Ｐゴシック" charset="0"/>
                        </a:rPr>
                        <a:t>La digitalización incluye la asimilación de plataformas  </a:t>
                      </a:r>
                      <a:r>
                        <a:rPr lang="es-AR" sz="1600" b="0" i="1" dirty="0" smtClean="0">
                          <a:latin typeface="Tw Cen MT" charset="0"/>
                          <a:ea typeface="ＭＳ Ｐゴシック" charset="0"/>
                        </a:rPr>
                        <a:t>business to business</a:t>
                      </a:r>
                      <a:r>
                        <a:rPr lang="es-ES" sz="1600" b="0" dirty="0" smtClean="0">
                          <a:latin typeface="Tw Cen MT" charset="0"/>
                          <a:ea typeface="ＭＳ Ｐゴシック" charset="0"/>
                        </a:rPr>
                        <a:t>, así como la adopción de sistemas de planificación de producción interna como ERP</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042160">
                <a:tc>
                  <a:txBody>
                    <a:bodyPr/>
                    <a:lstStyle/>
                    <a:p>
                      <a:r>
                        <a:rPr lang="es-ES" sz="1800" b="0" dirty="0" smtClean="0">
                          <a:latin typeface="Tw Cen MT" charset="0"/>
                          <a:ea typeface="ＭＳ Ｐゴシック" charset="0"/>
                        </a:rPr>
                        <a:t>Distribución y ventas</a:t>
                      </a:r>
                      <a:endParaRPr lang="es-CO" sz="1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285750" indent="-285750">
                        <a:buFont typeface="Arial"/>
                        <a:buChar char="•"/>
                      </a:pPr>
                      <a:r>
                        <a:rPr lang="es-ES" sz="1600" b="0" dirty="0" smtClean="0">
                          <a:latin typeface="Tw Cen MT" charset="0"/>
                          <a:ea typeface="ＭＳ Ｐゴシック" charset="0"/>
                        </a:rPr>
                        <a:t>Venta y entrega (incluyendo logística) de productos al mercado</a:t>
                      </a:r>
                    </a:p>
                    <a:p>
                      <a:pPr marL="285750" indent="-285750">
                        <a:buFont typeface="Arial"/>
                        <a:buChar char="•"/>
                      </a:pPr>
                      <a:r>
                        <a:rPr lang="es-ES" sz="1600" b="0" dirty="0" smtClean="0">
                          <a:latin typeface="Tw Cen MT" charset="0"/>
                          <a:ea typeface="ＭＳ Ｐゴシック" charset="0"/>
                        </a:rPr>
                        <a:t>La digitalización ejerce un impacto positivo resultando de la adopción de nuevas plataformas de señalización de precios (publicidad digital), costos de distribución, y logística (transporte, almacenamiento, etc.)</a:t>
                      </a:r>
                    </a:p>
                    <a:p>
                      <a:pPr marL="285750" indent="-285750">
                        <a:buFont typeface="Arial"/>
                        <a:buChar char="•"/>
                      </a:pPr>
                      <a:r>
                        <a:rPr lang="es-ES" sz="1600" b="0" dirty="0" smtClean="0">
                          <a:latin typeface="Tw Cen MT" charset="0"/>
                          <a:ea typeface="ＭＳ Ｐゴシック" charset="0"/>
                        </a:rPr>
                        <a:t>El precio del producto a ser ofrecido en el mercado puede incrementarse como resultado de una mejor señalización al mercado potencial</a:t>
                      </a:r>
                    </a:p>
                    <a:p>
                      <a:pPr marL="285750" indent="-285750">
                        <a:buFont typeface="Arial"/>
                        <a:buChar char="•"/>
                      </a:pPr>
                      <a:r>
                        <a:rPr lang="es-ES" sz="1600" b="0" dirty="0" smtClean="0">
                          <a:latin typeface="Tw Cen MT" charset="0"/>
                          <a:ea typeface="ＭＳ Ｐゴシック" charset="0"/>
                        </a:rPr>
                        <a:t>Los costos de distribución pueden reducirse como resultado de una optimización de canales de venta</a:t>
                      </a:r>
                      <a:endParaRPr lang="es-CO"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33725521"/>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UNA VEZ NORMALIZADAS, LAS ESTADÍSTICAS PUEDEN SER USADAS PARA CALCULAR ÍNDICES DE DIGITALIZACIÓN SECTORIALES: ÍNDICE DE DIGITALIZACIÓN PARA EL PRIMER NIVEL</a:t>
            </a:r>
            <a:endParaRPr lang="es-AR" dirty="0"/>
          </a:p>
        </p:txBody>
      </p:sp>
      <p:sp>
        <p:nvSpPr>
          <p:cNvPr id="4" name="TextBox 3"/>
          <p:cNvSpPr txBox="1">
            <a:spLocks noChangeArrowheads="1"/>
          </p:cNvSpPr>
          <p:nvPr/>
        </p:nvSpPr>
        <p:spPr bwMode="auto">
          <a:xfrm>
            <a:off x="457200" y="1185863"/>
            <a:ext cx="1673225" cy="369887"/>
          </a:xfrm>
          <a:prstGeom prst="rect">
            <a:avLst/>
          </a:prstGeom>
          <a:solidFill>
            <a:srgbClr val="BFBFBF"/>
          </a:solidFill>
          <a:ln w="9525">
            <a:solidFill>
              <a:schemeClr val="tx1"/>
            </a:solidFill>
            <a:miter lim="800000"/>
            <a:headEnd/>
            <a:tailEnd/>
          </a:ln>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s-CO" sz="1800" dirty="0"/>
              <a:t>Infraestructura</a:t>
            </a:r>
          </a:p>
        </p:txBody>
      </p:sp>
      <p:sp>
        <p:nvSpPr>
          <p:cNvPr id="5" name="TextBox 4"/>
          <p:cNvSpPr txBox="1">
            <a:spLocks noChangeArrowheads="1"/>
          </p:cNvSpPr>
          <p:nvPr/>
        </p:nvSpPr>
        <p:spPr bwMode="auto">
          <a:xfrm>
            <a:off x="2289175" y="1185863"/>
            <a:ext cx="1057275" cy="369887"/>
          </a:xfrm>
          <a:prstGeom prst="rect">
            <a:avLst/>
          </a:prstGeom>
          <a:solidFill>
            <a:srgbClr val="BFBFBF"/>
          </a:solidFill>
          <a:ln w="9525">
            <a:solidFill>
              <a:schemeClr val="tx1"/>
            </a:solidFill>
            <a:miter lim="800000"/>
            <a:headEnd/>
            <a:tailEnd/>
          </a:ln>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s-CO" sz="1800" dirty="0"/>
              <a:t>Insumos</a:t>
            </a:r>
          </a:p>
        </p:txBody>
      </p:sp>
      <p:sp>
        <p:nvSpPr>
          <p:cNvPr id="6" name="TextBox 5"/>
          <p:cNvSpPr txBox="1">
            <a:spLocks noChangeArrowheads="1"/>
          </p:cNvSpPr>
          <p:nvPr/>
        </p:nvSpPr>
        <p:spPr bwMode="auto">
          <a:xfrm>
            <a:off x="3514725" y="1185863"/>
            <a:ext cx="1724025" cy="369887"/>
          </a:xfrm>
          <a:prstGeom prst="rect">
            <a:avLst/>
          </a:prstGeom>
          <a:solidFill>
            <a:srgbClr val="BFBFBF"/>
          </a:solidFill>
          <a:ln w="9525">
            <a:solidFill>
              <a:schemeClr val="tx1"/>
            </a:solidFill>
            <a:miter lim="800000"/>
            <a:headEnd/>
            <a:tailEnd/>
          </a:ln>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s-CO" sz="1800" dirty="0"/>
              <a:t>Procesamiento</a:t>
            </a:r>
          </a:p>
        </p:txBody>
      </p:sp>
      <p:sp>
        <p:nvSpPr>
          <p:cNvPr id="7" name="TextBox 6"/>
          <p:cNvSpPr txBox="1">
            <a:spLocks noChangeArrowheads="1"/>
          </p:cNvSpPr>
          <p:nvPr/>
        </p:nvSpPr>
        <p:spPr bwMode="auto">
          <a:xfrm>
            <a:off x="5362575" y="1185863"/>
            <a:ext cx="1390650" cy="369887"/>
          </a:xfrm>
          <a:prstGeom prst="rect">
            <a:avLst/>
          </a:prstGeom>
          <a:solidFill>
            <a:srgbClr val="BFBFBF"/>
          </a:solidFill>
          <a:ln w="9525">
            <a:solidFill>
              <a:schemeClr val="tx1"/>
            </a:solidFill>
            <a:miter lim="800000"/>
            <a:headEnd/>
            <a:tailEnd/>
          </a:ln>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s-CO" sz="1800" dirty="0"/>
              <a:t>Distribución</a:t>
            </a:r>
          </a:p>
        </p:txBody>
      </p:sp>
      <p:sp>
        <p:nvSpPr>
          <p:cNvPr id="8" name="TextBox 7"/>
          <p:cNvSpPr txBox="1">
            <a:spLocks noChangeArrowheads="1"/>
          </p:cNvSpPr>
          <p:nvPr/>
        </p:nvSpPr>
        <p:spPr bwMode="auto">
          <a:xfrm>
            <a:off x="7010400" y="1047750"/>
            <a:ext cx="1828800" cy="646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s-CO" sz="1800" dirty="0"/>
              <a:t>Digitalización agregada</a:t>
            </a:r>
          </a:p>
        </p:txBody>
      </p:sp>
      <p:sp>
        <p:nvSpPr>
          <p:cNvPr id="9" name="TextBox 8"/>
          <p:cNvSpPr txBox="1"/>
          <p:nvPr/>
        </p:nvSpPr>
        <p:spPr>
          <a:xfrm>
            <a:off x="533400" y="1644650"/>
            <a:ext cx="1524000" cy="1570038"/>
          </a:xfrm>
          <a:prstGeom prst="rect">
            <a:avLst/>
          </a:prstGeom>
          <a:noFill/>
        </p:spPr>
        <p:txBody>
          <a:bodyPr>
            <a:spAutoFit/>
          </a:bodyPr>
          <a:lstStyle/>
          <a:p>
            <a:pPr marL="112713" indent="-112713">
              <a:buFont typeface="Arial"/>
              <a:buChar char="•"/>
              <a:defRPr/>
            </a:pPr>
            <a:r>
              <a:rPr lang="es-CO" sz="1200" dirty="0"/>
              <a:t>Uso de computadoras</a:t>
            </a:r>
          </a:p>
          <a:p>
            <a:pPr marL="112713" indent="-112713">
              <a:buFont typeface="Arial"/>
              <a:buChar char="•"/>
              <a:defRPr/>
            </a:pPr>
            <a:r>
              <a:rPr lang="es-CO" sz="1200" dirty="0"/>
              <a:t>Uso de Internet</a:t>
            </a:r>
          </a:p>
          <a:p>
            <a:pPr marL="112713" indent="-112713">
              <a:buFont typeface="Arial"/>
              <a:buChar char="•"/>
              <a:defRPr/>
            </a:pPr>
            <a:r>
              <a:rPr lang="es-CO" sz="1200" dirty="0"/>
              <a:t>Uso de Intranet</a:t>
            </a:r>
          </a:p>
          <a:p>
            <a:pPr marL="112713" indent="-112713">
              <a:buFont typeface="Arial"/>
              <a:buChar char="•"/>
              <a:defRPr/>
            </a:pPr>
            <a:r>
              <a:rPr lang="es-CO" sz="1200" dirty="0"/>
              <a:t>Uso de extranet</a:t>
            </a:r>
          </a:p>
          <a:p>
            <a:pPr marL="112713" indent="-112713">
              <a:buFont typeface="Arial"/>
              <a:buChar char="•"/>
              <a:defRPr/>
            </a:pPr>
            <a:r>
              <a:rPr lang="es-CO" sz="1200" dirty="0"/>
              <a:t>Despliegue de LANs</a:t>
            </a:r>
          </a:p>
          <a:p>
            <a:pPr marL="171450" indent="-171450">
              <a:buFont typeface="Arial"/>
              <a:buChar char="•"/>
              <a:defRPr/>
            </a:pPr>
            <a:endParaRPr lang="es-CO" sz="1200" dirty="0"/>
          </a:p>
        </p:txBody>
      </p:sp>
      <p:sp>
        <p:nvSpPr>
          <p:cNvPr id="10" name="TextBox 9"/>
          <p:cNvSpPr txBox="1">
            <a:spLocks noChangeArrowheads="1"/>
          </p:cNvSpPr>
          <p:nvPr/>
        </p:nvSpPr>
        <p:spPr bwMode="auto">
          <a:xfrm>
            <a:off x="2133600" y="1644650"/>
            <a:ext cx="14478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2713" indent="-112713">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buFont typeface="Arial" charset="0"/>
              <a:buChar char="•"/>
            </a:pPr>
            <a:r>
              <a:rPr lang="es-AR" sz="1200" dirty="0"/>
              <a:t>Acceso a información de bienes y servicios en línea</a:t>
            </a:r>
          </a:p>
          <a:p>
            <a:pPr>
              <a:buFont typeface="Arial" charset="0"/>
              <a:buChar char="•"/>
            </a:pPr>
            <a:r>
              <a:rPr lang="es-AR" sz="1200" dirty="0"/>
              <a:t>Acceso a información del gobierno en línea</a:t>
            </a:r>
          </a:p>
          <a:p>
            <a:pPr>
              <a:buFont typeface="Arial" charset="0"/>
              <a:buChar char="•"/>
            </a:pPr>
            <a:r>
              <a:rPr lang="es-AR" sz="1200" dirty="0"/>
              <a:t>Interacción con el gobierno en línea</a:t>
            </a:r>
          </a:p>
          <a:p>
            <a:pPr>
              <a:buFont typeface="Arial" charset="0"/>
              <a:buChar char="•"/>
            </a:pPr>
            <a:r>
              <a:rPr lang="es-AR" sz="1200" dirty="0"/>
              <a:t>Uso de banca en línea</a:t>
            </a:r>
          </a:p>
          <a:p>
            <a:pPr>
              <a:buFont typeface="Arial" charset="0"/>
              <a:buChar char="•"/>
            </a:pPr>
            <a:r>
              <a:rPr lang="es-AR" sz="1200" dirty="0"/>
              <a:t>Entrega de ordenes de compra de insumos en línea</a:t>
            </a:r>
          </a:p>
          <a:p>
            <a:pPr>
              <a:buFont typeface="Arial" charset="0"/>
              <a:buChar char="•"/>
            </a:pPr>
            <a:endParaRPr lang="es-CO" sz="1200" dirty="0"/>
          </a:p>
          <a:p>
            <a:pPr>
              <a:buFont typeface="Arial" charset="0"/>
              <a:buChar char="•"/>
            </a:pPr>
            <a:endParaRPr lang="es-CO" sz="1200" dirty="0"/>
          </a:p>
        </p:txBody>
      </p:sp>
      <p:sp>
        <p:nvSpPr>
          <p:cNvPr id="11" name="TextBox 10"/>
          <p:cNvSpPr txBox="1">
            <a:spLocks noChangeArrowheads="1"/>
          </p:cNvSpPr>
          <p:nvPr/>
        </p:nvSpPr>
        <p:spPr bwMode="auto">
          <a:xfrm>
            <a:off x="3581400" y="1644650"/>
            <a:ext cx="1676400"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2713" indent="-112713">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buFont typeface="Arial" charset="0"/>
              <a:buChar char="•"/>
            </a:pPr>
            <a:r>
              <a:rPr lang="es-AR" sz="1200" dirty="0"/>
              <a:t>Porcentaje de empleados usan computadoras</a:t>
            </a:r>
          </a:p>
          <a:p>
            <a:pPr>
              <a:buFont typeface="Arial" charset="0"/>
              <a:buChar char="•"/>
            </a:pPr>
            <a:r>
              <a:rPr lang="es-AR" sz="1200" dirty="0"/>
              <a:t>Porcentaje de empleados acceden a Internet</a:t>
            </a:r>
          </a:p>
          <a:p>
            <a:pPr>
              <a:buFont typeface="Arial" charset="0"/>
              <a:buChar char="•"/>
            </a:pPr>
            <a:r>
              <a:rPr lang="es-AR" sz="1200" dirty="0"/>
              <a:t>Porcentaje de empleados usan email</a:t>
            </a:r>
          </a:p>
          <a:p>
            <a:pPr>
              <a:buFont typeface="Arial" charset="0"/>
              <a:buChar char="•"/>
            </a:pPr>
            <a:r>
              <a:rPr lang="es-AR" sz="1200" dirty="0"/>
              <a:t>Uso de VoIP, videoconferencia</a:t>
            </a:r>
          </a:p>
          <a:p>
            <a:pPr>
              <a:buFont typeface="Arial" charset="0"/>
              <a:buChar char="•"/>
            </a:pPr>
            <a:r>
              <a:rPr lang="es-AR" sz="1200" dirty="0"/>
              <a:t>Uso de IM, y Bulletin Boards</a:t>
            </a:r>
          </a:p>
          <a:p>
            <a:pPr>
              <a:buFont typeface="Arial" charset="0"/>
              <a:buChar char="•"/>
            </a:pPr>
            <a:r>
              <a:rPr lang="es-AR" sz="1200" dirty="0"/>
              <a:t>Capacitación en línea</a:t>
            </a:r>
          </a:p>
          <a:p>
            <a:pPr>
              <a:buFont typeface="Arial" charset="0"/>
              <a:buChar char="•"/>
            </a:pPr>
            <a:r>
              <a:rPr lang="es-AR" sz="1200" dirty="0"/>
              <a:t>Reclutamiento de personal en línea</a:t>
            </a:r>
          </a:p>
        </p:txBody>
      </p:sp>
      <p:sp>
        <p:nvSpPr>
          <p:cNvPr id="12" name="TextBox 11"/>
          <p:cNvSpPr txBox="1">
            <a:spLocks noChangeArrowheads="1"/>
          </p:cNvSpPr>
          <p:nvPr/>
        </p:nvSpPr>
        <p:spPr bwMode="auto">
          <a:xfrm>
            <a:off x="5334000" y="1644650"/>
            <a:ext cx="15240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2713" indent="-112713">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buFont typeface="Arial" charset="0"/>
              <a:buChar char="•"/>
            </a:pPr>
            <a:r>
              <a:rPr lang="es-AR" sz="1200" dirty="0"/>
              <a:t>Existencia de sitio web</a:t>
            </a:r>
          </a:p>
          <a:p>
            <a:pPr>
              <a:buFont typeface="Arial" charset="0"/>
              <a:buChar char="•"/>
            </a:pPr>
            <a:r>
              <a:rPr lang="es-AR" sz="1200" dirty="0"/>
              <a:t>Recepción electrónica de ordenes de compra</a:t>
            </a:r>
          </a:p>
          <a:p>
            <a:pPr>
              <a:buFont typeface="Arial" charset="0"/>
              <a:buChar char="•"/>
            </a:pPr>
            <a:r>
              <a:rPr lang="es-AR" sz="1200" dirty="0"/>
              <a:t>Uso de Internet para distribución de productos</a:t>
            </a:r>
          </a:p>
          <a:p>
            <a:pPr>
              <a:buFont typeface="Arial" charset="0"/>
              <a:buChar char="•"/>
            </a:pPr>
            <a:r>
              <a:rPr lang="es-AR" sz="1200" dirty="0"/>
              <a:t>Uso de Internet para atención a clientes</a:t>
            </a:r>
          </a:p>
          <a:p>
            <a:pPr>
              <a:buFont typeface="Arial" charset="0"/>
              <a:buChar char="•"/>
            </a:pPr>
            <a:endParaRPr lang="es-CO" sz="1200" dirty="0"/>
          </a:p>
          <a:p>
            <a:pPr>
              <a:buFont typeface="Arial" charset="0"/>
              <a:buChar char="•"/>
            </a:pPr>
            <a:endParaRPr lang="es-CO" sz="1200" dirty="0"/>
          </a:p>
        </p:txBody>
      </p:sp>
      <p:sp>
        <p:nvSpPr>
          <p:cNvPr id="13" name="TextBox 12"/>
          <p:cNvSpPr txBox="1">
            <a:spLocks noChangeArrowheads="1"/>
          </p:cNvSpPr>
          <p:nvPr/>
        </p:nvSpPr>
        <p:spPr bwMode="auto">
          <a:xfrm>
            <a:off x="7162800" y="1644650"/>
            <a:ext cx="1524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2713" indent="-112713">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buFont typeface="Arial" charset="0"/>
              <a:buChar char="•"/>
            </a:pPr>
            <a:r>
              <a:rPr lang="es-AR" sz="1200" dirty="0"/>
              <a:t>Asequibilidad</a:t>
            </a:r>
          </a:p>
          <a:p>
            <a:pPr>
              <a:buFont typeface="Arial" charset="0"/>
              <a:buChar char="•"/>
            </a:pPr>
            <a:r>
              <a:rPr lang="es-AR" sz="1200" dirty="0"/>
              <a:t>Accesibilidad</a:t>
            </a:r>
          </a:p>
          <a:p>
            <a:pPr>
              <a:buFont typeface="Arial" charset="0"/>
              <a:buChar char="•"/>
            </a:pPr>
            <a:r>
              <a:rPr lang="es-AR" sz="1200" dirty="0"/>
              <a:t>Confiabilidad de redes</a:t>
            </a:r>
          </a:p>
          <a:p>
            <a:pPr>
              <a:buFont typeface="Arial" charset="0"/>
              <a:buChar char="•"/>
            </a:pPr>
            <a:r>
              <a:rPr lang="es-AR" sz="1200" dirty="0"/>
              <a:t>Uso de tecnologías digitales</a:t>
            </a:r>
          </a:p>
          <a:p>
            <a:pPr>
              <a:buFont typeface="Arial" charset="0"/>
              <a:buChar char="•"/>
            </a:pPr>
            <a:r>
              <a:rPr lang="es-AR" sz="1200" dirty="0"/>
              <a:t>Capital Humano</a:t>
            </a:r>
          </a:p>
          <a:p>
            <a:pPr>
              <a:buFont typeface="Arial" charset="0"/>
              <a:buChar char="•"/>
            </a:pPr>
            <a:endParaRPr lang="es-CO" sz="1200" dirty="0"/>
          </a:p>
          <a:p>
            <a:pPr>
              <a:buFont typeface="Arial" charset="0"/>
              <a:buChar char="•"/>
            </a:pPr>
            <a:endParaRPr lang="es-CO" sz="1200" dirty="0"/>
          </a:p>
          <a:p>
            <a:pPr>
              <a:buFont typeface="Arial" charset="0"/>
              <a:buChar char="•"/>
            </a:pPr>
            <a:endParaRPr lang="es-CO" sz="1200" dirty="0"/>
          </a:p>
          <a:p>
            <a:pPr>
              <a:buFont typeface="Arial" charset="0"/>
              <a:buChar char="•"/>
            </a:pPr>
            <a:endParaRPr lang="es-CO" sz="1200" dirty="0"/>
          </a:p>
        </p:txBody>
      </p:sp>
      <p:cxnSp>
        <p:nvCxnSpPr>
          <p:cNvPr id="14" name="Straight Connector 13"/>
          <p:cNvCxnSpPr/>
          <p:nvPr/>
        </p:nvCxnSpPr>
        <p:spPr>
          <a:xfrm>
            <a:off x="1171575" y="5214938"/>
            <a:ext cx="489585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157288" y="3352800"/>
            <a:ext cx="28575" cy="186213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12" idx="2"/>
          </p:cNvCxnSpPr>
          <p:nvPr/>
        </p:nvCxnSpPr>
        <p:spPr>
          <a:xfrm>
            <a:off x="6096000" y="4322763"/>
            <a:ext cx="0" cy="90328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11" idx="2"/>
          </p:cNvCxnSpPr>
          <p:nvPr/>
        </p:nvCxnSpPr>
        <p:spPr>
          <a:xfrm flipH="1">
            <a:off x="4416425" y="4876800"/>
            <a:ext cx="3175" cy="35242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2892425" y="5073650"/>
            <a:ext cx="3175" cy="1555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a:cxnSpLocks noChangeShapeType="1"/>
          </p:cNvCxnSpPr>
          <p:nvPr/>
        </p:nvCxnSpPr>
        <p:spPr bwMode="auto">
          <a:xfrm>
            <a:off x="3657600" y="5238750"/>
            <a:ext cx="0" cy="304800"/>
          </a:xfrm>
          <a:prstGeom prst="line">
            <a:avLst/>
          </a:prstGeom>
          <a:noFill/>
          <a:ln w="19050">
            <a:solidFill>
              <a:schemeClr val="tx1"/>
            </a:solidFill>
            <a:round/>
            <a:headEnd/>
            <a:tailEnd/>
          </a:ln>
          <a:effectLst>
            <a:outerShdw blurRad="38100" dist="30000" dir="5400000" rotWithShape="0">
              <a:srgbClr val="000000">
                <a:alpha val="45000"/>
              </a:srgbClr>
            </a:outerShdw>
          </a:effectLst>
          <a:extLst>
            <a:ext uri="{909E8E84-426E-40dd-AFC4-6F175D3DCCD1}">
              <a14:hiddenFill xmlns:a14="http://schemas.microsoft.com/office/drawing/2010/main">
                <a:noFill/>
              </a14:hiddenFill>
            </a:ext>
          </a:extLst>
        </p:spPr>
      </p:cxnSp>
      <p:sp>
        <p:nvSpPr>
          <p:cNvPr id="20" name="TextBox 8"/>
          <p:cNvSpPr txBox="1">
            <a:spLocks noChangeArrowheads="1"/>
          </p:cNvSpPr>
          <p:nvPr/>
        </p:nvSpPr>
        <p:spPr bwMode="auto">
          <a:xfrm>
            <a:off x="2133600" y="5389563"/>
            <a:ext cx="3221038" cy="369887"/>
          </a:xfrm>
          <a:prstGeom prst="rect">
            <a:avLst/>
          </a:prstGeom>
          <a:solidFill>
            <a:schemeClr val="bg1"/>
          </a:solidFill>
          <a:ln w="9525">
            <a:solidFill>
              <a:schemeClr val="tx1"/>
            </a:solidFill>
            <a:miter lim="800000"/>
            <a:headEnd/>
            <a:tailEnd/>
          </a:ln>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s-CO" sz="1800" dirty="0"/>
              <a:t>Variables por sector industrial</a:t>
            </a:r>
          </a:p>
        </p:txBody>
      </p:sp>
      <p:cxnSp>
        <p:nvCxnSpPr>
          <p:cNvPr id="21" name="Straight Connector 20"/>
          <p:cNvCxnSpPr/>
          <p:nvPr/>
        </p:nvCxnSpPr>
        <p:spPr>
          <a:xfrm>
            <a:off x="7820025" y="3341688"/>
            <a:ext cx="25400" cy="219392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flipV="1">
            <a:off x="5376863" y="5549900"/>
            <a:ext cx="2471737" cy="158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3" name="Down Arrow 22"/>
          <p:cNvSpPr/>
          <p:nvPr/>
        </p:nvSpPr>
        <p:spPr>
          <a:xfrm>
            <a:off x="3505200" y="5805488"/>
            <a:ext cx="457200" cy="304800"/>
          </a:xfrm>
          <a:prstGeom prst="down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CO" dirty="0"/>
          </a:p>
        </p:txBody>
      </p:sp>
      <p:sp>
        <p:nvSpPr>
          <p:cNvPr id="24" name="TextBox 38"/>
          <p:cNvSpPr txBox="1">
            <a:spLocks noChangeArrowheads="1"/>
          </p:cNvSpPr>
          <p:nvPr/>
        </p:nvSpPr>
        <p:spPr bwMode="auto">
          <a:xfrm>
            <a:off x="1919288" y="6184900"/>
            <a:ext cx="3622675" cy="368300"/>
          </a:xfrm>
          <a:prstGeom prst="rect">
            <a:avLst/>
          </a:prstGeom>
          <a:solidFill>
            <a:schemeClr val="bg1"/>
          </a:solidFill>
          <a:ln w="9525">
            <a:solidFill>
              <a:srgbClr val="000000"/>
            </a:solidFill>
            <a:miter lim="800000"/>
            <a:headEnd/>
            <a:tailEnd/>
          </a:ln>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s-CO" sz="1800" dirty="0"/>
              <a:t>Digitalización por sector industrial</a:t>
            </a:r>
          </a:p>
        </p:txBody>
      </p:sp>
    </p:spTree>
    <p:extLst>
      <p:ext uri="{BB962C8B-B14F-4D97-AF65-F5344CB8AC3E}">
        <p14:creationId xmlns:p14="http://schemas.microsoft.com/office/powerpoint/2010/main" val="232664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 CONTINUACIÓN, SE DETALLA COMO PROCEDE EL ANÁLISIS DE LOS DATOS DE LA ENCUESTA SECTORIAL DEL </a:t>
            </a:r>
            <a:r>
              <a:rPr lang="es-AR" dirty="0" err="1" smtClean="0"/>
              <a:t>DANE</a:t>
            </a:r>
            <a:r>
              <a:rPr lang="es-AR" dirty="0" smtClean="0"/>
              <a:t> AL CALCULO DEL ÍNDICE DE DIGITALIZACIÓN</a:t>
            </a:r>
            <a:endParaRPr lang="es-AR" dirty="0"/>
          </a:p>
        </p:txBody>
      </p:sp>
      <p:sp>
        <p:nvSpPr>
          <p:cNvPr id="4" name="TextBox 3"/>
          <p:cNvSpPr txBox="1"/>
          <p:nvPr/>
        </p:nvSpPr>
        <p:spPr>
          <a:xfrm>
            <a:off x="533400" y="2209800"/>
            <a:ext cx="1981200" cy="830997"/>
          </a:xfrm>
          <a:prstGeom prst="rect">
            <a:avLst/>
          </a:prstGeom>
          <a:noFill/>
          <a:ln>
            <a:solidFill>
              <a:schemeClr val="tx1"/>
            </a:solidFill>
          </a:ln>
        </p:spPr>
        <p:txBody>
          <a:bodyPr wrap="square" rtlCol="0">
            <a:spAutoFit/>
          </a:bodyPr>
          <a:lstStyle/>
          <a:p>
            <a:pPr algn="ctr"/>
            <a:r>
              <a:rPr lang="es-CO" sz="1600" dirty="0">
                <a:latin typeface="+mn-lt"/>
              </a:rPr>
              <a:t>I. Extracción de los datos del DANE de la base pública</a:t>
            </a:r>
          </a:p>
        </p:txBody>
      </p:sp>
      <p:sp>
        <p:nvSpPr>
          <p:cNvPr id="5" name="TextBox 4"/>
          <p:cNvSpPr txBox="1"/>
          <p:nvPr/>
        </p:nvSpPr>
        <p:spPr>
          <a:xfrm>
            <a:off x="3581400" y="2209800"/>
            <a:ext cx="1981200" cy="830997"/>
          </a:xfrm>
          <a:prstGeom prst="rect">
            <a:avLst/>
          </a:prstGeom>
          <a:noFill/>
          <a:ln>
            <a:solidFill>
              <a:schemeClr val="tx1"/>
            </a:solidFill>
          </a:ln>
        </p:spPr>
        <p:txBody>
          <a:bodyPr wrap="square" rtlCol="0">
            <a:spAutoFit/>
          </a:bodyPr>
          <a:lstStyle/>
          <a:p>
            <a:pPr algn="ctr"/>
            <a:r>
              <a:rPr lang="es-CO" sz="1600" dirty="0">
                <a:latin typeface="+mn-lt"/>
              </a:rPr>
              <a:t>II. Normalización mediante el factor de expansión</a:t>
            </a:r>
          </a:p>
        </p:txBody>
      </p:sp>
      <p:sp>
        <p:nvSpPr>
          <p:cNvPr id="6" name="TextBox 5"/>
          <p:cNvSpPr txBox="1"/>
          <p:nvPr/>
        </p:nvSpPr>
        <p:spPr>
          <a:xfrm>
            <a:off x="6629400" y="2209800"/>
            <a:ext cx="1981200" cy="830997"/>
          </a:xfrm>
          <a:prstGeom prst="rect">
            <a:avLst/>
          </a:prstGeom>
          <a:noFill/>
          <a:ln>
            <a:solidFill>
              <a:schemeClr val="tx1"/>
            </a:solidFill>
          </a:ln>
        </p:spPr>
        <p:txBody>
          <a:bodyPr wrap="square" rtlCol="0">
            <a:spAutoFit/>
          </a:bodyPr>
          <a:lstStyle/>
          <a:p>
            <a:pPr algn="ctr"/>
            <a:r>
              <a:rPr lang="es-CO" sz="1600" dirty="0">
                <a:latin typeface="+mn-lt"/>
              </a:rPr>
              <a:t>III. Cálculo del índice de digitalización sectorial</a:t>
            </a:r>
          </a:p>
        </p:txBody>
      </p:sp>
      <p:sp>
        <p:nvSpPr>
          <p:cNvPr id="7" name="Right Arrow 6"/>
          <p:cNvSpPr/>
          <p:nvPr/>
        </p:nvSpPr>
        <p:spPr>
          <a:xfrm>
            <a:off x="2743200" y="2362200"/>
            <a:ext cx="609600" cy="457200"/>
          </a:xfrm>
          <a:prstGeom prst="rightArrow">
            <a:avLst/>
          </a:prstGeom>
          <a:solidFill>
            <a:srgbClr val="FF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8" name="Right Arrow 7"/>
          <p:cNvSpPr/>
          <p:nvPr/>
        </p:nvSpPr>
        <p:spPr>
          <a:xfrm>
            <a:off x="5791200" y="2362200"/>
            <a:ext cx="609600" cy="457200"/>
          </a:xfrm>
          <a:prstGeom prst="rightArrow">
            <a:avLst/>
          </a:prstGeom>
          <a:solidFill>
            <a:srgbClr val="FF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9" name="TextBox 8"/>
          <p:cNvSpPr txBox="1"/>
          <p:nvPr/>
        </p:nvSpPr>
        <p:spPr>
          <a:xfrm>
            <a:off x="838200" y="1383268"/>
            <a:ext cx="7748235" cy="369332"/>
          </a:xfrm>
          <a:prstGeom prst="rect">
            <a:avLst/>
          </a:prstGeom>
          <a:noFill/>
        </p:spPr>
        <p:txBody>
          <a:bodyPr wrap="none" rtlCol="0">
            <a:spAutoFit/>
          </a:bodyPr>
          <a:lstStyle/>
          <a:p>
            <a:pPr algn="ctr"/>
            <a:r>
              <a:rPr lang="es-AR" dirty="0" smtClean="0"/>
              <a:t>ANÁLISIS DE DATOS PARA GENERAR ÍNDICES DE DIGITALIZACIÓN</a:t>
            </a:r>
            <a:endParaRPr lang="es-AR" dirty="0"/>
          </a:p>
        </p:txBody>
      </p:sp>
      <p:sp>
        <p:nvSpPr>
          <p:cNvPr id="10" name="TextBox 9"/>
          <p:cNvSpPr txBox="1"/>
          <p:nvPr/>
        </p:nvSpPr>
        <p:spPr>
          <a:xfrm>
            <a:off x="457200" y="3200400"/>
            <a:ext cx="2057399" cy="1169551"/>
          </a:xfrm>
          <a:prstGeom prst="rect">
            <a:avLst/>
          </a:prstGeom>
          <a:noFill/>
        </p:spPr>
        <p:txBody>
          <a:bodyPr wrap="square" rtlCol="0">
            <a:spAutoFit/>
          </a:bodyPr>
          <a:lstStyle/>
          <a:p>
            <a:pPr marL="174625" indent="-174625">
              <a:buFont typeface="Arial"/>
              <a:buChar char="•"/>
            </a:pPr>
            <a:r>
              <a:rPr lang="es-CO" sz="1400" dirty="0">
                <a:latin typeface="+mn-lt"/>
              </a:rPr>
              <a:t>Encuesta sectorial (manufactura, comercio y servicios)</a:t>
            </a:r>
          </a:p>
          <a:p>
            <a:pPr marL="174625" indent="-174625">
              <a:buFont typeface="Arial"/>
              <a:buChar char="•"/>
            </a:pPr>
            <a:r>
              <a:rPr lang="es-CO" sz="1400" dirty="0">
                <a:latin typeface="+mn-lt"/>
              </a:rPr>
              <a:t>Base pública sin microdatos</a:t>
            </a:r>
          </a:p>
        </p:txBody>
      </p:sp>
      <p:sp>
        <p:nvSpPr>
          <p:cNvPr id="11" name="TextBox 10"/>
          <p:cNvSpPr txBox="1"/>
          <p:nvPr/>
        </p:nvSpPr>
        <p:spPr>
          <a:xfrm>
            <a:off x="3581401" y="3200400"/>
            <a:ext cx="2057399" cy="954107"/>
          </a:xfrm>
          <a:prstGeom prst="rect">
            <a:avLst/>
          </a:prstGeom>
          <a:noFill/>
        </p:spPr>
        <p:txBody>
          <a:bodyPr wrap="square" rtlCol="0">
            <a:spAutoFit/>
          </a:bodyPr>
          <a:lstStyle/>
          <a:p>
            <a:pPr marL="174625" indent="-174625">
              <a:buFont typeface="Arial"/>
              <a:buChar char="•"/>
            </a:pPr>
            <a:r>
              <a:rPr lang="es-CO" sz="1400" dirty="0">
                <a:latin typeface="+mn-lt"/>
              </a:rPr>
              <a:t>Cálculo del factor de expansion</a:t>
            </a:r>
          </a:p>
          <a:p>
            <a:pPr marL="174625" indent="-174625">
              <a:buFont typeface="Arial"/>
              <a:buChar char="•"/>
            </a:pPr>
            <a:r>
              <a:rPr lang="es-CO" sz="1400" dirty="0">
                <a:latin typeface="+mn-lt"/>
              </a:rPr>
              <a:t>Proyección al universo de establecimientos</a:t>
            </a:r>
          </a:p>
        </p:txBody>
      </p:sp>
      <p:sp>
        <p:nvSpPr>
          <p:cNvPr id="12" name="TextBox 11"/>
          <p:cNvSpPr txBox="1"/>
          <p:nvPr/>
        </p:nvSpPr>
        <p:spPr>
          <a:xfrm>
            <a:off x="6629401" y="3200400"/>
            <a:ext cx="2057399" cy="738664"/>
          </a:xfrm>
          <a:prstGeom prst="rect">
            <a:avLst/>
          </a:prstGeom>
          <a:noFill/>
        </p:spPr>
        <p:txBody>
          <a:bodyPr wrap="square" rtlCol="0">
            <a:spAutoFit/>
          </a:bodyPr>
          <a:lstStyle/>
          <a:p>
            <a:pPr marL="174625" indent="-174625">
              <a:buFont typeface="Arial"/>
              <a:buChar char="•"/>
            </a:pPr>
            <a:r>
              <a:rPr lang="es-AR" sz="1400" dirty="0" smtClean="0">
                <a:latin typeface="+mn-lt"/>
              </a:rPr>
              <a:t>Índice de digitalización del primer nivel</a:t>
            </a:r>
            <a:endParaRPr lang="es-AR" sz="1400" dirty="0">
              <a:latin typeface="+mn-lt"/>
            </a:endParaRPr>
          </a:p>
        </p:txBody>
      </p:sp>
    </p:spTree>
    <p:extLst>
      <p:ext uri="{BB962C8B-B14F-4D97-AF65-F5344CB8AC3E}">
        <p14:creationId xmlns:p14="http://schemas.microsoft.com/office/powerpoint/2010/main" val="21391253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 CALCULO DE VARIABLES POR SECTOR SIN FACTOR DE EXPANSIÓN PARA LA ENCUESTA SECTORIAL DEL </a:t>
            </a:r>
            <a:r>
              <a:rPr lang="es-AR" dirty="0" err="1" smtClean="0"/>
              <a:t>DANE</a:t>
            </a:r>
            <a:endParaRPr lang="es-AR" dirty="0"/>
          </a:p>
        </p:txBody>
      </p:sp>
      <p:graphicFrame>
        <p:nvGraphicFramePr>
          <p:cNvPr id="4" name="Table 3"/>
          <p:cNvGraphicFramePr>
            <a:graphicFrameLocks noGrp="1"/>
          </p:cNvGraphicFramePr>
          <p:nvPr>
            <p:extLst>
              <p:ext uri="{D42A27DB-BD31-4B8C-83A1-F6EECF244321}">
                <p14:modId xmlns:p14="http://schemas.microsoft.com/office/powerpoint/2010/main" val="298348342"/>
              </p:ext>
            </p:extLst>
          </p:nvPr>
        </p:nvGraphicFramePr>
        <p:xfrm>
          <a:off x="304800" y="1433069"/>
          <a:ext cx="8534400" cy="5120131"/>
        </p:xfrm>
        <a:graphic>
          <a:graphicData uri="http://schemas.openxmlformats.org/drawingml/2006/table">
            <a:tbl>
              <a:tblPr firstRow="1" bandRow="1">
                <a:tableStyleId>{5C22544A-7EE6-4342-B048-85BDC9FD1C3A}</a:tableStyleId>
              </a:tblPr>
              <a:tblGrid>
                <a:gridCol w="3115736">
                  <a:extLst>
                    <a:ext uri="{9D8B030D-6E8A-4147-A177-3AD203B41FA5}">
                      <a16:colId xmlns="" xmlns:a16="http://schemas.microsoft.com/office/drawing/2014/main" val="20000"/>
                    </a:ext>
                  </a:extLst>
                </a:gridCol>
                <a:gridCol w="677333">
                  <a:extLst>
                    <a:ext uri="{9D8B030D-6E8A-4147-A177-3AD203B41FA5}">
                      <a16:colId xmlns="" xmlns:a16="http://schemas.microsoft.com/office/drawing/2014/main" val="20001"/>
                    </a:ext>
                  </a:extLst>
                </a:gridCol>
                <a:gridCol w="677333">
                  <a:extLst>
                    <a:ext uri="{9D8B030D-6E8A-4147-A177-3AD203B41FA5}">
                      <a16:colId xmlns="" xmlns:a16="http://schemas.microsoft.com/office/drawing/2014/main" val="20002"/>
                    </a:ext>
                  </a:extLst>
                </a:gridCol>
                <a:gridCol w="677333">
                  <a:extLst>
                    <a:ext uri="{9D8B030D-6E8A-4147-A177-3AD203B41FA5}">
                      <a16:colId xmlns="" xmlns:a16="http://schemas.microsoft.com/office/drawing/2014/main" val="20003"/>
                    </a:ext>
                  </a:extLst>
                </a:gridCol>
                <a:gridCol w="677333">
                  <a:extLst>
                    <a:ext uri="{9D8B030D-6E8A-4147-A177-3AD203B41FA5}">
                      <a16:colId xmlns="" xmlns:a16="http://schemas.microsoft.com/office/drawing/2014/main" val="20004"/>
                    </a:ext>
                  </a:extLst>
                </a:gridCol>
                <a:gridCol w="677333">
                  <a:extLst>
                    <a:ext uri="{9D8B030D-6E8A-4147-A177-3AD203B41FA5}">
                      <a16:colId xmlns="" xmlns:a16="http://schemas.microsoft.com/office/drawing/2014/main" val="20005"/>
                    </a:ext>
                  </a:extLst>
                </a:gridCol>
                <a:gridCol w="677333">
                  <a:extLst>
                    <a:ext uri="{9D8B030D-6E8A-4147-A177-3AD203B41FA5}">
                      <a16:colId xmlns="" xmlns:a16="http://schemas.microsoft.com/office/drawing/2014/main" val="20006"/>
                    </a:ext>
                  </a:extLst>
                </a:gridCol>
                <a:gridCol w="677333">
                  <a:extLst>
                    <a:ext uri="{9D8B030D-6E8A-4147-A177-3AD203B41FA5}">
                      <a16:colId xmlns="" xmlns:a16="http://schemas.microsoft.com/office/drawing/2014/main" val="20007"/>
                    </a:ext>
                  </a:extLst>
                </a:gridCol>
                <a:gridCol w="677333">
                  <a:extLst>
                    <a:ext uri="{9D8B030D-6E8A-4147-A177-3AD203B41FA5}">
                      <a16:colId xmlns="" xmlns:a16="http://schemas.microsoft.com/office/drawing/2014/main" val="20008"/>
                    </a:ext>
                  </a:extLst>
                </a:gridCol>
              </a:tblGrid>
              <a:tr h="1397000">
                <a:tc>
                  <a:txBody>
                    <a:bodyPr/>
                    <a:lstStyle/>
                    <a:p>
                      <a:pPr marL="0" marR="0" algn="just">
                        <a:spcBef>
                          <a:spcPts val="0"/>
                        </a:spcBef>
                        <a:spcAft>
                          <a:spcPts val="0"/>
                        </a:spcAft>
                      </a:pPr>
                      <a:r>
                        <a:rPr lang="es-ES_tradnl" sz="1100" dirty="0">
                          <a:solidFill>
                            <a:schemeClr val="tx1"/>
                          </a:solidFill>
                          <a:effectLst/>
                          <a:latin typeface="+mn-lt"/>
                          <a:ea typeface="ＭＳ 明朝"/>
                          <a:cs typeface="Times New Roman"/>
                        </a:rPr>
                        <a:t> </a:t>
                      </a:r>
                      <a:endParaRPr lang="en-US" sz="1100" dirty="0">
                        <a:solidFill>
                          <a:schemeClr val="tx1"/>
                        </a:solidFill>
                        <a:effectLst/>
                        <a:latin typeface="+mn-lt"/>
                        <a:ea typeface="ＭＳ 明朝"/>
                        <a:cs typeface="Times New Roman"/>
                      </a:endParaRPr>
                    </a:p>
                  </a:txBody>
                  <a:tcPr marL="68580" marR="6858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71755" marR="71755" algn="ctr">
                        <a:spcBef>
                          <a:spcPts val="0"/>
                        </a:spcBef>
                        <a:spcAft>
                          <a:spcPts val="0"/>
                        </a:spcAft>
                      </a:pPr>
                      <a:r>
                        <a:rPr lang="es-ES_tradnl" sz="1100" b="1" dirty="0">
                          <a:solidFill>
                            <a:schemeClr val="bg1"/>
                          </a:solidFill>
                          <a:effectLst/>
                          <a:latin typeface="+mn-lt"/>
                          <a:ea typeface="ＭＳ 明朝"/>
                          <a:cs typeface="Times New Roman"/>
                        </a:rPr>
                        <a:t>Industrias Manufactureras</a:t>
                      </a:r>
                      <a:endParaRPr lang="en-US" sz="1100" dirty="0">
                        <a:solidFill>
                          <a:schemeClr val="bg1"/>
                        </a:solidFill>
                        <a:effectLst/>
                        <a:latin typeface="+mn-lt"/>
                        <a:ea typeface="ＭＳ 明朝"/>
                        <a:cs typeface="Times New Roman"/>
                      </a:endParaRPr>
                    </a:p>
                  </a:txBody>
                  <a:tcPr marL="68580" marR="68580" marT="0" marB="0" vert="vert27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71755" marR="71755" algn="ctr">
                        <a:spcBef>
                          <a:spcPts val="0"/>
                        </a:spcBef>
                        <a:spcAft>
                          <a:spcPts val="0"/>
                        </a:spcAft>
                      </a:pPr>
                      <a:r>
                        <a:rPr lang="es-ES_tradnl" sz="1100" b="1" dirty="0">
                          <a:solidFill>
                            <a:schemeClr val="bg1"/>
                          </a:solidFill>
                          <a:effectLst/>
                          <a:latin typeface="+mn-lt"/>
                          <a:ea typeface="ＭＳ 明朝"/>
                          <a:cs typeface="Times New Roman"/>
                        </a:rPr>
                        <a:t>Comercio</a:t>
                      </a:r>
                      <a:endParaRPr lang="en-US" sz="1100" dirty="0">
                        <a:solidFill>
                          <a:schemeClr val="bg1"/>
                        </a:solidFill>
                        <a:effectLst/>
                        <a:latin typeface="+mn-lt"/>
                        <a:ea typeface="ＭＳ 明朝"/>
                        <a:cs typeface="Times New Roman"/>
                      </a:endParaRPr>
                    </a:p>
                  </a:txBody>
                  <a:tcPr marL="68580" marR="68580" marT="0" marB="0" vert="vert27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71755" marR="71755" algn="ctr">
                        <a:spcBef>
                          <a:spcPts val="0"/>
                        </a:spcBef>
                        <a:spcAft>
                          <a:spcPts val="0"/>
                        </a:spcAft>
                      </a:pPr>
                      <a:r>
                        <a:rPr lang="es-ES_tradnl" sz="1100" b="1" dirty="0">
                          <a:solidFill>
                            <a:schemeClr val="bg1"/>
                          </a:solidFill>
                          <a:effectLst/>
                          <a:latin typeface="+mn-lt"/>
                          <a:ea typeface="ＭＳ 明朝"/>
                          <a:cs typeface="Times New Roman"/>
                        </a:rPr>
                        <a:t>Hoteles y restaurantes</a:t>
                      </a:r>
                      <a:endParaRPr lang="en-US" sz="1100" dirty="0">
                        <a:solidFill>
                          <a:schemeClr val="bg1"/>
                        </a:solidFill>
                        <a:effectLst/>
                        <a:latin typeface="+mn-lt"/>
                        <a:ea typeface="ＭＳ 明朝"/>
                        <a:cs typeface="Times New Roman"/>
                      </a:endParaRPr>
                    </a:p>
                  </a:txBody>
                  <a:tcPr marL="68580" marR="68580" marT="0" marB="0" vert="vert27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71755" marR="71755" algn="ctr">
                        <a:spcBef>
                          <a:spcPts val="0"/>
                        </a:spcBef>
                        <a:spcAft>
                          <a:spcPts val="0"/>
                        </a:spcAft>
                      </a:pPr>
                      <a:r>
                        <a:rPr lang="es-ES_tradnl" sz="1100" b="1" dirty="0">
                          <a:solidFill>
                            <a:schemeClr val="bg1"/>
                          </a:solidFill>
                          <a:effectLst/>
                          <a:latin typeface="+mn-lt"/>
                          <a:ea typeface="ＭＳ 明朝"/>
                          <a:cs typeface="Times New Roman"/>
                        </a:rPr>
                        <a:t>Transporte y almacenamiento</a:t>
                      </a:r>
                      <a:endParaRPr lang="en-US" sz="1100" dirty="0">
                        <a:solidFill>
                          <a:schemeClr val="bg1"/>
                        </a:solidFill>
                        <a:effectLst/>
                        <a:latin typeface="+mn-lt"/>
                        <a:ea typeface="ＭＳ 明朝"/>
                        <a:cs typeface="Times New Roman"/>
                      </a:endParaRPr>
                    </a:p>
                  </a:txBody>
                  <a:tcPr marL="68580" marR="68580" marT="0" marB="0" vert="vert27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71755" marR="71755" algn="ctr">
                        <a:spcBef>
                          <a:spcPts val="0"/>
                        </a:spcBef>
                        <a:spcAft>
                          <a:spcPts val="0"/>
                        </a:spcAft>
                      </a:pPr>
                      <a:r>
                        <a:rPr lang="es-ES_tradnl" sz="1100" b="1" dirty="0">
                          <a:solidFill>
                            <a:schemeClr val="bg1"/>
                          </a:solidFill>
                          <a:effectLst/>
                          <a:latin typeface="+mn-lt"/>
                          <a:ea typeface="ＭＳ 明朝"/>
                          <a:cs typeface="Times New Roman"/>
                        </a:rPr>
                        <a:t>Comunicaciones</a:t>
                      </a:r>
                      <a:endParaRPr lang="en-US" sz="1100" dirty="0">
                        <a:solidFill>
                          <a:schemeClr val="bg1"/>
                        </a:solidFill>
                        <a:effectLst/>
                        <a:latin typeface="+mn-lt"/>
                        <a:ea typeface="ＭＳ 明朝"/>
                        <a:cs typeface="Times New Roman"/>
                      </a:endParaRPr>
                    </a:p>
                  </a:txBody>
                  <a:tcPr marL="68580" marR="68580" marT="0" marB="0" vert="vert27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71755" marR="71755" algn="ctr">
                        <a:spcBef>
                          <a:spcPts val="0"/>
                        </a:spcBef>
                        <a:spcAft>
                          <a:spcPts val="0"/>
                        </a:spcAft>
                      </a:pPr>
                      <a:r>
                        <a:rPr lang="es-ES_tradnl" sz="1100" b="1" dirty="0">
                          <a:solidFill>
                            <a:schemeClr val="bg1"/>
                          </a:solidFill>
                          <a:effectLst/>
                          <a:latin typeface="+mn-lt"/>
                          <a:ea typeface="Times New Roman"/>
                          <a:cs typeface="Arial"/>
                        </a:rPr>
                        <a:t>Actividades Empresariales</a:t>
                      </a:r>
                      <a:endParaRPr lang="en-US" sz="1100" dirty="0">
                        <a:solidFill>
                          <a:schemeClr val="bg1"/>
                        </a:solidFill>
                        <a:effectLst/>
                        <a:latin typeface="+mn-lt"/>
                        <a:ea typeface="ＭＳ 明朝"/>
                        <a:cs typeface="Times New Roman"/>
                      </a:endParaRPr>
                    </a:p>
                  </a:txBody>
                  <a:tcPr marL="68580" marR="68580" marT="0" marB="0" vert="vert27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71755" marR="71755" algn="ctr">
                        <a:spcBef>
                          <a:spcPts val="0"/>
                        </a:spcBef>
                        <a:spcAft>
                          <a:spcPts val="0"/>
                        </a:spcAft>
                      </a:pPr>
                      <a:r>
                        <a:rPr lang="es-ES_tradnl" sz="1100" b="1" dirty="0">
                          <a:solidFill>
                            <a:schemeClr val="bg1"/>
                          </a:solidFill>
                          <a:effectLst/>
                          <a:latin typeface="+mn-lt"/>
                          <a:ea typeface="Times New Roman"/>
                          <a:cs typeface="Arial"/>
                        </a:rPr>
                        <a:t>Educación</a:t>
                      </a:r>
                      <a:endParaRPr lang="en-US" sz="1100" dirty="0">
                        <a:solidFill>
                          <a:schemeClr val="bg1"/>
                        </a:solidFill>
                        <a:effectLst/>
                        <a:latin typeface="+mn-lt"/>
                        <a:ea typeface="ＭＳ 明朝"/>
                        <a:cs typeface="Times New Roman"/>
                      </a:endParaRPr>
                    </a:p>
                  </a:txBody>
                  <a:tcPr marL="68580" marR="68580" marT="0" marB="0" vert="vert27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71755" marR="71755" algn="ctr">
                        <a:spcBef>
                          <a:spcPts val="0"/>
                        </a:spcBef>
                        <a:spcAft>
                          <a:spcPts val="0"/>
                        </a:spcAft>
                      </a:pPr>
                      <a:r>
                        <a:rPr lang="es-ES_tradnl" sz="1100" b="1" dirty="0">
                          <a:solidFill>
                            <a:schemeClr val="bg1"/>
                          </a:solidFill>
                          <a:effectLst/>
                          <a:latin typeface="+mn-lt"/>
                          <a:ea typeface="Times New Roman"/>
                          <a:cs typeface="Arial"/>
                        </a:rPr>
                        <a:t>Salud</a:t>
                      </a:r>
                      <a:endParaRPr lang="en-US" sz="1100" dirty="0">
                        <a:solidFill>
                          <a:schemeClr val="bg1"/>
                        </a:solidFill>
                        <a:effectLst/>
                        <a:latin typeface="+mn-lt"/>
                        <a:ea typeface="ＭＳ 明朝"/>
                        <a:cs typeface="Times New Roman"/>
                      </a:endParaRPr>
                    </a:p>
                  </a:txBody>
                  <a:tcPr marL="68580" marR="68580" marT="0" marB="0" vert="vert27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0"/>
                  </a:ext>
                </a:extLst>
              </a:tr>
              <a:tr h="370840">
                <a:tc>
                  <a:txBody>
                    <a:bodyPr/>
                    <a:lstStyle/>
                    <a:p>
                      <a:pPr marL="0" marR="0" fontAlgn="b">
                        <a:lnSpc>
                          <a:spcPct val="115000"/>
                        </a:lnSpc>
                        <a:spcBef>
                          <a:spcPts val="0"/>
                        </a:spcBef>
                        <a:spcAft>
                          <a:spcPts val="0"/>
                        </a:spcAft>
                      </a:pPr>
                      <a:r>
                        <a:rPr lang="es-ES_tradnl" sz="1100" kern="1200" dirty="0">
                          <a:solidFill>
                            <a:schemeClr val="tx1"/>
                          </a:solidFill>
                          <a:effectLst/>
                          <a:latin typeface="+mn-lt"/>
                          <a:ea typeface="Times New Roman"/>
                          <a:cs typeface="Arial"/>
                        </a:rPr>
                        <a:t>Porcentaje de empresas que usan computadoras</a:t>
                      </a:r>
                      <a:endParaRPr lang="en-US" sz="1100" dirty="0">
                        <a:solidFill>
                          <a:schemeClr val="tx1"/>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99.09%</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99.55%</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99.35%</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99.30%</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99.46%</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100.00%</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100.00%</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99.88%</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1"/>
                  </a:ext>
                </a:extLst>
              </a:tr>
              <a:tr h="370840">
                <a:tc>
                  <a:txBody>
                    <a:bodyPr/>
                    <a:lstStyle/>
                    <a:p>
                      <a:pPr marL="0" marR="0" fontAlgn="b">
                        <a:lnSpc>
                          <a:spcPct val="115000"/>
                        </a:lnSpc>
                        <a:spcBef>
                          <a:spcPts val="0"/>
                        </a:spcBef>
                        <a:spcAft>
                          <a:spcPts val="0"/>
                        </a:spcAft>
                      </a:pPr>
                      <a:r>
                        <a:rPr lang="es-ES_tradnl" sz="1100" kern="1200" dirty="0">
                          <a:solidFill>
                            <a:schemeClr val="tx1"/>
                          </a:solidFill>
                          <a:effectLst/>
                          <a:latin typeface="+mn-lt"/>
                          <a:ea typeface="Times New Roman"/>
                          <a:cs typeface="Arial"/>
                        </a:rPr>
                        <a:t>Porcentaje de empresas que usan Internet</a:t>
                      </a:r>
                      <a:endParaRPr lang="en-US" sz="1100" dirty="0">
                        <a:solidFill>
                          <a:schemeClr val="tx1"/>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99.23%</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99.53%</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99.84%</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99.77%</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100.00%</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100.00%</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100.00%</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100.00%</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2"/>
                  </a:ext>
                </a:extLst>
              </a:tr>
              <a:tr h="370840">
                <a:tc>
                  <a:txBody>
                    <a:bodyPr/>
                    <a:lstStyle/>
                    <a:p>
                      <a:pPr marL="0" marR="0">
                        <a:spcBef>
                          <a:spcPts val="0"/>
                        </a:spcBef>
                        <a:spcAft>
                          <a:spcPts val="0"/>
                        </a:spcAft>
                      </a:pPr>
                      <a:r>
                        <a:rPr lang="es-ES_tradnl" sz="1100" kern="1200" dirty="0">
                          <a:solidFill>
                            <a:schemeClr val="tx1"/>
                          </a:solidFill>
                          <a:effectLst/>
                          <a:latin typeface="+mn-lt"/>
                          <a:ea typeface="ＭＳ 明朝"/>
                          <a:cs typeface="Arial"/>
                        </a:rPr>
                        <a:t>Porcentaje de empresas con Intranet</a:t>
                      </a:r>
                      <a:endParaRPr lang="en-US" sz="11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69.68%</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46.56%</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90.23%</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90.47%</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89.67%</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84.55%</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92.86%</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90.25%</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3"/>
                  </a:ext>
                </a:extLst>
              </a:tr>
              <a:tr h="370840">
                <a:tc>
                  <a:txBody>
                    <a:bodyPr/>
                    <a:lstStyle/>
                    <a:p>
                      <a:pPr marL="0" marR="0" fontAlgn="b">
                        <a:lnSpc>
                          <a:spcPct val="115000"/>
                        </a:lnSpc>
                        <a:spcBef>
                          <a:spcPts val="0"/>
                        </a:spcBef>
                        <a:spcAft>
                          <a:spcPts val="0"/>
                        </a:spcAft>
                      </a:pPr>
                      <a:r>
                        <a:rPr lang="es-ES_tradnl" sz="1100" kern="1200" dirty="0">
                          <a:solidFill>
                            <a:schemeClr val="tx1"/>
                          </a:solidFill>
                          <a:effectLst/>
                          <a:latin typeface="+mn-lt"/>
                          <a:ea typeface="Times New Roman"/>
                          <a:cs typeface="Arial"/>
                        </a:rPr>
                        <a:t>Porcentaje de empresas con red de área local</a:t>
                      </a:r>
                      <a:endParaRPr lang="en-US" sz="1100" dirty="0">
                        <a:solidFill>
                          <a:schemeClr val="tx1"/>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97.30%</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96.43%</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99.02%</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99.07%</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98.91%</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99.09%</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100.00%</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99.75%</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4"/>
                  </a:ext>
                </a:extLst>
              </a:tr>
              <a:tr h="370840">
                <a:tc>
                  <a:txBody>
                    <a:bodyPr/>
                    <a:lstStyle/>
                    <a:p>
                      <a:pPr marL="0" marR="0">
                        <a:spcBef>
                          <a:spcPts val="0"/>
                        </a:spcBef>
                        <a:spcAft>
                          <a:spcPts val="0"/>
                        </a:spcAft>
                      </a:pPr>
                      <a:r>
                        <a:rPr lang="es-ES_tradnl" sz="1100" kern="1200" dirty="0">
                          <a:solidFill>
                            <a:schemeClr val="tx1"/>
                          </a:solidFill>
                          <a:effectLst/>
                          <a:latin typeface="+mn-lt"/>
                          <a:ea typeface="ＭＳ 明朝"/>
                          <a:cs typeface="Arial"/>
                        </a:rPr>
                        <a:t>Porcentaje de empresas con extranet</a:t>
                      </a:r>
                      <a:endParaRPr lang="en-US" sz="11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24.24%</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15.46%</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49.35%</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47.44%</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53.80%</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395.00%</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73.81%</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48.50%</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5"/>
                  </a:ext>
                </a:extLst>
              </a:tr>
              <a:tr h="370840">
                <a:tc>
                  <a:txBody>
                    <a:bodyPr/>
                    <a:lstStyle/>
                    <a:p>
                      <a:pPr marL="0" marR="0" fontAlgn="b">
                        <a:lnSpc>
                          <a:spcPct val="115000"/>
                        </a:lnSpc>
                        <a:spcBef>
                          <a:spcPts val="0"/>
                        </a:spcBef>
                        <a:spcAft>
                          <a:spcPts val="0"/>
                        </a:spcAft>
                      </a:pPr>
                      <a:r>
                        <a:rPr lang="es-ES_tradnl" sz="1100" kern="1200" dirty="0">
                          <a:solidFill>
                            <a:schemeClr val="tx1"/>
                          </a:solidFill>
                          <a:effectLst/>
                          <a:latin typeface="+mn-lt"/>
                          <a:ea typeface="Times New Roman"/>
                          <a:cs typeface="Arial"/>
                        </a:rPr>
                        <a:t>Porcentaje de empleados que utilizan habitualmente computadoras</a:t>
                      </a:r>
                      <a:endParaRPr lang="en-US" sz="1100" dirty="0">
                        <a:solidFill>
                          <a:schemeClr val="tx1"/>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46.18%</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64.00%</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69.52%</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62.57%</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85.76%</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66.55%</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96.63%</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81.43%</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6"/>
                  </a:ext>
                </a:extLst>
              </a:tr>
              <a:tr h="370840">
                <a:tc>
                  <a:txBody>
                    <a:bodyPr/>
                    <a:lstStyle/>
                    <a:p>
                      <a:pPr marL="0" marR="0">
                        <a:spcBef>
                          <a:spcPts val="0"/>
                        </a:spcBef>
                        <a:spcAft>
                          <a:spcPts val="0"/>
                        </a:spcAft>
                      </a:pPr>
                      <a:r>
                        <a:rPr lang="es-ES_tradnl" sz="1100" kern="1200" dirty="0">
                          <a:solidFill>
                            <a:schemeClr val="tx1"/>
                          </a:solidFill>
                          <a:effectLst/>
                          <a:latin typeface="+mn-lt"/>
                          <a:ea typeface="ＭＳ 明朝"/>
                          <a:cs typeface="Arial"/>
                        </a:rPr>
                        <a:t>Porcentaje</a:t>
                      </a:r>
                      <a:r>
                        <a:rPr lang="es-ES_tradnl" sz="1100" dirty="0">
                          <a:solidFill>
                            <a:schemeClr val="tx1"/>
                          </a:solidFill>
                          <a:effectLst/>
                          <a:latin typeface="+mn-lt"/>
                          <a:ea typeface="Times New Roman"/>
                          <a:cs typeface="Arial"/>
                        </a:rPr>
                        <a:t> de empresas que usan Internet para correo electrónico </a:t>
                      </a:r>
                      <a:endParaRPr lang="en-US" sz="11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99.04%</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99.36%</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99.67%</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99.53%</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100.00%</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99.55%</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100.00%</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100.00%</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7"/>
                  </a:ext>
                </a:extLst>
              </a:tr>
              <a:tr h="370840">
                <a:tc>
                  <a:txBody>
                    <a:bodyPr/>
                    <a:lstStyle/>
                    <a:p>
                      <a:pPr marL="0" marR="0">
                        <a:spcBef>
                          <a:spcPts val="0"/>
                        </a:spcBef>
                        <a:spcAft>
                          <a:spcPts val="0"/>
                        </a:spcAft>
                      </a:pPr>
                      <a:r>
                        <a:rPr lang="es-ES_tradnl" sz="1100" kern="1200" dirty="0">
                          <a:solidFill>
                            <a:schemeClr val="tx1"/>
                          </a:solidFill>
                          <a:effectLst/>
                          <a:latin typeface="+mn-lt"/>
                          <a:ea typeface="ＭＳ 明朝"/>
                          <a:cs typeface="Arial"/>
                        </a:rPr>
                        <a:t>Porcentaje</a:t>
                      </a:r>
                      <a:r>
                        <a:rPr lang="es-ES_tradnl" sz="1100" dirty="0">
                          <a:solidFill>
                            <a:schemeClr val="tx1"/>
                          </a:solidFill>
                          <a:effectLst/>
                          <a:latin typeface="+mn-lt"/>
                          <a:ea typeface="Times New Roman"/>
                          <a:cs typeface="Arial"/>
                        </a:rPr>
                        <a:t> de empresas que usan VOIP o teleconferencia </a:t>
                      </a:r>
                      <a:endParaRPr lang="en-US" sz="11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44.93%</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58.79%</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79.48%</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76.98%</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85.33%</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68.18%</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86.31%</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68.63%</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8"/>
                  </a:ext>
                </a:extLst>
              </a:tr>
              <a:tr h="370840">
                <a:tc>
                  <a:txBody>
                    <a:bodyPr/>
                    <a:lstStyle/>
                    <a:p>
                      <a:pPr marL="0" marR="0">
                        <a:spcBef>
                          <a:spcPts val="0"/>
                        </a:spcBef>
                        <a:spcAft>
                          <a:spcPts val="0"/>
                        </a:spcAft>
                      </a:pPr>
                      <a:r>
                        <a:rPr lang="es-ES_tradnl" sz="1100" kern="1200" dirty="0">
                          <a:solidFill>
                            <a:schemeClr val="tx1"/>
                          </a:solidFill>
                          <a:effectLst/>
                          <a:latin typeface="+mn-lt"/>
                          <a:ea typeface="ＭＳ 明朝"/>
                          <a:cs typeface="Arial"/>
                        </a:rPr>
                        <a:t>Porcentaje</a:t>
                      </a:r>
                      <a:r>
                        <a:rPr lang="es-ES_tradnl" sz="1100" dirty="0">
                          <a:solidFill>
                            <a:schemeClr val="tx1"/>
                          </a:solidFill>
                          <a:effectLst/>
                          <a:latin typeface="+mn-lt"/>
                          <a:ea typeface="Times New Roman"/>
                          <a:cs typeface="Arial"/>
                        </a:rPr>
                        <a:t> de empresas que usan Internet para mensajería y comunicación al personal </a:t>
                      </a:r>
                      <a:endParaRPr lang="en-US" sz="11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65.06%</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78.05%</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90.88%</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89.30%</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94.57%</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87.27%</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95.83%</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90.63%</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9"/>
                  </a:ext>
                </a:extLst>
              </a:tr>
              <a:tr h="370840">
                <a:tc>
                  <a:txBody>
                    <a:bodyPr/>
                    <a:lstStyle/>
                    <a:p>
                      <a:pPr marL="0" marR="0">
                        <a:spcBef>
                          <a:spcPts val="0"/>
                        </a:spcBef>
                        <a:spcAft>
                          <a:spcPts val="0"/>
                        </a:spcAft>
                      </a:pPr>
                      <a:r>
                        <a:rPr lang="es-ES_tradnl" sz="1100" kern="1200" dirty="0">
                          <a:solidFill>
                            <a:schemeClr val="tx1"/>
                          </a:solidFill>
                          <a:effectLst/>
                          <a:latin typeface="+mn-lt"/>
                          <a:ea typeface="ＭＳ 明朝"/>
                          <a:cs typeface="Arial"/>
                        </a:rPr>
                        <a:t>Porcentaje de empresas que usan Internet para capacitación de personal</a:t>
                      </a:r>
                      <a:endParaRPr lang="en-US" sz="11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44.47%</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61.61%</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73.78%</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71.40%</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79.35%</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64.55%</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88.69%</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just">
                        <a:spcBef>
                          <a:spcPts val="0"/>
                        </a:spcBef>
                        <a:spcAft>
                          <a:spcPts val="0"/>
                        </a:spcAft>
                      </a:pPr>
                      <a:r>
                        <a:rPr lang="es-ES_tradnl" sz="1000" dirty="0">
                          <a:solidFill>
                            <a:schemeClr val="tx1"/>
                          </a:solidFill>
                          <a:effectLst/>
                          <a:latin typeface="+mn-lt"/>
                          <a:ea typeface="Times New Roman"/>
                          <a:cs typeface="Arial"/>
                        </a:rPr>
                        <a:t>70.13%</a:t>
                      </a:r>
                      <a:endParaRPr lang="en-US" sz="1000" dirty="0">
                        <a:solidFill>
                          <a:schemeClr val="tx1"/>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0"/>
                  </a:ext>
                </a:extLst>
              </a:tr>
            </a:tbl>
          </a:graphicData>
        </a:graphic>
      </p:graphicFrame>
      <p:sp>
        <p:nvSpPr>
          <p:cNvPr id="5" name="TextBox 4"/>
          <p:cNvSpPr txBox="1"/>
          <p:nvPr/>
        </p:nvSpPr>
        <p:spPr>
          <a:xfrm>
            <a:off x="838200" y="762000"/>
            <a:ext cx="7466755" cy="646331"/>
          </a:xfrm>
          <a:prstGeom prst="rect">
            <a:avLst/>
          </a:prstGeom>
          <a:noFill/>
        </p:spPr>
        <p:txBody>
          <a:bodyPr wrap="square" rtlCol="0">
            <a:spAutoFit/>
          </a:bodyPr>
          <a:lstStyle/>
          <a:p>
            <a:pPr algn="ctr"/>
            <a:r>
              <a:rPr lang="es-AR" dirty="0" smtClean="0"/>
              <a:t>EJEMPLO DE ANÁLISIS DE ENCUESTAS DEL </a:t>
            </a:r>
            <a:r>
              <a:rPr lang="es-AR" dirty="0" err="1" smtClean="0"/>
              <a:t>DANE</a:t>
            </a:r>
            <a:r>
              <a:rPr lang="es-AR" dirty="0" smtClean="0"/>
              <a:t> </a:t>
            </a:r>
          </a:p>
          <a:p>
            <a:pPr algn="ctr"/>
            <a:r>
              <a:rPr lang="es-AR" dirty="0" smtClean="0"/>
              <a:t>(Empresas de más de 11 empleados)</a:t>
            </a:r>
            <a:endParaRPr lang="es-AR" dirty="0"/>
          </a:p>
        </p:txBody>
      </p:sp>
    </p:spTree>
    <p:extLst>
      <p:ext uri="{BB962C8B-B14F-4D97-AF65-F5344CB8AC3E}">
        <p14:creationId xmlns:p14="http://schemas.microsoft.com/office/powerpoint/2010/main" val="35320166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II. VARIABLES CON VALOR DE EXPANSIÓN PARA AL ENCUESTA SECTORIAL DEL </a:t>
            </a:r>
            <a:r>
              <a:rPr lang="es-AR" dirty="0" err="1" smtClean="0"/>
              <a:t>DANE</a:t>
            </a:r>
            <a:endParaRPr lang="es-AR" dirty="0"/>
          </a:p>
        </p:txBody>
      </p:sp>
      <p:graphicFrame>
        <p:nvGraphicFramePr>
          <p:cNvPr id="4" name="Table 3"/>
          <p:cNvGraphicFramePr>
            <a:graphicFrameLocks noGrp="1"/>
          </p:cNvGraphicFramePr>
          <p:nvPr>
            <p:extLst>
              <p:ext uri="{D42A27DB-BD31-4B8C-83A1-F6EECF244321}">
                <p14:modId xmlns:p14="http://schemas.microsoft.com/office/powerpoint/2010/main" val="2311313469"/>
              </p:ext>
            </p:extLst>
          </p:nvPr>
        </p:nvGraphicFramePr>
        <p:xfrm>
          <a:off x="152400" y="1600201"/>
          <a:ext cx="8686801" cy="4953000"/>
        </p:xfrm>
        <a:graphic>
          <a:graphicData uri="http://schemas.openxmlformats.org/drawingml/2006/table">
            <a:tbl>
              <a:tblPr firstRow="1" bandRow="1">
                <a:tableStyleId>{5C22544A-7EE6-4342-B048-85BDC9FD1C3A}</a:tableStyleId>
              </a:tblPr>
              <a:tblGrid>
                <a:gridCol w="3886201">
                  <a:extLst>
                    <a:ext uri="{9D8B030D-6E8A-4147-A177-3AD203B41FA5}">
                      <a16:colId xmlns="" xmlns:a16="http://schemas.microsoft.com/office/drawing/2014/main" val="20000"/>
                    </a:ext>
                  </a:extLst>
                </a:gridCol>
                <a:gridCol w="685800">
                  <a:extLst>
                    <a:ext uri="{9D8B030D-6E8A-4147-A177-3AD203B41FA5}">
                      <a16:colId xmlns="" xmlns:a16="http://schemas.microsoft.com/office/drawing/2014/main" val="20001"/>
                    </a:ext>
                  </a:extLst>
                </a:gridCol>
                <a:gridCol w="533400">
                  <a:extLst>
                    <a:ext uri="{9D8B030D-6E8A-4147-A177-3AD203B41FA5}">
                      <a16:colId xmlns="" xmlns:a16="http://schemas.microsoft.com/office/drawing/2014/main" val="20002"/>
                    </a:ext>
                  </a:extLst>
                </a:gridCol>
                <a:gridCol w="533400">
                  <a:extLst>
                    <a:ext uri="{9D8B030D-6E8A-4147-A177-3AD203B41FA5}">
                      <a16:colId xmlns="" xmlns:a16="http://schemas.microsoft.com/office/drawing/2014/main" val="20003"/>
                    </a:ext>
                  </a:extLst>
                </a:gridCol>
                <a:gridCol w="609600">
                  <a:extLst>
                    <a:ext uri="{9D8B030D-6E8A-4147-A177-3AD203B41FA5}">
                      <a16:colId xmlns="" xmlns:a16="http://schemas.microsoft.com/office/drawing/2014/main" val="20004"/>
                    </a:ext>
                  </a:extLst>
                </a:gridCol>
                <a:gridCol w="609600">
                  <a:extLst>
                    <a:ext uri="{9D8B030D-6E8A-4147-A177-3AD203B41FA5}">
                      <a16:colId xmlns="" xmlns:a16="http://schemas.microsoft.com/office/drawing/2014/main" val="20005"/>
                    </a:ext>
                  </a:extLst>
                </a:gridCol>
                <a:gridCol w="685800">
                  <a:extLst>
                    <a:ext uri="{9D8B030D-6E8A-4147-A177-3AD203B41FA5}">
                      <a16:colId xmlns="" xmlns:a16="http://schemas.microsoft.com/office/drawing/2014/main" val="20006"/>
                    </a:ext>
                  </a:extLst>
                </a:gridCol>
                <a:gridCol w="609600">
                  <a:extLst>
                    <a:ext uri="{9D8B030D-6E8A-4147-A177-3AD203B41FA5}">
                      <a16:colId xmlns="" xmlns:a16="http://schemas.microsoft.com/office/drawing/2014/main" val="20007"/>
                    </a:ext>
                  </a:extLst>
                </a:gridCol>
                <a:gridCol w="533400">
                  <a:extLst>
                    <a:ext uri="{9D8B030D-6E8A-4147-A177-3AD203B41FA5}">
                      <a16:colId xmlns="" xmlns:a16="http://schemas.microsoft.com/office/drawing/2014/main" val="20008"/>
                    </a:ext>
                  </a:extLst>
                </a:gridCol>
              </a:tblGrid>
              <a:tr h="1224788">
                <a:tc>
                  <a:txBody>
                    <a:bodyPr/>
                    <a:lstStyle/>
                    <a:p>
                      <a:pPr marL="0" marR="0" algn="just">
                        <a:spcBef>
                          <a:spcPts val="0"/>
                        </a:spcBef>
                        <a:spcAft>
                          <a:spcPts val="0"/>
                        </a:spcAft>
                      </a:pPr>
                      <a:r>
                        <a:rPr lang="es-AR" sz="1200" dirty="0">
                          <a:effectLst/>
                          <a:latin typeface="Cambria"/>
                          <a:ea typeface="ＭＳ 明朝"/>
                          <a:cs typeface="Times New Roman"/>
                        </a:rPr>
                        <a:t> </a:t>
                      </a:r>
                      <a:endParaRPr lang="en-US" sz="1200" dirty="0">
                        <a:effectLst/>
                        <a:latin typeface="Cambria"/>
                        <a:ea typeface="ＭＳ 明朝"/>
                        <a:cs typeface="Times New Roman"/>
                      </a:endParaRPr>
                    </a:p>
                  </a:txBody>
                  <a:tcPr marL="68580" marR="68580" marT="0" marB="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71755" marR="71755" algn="ctr">
                        <a:spcBef>
                          <a:spcPts val="0"/>
                        </a:spcBef>
                        <a:spcAft>
                          <a:spcPts val="0"/>
                        </a:spcAft>
                      </a:pPr>
                      <a:r>
                        <a:rPr lang="es-AR" sz="1000" b="1" dirty="0">
                          <a:effectLst/>
                          <a:latin typeface="Cambria"/>
                          <a:ea typeface="ＭＳ 明朝"/>
                          <a:cs typeface="Times New Roman"/>
                        </a:rPr>
                        <a:t>Industrias Manufactureras</a:t>
                      </a:r>
                      <a:endParaRPr lang="en-US" sz="1200" dirty="0">
                        <a:effectLst/>
                        <a:latin typeface="Cambria"/>
                        <a:ea typeface="ＭＳ 明朝"/>
                        <a:cs typeface="Times New Roman"/>
                      </a:endParaRPr>
                    </a:p>
                  </a:txBody>
                  <a:tcPr marL="68580" marR="68580" marT="0" marB="0" vert="vert27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71755" marR="71755" algn="ctr">
                        <a:spcBef>
                          <a:spcPts val="0"/>
                        </a:spcBef>
                        <a:spcAft>
                          <a:spcPts val="0"/>
                        </a:spcAft>
                      </a:pPr>
                      <a:r>
                        <a:rPr lang="es-AR" sz="1000" b="1" dirty="0">
                          <a:effectLst/>
                          <a:latin typeface="Cambria"/>
                          <a:ea typeface="ＭＳ 明朝"/>
                          <a:cs typeface="Times New Roman"/>
                        </a:rPr>
                        <a:t>Comercio</a:t>
                      </a:r>
                      <a:endParaRPr lang="en-US" sz="1200" dirty="0">
                        <a:effectLst/>
                        <a:latin typeface="Cambria"/>
                        <a:ea typeface="ＭＳ 明朝"/>
                        <a:cs typeface="Times New Roman"/>
                      </a:endParaRPr>
                    </a:p>
                  </a:txBody>
                  <a:tcPr marL="68580" marR="68580" marT="0" marB="0" vert="vert27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71755" marR="71755" algn="ctr">
                        <a:spcBef>
                          <a:spcPts val="0"/>
                        </a:spcBef>
                        <a:spcAft>
                          <a:spcPts val="0"/>
                        </a:spcAft>
                      </a:pPr>
                      <a:r>
                        <a:rPr lang="es-AR" sz="1000" b="1" dirty="0">
                          <a:effectLst/>
                          <a:latin typeface="Cambria"/>
                          <a:ea typeface="ＭＳ 明朝"/>
                          <a:cs typeface="Times New Roman"/>
                        </a:rPr>
                        <a:t>Correo y almacenamiento</a:t>
                      </a:r>
                      <a:endParaRPr lang="en-US" sz="1200" dirty="0">
                        <a:effectLst/>
                        <a:latin typeface="Cambria"/>
                        <a:ea typeface="ＭＳ 明朝"/>
                        <a:cs typeface="Times New Roman"/>
                      </a:endParaRPr>
                    </a:p>
                  </a:txBody>
                  <a:tcPr marL="68580" marR="68580" marT="0" marB="0" vert="vert27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71755" marR="71755" algn="ctr">
                        <a:spcBef>
                          <a:spcPts val="0"/>
                        </a:spcBef>
                        <a:spcAft>
                          <a:spcPts val="0"/>
                        </a:spcAft>
                      </a:pPr>
                      <a:r>
                        <a:rPr lang="es-AR" sz="1000" b="1" dirty="0">
                          <a:effectLst/>
                          <a:latin typeface="Cambria"/>
                          <a:ea typeface="ＭＳ 明朝"/>
                          <a:cs typeface="Times New Roman"/>
                        </a:rPr>
                        <a:t>Alojamiento y servicios de comida</a:t>
                      </a:r>
                      <a:endParaRPr lang="en-US" sz="1200" dirty="0">
                        <a:effectLst/>
                        <a:latin typeface="Cambria"/>
                        <a:ea typeface="ＭＳ 明朝"/>
                        <a:cs typeface="Times New Roman"/>
                      </a:endParaRPr>
                    </a:p>
                  </a:txBody>
                  <a:tcPr marL="68580" marR="68580" marT="0" marB="0" vert="vert27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71755" marR="71755" algn="ctr">
                        <a:spcBef>
                          <a:spcPts val="0"/>
                        </a:spcBef>
                        <a:spcAft>
                          <a:spcPts val="0"/>
                        </a:spcAft>
                      </a:pPr>
                      <a:r>
                        <a:rPr lang="es-AR" sz="1000" b="1" dirty="0">
                          <a:effectLst/>
                          <a:latin typeface="Cambria"/>
                          <a:ea typeface="ＭＳ 明朝"/>
                          <a:cs typeface="Times New Roman"/>
                        </a:rPr>
                        <a:t>Información y comunicaciones</a:t>
                      </a:r>
                      <a:endParaRPr lang="en-US" sz="1200" dirty="0">
                        <a:effectLst/>
                        <a:latin typeface="Cambria"/>
                        <a:ea typeface="ＭＳ 明朝"/>
                        <a:cs typeface="Times New Roman"/>
                      </a:endParaRPr>
                    </a:p>
                  </a:txBody>
                  <a:tcPr marL="68580" marR="68580" marT="0" marB="0" vert="vert27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71755" marR="71755" algn="ctr">
                        <a:spcBef>
                          <a:spcPts val="0"/>
                        </a:spcBef>
                        <a:spcAft>
                          <a:spcPts val="0"/>
                        </a:spcAft>
                      </a:pPr>
                      <a:r>
                        <a:rPr lang="es-AR" sz="1000" b="1" dirty="0">
                          <a:solidFill>
                            <a:schemeClr val="bg1"/>
                          </a:solidFill>
                          <a:effectLst/>
                          <a:latin typeface="Cambria"/>
                          <a:ea typeface="Times New Roman"/>
                          <a:cs typeface="Arial"/>
                        </a:rPr>
                        <a:t>Actividades inmobiliarias y de alquiler</a:t>
                      </a:r>
                      <a:endParaRPr lang="en-US" sz="1200" dirty="0">
                        <a:solidFill>
                          <a:schemeClr val="bg1"/>
                        </a:solidFill>
                        <a:effectLst/>
                        <a:latin typeface="Cambria"/>
                        <a:ea typeface="ＭＳ 明朝"/>
                        <a:cs typeface="Times New Roman"/>
                      </a:endParaRPr>
                    </a:p>
                  </a:txBody>
                  <a:tcPr marL="68580" marR="68580" marT="0" marB="0" vert="vert27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71755" marR="71755" algn="ctr">
                        <a:spcBef>
                          <a:spcPts val="0"/>
                        </a:spcBef>
                        <a:spcAft>
                          <a:spcPts val="0"/>
                        </a:spcAft>
                      </a:pPr>
                      <a:r>
                        <a:rPr lang="es-AR" sz="1000" b="1" dirty="0">
                          <a:solidFill>
                            <a:schemeClr val="bg1"/>
                          </a:solidFill>
                          <a:effectLst/>
                          <a:latin typeface="Cambria"/>
                          <a:ea typeface="Times New Roman"/>
                          <a:cs typeface="Arial"/>
                        </a:rPr>
                        <a:t>Profesionales, científicas y técnicas</a:t>
                      </a:r>
                      <a:endParaRPr lang="en-US" sz="1200" dirty="0">
                        <a:solidFill>
                          <a:schemeClr val="bg1"/>
                        </a:solidFill>
                        <a:effectLst/>
                        <a:latin typeface="Cambria"/>
                        <a:ea typeface="ＭＳ 明朝"/>
                        <a:cs typeface="Times New Roman"/>
                      </a:endParaRPr>
                    </a:p>
                  </a:txBody>
                  <a:tcPr marL="68580" marR="68580" marT="0" marB="0" vert="vert27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71755" marR="71755" algn="ctr">
                        <a:spcBef>
                          <a:spcPts val="0"/>
                        </a:spcBef>
                        <a:spcAft>
                          <a:spcPts val="0"/>
                        </a:spcAft>
                      </a:pPr>
                      <a:r>
                        <a:rPr lang="es-AR" sz="1000" b="1" dirty="0">
                          <a:solidFill>
                            <a:schemeClr val="bg1"/>
                          </a:solidFill>
                          <a:effectLst/>
                          <a:latin typeface="Cambria"/>
                          <a:ea typeface="Times New Roman"/>
                          <a:cs typeface="Arial"/>
                        </a:rPr>
                        <a:t>Actividades de servicio</a:t>
                      </a:r>
                      <a:endParaRPr lang="en-US" sz="1200" dirty="0">
                        <a:solidFill>
                          <a:schemeClr val="bg1"/>
                        </a:solidFill>
                        <a:effectLst/>
                        <a:latin typeface="Cambria"/>
                        <a:ea typeface="ＭＳ 明朝"/>
                        <a:cs typeface="Times New Roman"/>
                      </a:endParaRPr>
                    </a:p>
                  </a:txBody>
                  <a:tcPr marL="68580" marR="68580" marT="0" marB="0" vert="vert27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0"/>
                  </a:ext>
                </a:extLst>
              </a:tr>
              <a:tr h="86360">
                <a:tc>
                  <a:txBody>
                    <a:bodyPr/>
                    <a:lstStyle/>
                    <a:p>
                      <a:pPr marL="0" marR="0" fontAlgn="b">
                        <a:lnSpc>
                          <a:spcPct val="115000"/>
                        </a:lnSpc>
                        <a:spcBef>
                          <a:spcPts val="0"/>
                        </a:spcBef>
                        <a:spcAft>
                          <a:spcPts val="0"/>
                        </a:spcAft>
                      </a:pPr>
                      <a:r>
                        <a:rPr lang="es-AR" sz="900" kern="1200" dirty="0">
                          <a:solidFill>
                            <a:srgbClr val="000000"/>
                          </a:solidFill>
                          <a:effectLst/>
                          <a:latin typeface="Cambria"/>
                          <a:ea typeface="Times New Roman"/>
                          <a:cs typeface="Arial"/>
                        </a:rPr>
                        <a:t>Porcentaje de empresas que usan computadoras</a:t>
                      </a:r>
                      <a:endParaRPr lang="en-US" sz="1000" dirty="0">
                        <a:effectLst/>
                        <a:latin typeface="Calibri"/>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85.02%</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85.40%</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84.55%</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85.97%</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85.45%</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85.09%</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85.62%</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85.20%</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1"/>
                  </a:ext>
                </a:extLst>
              </a:tr>
              <a:tr h="81026">
                <a:tc>
                  <a:txBody>
                    <a:bodyPr/>
                    <a:lstStyle/>
                    <a:p>
                      <a:pPr marL="0" marR="0" fontAlgn="b">
                        <a:lnSpc>
                          <a:spcPct val="115000"/>
                        </a:lnSpc>
                        <a:spcBef>
                          <a:spcPts val="0"/>
                        </a:spcBef>
                        <a:spcAft>
                          <a:spcPts val="0"/>
                        </a:spcAft>
                      </a:pPr>
                      <a:r>
                        <a:rPr lang="es-AR" sz="900" kern="1200" dirty="0">
                          <a:solidFill>
                            <a:srgbClr val="000000"/>
                          </a:solidFill>
                          <a:effectLst/>
                          <a:latin typeface="Cambria"/>
                          <a:ea typeface="Times New Roman"/>
                          <a:cs typeface="Arial"/>
                        </a:rPr>
                        <a:t>Porcentaje de empresas que usan Internet</a:t>
                      </a:r>
                      <a:endParaRPr lang="en-US" sz="1000" dirty="0">
                        <a:effectLst/>
                        <a:latin typeface="Calibri"/>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88.05%</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88.46%</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88.17%</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88.80%</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89.01%</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88.55%</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88.77%</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88.59%</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2"/>
                  </a:ext>
                </a:extLst>
              </a:tr>
              <a:tr h="0">
                <a:tc>
                  <a:txBody>
                    <a:bodyPr/>
                    <a:lstStyle/>
                    <a:p>
                      <a:pPr marL="0" marR="0">
                        <a:spcBef>
                          <a:spcPts val="0"/>
                        </a:spcBef>
                        <a:spcAft>
                          <a:spcPts val="0"/>
                        </a:spcAft>
                      </a:pPr>
                      <a:r>
                        <a:rPr lang="es-AR" sz="900" kern="1200" dirty="0">
                          <a:solidFill>
                            <a:srgbClr val="000000"/>
                          </a:solidFill>
                          <a:effectLst/>
                          <a:latin typeface="Cambria"/>
                          <a:ea typeface="ＭＳ 明朝"/>
                          <a:cs typeface="Arial"/>
                        </a:rPr>
                        <a:t>Porcentaje de empresas con Intranet</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63.41%</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39.87%</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77.59%</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71.02%</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76.53%</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71.51%</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76.44%</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74.85%</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3"/>
                  </a:ext>
                </a:extLst>
              </a:tr>
              <a:tr h="0">
                <a:tc>
                  <a:txBody>
                    <a:bodyPr/>
                    <a:lstStyle/>
                    <a:p>
                      <a:pPr marL="0" marR="0" fontAlgn="b">
                        <a:lnSpc>
                          <a:spcPct val="115000"/>
                        </a:lnSpc>
                        <a:spcBef>
                          <a:spcPts val="0"/>
                        </a:spcBef>
                        <a:spcAft>
                          <a:spcPts val="0"/>
                        </a:spcAft>
                      </a:pPr>
                      <a:r>
                        <a:rPr lang="es-AR" sz="900" kern="1200" dirty="0">
                          <a:solidFill>
                            <a:srgbClr val="000000"/>
                          </a:solidFill>
                          <a:effectLst/>
                          <a:latin typeface="Cambria"/>
                          <a:ea typeface="Times New Roman"/>
                          <a:cs typeface="Arial"/>
                        </a:rPr>
                        <a:t>Porcentaje de empresas con red de área local</a:t>
                      </a:r>
                      <a:endParaRPr lang="en-US" sz="1000" dirty="0">
                        <a:effectLst/>
                        <a:latin typeface="Calibri"/>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84.96%</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83.26%</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85.02%</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87.40%</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86.45%</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86.61%</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87.03%</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86.57%</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4"/>
                  </a:ext>
                </a:extLst>
              </a:tr>
              <a:tr h="0">
                <a:tc>
                  <a:txBody>
                    <a:bodyPr/>
                    <a:lstStyle/>
                    <a:p>
                      <a:pPr marL="0" marR="0">
                        <a:spcBef>
                          <a:spcPts val="0"/>
                        </a:spcBef>
                        <a:spcAft>
                          <a:spcPts val="0"/>
                        </a:spcAft>
                      </a:pPr>
                      <a:r>
                        <a:rPr lang="es-AR" sz="900" kern="1200" dirty="0">
                          <a:solidFill>
                            <a:srgbClr val="000000"/>
                          </a:solidFill>
                          <a:effectLst/>
                          <a:latin typeface="Cambria"/>
                          <a:ea typeface="ＭＳ 明朝"/>
                          <a:cs typeface="Arial"/>
                        </a:rPr>
                        <a:t>Porcentaje de empresas con extranet</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21.30%</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12.79%</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44.16%</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38.46%</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47.15%</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35.98%</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42.81%</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38.65%</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5"/>
                  </a:ext>
                </a:extLst>
              </a:tr>
              <a:tr h="154178">
                <a:tc>
                  <a:txBody>
                    <a:bodyPr/>
                    <a:lstStyle/>
                    <a:p>
                      <a:pPr marL="0" marR="0" fontAlgn="b">
                        <a:lnSpc>
                          <a:spcPct val="115000"/>
                        </a:lnSpc>
                        <a:spcBef>
                          <a:spcPts val="0"/>
                        </a:spcBef>
                        <a:spcAft>
                          <a:spcPts val="0"/>
                        </a:spcAft>
                      </a:pPr>
                      <a:r>
                        <a:rPr lang="es-AR" sz="900" kern="1200" dirty="0">
                          <a:solidFill>
                            <a:srgbClr val="000000"/>
                          </a:solidFill>
                          <a:effectLst/>
                          <a:latin typeface="Cambria"/>
                          <a:ea typeface="Times New Roman"/>
                          <a:cs typeface="Arial"/>
                        </a:rPr>
                        <a:t>Porcentaje de empleados que utilizan computadoras</a:t>
                      </a:r>
                      <a:endParaRPr lang="en-US" sz="1000" dirty="0">
                        <a:effectLst/>
                        <a:latin typeface="Calibri"/>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49.22%</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65.92%</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65.10%</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55.30%</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90.54%</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70.10%</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78.90%</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60.48%</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6"/>
                  </a:ext>
                </a:extLst>
              </a:tr>
              <a:tr h="173228">
                <a:tc>
                  <a:txBody>
                    <a:bodyPr/>
                    <a:lstStyle/>
                    <a:p>
                      <a:pPr marL="0" marR="0">
                        <a:spcBef>
                          <a:spcPts val="0"/>
                        </a:spcBef>
                        <a:spcAft>
                          <a:spcPts val="0"/>
                        </a:spcAft>
                      </a:pPr>
                      <a:r>
                        <a:rPr lang="es-AR" sz="900" kern="1200" dirty="0">
                          <a:solidFill>
                            <a:srgbClr val="000000"/>
                          </a:solidFill>
                          <a:effectLst/>
                          <a:latin typeface="Cambria"/>
                          <a:ea typeface="ＭＳ 明朝"/>
                          <a:cs typeface="Arial"/>
                        </a:rPr>
                        <a:t>Porcentaje</a:t>
                      </a:r>
                      <a:r>
                        <a:rPr lang="es-AR" sz="900" dirty="0">
                          <a:solidFill>
                            <a:srgbClr val="000000"/>
                          </a:solidFill>
                          <a:effectLst/>
                          <a:latin typeface="Cambria"/>
                          <a:ea typeface="Times New Roman"/>
                          <a:cs typeface="Arial"/>
                        </a:rPr>
                        <a:t> de empresas que usan Internet para email</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86.89%</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87.11%</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87.05%</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87.57%</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87.88%</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87.43%</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87.64%</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87.43%</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7"/>
                  </a:ext>
                </a:extLst>
              </a:tr>
              <a:tr h="44958">
                <a:tc>
                  <a:txBody>
                    <a:bodyPr/>
                    <a:lstStyle/>
                    <a:p>
                      <a:pPr marL="0" marR="0">
                        <a:spcBef>
                          <a:spcPts val="0"/>
                        </a:spcBef>
                        <a:spcAft>
                          <a:spcPts val="0"/>
                        </a:spcAft>
                      </a:pPr>
                      <a:r>
                        <a:rPr lang="es-AR" sz="900" kern="1200" dirty="0">
                          <a:solidFill>
                            <a:srgbClr val="000000"/>
                          </a:solidFill>
                          <a:effectLst/>
                          <a:latin typeface="Cambria"/>
                          <a:ea typeface="ＭＳ 明朝"/>
                          <a:cs typeface="Arial"/>
                        </a:rPr>
                        <a:t>Porcentaje</a:t>
                      </a:r>
                      <a:r>
                        <a:rPr lang="es-AR" sz="900" dirty="0">
                          <a:solidFill>
                            <a:srgbClr val="000000"/>
                          </a:solidFill>
                          <a:effectLst/>
                          <a:latin typeface="Cambria"/>
                          <a:ea typeface="Times New Roman"/>
                          <a:cs typeface="Arial"/>
                        </a:rPr>
                        <a:t> de empresas que usan VOIP o teleconferencia </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41.73%</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50.59%</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67.98%</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60.08%</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76.21%</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62.45%</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73.47%</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62.55%</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8"/>
                  </a:ext>
                </a:extLst>
              </a:tr>
              <a:tr h="66548">
                <a:tc>
                  <a:txBody>
                    <a:bodyPr/>
                    <a:lstStyle/>
                    <a:p>
                      <a:pPr marL="0" marR="0">
                        <a:spcBef>
                          <a:spcPts val="0"/>
                        </a:spcBef>
                        <a:spcAft>
                          <a:spcPts val="0"/>
                        </a:spcAft>
                      </a:pPr>
                      <a:r>
                        <a:rPr lang="es-AR" sz="900" kern="1200" dirty="0">
                          <a:solidFill>
                            <a:srgbClr val="000000"/>
                          </a:solidFill>
                          <a:effectLst/>
                          <a:latin typeface="Cambria"/>
                          <a:ea typeface="ＭＳ 明朝"/>
                          <a:cs typeface="Arial"/>
                        </a:rPr>
                        <a:t>Porcentaje</a:t>
                      </a:r>
                      <a:r>
                        <a:rPr lang="es-AR" sz="900" dirty="0">
                          <a:solidFill>
                            <a:srgbClr val="000000"/>
                          </a:solidFill>
                          <a:effectLst/>
                          <a:latin typeface="Cambria"/>
                          <a:ea typeface="Times New Roman"/>
                          <a:cs typeface="Arial"/>
                        </a:rPr>
                        <a:t> de empresas que usan Internet para mensajería y comunicación al personal </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64.33%</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69.08%</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79.59%</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79.03%</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82.77%</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80.30%</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83.04%</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80.11%</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9"/>
                  </a:ext>
                </a:extLst>
              </a:tr>
              <a:tr h="97028">
                <a:tc>
                  <a:txBody>
                    <a:bodyPr/>
                    <a:lstStyle/>
                    <a:p>
                      <a:pPr marL="0" marR="0">
                        <a:spcBef>
                          <a:spcPts val="0"/>
                        </a:spcBef>
                        <a:spcAft>
                          <a:spcPts val="0"/>
                        </a:spcAft>
                      </a:pPr>
                      <a:r>
                        <a:rPr lang="es-AR" sz="900" kern="1200" dirty="0">
                          <a:solidFill>
                            <a:srgbClr val="000000"/>
                          </a:solidFill>
                          <a:effectLst/>
                          <a:latin typeface="Cambria"/>
                          <a:ea typeface="ＭＳ 明朝"/>
                          <a:cs typeface="Arial"/>
                        </a:rPr>
                        <a:t>Porcentaje de empresas que usan Internet para capacitación de personal</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43.98%</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54.77%</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65.91%</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58.21%</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68.86%</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63.35%</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67.09%</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63.86%</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0"/>
                  </a:ext>
                </a:extLst>
              </a:tr>
              <a:tr h="173990">
                <a:tc>
                  <a:txBody>
                    <a:bodyPr/>
                    <a:lstStyle/>
                    <a:p>
                      <a:pPr marL="0" marR="57150">
                        <a:lnSpc>
                          <a:spcPct val="115000"/>
                        </a:lnSpc>
                        <a:spcBef>
                          <a:spcPts val="0"/>
                        </a:spcBef>
                        <a:spcAft>
                          <a:spcPts val="0"/>
                        </a:spcAft>
                      </a:pPr>
                      <a:r>
                        <a:rPr lang="es-AR" sz="900" kern="1200" dirty="0">
                          <a:solidFill>
                            <a:srgbClr val="000000"/>
                          </a:solidFill>
                          <a:effectLst/>
                          <a:latin typeface="Cambria"/>
                          <a:ea typeface="Times New Roman"/>
                          <a:cs typeface="Arial"/>
                        </a:rPr>
                        <a:t>Porcentaje de empresas que usan Internet para contratación de personal</a:t>
                      </a:r>
                      <a:endParaRPr lang="en-US" sz="1000" dirty="0">
                        <a:effectLst/>
                        <a:latin typeface="Calibri"/>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14.40%</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18.85%</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25.12%</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22.73%</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27.74%</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22.07%</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27.07%</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25.15%</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1"/>
                  </a:ext>
                </a:extLst>
              </a:tr>
              <a:tr h="61468">
                <a:tc>
                  <a:txBody>
                    <a:bodyPr/>
                    <a:lstStyle/>
                    <a:p>
                      <a:pPr marL="0" marR="0" fontAlgn="b">
                        <a:lnSpc>
                          <a:spcPct val="115000"/>
                        </a:lnSpc>
                        <a:spcBef>
                          <a:spcPts val="0"/>
                        </a:spcBef>
                        <a:spcAft>
                          <a:spcPts val="0"/>
                        </a:spcAft>
                      </a:pPr>
                      <a:r>
                        <a:rPr lang="es-AR" sz="900" kern="1200" dirty="0">
                          <a:solidFill>
                            <a:srgbClr val="000000"/>
                          </a:solidFill>
                          <a:effectLst/>
                          <a:latin typeface="Cambria"/>
                          <a:ea typeface="Times New Roman"/>
                          <a:cs typeface="Arial"/>
                        </a:rPr>
                        <a:t>Porcentaje de empleados que habitualmente utilizan Internet</a:t>
                      </a:r>
                      <a:endParaRPr lang="en-US" sz="1000" dirty="0">
                        <a:effectLst/>
                        <a:latin typeface="Calibri"/>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47.97%</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62.58%</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65.50%</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54.08%</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88.91%</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67.70%</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78.80%</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57.60%</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2"/>
                  </a:ext>
                </a:extLst>
              </a:tr>
              <a:tr h="234188">
                <a:tc>
                  <a:txBody>
                    <a:bodyPr/>
                    <a:lstStyle/>
                    <a:p>
                      <a:pPr marL="0" marR="0">
                        <a:lnSpc>
                          <a:spcPct val="115000"/>
                        </a:lnSpc>
                        <a:spcBef>
                          <a:spcPts val="0"/>
                        </a:spcBef>
                        <a:spcAft>
                          <a:spcPts val="0"/>
                        </a:spcAft>
                      </a:pPr>
                      <a:r>
                        <a:rPr lang="es-AR" sz="900" kern="1200" dirty="0">
                          <a:solidFill>
                            <a:srgbClr val="000000"/>
                          </a:solidFill>
                          <a:effectLst/>
                          <a:latin typeface="Cambria"/>
                          <a:ea typeface="Times New Roman"/>
                          <a:cs typeface="Arial"/>
                        </a:rPr>
                        <a:t>Porcentaje de empresas que utilizan Internet para obtener información sobre bienes y servicios</a:t>
                      </a:r>
                      <a:endParaRPr lang="en-US" sz="1000" dirty="0">
                        <a:effectLst/>
                        <a:latin typeface="Calibri"/>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70.35%</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69.28%</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70.66%</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71.08%</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71.29%</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71.64%</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71.79%</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71.08%</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3"/>
                  </a:ext>
                </a:extLst>
              </a:tr>
              <a:tr h="60960">
                <a:tc>
                  <a:txBody>
                    <a:bodyPr/>
                    <a:lstStyle/>
                    <a:p>
                      <a:pPr marL="0" marR="0">
                        <a:spcBef>
                          <a:spcPts val="0"/>
                        </a:spcBef>
                        <a:spcAft>
                          <a:spcPts val="0"/>
                        </a:spcAft>
                      </a:pPr>
                      <a:r>
                        <a:rPr lang="es-AR" sz="900" kern="1200" dirty="0">
                          <a:solidFill>
                            <a:srgbClr val="000000"/>
                          </a:solidFill>
                          <a:effectLst/>
                          <a:latin typeface="Cambria"/>
                          <a:ea typeface="ＭＳ 明朝"/>
                          <a:cs typeface="Arial"/>
                        </a:rPr>
                        <a:t>Porcentaje</a:t>
                      </a:r>
                      <a:r>
                        <a:rPr lang="es-AR" sz="900" dirty="0">
                          <a:solidFill>
                            <a:srgbClr val="000000"/>
                          </a:solidFill>
                          <a:effectLst/>
                          <a:latin typeface="Cambria"/>
                          <a:ea typeface="Times New Roman"/>
                          <a:cs typeface="Arial"/>
                        </a:rPr>
                        <a:t> de empresas que usan Internet para obtener información del gobierno </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57.34%</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56.47%</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57.60%</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57.94%</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58.11%</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58.39%</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58.51%</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57.93%</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4"/>
                  </a:ext>
                </a:extLst>
              </a:tr>
              <a:tr h="0">
                <a:tc>
                  <a:txBody>
                    <a:bodyPr/>
                    <a:lstStyle/>
                    <a:p>
                      <a:pPr marL="0" marR="0">
                        <a:spcBef>
                          <a:spcPts val="0"/>
                        </a:spcBef>
                        <a:spcAft>
                          <a:spcPts val="0"/>
                        </a:spcAft>
                      </a:pPr>
                      <a:r>
                        <a:rPr lang="es-AR" sz="900" kern="1200" dirty="0">
                          <a:solidFill>
                            <a:srgbClr val="000000"/>
                          </a:solidFill>
                          <a:effectLst/>
                          <a:latin typeface="Cambria"/>
                          <a:ea typeface="ＭＳ 明朝"/>
                          <a:cs typeface="Arial"/>
                        </a:rPr>
                        <a:t>Porcentaje de empresas que usan Internet para interactuar con el gobierno </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51.01%</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51.55%</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58.95%</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53.32%</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57.79%</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56.20%</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58.31%</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57.04%</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5"/>
                  </a:ext>
                </a:extLst>
              </a:tr>
              <a:tr h="45720">
                <a:tc>
                  <a:txBody>
                    <a:bodyPr/>
                    <a:lstStyle/>
                    <a:p>
                      <a:pPr marL="0" marR="0">
                        <a:spcBef>
                          <a:spcPts val="0"/>
                        </a:spcBef>
                        <a:spcAft>
                          <a:spcPts val="0"/>
                        </a:spcAft>
                      </a:pPr>
                      <a:r>
                        <a:rPr lang="es-AR" sz="900" kern="1200" dirty="0">
                          <a:solidFill>
                            <a:srgbClr val="000000"/>
                          </a:solidFill>
                          <a:effectLst/>
                          <a:latin typeface="Cambria"/>
                          <a:ea typeface="ＭＳ 明朝"/>
                          <a:cs typeface="Arial"/>
                        </a:rPr>
                        <a:t>Porcentaje de empresas que utilizan internet para operaciones bancarias</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67.01%</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65.95%</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68.56%</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68.89%</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69.10%</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70.54%</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69.76%</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69.12%</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6"/>
                  </a:ext>
                </a:extLst>
              </a:tr>
              <a:tr h="0">
                <a:tc>
                  <a:txBody>
                    <a:bodyPr/>
                    <a:lstStyle/>
                    <a:p>
                      <a:pPr marL="0" marR="0">
                        <a:lnSpc>
                          <a:spcPct val="115000"/>
                        </a:lnSpc>
                        <a:spcBef>
                          <a:spcPts val="0"/>
                        </a:spcBef>
                        <a:spcAft>
                          <a:spcPts val="0"/>
                        </a:spcAft>
                      </a:pPr>
                      <a:r>
                        <a:rPr lang="es-AR" sz="900" kern="1200" dirty="0">
                          <a:solidFill>
                            <a:srgbClr val="000000"/>
                          </a:solidFill>
                          <a:effectLst/>
                          <a:latin typeface="Cambria"/>
                          <a:ea typeface="Times New Roman"/>
                          <a:cs typeface="Arial"/>
                        </a:rPr>
                        <a:t>Porcentaje de empresas que hacen pedidos por Internet</a:t>
                      </a:r>
                      <a:endParaRPr lang="en-US" sz="1000" dirty="0">
                        <a:effectLst/>
                        <a:latin typeface="Calibri"/>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19.07%</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24.57%</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29.42%</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32.43%</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35.72%</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28.43%</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33.88%</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29.25%</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7"/>
                  </a:ext>
                </a:extLst>
              </a:tr>
              <a:tr h="70865">
                <a:tc>
                  <a:txBody>
                    <a:bodyPr/>
                    <a:lstStyle/>
                    <a:p>
                      <a:pPr marL="0" marR="0">
                        <a:spcBef>
                          <a:spcPts val="0"/>
                        </a:spcBef>
                        <a:spcAft>
                          <a:spcPts val="0"/>
                        </a:spcAft>
                      </a:pPr>
                      <a:r>
                        <a:rPr lang="es-AR" sz="900" kern="1200" dirty="0">
                          <a:solidFill>
                            <a:srgbClr val="000000"/>
                          </a:solidFill>
                          <a:effectLst/>
                          <a:latin typeface="Cambria"/>
                          <a:ea typeface="ＭＳ 明朝"/>
                          <a:cs typeface="Arial"/>
                        </a:rPr>
                        <a:t>Porcentaje de empresas que utilizan Internet para prestar servicios al cliente</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38.77%</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37.95%</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42.20%</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42.29%</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43.03%</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41.64%</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42.05%</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41.48%</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8"/>
                  </a:ext>
                </a:extLst>
              </a:tr>
              <a:tr h="187706">
                <a:tc>
                  <a:txBody>
                    <a:bodyPr/>
                    <a:lstStyle/>
                    <a:p>
                      <a:pPr marL="0" marR="0">
                        <a:lnSpc>
                          <a:spcPct val="115000"/>
                        </a:lnSpc>
                        <a:spcBef>
                          <a:spcPts val="0"/>
                        </a:spcBef>
                        <a:spcAft>
                          <a:spcPts val="0"/>
                        </a:spcAft>
                      </a:pPr>
                      <a:r>
                        <a:rPr lang="es-AR" sz="900" kern="1200" dirty="0">
                          <a:solidFill>
                            <a:srgbClr val="000000"/>
                          </a:solidFill>
                          <a:effectLst/>
                          <a:latin typeface="Cambria"/>
                          <a:ea typeface="Times New Roman"/>
                          <a:cs typeface="Arial"/>
                        </a:rPr>
                        <a:t>Porcentaje de empresas que utilizan internet para entrega de productos en línea</a:t>
                      </a:r>
                      <a:endParaRPr lang="en-US" sz="1000" dirty="0">
                        <a:effectLst/>
                        <a:latin typeface="Calibri"/>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15.55%</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1.45%</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22.46%</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27.21%</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31.60%</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20.17%</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23.85%</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21.24%</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9"/>
                  </a:ext>
                </a:extLst>
              </a:tr>
              <a:tr h="0">
                <a:tc>
                  <a:txBody>
                    <a:bodyPr/>
                    <a:lstStyle/>
                    <a:p>
                      <a:pPr marL="0" marR="0">
                        <a:lnSpc>
                          <a:spcPct val="115000"/>
                        </a:lnSpc>
                        <a:spcBef>
                          <a:spcPts val="0"/>
                        </a:spcBef>
                        <a:spcAft>
                          <a:spcPts val="0"/>
                        </a:spcAft>
                      </a:pPr>
                      <a:r>
                        <a:rPr lang="es-AR" sz="900" kern="1200" dirty="0">
                          <a:solidFill>
                            <a:srgbClr val="000000"/>
                          </a:solidFill>
                          <a:effectLst/>
                          <a:latin typeface="Cambria"/>
                          <a:ea typeface="Times New Roman"/>
                          <a:cs typeface="Arial"/>
                        </a:rPr>
                        <a:t>Porcentaje de empresas con presencia en la web</a:t>
                      </a:r>
                      <a:endParaRPr lang="en-US" sz="1000" dirty="0">
                        <a:effectLst/>
                        <a:latin typeface="Calibri"/>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46.87%</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40.56%</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53.96%</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53.34%</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59.99%</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48.02%</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55.01%</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46.81%</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20"/>
                  </a:ext>
                </a:extLst>
              </a:tr>
              <a:tr h="0">
                <a:tc>
                  <a:txBody>
                    <a:bodyPr/>
                    <a:lstStyle/>
                    <a:p>
                      <a:pPr marL="0" marR="0">
                        <a:spcBef>
                          <a:spcPts val="0"/>
                        </a:spcBef>
                        <a:spcAft>
                          <a:spcPts val="0"/>
                        </a:spcAft>
                      </a:pPr>
                      <a:r>
                        <a:rPr lang="es-AR" sz="900" kern="1200" dirty="0">
                          <a:solidFill>
                            <a:srgbClr val="000000"/>
                          </a:solidFill>
                          <a:effectLst/>
                          <a:latin typeface="Cambria"/>
                          <a:ea typeface="ＭＳ 明朝"/>
                          <a:cs typeface="Arial"/>
                        </a:rPr>
                        <a:t>Porcentaje de empresas que reciben pedidos por internet</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43.59%</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41.23%</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37.29%</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41.57%</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44.07%</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34.49%</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37.36%</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ES_tradnl" sz="900" dirty="0">
                          <a:solidFill>
                            <a:srgbClr val="000000"/>
                          </a:solidFill>
                          <a:effectLst/>
                          <a:latin typeface="Cambria"/>
                          <a:ea typeface="ＭＳ 明朝"/>
                          <a:cs typeface="Arial"/>
                        </a:rPr>
                        <a:t>32.91%</a:t>
                      </a:r>
                      <a:endParaRPr lang="en-US" sz="1200" dirty="0">
                        <a:effectLst/>
                        <a:latin typeface="Cambria"/>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21"/>
                  </a:ext>
                </a:extLst>
              </a:tr>
            </a:tbl>
          </a:graphicData>
        </a:graphic>
      </p:graphicFrame>
      <p:sp>
        <p:nvSpPr>
          <p:cNvPr id="3" name="Rectangle 2"/>
          <p:cNvSpPr/>
          <p:nvPr/>
        </p:nvSpPr>
        <p:spPr>
          <a:xfrm>
            <a:off x="1752600" y="953869"/>
            <a:ext cx="6019800" cy="646331"/>
          </a:xfrm>
          <a:prstGeom prst="rect">
            <a:avLst/>
          </a:prstGeom>
        </p:spPr>
        <p:txBody>
          <a:bodyPr wrap="square">
            <a:spAutoFit/>
          </a:bodyPr>
          <a:lstStyle/>
          <a:p>
            <a:pPr algn="ctr"/>
            <a:r>
              <a:rPr lang="es-AR" dirty="0" smtClean="0"/>
              <a:t>EJEMPLO DE ANÁLISIS DE ENCUESTAS DEL </a:t>
            </a:r>
            <a:r>
              <a:rPr lang="es-AR" dirty="0" err="1" smtClean="0"/>
              <a:t>DANE</a:t>
            </a:r>
            <a:r>
              <a:rPr lang="es-AR" dirty="0" smtClean="0"/>
              <a:t> </a:t>
            </a:r>
          </a:p>
          <a:p>
            <a:pPr algn="ctr"/>
            <a:r>
              <a:rPr lang="es-AR" dirty="0" smtClean="0"/>
              <a:t>(Empresas de mas de 11 empleados)</a:t>
            </a:r>
            <a:endParaRPr lang="es-AR" dirty="0"/>
          </a:p>
        </p:txBody>
      </p:sp>
    </p:spTree>
    <p:extLst>
      <p:ext uri="{BB962C8B-B14F-4D97-AF65-F5344CB8AC3E}">
        <p14:creationId xmlns:p14="http://schemas.microsoft.com/office/powerpoint/2010/main" val="1846334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s-CO" dirty="0"/>
              <a:t>ESTE ENTREGABLE FINAL COMPILA LA ARQUITECTURA INFORMATIVA DEL OBSERVATORIO Y SUS REQUERIMIENTOS INFORMATIVOS</a:t>
            </a:r>
          </a:p>
        </p:txBody>
      </p:sp>
      <p:graphicFrame>
        <p:nvGraphicFramePr>
          <p:cNvPr id="4" name="Table 3"/>
          <p:cNvGraphicFramePr>
            <a:graphicFrameLocks noGrp="1"/>
          </p:cNvGraphicFramePr>
          <p:nvPr>
            <p:extLst>
              <p:ext uri="{D42A27DB-BD31-4B8C-83A1-F6EECF244321}">
                <p14:modId xmlns:p14="http://schemas.microsoft.com/office/powerpoint/2010/main" val="817816208"/>
              </p:ext>
            </p:extLst>
          </p:nvPr>
        </p:nvGraphicFramePr>
        <p:xfrm>
          <a:off x="685800" y="914400"/>
          <a:ext cx="7924800" cy="5527677"/>
        </p:xfrm>
        <a:graphic>
          <a:graphicData uri="http://schemas.openxmlformats.org/drawingml/2006/table">
            <a:tbl>
              <a:tblPr firstRow="1" bandRow="1">
                <a:tableStyleId>{5C22544A-7EE6-4342-B048-85BDC9FD1C3A}</a:tableStyleId>
              </a:tblPr>
              <a:tblGrid>
                <a:gridCol w="2895599">
                  <a:extLst>
                    <a:ext uri="{9D8B030D-6E8A-4147-A177-3AD203B41FA5}">
                      <a16:colId xmlns="" xmlns:a16="http://schemas.microsoft.com/office/drawing/2014/main" val="20000"/>
                    </a:ext>
                  </a:extLst>
                </a:gridCol>
                <a:gridCol w="5029201">
                  <a:extLst>
                    <a:ext uri="{9D8B030D-6E8A-4147-A177-3AD203B41FA5}">
                      <a16:colId xmlns="" xmlns:a16="http://schemas.microsoft.com/office/drawing/2014/main" val="20001"/>
                    </a:ext>
                  </a:extLst>
                </a:gridCol>
              </a:tblGrid>
              <a:tr h="370883">
                <a:tc>
                  <a:txBody>
                    <a:bodyPr/>
                    <a:lstStyle/>
                    <a:p>
                      <a:pPr algn="ctr"/>
                      <a:r>
                        <a:rPr lang="es-CO" sz="1800" dirty="0"/>
                        <a:t>Componentes</a:t>
                      </a:r>
                    </a:p>
                  </a:txBody>
                  <a:tcPr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CO" sz="1800" dirty="0"/>
                        <a:t>Elementos / Cuestiones Clave</a:t>
                      </a:r>
                    </a:p>
                  </a:txBody>
                  <a:tcPr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0"/>
                  </a:ext>
                </a:extLst>
              </a:tr>
              <a:tr h="823054">
                <a:tc>
                  <a:txBody>
                    <a:bodyPr/>
                    <a:lstStyle/>
                    <a:p>
                      <a:r>
                        <a:rPr lang="es-CO" sz="1600" dirty="0"/>
                        <a:t>Estructura de la base informativa</a:t>
                      </a:r>
                    </a:p>
                  </a:txBody>
                  <a:tcPr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76213" indent="-176213">
                        <a:buFont typeface="Arial"/>
                        <a:buChar char="•"/>
                      </a:pPr>
                      <a:r>
                        <a:rPr kumimoji="0" lang="es-ES_tradnl" sz="1600" kern="1200" dirty="0">
                          <a:solidFill>
                            <a:schemeClr val="dk1"/>
                          </a:solidFill>
                          <a:effectLst/>
                          <a:latin typeface="+mn-lt"/>
                          <a:ea typeface="+mn-ea"/>
                          <a:cs typeface="+mn-cs"/>
                        </a:rPr>
                        <a:t>Datos</a:t>
                      </a:r>
                    </a:p>
                    <a:p>
                      <a:pPr marL="176213" indent="-176213">
                        <a:buFont typeface="Arial"/>
                        <a:buChar char="•"/>
                      </a:pPr>
                      <a:r>
                        <a:rPr kumimoji="0" lang="es-ES_tradnl" sz="1600" kern="1200" dirty="0">
                          <a:solidFill>
                            <a:schemeClr val="dk1"/>
                          </a:solidFill>
                          <a:effectLst/>
                          <a:latin typeface="+mn-lt"/>
                          <a:ea typeface="+mn-ea"/>
                          <a:cs typeface="+mn-cs"/>
                        </a:rPr>
                        <a:t>Series estadísticas</a:t>
                      </a:r>
                    </a:p>
                    <a:p>
                      <a:pPr marL="176213" indent="-176213">
                        <a:buFont typeface="Arial"/>
                        <a:buChar char="•"/>
                      </a:pPr>
                      <a:r>
                        <a:rPr kumimoji="0" lang="es-ES_tradnl" sz="1600" kern="1200" dirty="0">
                          <a:solidFill>
                            <a:schemeClr val="dk1"/>
                          </a:solidFill>
                          <a:effectLst/>
                          <a:latin typeface="+mn-lt"/>
                          <a:ea typeface="+mn-ea"/>
                          <a:cs typeface="+mn-cs"/>
                        </a:rPr>
                        <a:t>Indicadores</a:t>
                      </a:r>
                      <a:r>
                        <a:rPr lang="en-US" sz="1600" dirty="0">
                          <a:effectLst/>
                        </a:rPr>
                        <a:t> </a:t>
                      </a:r>
                      <a:endParaRPr lang="es-CO" sz="1600" dirty="0"/>
                    </a:p>
                  </a:txBody>
                  <a:tcPr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1"/>
                  </a:ext>
                </a:extLst>
              </a:tr>
              <a:tr h="579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_tradnl" sz="1600" kern="1200" dirty="0">
                          <a:solidFill>
                            <a:schemeClr val="dk1"/>
                          </a:solidFill>
                          <a:effectLst/>
                          <a:latin typeface="+mn-lt"/>
                          <a:ea typeface="+mn-ea"/>
                          <a:cs typeface="+mn-cs"/>
                        </a:rPr>
                        <a:t>Definición de periodicidad de actualización</a:t>
                      </a:r>
                      <a:endParaRPr kumimoji="0" lang="en-US" sz="1600" kern="1200" dirty="0">
                        <a:solidFill>
                          <a:schemeClr val="dk1"/>
                        </a:solidFill>
                        <a:effectLst/>
                        <a:latin typeface="+mn-lt"/>
                        <a:ea typeface="+mn-ea"/>
                        <a:cs typeface="+mn-cs"/>
                      </a:endParaRPr>
                    </a:p>
                  </a:txBody>
                  <a:tcPr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76213" indent="-176213">
                        <a:buFont typeface="Arial"/>
                        <a:buChar char="•"/>
                      </a:pPr>
                      <a:r>
                        <a:rPr lang="es-CO" sz="1600" dirty="0" smtClean="0"/>
                        <a:t>¿Anual</a:t>
                      </a:r>
                      <a:r>
                        <a:rPr lang="es-CO" sz="1600" dirty="0"/>
                        <a:t>?</a:t>
                      </a:r>
                    </a:p>
                    <a:p>
                      <a:pPr marL="176213" indent="-176213">
                        <a:buFont typeface="Arial"/>
                        <a:buChar char="•"/>
                      </a:pPr>
                      <a:r>
                        <a:rPr lang="es-CO" sz="1600" dirty="0" smtClean="0"/>
                        <a:t>¿Reportes </a:t>
                      </a:r>
                      <a:r>
                        <a:rPr lang="es-CO" sz="1600" dirty="0"/>
                        <a:t>semi-anuales?</a:t>
                      </a:r>
                    </a:p>
                  </a:txBody>
                  <a:tcPr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2"/>
                  </a:ext>
                </a:extLst>
              </a:tr>
              <a:tr h="10669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_tradnl" sz="1600" kern="1200" dirty="0">
                          <a:solidFill>
                            <a:schemeClr val="dk1"/>
                          </a:solidFill>
                          <a:effectLst/>
                          <a:latin typeface="+mn-lt"/>
                          <a:ea typeface="+mn-ea"/>
                          <a:cs typeface="+mn-cs"/>
                        </a:rPr>
                        <a:t>Fuentes informativas</a:t>
                      </a:r>
                      <a:endParaRPr kumimoji="0" lang="en-US" sz="1600" kern="1200" dirty="0">
                        <a:solidFill>
                          <a:schemeClr val="dk1"/>
                        </a:solidFill>
                        <a:effectLst/>
                        <a:latin typeface="+mn-lt"/>
                        <a:ea typeface="+mn-ea"/>
                        <a:cs typeface="+mn-cs"/>
                      </a:endParaRPr>
                    </a:p>
                  </a:txBody>
                  <a:tcPr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76213" indent="-176213">
                        <a:buFont typeface="Arial"/>
                        <a:buChar char="•"/>
                        <a:tabLst>
                          <a:tab pos="176213" algn="l"/>
                        </a:tabLst>
                      </a:pPr>
                      <a:r>
                        <a:rPr lang="es-CO" sz="1600" dirty="0"/>
                        <a:t>Encuesta CCB</a:t>
                      </a:r>
                    </a:p>
                    <a:p>
                      <a:pPr marL="176213" indent="-176213">
                        <a:buFont typeface="Arial"/>
                        <a:buChar char="•"/>
                        <a:tabLst>
                          <a:tab pos="176213" algn="l"/>
                        </a:tabLst>
                      </a:pPr>
                      <a:r>
                        <a:rPr lang="es-CO" sz="1600" dirty="0"/>
                        <a:t>Gran Encuesta TIC</a:t>
                      </a:r>
                    </a:p>
                    <a:p>
                      <a:pPr marL="176213" indent="-176213">
                        <a:buFont typeface="Arial"/>
                        <a:buChar char="•"/>
                        <a:tabLst>
                          <a:tab pos="176213" algn="l"/>
                        </a:tabLst>
                      </a:pPr>
                      <a:r>
                        <a:rPr lang="es-CO" sz="1600" dirty="0"/>
                        <a:t>Hacia una medición de la </a:t>
                      </a:r>
                      <a:r>
                        <a:rPr lang="es-CO" sz="1600" dirty="0" smtClean="0"/>
                        <a:t>economía </a:t>
                      </a:r>
                      <a:r>
                        <a:rPr lang="es-CO" sz="1600" dirty="0"/>
                        <a:t>digital (CRC)</a:t>
                      </a:r>
                    </a:p>
                    <a:p>
                      <a:pPr marL="176213" indent="-176213">
                        <a:buFont typeface="Arial"/>
                        <a:buChar char="•"/>
                        <a:tabLst>
                          <a:tab pos="176213" algn="l"/>
                        </a:tabLst>
                      </a:pPr>
                      <a:r>
                        <a:rPr lang="es-CO" sz="1600" dirty="0"/>
                        <a:t>Otros (DANE, etc.)</a:t>
                      </a:r>
                    </a:p>
                  </a:txBody>
                  <a:tcPr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3"/>
                  </a:ext>
                </a:extLst>
              </a:tr>
              <a:tr h="579187">
                <a:tc>
                  <a:txBody>
                    <a:bodyPr/>
                    <a:lstStyle/>
                    <a:p>
                      <a:r>
                        <a:rPr lang="es-CO" sz="1600" dirty="0"/>
                        <a:t>Esquema informativo de la encuesta</a:t>
                      </a:r>
                    </a:p>
                  </a:txBody>
                  <a:tcPr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76213" indent="-176213">
                        <a:buFont typeface="Arial"/>
                        <a:buChar char="•"/>
                      </a:pPr>
                      <a:r>
                        <a:rPr lang="es-CO" sz="1600" dirty="0"/>
                        <a:t>Cuestionario</a:t>
                      </a:r>
                    </a:p>
                    <a:p>
                      <a:pPr marL="176213" indent="-176213">
                        <a:buFont typeface="Arial"/>
                        <a:buChar char="•"/>
                      </a:pPr>
                      <a:r>
                        <a:rPr lang="es-CO" sz="1600" dirty="0"/>
                        <a:t>Muestra</a:t>
                      </a:r>
                    </a:p>
                  </a:txBody>
                  <a:tcPr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4"/>
                  </a:ext>
                </a:extLst>
              </a:tr>
              <a:tr h="579187">
                <a:tc>
                  <a:txBody>
                    <a:bodyPr/>
                    <a:lstStyle/>
                    <a:p>
                      <a:r>
                        <a:rPr kumimoji="0" lang="es-ES_tradnl" sz="1600" kern="1200" dirty="0">
                          <a:solidFill>
                            <a:schemeClr val="dk1"/>
                          </a:solidFill>
                          <a:effectLst/>
                          <a:latin typeface="+mn-lt"/>
                          <a:ea typeface="+mn-ea"/>
                          <a:cs typeface="+mn-cs"/>
                        </a:rPr>
                        <a:t>Mecanismos de colecta informativa</a:t>
                      </a:r>
                      <a:r>
                        <a:rPr lang="en-US" sz="1600" dirty="0">
                          <a:effectLst/>
                        </a:rPr>
                        <a:t> </a:t>
                      </a:r>
                      <a:endParaRPr lang="es-CO" sz="1600" dirty="0"/>
                    </a:p>
                  </a:txBody>
                  <a:tcPr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76213" indent="-176213">
                        <a:buFont typeface="Arial"/>
                        <a:buChar char="•"/>
                      </a:pPr>
                      <a:r>
                        <a:rPr kumimoji="0" lang="es-ES_tradnl" sz="1600" kern="1200" dirty="0">
                          <a:solidFill>
                            <a:schemeClr val="dk1"/>
                          </a:solidFill>
                          <a:effectLst/>
                          <a:latin typeface="+mn-lt"/>
                          <a:ea typeface="+mn-ea"/>
                          <a:cs typeface="+mn-cs"/>
                        </a:rPr>
                        <a:t>Compilación automática de fuentes públicas</a:t>
                      </a:r>
                    </a:p>
                    <a:p>
                      <a:pPr marL="176213" indent="-176213">
                        <a:buFont typeface="Arial"/>
                        <a:buChar char="•"/>
                      </a:pPr>
                      <a:r>
                        <a:rPr kumimoji="0" lang="es-ES_tradnl" sz="1600" kern="1200" dirty="0">
                          <a:solidFill>
                            <a:schemeClr val="dk1"/>
                          </a:solidFill>
                          <a:effectLst/>
                          <a:latin typeface="+mn-lt"/>
                          <a:ea typeface="+mn-ea"/>
                          <a:cs typeface="+mn-cs"/>
                        </a:rPr>
                        <a:t>Colecta manual</a:t>
                      </a:r>
                      <a:endParaRPr lang="es-CO" sz="1600" dirty="0"/>
                    </a:p>
                  </a:txBody>
                  <a:tcPr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5"/>
                  </a:ext>
                </a:extLst>
              </a:tr>
              <a:tr h="579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_tradnl" sz="1600" kern="1200" dirty="0">
                          <a:solidFill>
                            <a:schemeClr val="dk1"/>
                          </a:solidFill>
                          <a:effectLst/>
                          <a:latin typeface="+mn-lt"/>
                          <a:ea typeface="+mn-ea"/>
                          <a:cs typeface="+mn-cs"/>
                        </a:rPr>
                        <a:t>Procesos de homogeneización de fuentes variadas</a:t>
                      </a:r>
                      <a:endParaRPr kumimoji="0" lang="en-US" sz="1600" kern="1200" dirty="0">
                        <a:solidFill>
                          <a:schemeClr val="dk1"/>
                        </a:solidFill>
                        <a:effectLst/>
                        <a:latin typeface="+mn-lt"/>
                        <a:ea typeface="+mn-ea"/>
                        <a:cs typeface="+mn-cs"/>
                      </a:endParaRPr>
                    </a:p>
                  </a:txBody>
                  <a:tcPr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76213" indent="-176213">
                        <a:buFont typeface="Arial"/>
                        <a:buChar char="•"/>
                      </a:pPr>
                      <a:r>
                        <a:rPr lang="es-CO" sz="1600" dirty="0"/>
                        <a:t>Sectores industriales</a:t>
                      </a:r>
                    </a:p>
                    <a:p>
                      <a:pPr marL="176213" indent="-176213">
                        <a:buFont typeface="Arial"/>
                        <a:buChar char="•"/>
                      </a:pPr>
                      <a:r>
                        <a:rPr lang="es-CO" sz="1600" dirty="0"/>
                        <a:t>Dimensión de establecimientos</a:t>
                      </a:r>
                    </a:p>
                  </a:txBody>
                  <a:tcPr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6"/>
                  </a:ext>
                </a:extLst>
              </a:tr>
              <a:tr h="579187">
                <a:tc>
                  <a:txBody>
                    <a:bodyPr/>
                    <a:lstStyle/>
                    <a:p>
                      <a:r>
                        <a:rPr kumimoji="0" lang="es-ES_tradnl" sz="1600" kern="1200" dirty="0">
                          <a:solidFill>
                            <a:schemeClr val="dk1"/>
                          </a:solidFill>
                          <a:effectLst/>
                          <a:latin typeface="+mn-lt"/>
                          <a:ea typeface="+mn-ea"/>
                          <a:cs typeface="+mn-cs"/>
                        </a:rPr>
                        <a:t>Métodos de normalización de indicadores </a:t>
                      </a:r>
                      <a:endParaRPr lang="es-CO" sz="1600" dirty="0"/>
                    </a:p>
                  </a:txBody>
                  <a:tcPr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66688" indent="-166688">
                        <a:buFont typeface="Arial"/>
                        <a:buChar char="•"/>
                      </a:pPr>
                      <a:r>
                        <a:rPr lang="es-CO" sz="1600" dirty="0"/>
                        <a:t>Factores de expansión</a:t>
                      </a:r>
                    </a:p>
                    <a:p>
                      <a:pPr marL="166688" indent="-166688">
                        <a:buFont typeface="Arial"/>
                        <a:buChar char="•"/>
                      </a:pPr>
                      <a:r>
                        <a:rPr lang="es-CO" sz="1600" dirty="0"/>
                        <a:t>Homogeneización</a:t>
                      </a:r>
                      <a:r>
                        <a:rPr lang="es-CO" sz="1600" baseline="0" dirty="0"/>
                        <a:t> de series estadísticas</a:t>
                      </a:r>
                      <a:endParaRPr lang="es-CO" sz="1600" dirty="0"/>
                    </a:p>
                  </a:txBody>
                  <a:tcPr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7"/>
                  </a:ext>
                </a:extLst>
              </a:tr>
              <a:tr h="3708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_tradnl" sz="1600" kern="1200" dirty="0">
                          <a:solidFill>
                            <a:schemeClr val="dk1"/>
                          </a:solidFill>
                          <a:effectLst/>
                          <a:latin typeface="+mn-lt"/>
                          <a:ea typeface="+mn-ea"/>
                          <a:cs typeface="+mn-cs"/>
                        </a:rPr>
                        <a:t>Cálculo del índice</a:t>
                      </a:r>
                      <a:endParaRPr kumimoji="0" lang="en-US" sz="1600" kern="1200" dirty="0">
                        <a:solidFill>
                          <a:schemeClr val="dk1"/>
                        </a:solidFill>
                        <a:effectLst/>
                        <a:latin typeface="+mn-lt"/>
                        <a:ea typeface="+mn-ea"/>
                        <a:cs typeface="+mn-cs"/>
                      </a:endParaRPr>
                    </a:p>
                  </a:txBody>
                  <a:tcPr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176213" indent="-176213">
                        <a:buFont typeface="Arial"/>
                        <a:buChar char="•"/>
                      </a:pPr>
                      <a:r>
                        <a:rPr lang="es-CO" sz="1600" dirty="0"/>
                        <a:t>Metodología de cálculo</a:t>
                      </a:r>
                    </a:p>
                  </a:txBody>
                  <a:tcPr marT="45725" marB="4572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2747013387"/>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III. CALCULO DEL ÍNDICE DE DIGITALIZACIÓN SECTORIAL DEL PRIMER NIVEL PARA LA ENCUESTA SECTORIAL DEL </a:t>
            </a:r>
            <a:r>
              <a:rPr lang="es-AR" dirty="0" err="1" smtClean="0"/>
              <a:t>DANE</a:t>
            </a:r>
            <a:r>
              <a:rPr lang="es-AR" dirty="0" smtClean="0"/>
              <a:t> </a:t>
            </a:r>
            <a:endParaRPr lang="es-AR" dirty="0"/>
          </a:p>
        </p:txBody>
      </p:sp>
      <p:graphicFrame>
        <p:nvGraphicFramePr>
          <p:cNvPr id="4" name="Table 3"/>
          <p:cNvGraphicFramePr>
            <a:graphicFrameLocks noGrp="1"/>
          </p:cNvGraphicFramePr>
          <p:nvPr>
            <p:extLst>
              <p:ext uri="{D42A27DB-BD31-4B8C-83A1-F6EECF244321}">
                <p14:modId xmlns:p14="http://schemas.microsoft.com/office/powerpoint/2010/main" val="3467568269"/>
              </p:ext>
            </p:extLst>
          </p:nvPr>
        </p:nvGraphicFramePr>
        <p:xfrm>
          <a:off x="1295400" y="1767840"/>
          <a:ext cx="6858000" cy="4099559"/>
        </p:xfrm>
        <a:graphic>
          <a:graphicData uri="http://schemas.openxmlformats.org/drawingml/2006/table">
            <a:tbl>
              <a:tblPr firstRow="1" bandRow="1">
                <a:tableStyleId>{5C22544A-7EE6-4342-B048-85BDC9FD1C3A}</a:tableStyleId>
              </a:tblPr>
              <a:tblGrid>
                <a:gridCol w="1778000">
                  <a:extLst>
                    <a:ext uri="{9D8B030D-6E8A-4147-A177-3AD203B41FA5}">
                      <a16:colId xmlns="" xmlns:a16="http://schemas.microsoft.com/office/drawing/2014/main" val="20000"/>
                    </a:ext>
                  </a:extLst>
                </a:gridCol>
                <a:gridCol w="1016000">
                  <a:extLst>
                    <a:ext uri="{9D8B030D-6E8A-4147-A177-3AD203B41FA5}">
                      <a16:colId xmlns="" xmlns:a16="http://schemas.microsoft.com/office/drawing/2014/main" val="20001"/>
                    </a:ext>
                  </a:extLst>
                </a:gridCol>
                <a:gridCol w="1016000">
                  <a:extLst>
                    <a:ext uri="{9D8B030D-6E8A-4147-A177-3AD203B41FA5}">
                      <a16:colId xmlns="" xmlns:a16="http://schemas.microsoft.com/office/drawing/2014/main" val="20002"/>
                    </a:ext>
                  </a:extLst>
                </a:gridCol>
                <a:gridCol w="1016000">
                  <a:extLst>
                    <a:ext uri="{9D8B030D-6E8A-4147-A177-3AD203B41FA5}">
                      <a16:colId xmlns="" xmlns:a16="http://schemas.microsoft.com/office/drawing/2014/main" val="20003"/>
                    </a:ext>
                  </a:extLst>
                </a:gridCol>
                <a:gridCol w="1016000">
                  <a:extLst>
                    <a:ext uri="{9D8B030D-6E8A-4147-A177-3AD203B41FA5}">
                      <a16:colId xmlns="" xmlns:a16="http://schemas.microsoft.com/office/drawing/2014/main" val="20004"/>
                    </a:ext>
                  </a:extLst>
                </a:gridCol>
                <a:gridCol w="1016000">
                  <a:extLst>
                    <a:ext uri="{9D8B030D-6E8A-4147-A177-3AD203B41FA5}">
                      <a16:colId xmlns="" xmlns:a16="http://schemas.microsoft.com/office/drawing/2014/main" val="20005"/>
                    </a:ext>
                  </a:extLst>
                </a:gridCol>
              </a:tblGrid>
              <a:tr h="370840">
                <a:tc>
                  <a:txBody>
                    <a:bodyPr/>
                    <a:lstStyle/>
                    <a:p>
                      <a:pPr marL="0" marR="0" algn="ctr">
                        <a:spcBef>
                          <a:spcPts val="0"/>
                        </a:spcBef>
                        <a:spcAft>
                          <a:spcPts val="0"/>
                        </a:spcAft>
                      </a:pPr>
                      <a:r>
                        <a:rPr lang="es-AR" sz="1400" b="1" kern="1200" dirty="0">
                          <a:solidFill>
                            <a:srgbClr val="000000"/>
                          </a:solidFill>
                          <a:effectLst/>
                          <a:latin typeface="+mn-lt"/>
                          <a:ea typeface="Times New Roman"/>
                          <a:cs typeface="Arial"/>
                        </a:rPr>
                        <a:t> </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AR" sz="1400" b="1" kern="1200" dirty="0">
                          <a:solidFill>
                            <a:srgbClr val="FFFFFF"/>
                          </a:solidFill>
                          <a:effectLst/>
                          <a:latin typeface="+mn-lt"/>
                          <a:ea typeface="MS PGothic"/>
                          <a:cs typeface="MS PGothic"/>
                        </a:rPr>
                        <a:t>Infraes-</a:t>
                      </a:r>
                      <a:endParaRPr lang="en-US" sz="1400" dirty="0">
                        <a:solidFill>
                          <a:srgbClr val="FFFFFF"/>
                        </a:solidFill>
                        <a:effectLst/>
                        <a:latin typeface="+mn-lt"/>
                        <a:ea typeface="ＭＳ 明朝"/>
                        <a:cs typeface="Times New Roman"/>
                      </a:endParaRPr>
                    </a:p>
                    <a:p>
                      <a:pPr marL="0" marR="0" algn="ctr">
                        <a:spcBef>
                          <a:spcPts val="0"/>
                        </a:spcBef>
                        <a:spcAft>
                          <a:spcPts val="0"/>
                        </a:spcAft>
                      </a:pPr>
                      <a:r>
                        <a:rPr lang="es-AR" sz="1400" b="1" kern="1200" dirty="0">
                          <a:solidFill>
                            <a:srgbClr val="FFFFFF"/>
                          </a:solidFill>
                          <a:effectLst/>
                          <a:latin typeface="+mn-lt"/>
                          <a:ea typeface="MS PGothic"/>
                          <a:cs typeface="MS PGothic"/>
                        </a:rPr>
                        <a:t>tructura</a:t>
                      </a:r>
                      <a:endParaRPr lang="en-US" sz="1400" dirty="0">
                        <a:solidFill>
                          <a:srgbClr val="FFFFFF"/>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AR" sz="1400" b="1" kern="1200" dirty="0">
                          <a:solidFill>
                            <a:srgbClr val="FFFFFF"/>
                          </a:solidFill>
                          <a:effectLst/>
                          <a:latin typeface="+mn-lt"/>
                          <a:ea typeface="MS PGothic"/>
                          <a:cs typeface="MS PGothic"/>
                        </a:rPr>
                        <a:t>Insumos</a:t>
                      </a:r>
                      <a:endParaRPr lang="en-US" sz="1400" dirty="0">
                        <a:solidFill>
                          <a:srgbClr val="FFFFFF"/>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AR" sz="1400" b="1" kern="1200" dirty="0">
                          <a:solidFill>
                            <a:srgbClr val="FFFFFF"/>
                          </a:solidFill>
                          <a:effectLst/>
                          <a:latin typeface="+mn-lt"/>
                          <a:ea typeface="MS PGothic"/>
                          <a:cs typeface="MS PGothic"/>
                        </a:rPr>
                        <a:t>Procesa-</a:t>
                      </a:r>
                      <a:endParaRPr lang="en-US" sz="1400" dirty="0">
                        <a:solidFill>
                          <a:srgbClr val="FFFFFF"/>
                        </a:solidFill>
                        <a:effectLst/>
                        <a:latin typeface="+mn-lt"/>
                        <a:ea typeface="ＭＳ 明朝"/>
                        <a:cs typeface="Times New Roman"/>
                      </a:endParaRPr>
                    </a:p>
                    <a:p>
                      <a:pPr marL="0" marR="0" algn="ctr">
                        <a:spcBef>
                          <a:spcPts val="0"/>
                        </a:spcBef>
                        <a:spcAft>
                          <a:spcPts val="0"/>
                        </a:spcAft>
                      </a:pPr>
                      <a:r>
                        <a:rPr lang="es-AR" sz="1400" b="1" kern="1200" dirty="0">
                          <a:solidFill>
                            <a:srgbClr val="FFFFFF"/>
                          </a:solidFill>
                          <a:effectLst/>
                          <a:latin typeface="+mn-lt"/>
                          <a:ea typeface="MS PGothic"/>
                          <a:cs typeface="MS PGothic"/>
                        </a:rPr>
                        <a:t>miento</a:t>
                      </a:r>
                      <a:endParaRPr lang="en-US" sz="1400" dirty="0">
                        <a:solidFill>
                          <a:srgbClr val="FFFFFF"/>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AR" sz="1400" b="1" kern="1200" dirty="0">
                          <a:solidFill>
                            <a:srgbClr val="FFFFFF"/>
                          </a:solidFill>
                          <a:effectLst/>
                          <a:latin typeface="+mn-lt"/>
                          <a:ea typeface="MS PGothic"/>
                          <a:cs typeface="MS PGothic"/>
                        </a:rPr>
                        <a:t>Distribu-</a:t>
                      </a:r>
                      <a:endParaRPr lang="en-US" sz="1400" dirty="0">
                        <a:solidFill>
                          <a:srgbClr val="FFFFFF"/>
                        </a:solidFill>
                        <a:effectLst/>
                        <a:latin typeface="+mn-lt"/>
                        <a:ea typeface="ＭＳ 明朝"/>
                        <a:cs typeface="Times New Roman"/>
                      </a:endParaRPr>
                    </a:p>
                    <a:p>
                      <a:pPr marL="0" marR="0" algn="ctr">
                        <a:spcBef>
                          <a:spcPts val="0"/>
                        </a:spcBef>
                        <a:spcAft>
                          <a:spcPts val="0"/>
                        </a:spcAft>
                      </a:pPr>
                      <a:r>
                        <a:rPr lang="es-AR" sz="1400" b="1" kern="1200" dirty="0" err="1" smtClean="0">
                          <a:solidFill>
                            <a:srgbClr val="FFFFFF"/>
                          </a:solidFill>
                          <a:effectLst/>
                          <a:latin typeface="+mn-lt"/>
                          <a:ea typeface="MS PGothic"/>
                          <a:cs typeface="MS PGothic"/>
                        </a:rPr>
                        <a:t>ción</a:t>
                      </a:r>
                      <a:endParaRPr lang="en-US" sz="1400" dirty="0">
                        <a:solidFill>
                          <a:srgbClr val="FFFFFF"/>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AR" sz="1400" b="1" kern="1200" dirty="0">
                          <a:solidFill>
                            <a:srgbClr val="FFFFFF"/>
                          </a:solidFill>
                          <a:effectLst/>
                          <a:latin typeface="+mn-lt"/>
                          <a:ea typeface="MS PGothic"/>
                          <a:cs typeface="MS PGothic"/>
                        </a:rPr>
                        <a:t>Total</a:t>
                      </a:r>
                      <a:endParaRPr lang="en-US" sz="1400" dirty="0">
                        <a:solidFill>
                          <a:srgbClr val="FFFFFF"/>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0"/>
                  </a:ext>
                </a:extLst>
              </a:tr>
              <a:tr h="370840">
                <a:tc>
                  <a:txBody>
                    <a:bodyPr/>
                    <a:lstStyle/>
                    <a:p>
                      <a:pPr marL="0" marR="0" algn="ctr">
                        <a:spcBef>
                          <a:spcPts val="0"/>
                        </a:spcBef>
                        <a:spcAft>
                          <a:spcPts val="0"/>
                        </a:spcAft>
                      </a:pPr>
                      <a:r>
                        <a:rPr lang="es-AR" sz="1400" kern="1200" dirty="0">
                          <a:solidFill>
                            <a:srgbClr val="000000"/>
                          </a:solidFill>
                          <a:effectLst/>
                          <a:latin typeface="+mn-lt"/>
                          <a:ea typeface="MS PGothic"/>
                          <a:cs typeface="MS PGothic"/>
                        </a:rPr>
                        <a:t>Industrias manufactureras</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AR" sz="1400" dirty="0">
                          <a:solidFill>
                            <a:srgbClr val="000000"/>
                          </a:solidFill>
                          <a:effectLst/>
                          <a:latin typeface="+mn-lt"/>
                          <a:ea typeface="ＭＳ 明朝"/>
                          <a:cs typeface="Times New Roman"/>
                        </a:rPr>
                        <a:t>77.54</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6EA0B0"/>
                    </a:solidFill>
                  </a:tcPr>
                </a:tc>
                <a:tc>
                  <a:txBody>
                    <a:bodyPr/>
                    <a:lstStyle/>
                    <a:p>
                      <a:pPr marL="0" marR="0" algn="ctr">
                        <a:spcBef>
                          <a:spcPts val="0"/>
                        </a:spcBef>
                        <a:spcAft>
                          <a:spcPts val="0"/>
                        </a:spcAft>
                      </a:pPr>
                      <a:r>
                        <a:rPr lang="es-AR" sz="1400" dirty="0">
                          <a:solidFill>
                            <a:srgbClr val="000000"/>
                          </a:solidFill>
                          <a:effectLst/>
                          <a:latin typeface="+mn-lt"/>
                          <a:ea typeface="ＭＳ 明朝"/>
                          <a:cs typeface="Times New Roman"/>
                        </a:rPr>
                        <a:t>45.93</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8C6D0"/>
                    </a:solidFill>
                  </a:tcPr>
                </a:tc>
                <a:tc>
                  <a:txBody>
                    <a:bodyPr/>
                    <a:lstStyle/>
                    <a:p>
                      <a:pPr marL="0" marR="0" algn="ctr">
                        <a:spcBef>
                          <a:spcPts val="0"/>
                        </a:spcBef>
                        <a:spcAft>
                          <a:spcPts val="0"/>
                        </a:spcAft>
                      </a:pPr>
                      <a:r>
                        <a:rPr lang="es-AR" sz="1400" dirty="0">
                          <a:solidFill>
                            <a:srgbClr val="000000"/>
                          </a:solidFill>
                          <a:effectLst/>
                          <a:latin typeface="+mn-lt"/>
                          <a:ea typeface="ＭＳ 明朝"/>
                          <a:cs typeface="Times New Roman"/>
                        </a:rPr>
                        <a:t>49.26</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8C6D0"/>
                    </a:solidFill>
                  </a:tcPr>
                </a:tc>
                <a:tc>
                  <a:txBody>
                    <a:bodyPr/>
                    <a:lstStyle/>
                    <a:p>
                      <a:pPr marL="0" marR="0" algn="ctr">
                        <a:spcBef>
                          <a:spcPts val="0"/>
                        </a:spcBef>
                        <a:spcAft>
                          <a:spcPts val="0"/>
                        </a:spcAft>
                      </a:pPr>
                      <a:r>
                        <a:rPr lang="es-AR" sz="1400" dirty="0">
                          <a:solidFill>
                            <a:srgbClr val="000000"/>
                          </a:solidFill>
                          <a:effectLst/>
                          <a:latin typeface="+mn-lt"/>
                          <a:ea typeface="ＭＳ 明朝"/>
                          <a:cs typeface="Times New Roman"/>
                        </a:rPr>
                        <a:t>38.33</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BF0F2"/>
                    </a:solidFill>
                  </a:tcPr>
                </a:tc>
                <a:tc>
                  <a:txBody>
                    <a:bodyPr/>
                    <a:lstStyle/>
                    <a:p>
                      <a:pPr marL="0" marR="0" algn="ctr">
                        <a:spcBef>
                          <a:spcPts val="0"/>
                        </a:spcBef>
                        <a:spcAft>
                          <a:spcPts val="0"/>
                        </a:spcAft>
                      </a:pPr>
                      <a:r>
                        <a:rPr lang="es-AR" sz="1400" dirty="0">
                          <a:solidFill>
                            <a:srgbClr val="000000"/>
                          </a:solidFill>
                          <a:effectLst/>
                          <a:latin typeface="+mn-lt"/>
                          <a:ea typeface="ＭＳ 明朝"/>
                          <a:cs typeface="Times New Roman"/>
                        </a:rPr>
                        <a:t>53.21</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8C6D0"/>
                    </a:solidFill>
                  </a:tcPr>
                </a:tc>
                <a:extLst>
                  <a:ext uri="{0D108BD9-81ED-4DB2-BD59-A6C34878D82A}">
                    <a16:rowId xmlns="" xmlns:a16="http://schemas.microsoft.com/office/drawing/2014/main" val="10001"/>
                  </a:ext>
                </a:extLst>
              </a:tr>
              <a:tr h="370840">
                <a:tc>
                  <a:txBody>
                    <a:bodyPr/>
                    <a:lstStyle/>
                    <a:p>
                      <a:pPr marL="0" marR="0" algn="ctr">
                        <a:spcBef>
                          <a:spcPts val="0"/>
                        </a:spcBef>
                        <a:spcAft>
                          <a:spcPts val="0"/>
                        </a:spcAft>
                      </a:pPr>
                      <a:r>
                        <a:rPr lang="es-AR" sz="1400" kern="1200">
                          <a:solidFill>
                            <a:srgbClr val="000000"/>
                          </a:solidFill>
                          <a:effectLst/>
                          <a:latin typeface="+mn-lt"/>
                          <a:ea typeface="MS PGothic"/>
                          <a:cs typeface="MS PGothic"/>
                        </a:rPr>
                        <a:t>Comercio</a:t>
                      </a:r>
                      <a:endParaRPr lang="en-US" sz="140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AR" sz="1400" kern="1200" dirty="0">
                          <a:solidFill>
                            <a:srgbClr val="000000"/>
                          </a:solidFill>
                          <a:effectLst/>
                          <a:latin typeface="+mn-lt"/>
                          <a:ea typeface="MS PGothic"/>
                          <a:cs typeface="MS PGothic"/>
                        </a:rPr>
                        <a:t>74.44</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6EA0B0"/>
                    </a:solidFill>
                  </a:tcPr>
                </a:tc>
                <a:tc>
                  <a:txBody>
                    <a:bodyPr/>
                    <a:lstStyle/>
                    <a:p>
                      <a:pPr marL="0" marR="0" algn="ctr">
                        <a:spcBef>
                          <a:spcPts val="0"/>
                        </a:spcBef>
                        <a:spcAft>
                          <a:spcPts val="0"/>
                        </a:spcAft>
                      </a:pPr>
                      <a:r>
                        <a:rPr lang="es-AR" sz="1400" kern="1200" dirty="0">
                          <a:solidFill>
                            <a:srgbClr val="000000"/>
                          </a:solidFill>
                          <a:effectLst/>
                          <a:latin typeface="+mn-lt"/>
                          <a:ea typeface="MS PGothic"/>
                          <a:cs typeface="MS PGothic"/>
                        </a:rPr>
                        <a:t>47.68</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8C6D0"/>
                    </a:solidFill>
                  </a:tcPr>
                </a:tc>
                <a:tc>
                  <a:txBody>
                    <a:bodyPr/>
                    <a:lstStyle/>
                    <a:p>
                      <a:pPr marL="0" marR="0" algn="ctr">
                        <a:spcBef>
                          <a:spcPts val="0"/>
                        </a:spcBef>
                        <a:spcAft>
                          <a:spcPts val="0"/>
                        </a:spcAft>
                      </a:pPr>
                      <a:r>
                        <a:rPr lang="es-AR" sz="1400" kern="1200" dirty="0">
                          <a:solidFill>
                            <a:srgbClr val="000000"/>
                          </a:solidFill>
                          <a:effectLst/>
                          <a:latin typeface="+mn-lt"/>
                          <a:ea typeface="MS PGothic"/>
                          <a:cs typeface="MS PGothic"/>
                        </a:rPr>
                        <a:t>60.98</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8C6D0"/>
                    </a:solidFill>
                  </a:tcPr>
                </a:tc>
                <a:tc>
                  <a:txBody>
                    <a:bodyPr/>
                    <a:lstStyle/>
                    <a:p>
                      <a:pPr marL="0" marR="0" algn="ctr">
                        <a:spcBef>
                          <a:spcPts val="0"/>
                        </a:spcBef>
                        <a:spcAft>
                          <a:spcPts val="0"/>
                        </a:spcAft>
                      </a:pPr>
                      <a:r>
                        <a:rPr lang="es-AR" sz="1400" kern="1200" dirty="0">
                          <a:solidFill>
                            <a:srgbClr val="000000"/>
                          </a:solidFill>
                          <a:effectLst/>
                          <a:latin typeface="+mn-lt"/>
                          <a:ea typeface="MS PGothic"/>
                          <a:cs typeface="MS PGothic"/>
                        </a:rPr>
                        <a:t>32.35</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BF0F2"/>
                    </a:solidFill>
                  </a:tcPr>
                </a:tc>
                <a:tc>
                  <a:txBody>
                    <a:bodyPr/>
                    <a:lstStyle/>
                    <a:p>
                      <a:pPr marL="0" marR="0" algn="ctr">
                        <a:spcBef>
                          <a:spcPts val="0"/>
                        </a:spcBef>
                        <a:spcAft>
                          <a:spcPts val="0"/>
                        </a:spcAft>
                      </a:pPr>
                      <a:r>
                        <a:rPr lang="es-AR" sz="1400" kern="1200" dirty="0">
                          <a:solidFill>
                            <a:srgbClr val="000000"/>
                          </a:solidFill>
                          <a:effectLst/>
                          <a:latin typeface="+mn-lt"/>
                          <a:ea typeface="MS PGothic"/>
                          <a:cs typeface="MS PGothic"/>
                        </a:rPr>
                        <a:t>54.09</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8C6D0"/>
                    </a:solidFill>
                  </a:tcPr>
                </a:tc>
                <a:extLst>
                  <a:ext uri="{0D108BD9-81ED-4DB2-BD59-A6C34878D82A}">
                    <a16:rowId xmlns="" xmlns:a16="http://schemas.microsoft.com/office/drawing/2014/main" val="10002"/>
                  </a:ext>
                </a:extLst>
              </a:tr>
              <a:tr h="370840">
                <a:tc>
                  <a:txBody>
                    <a:bodyPr/>
                    <a:lstStyle/>
                    <a:p>
                      <a:pPr marL="0" marR="0" algn="ctr">
                        <a:spcBef>
                          <a:spcPts val="0"/>
                        </a:spcBef>
                        <a:spcAft>
                          <a:spcPts val="0"/>
                        </a:spcAft>
                      </a:pPr>
                      <a:r>
                        <a:rPr lang="es-AR" sz="1400" kern="1200">
                          <a:solidFill>
                            <a:srgbClr val="000000"/>
                          </a:solidFill>
                          <a:effectLst/>
                          <a:latin typeface="+mn-lt"/>
                          <a:ea typeface="MS PGothic"/>
                          <a:cs typeface="MS PGothic"/>
                        </a:rPr>
                        <a:t>Correo y almacenamiento</a:t>
                      </a:r>
                      <a:endParaRPr lang="en-US" sz="140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AR" sz="1400" kern="1200" dirty="0">
                          <a:solidFill>
                            <a:srgbClr val="000000"/>
                          </a:solidFill>
                          <a:effectLst/>
                          <a:latin typeface="+mn-lt"/>
                          <a:ea typeface="MS PGothic"/>
                          <a:cs typeface="MS PGothic"/>
                        </a:rPr>
                        <a:t>81.13</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6EA0B0"/>
                    </a:solidFill>
                  </a:tcPr>
                </a:tc>
                <a:tc>
                  <a:txBody>
                    <a:bodyPr/>
                    <a:lstStyle/>
                    <a:p>
                      <a:pPr marL="0" marR="0" algn="ctr">
                        <a:spcBef>
                          <a:spcPts val="0"/>
                        </a:spcBef>
                        <a:spcAft>
                          <a:spcPts val="0"/>
                        </a:spcAft>
                      </a:pPr>
                      <a:r>
                        <a:rPr lang="es-AR" sz="1400" kern="1200" dirty="0">
                          <a:solidFill>
                            <a:srgbClr val="000000"/>
                          </a:solidFill>
                          <a:effectLst/>
                          <a:latin typeface="+mn-lt"/>
                          <a:ea typeface="MS PGothic"/>
                          <a:cs typeface="MS PGothic"/>
                        </a:rPr>
                        <a:t>51.27</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8C6D0"/>
                    </a:solidFill>
                  </a:tcPr>
                </a:tc>
                <a:tc>
                  <a:txBody>
                    <a:bodyPr/>
                    <a:lstStyle/>
                    <a:p>
                      <a:pPr marL="0" marR="0" algn="ctr">
                        <a:spcBef>
                          <a:spcPts val="0"/>
                        </a:spcBef>
                        <a:spcAft>
                          <a:spcPts val="0"/>
                        </a:spcAft>
                      </a:pPr>
                      <a:r>
                        <a:rPr lang="es-AR" sz="1400" kern="1200" dirty="0">
                          <a:solidFill>
                            <a:srgbClr val="000000"/>
                          </a:solidFill>
                          <a:effectLst/>
                          <a:latin typeface="+mn-lt"/>
                          <a:ea typeface="MS PGothic"/>
                          <a:cs typeface="MS PGothic"/>
                        </a:rPr>
                        <a:t>65.23</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6EA0B0"/>
                    </a:solidFill>
                  </a:tcPr>
                </a:tc>
                <a:tc>
                  <a:txBody>
                    <a:bodyPr/>
                    <a:lstStyle/>
                    <a:p>
                      <a:pPr marL="0" marR="0" algn="ctr">
                        <a:spcBef>
                          <a:spcPts val="0"/>
                        </a:spcBef>
                        <a:spcAft>
                          <a:spcPts val="0"/>
                        </a:spcAft>
                      </a:pPr>
                      <a:r>
                        <a:rPr lang="es-AR" sz="1400" kern="1200" dirty="0">
                          <a:solidFill>
                            <a:srgbClr val="000000"/>
                          </a:solidFill>
                          <a:effectLst/>
                          <a:latin typeface="+mn-lt"/>
                          <a:ea typeface="MS PGothic"/>
                          <a:cs typeface="MS PGothic"/>
                        </a:rPr>
                        <a:t>41.98</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BF0F2"/>
                    </a:solidFill>
                  </a:tcPr>
                </a:tc>
                <a:tc>
                  <a:txBody>
                    <a:bodyPr/>
                    <a:lstStyle/>
                    <a:p>
                      <a:pPr marL="0" marR="0" algn="ctr">
                        <a:spcBef>
                          <a:spcPts val="0"/>
                        </a:spcBef>
                        <a:spcAft>
                          <a:spcPts val="0"/>
                        </a:spcAft>
                      </a:pPr>
                      <a:r>
                        <a:rPr lang="es-AR" sz="1400" kern="1200" dirty="0">
                          <a:solidFill>
                            <a:srgbClr val="000000"/>
                          </a:solidFill>
                          <a:effectLst/>
                          <a:latin typeface="+mn-lt"/>
                          <a:ea typeface="MS PGothic"/>
                          <a:cs typeface="MS PGothic"/>
                        </a:rPr>
                        <a:t>58.92</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8C6D0"/>
                    </a:solidFill>
                  </a:tcPr>
                </a:tc>
                <a:extLst>
                  <a:ext uri="{0D108BD9-81ED-4DB2-BD59-A6C34878D82A}">
                    <a16:rowId xmlns="" xmlns:a16="http://schemas.microsoft.com/office/drawing/2014/main" val="10003"/>
                  </a:ext>
                </a:extLst>
              </a:tr>
              <a:tr h="370840">
                <a:tc>
                  <a:txBody>
                    <a:bodyPr/>
                    <a:lstStyle/>
                    <a:p>
                      <a:pPr marL="0" marR="0" algn="ctr">
                        <a:spcBef>
                          <a:spcPts val="0"/>
                        </a:spcBef>
                        <a:spcAft>
                          <a:spcPts val="0"/>
                        </a:spcAft>
                      </a:pPr>
                      <a:r>
                        <a:rPr lang="es-AR" sz="1400" kern="1200">
                          <a:solidFill>
                            <a:srgbClr val="000000"/>
                          </a:solidFill>
                          <a:effectLst/>
                          <a:latin typeface="+mn-lt"/>
                          <a:ea typeface="MS PGothic"/>
                          <a:cs typeface="MS PGothic"/>
                        </a:rPr>
                        <a:t>Alojamiento y servicios de comida</a:t>
                      </a:r>
                      <a:endParaRPr lang="en-US" sz="140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AR" sz="1400" kern="1200" dirty="0">
                          <a:solidFill>
                            <a:srgbClr val="000000"/>
                          </a:solidFill>
                          <a:effectLst/>
                          <a:latin typeface="+mn-lt"/>
                          <a:ea typeface="MS PGothic"/>
                          <a:cs typeface="MS PGothic"/>
                        </a:rPr>
                        <a:t>80.85</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6EA0B0"/>
                    </a:solidFill>
                  </a:tcPr>
                </a:tc>
                <a:tc>
                  <a:txBody>
                    <a:bodyPr/>
                    <a:lstStyle/>
                    <a:p>
                      <a:pPr marL="0" marR="0" algn="ctr">
                        <a:spcBef>
                          <a:spcPts val="0"/>
                        </a:spcBef>
                        <a:spcAft>
                          <a:spcPts val="0"/>
                        </a:spcAft>
                      </a:pPr>
                      <a:r>
                        <a:rPr lang="es-AR" sz="1400" kern="1200" dirty="0">
                          <a:solidFill>
                            <a:srgbClr val="000000"/>
                          </a:solidFill>
                          <a:effectLst/>
                          <a:latin typeface="+mn-lt"/>
                          <a:ea typeface="MS PGothic"/>
                          <a:cs typeface="MS PGothic"/>
                        </a:rPr>
                        <a:t>52.09</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8C6D0"/>
                    </a:solidFill>
                  </a:tcPr>
                </a:tc>
                <a:tc>
                  <a:txBody>
                    <a:bodyPr/>
                    <a:lstStyle/>
                    <a:p>
                      <a:pPr marL="0" marR="0" algn="ctr">
                        <a:spcBef>
                          <a:spcPts val="0"/>
                        </a:spcBef>
                        <a:spcAft>
                          <a:spcPts val="0"/>
                        </a:spcAft>
                      </a:pPr>
                      <a:r>
                        <a:rPr lang="es-AR" sz="1400" kern="1200" dirty="0">
                          <a:solidFill>
                            <a:srgbClr val="000000"/>
                          </a:solidFill>
                          <a:effectLst/>
                          <a:latin typeface="+mn-lt"/>
                          <a:ea typeface="MS PGothic"/>
                          <a:cs typeface="MS PGothic"/>
                        </a:rPr>
                        <a:t>57.42</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8C6D0"/>
                    </a:solidFill>
                  </a:tcPr>
                </a:tc>
                <a:tc>
                  <a:txBody>
                    <a:bodyPr/>
                    <a:lstStyle/>
                    <a:p>
                      <a:pPr marL="0" marR="0" algn="ctr">
                        <a:spcBef>
                          <a:spcPts val="0"/>
                        </a:spcBef>
                        <a:spcAft>
                          <a:spcPts val="0"/>
                        </a:spcAft>
                      </a:pPr>
                      <a:r>
                        <a:rPr lang="es-AR" sz="1400" kern="1200" dirty="0">
                          <a:solidFill>
                            <a:srgbClr val="000000"/>
                          </a:solidFill>
                          <a:effectLst/>
                          <a:latin typeface="+mn-lt"/>
                          <a:ea typeface="MS PGothic"/>
                          <a:cs typeface="MS PGothic"/>
                        </a:rPr>
                        <a:t>43.55</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BF0F2"/>
                    </a:solidFill>
                  </a:tcPr>
                </a:tc>
                <a:tc>
                  <a:txBody>
                    <a:bodyPr/>
                    <a:lstStyle/>
                    <a:p>
                      <a:pPr marL="0" marR="0" algn="ctr">
                        <a:spcBef>
                          <a:spcPts val="0"/>
                        </a:spcBef>
                        <a:spcAft>
                          <a:spcPts val="0"/>
                        </a:spcAft>
                      </a:pPr>
                      <a:r>
                        <a:rPr lang="es-AR" sz="1400" kern="1200" dirty="0">
                          <a:solidFill>
                            <a:srgbClr val="000000"/>
                          </a:solidFill>
                          <a:effectLst/>
                          <a:latin typeface="+mn-lt"/>
                          <a:ea typeface="MS PGothic"/>
                          <a:cs typeface="MS PGothic"/>
                        </a:rPr>
                        <a:t>57.78</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8C6D0"/>
                    </a:solidFill>
                  </a:tcPr>
                </a:tc>
                <a:extLst>
                  <a:ext uri="{0D108BD9-81ED-4DB2-BD59-A6C34878D82A}">
                    <a16:rowId xmlns="" xmlns:a16="http://schemas.microsoft.com/office/drawing/2014/main" val="10004"/>
                  </a:ext>
                </a:extLst>
              </a:tr>
              <a:tr h="370840">
                <a:tc>
                  <a:txBody>
                    <a:bodyPr/>
                    <a:lstStyle/>
                    <a:p>
                      <a:pPr marL="0" marR="0" algn="ctr">
                        <a:spcBef>
                          <a:spcPts val="0"/>
                        </a:spcBef>
                        <a:spcAft>
                          <a:spcPts val="0"/>
                        </a:spcAft>
                      </a:pPr>
                      <a:r>
                        <a:rPr lang="es-AR" sz="1400" kern="1200">
                          <a:solidFill>
                            <a:srgbClr val="000000"/>
                          </a:solidFill>
                          <a:effectLst/>
                          <a:latin typeface="+mn-lt"/>
                          <a:ea typeface="MS PGothic"/>
                          <a:cs typeface="MS PGothic"/>
                        </a:rPr>
                        <a:t>Información y Comunicaciones</a:t>
                      </a:r>
                      <a:endParaRPr lang="en-US" sz="140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AR" sz="1400" kern="1200" dirty="0">
                          <a:solidFill>
                            <a:srgbClr val="000000"/>
                          </a:solidFill>
                          <a:effectLst/>
                          <a:latin typeface="+mn-lt"/>
                          <a:ea typeface="MS PGothic"/>
                          <a:cs typeface="MS PGothic"/>
                        </a:rPr>
                        <a:t>82.07</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6EA0B0"/>
                    </a:solidFill>
                  </a:tcPr>
                </a:tc>
                <a:tc>
                  <a:txBody>
                    <a:bodyPr/>
                    <a:lstStyle/>
                    <a:p>
                      <a:pPr marL="0" marR="0" algn="ctr">
                        <a:spcBef>
                          <a:spcPts val="0"/>
                        </a:spcBef>
                        <a:spcAft>
                          <a:spcPts val="0"/>
                        </a:spcAft>
                      </a:pPr>
                      <a:r>
                        <a:rPr lang="es-AR" sz="1400" kern="1200" dirty="0">
                          <a:solidFill>
                            <a:srgbClr val="000000"/>
                          </a:solidFill>
                          <a:effectLst/>
                          <a:latin typeface="+mn-lt"/>
                          <a:ea typeface="MS PGothic"/>
                          <a:cs typeface="MS PGothic"/>
                        </a:rPr>
                        <a:t>53.96</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8C6D0"/>
                    </a:solidFill>
                  </a:tcPr>
                </a:tc>
                <a:tc>
                  <a:txBody>
                    <a:bodyPr/>
                    <a:lstStyle/>
                    <a:p>
                      <a:pPr marL="0" marR="0" algn="ctr">
                        <a:spcBef>
                          <a:spcPts val="0"/>
                        </a:spcBef>
                        <a:spcAft>
                          <a:spcPts val="0"/>
                        </a:spcAft>
                      </a:pPr>
                      <a:r>
                        <a:rPr lang="es-AR" sz="1400" kern="1200" dirty="0">
                          <a:solidFill>
                            <a:srgbClr val="000000"/>
                          </a:solidFill>
                          <a:effectLst/>
                          <a:latin typeface="+mn-lt"/>
                          <a:ea typeface="MS PGothic"/>
                          <a:cs typeface="MS PGothic"/>
                        </a:rPr>
                        <a:t>81.31</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6EA0B0"/>
                    </a:solidFill>
                  </a:tcPr>
                </a:tc>
                <a:tc>
                  <a:txBody>
                    <a:bodyPr/>
                    <a:lstStyle/>
                    <a:p>
                      <a:pPr marL="0" marR="0" algn="ctr">
                        <a:spcBef>
                          <a:spcPts val="0"/>
                        </a:spcBef>
                        <a:spcAft>
                          <a:spcPts val="0"/>
                        </a:spcAft>
                      </a:pPr>
                      <a:r>
                        <a:rPr lang="es-AR" sz="1400" kern="1200" dirty="0">
                          <a:solidFill>
                            <a:srgbClr val="000000"/>
                          </a:solidFill>
                          <a:effectLst/>
                          <a:latin typeface="+mn-lt"/>
                          <a:ea typeface="MS PGothic"/>
                          <a:cs typeface="MS PGothic"/>
                        </a:rPr>
                        <a:t>47.73</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8C6D0"/>
                    </a:solidFill>
                  </a:tcPr>
                </a:tc>
                <a:tc>
                  <a:txBody>
                    <a:bodyPr/>
                    <a:lstStyle/>
                    <a:p>
                      <a:pPr marL="0" marR="0" algn="ctr">
                        <a:spcBef>
                          <a:spcPts val="0"/>
                        </a:spcBef>
                        <a:spcAft>
                          <a:spcPts val="0"/>
                        </a:spcAft>
                      </a:pPr>
                      <a:r>
                        <a:rPr lang="es-AR" sz="1400" kern="1200" dirty="0">
                          <a:solidFill>
                            <a:srgbClr val="000000"/>
                          </a:solidFill>
                          <a:effectLst/>
                          <a:latin typeface="+mn-lt"/>
                          <a:ea typeface="MS PGothic"/>
                          <a:cs typeface="MS PGothic"/>
                        </a:rPr>
                        <a:t>64.01</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8C6D0"/>
                    </a:solidFill>
                  </a:tcPr>
                </a:tc>
                <a:extLst>
                  <a:ext uri="{0D108BD9-81ED-4DB2-BD59-A6C34878D82A}">
                    <a16:rowId xmlns="" xmlns:a16="http://schemas.microsoft.com/office/drawing/2014/main" val="10005"/>
                  </a:ext>
                </a:extLst>
              </a:tr>
              <a:tr h="370840">
                <a:tc>
                  <a:txBody>
                    <a:bodyPr/>
                    <a:lstStyle/>
                    <a:p>
                      <a:pPr marL="0" marR="0" algn="ctr">
                        <a:spcBef>
                          <a:spcPts val="0"/>
                        </a:spcBef>
                        <a:spcAft>
                          <a:spcPts val="0"/>
                        </a:spcAft>
                      </a:pPr>
                      <a:r>
                        <a:rPr lang="es-AR" sz="1400" kern="1200">
                          <a:solidFill>
                            <a:srgbClr val="000000"/>
                          </a:solidFill>
                          <a:effectLst/>
                          <a:latin typeface="+mn-lt"/>
                          <a:ea typeface="MS PGothic"/>
                          <a:cs typeface="MS PGothic"/>
                        </a:rPr>
                        <a:t>Actividades inmobiliarias </a:t>
                      </a:r>
                      <a:endParaRPr lang="en-US" sz="140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AR" sz="1400" kern="1200" dirty="0">
                          <a:solidFill>
                            <a:srgbClr val="000000"/>
                          </a:solidFill>
                          <a:effectLst/>
                          <a:latin typeface="+mn-lt"/>
                          <a:ea typeface="MS PGothic"/>
                          <a:cs typeface="MS PGothic"/>
                        </a:rPr>
                        <a:t>80.19</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6EA0B0"/>
                    </a:solidFill>
                  </a:tcPr>
                </a:tc>
                <a:tc>
                  <a:txBody>
                    <a:bodyPr/>
                    <a:lstStyle/>
                    <a:p>
                      <a:pPr marL="0" marR="0" algn="ctr">
                        <a:spcBef>
                          <a:spcPts val="0"/>
                        </a:spcBef>
                        <a:spcAft>
                          <a:spcPts val="0"/>
                        </a:spcAft>
                      </a:pPr>
                      <a:r>
                        <a:rPr lang="es-AR" sz="1400" kern="1200" dirty="0">
                          <a:solidFill>
                            <a:srgbClr val="000000"/>
                          </a:solidFill>
                          <a:effectLst/>
                          <a:latin typeface="+mn-lt"/>
                          <a:ea typeface="MS PGothic"/>
                          <a:cs typeface="MS PGothic"/>
                        </a:rPr>
                        <a:t>51.27</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8C6D0"/>
                    </a:solidFill>
                  </a:tcPr>
                </a:tc>
                <a:tc>
                  <a:txBody>
                    <a:bodyPr/>
                    <a:lstStyle/>
                    <a:p>
                      <a:pPr marL="0" marR="0" algn="ctr">
                        <a:spcBef>
                          <a:spcPts val="0"/>
                        </a:spcBef>
                        <a:spcAft>
                          <a:spcPts val="0"/>
                        </a:spcAft>
                      </a:pPr>
                      <a:r>
                        <a:rPr lang="es-AR" sz="1400" kern="1200" dirty="0">
                          <a:solidFill>
                            <a:srgbClr val="000000"/>
                          </a:solidFill>
                          <a:effectLst/>
                          <a:latin typeface="+mn-lt"/>
                          <a:ea typeface="MS PGothic"/>
                          <a:cs typeface="MS PGothic"/>
                        </a:rPr>
                        <a:t>66.59</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6EA0B0"/>
                    </a:solidFill>
                  </a:tcPr>
                </a:tc>
                <a:tc>
                  <a:txBody>
                    <a:bodyPr/>
                    <a:lstStyle/>
                    <a:p>
                      <a:pPr marL="0" marR="0" algn="ctr">
                        <a:spcBef>
                          <a:spcPts val="0"/>
                        </a:spcBef>
                        <a:spcAft>
                          <a:spcPts val="0"/>
                        </a:spcAft>
                      </a:pPr>
                      <a:r>
                        <a:rPr lang="es-AR" sz="1400" kern="1200" dirty="0">
                          <a:solidFill>
                            <a:srgbClr val="000000"/>
                          </a:solidFill>
                          <a:effectLst/>
                          <a:latin typeface="+mn-lt"/>
                          <a:ea typeface="MS PGothic"/>
                          <a:cs typeface="MS PGothic"/>
                        </a:rPr>
                        <a:t>38.47</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BF0F2"/>
                    </a:solidFill>
                  </a:tcPr>
                </a:tc>
                <a:tc>
                  <a:txBody>
                    <a:bodyPr/>
                    <a:lstStyle/>
                    <a:p>
                      <a:pPr marL="0" marR="0" algn="ctr">
                        <a:spcBef>
                          <a:spcPts val="0"/>
                        </a:spcBef>
                        <a:spcAft>
                          <a:spcPts val="0"/>
                        </a:spcAft>
                      </a:pPr>
                      <a:r>
                        <a:rPr lang="es-AR" sz="1400" kern="1200" dirty="0">
                          <a:solidFill>
                            <a:srgbClr val="000000"/>
                          </a:solidFill>
                          <a:effectLst/>
                          <a:latin typeface="+mn-lt"/>
                          <a:ea typeface="MS PGothic"/>
                          <a:cs typeface="MS PGothic"/>
                        </a:rPr>
                        <a:t>58.30</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8C6D0"/>
                    </a:solidFill>
                  </a:tcPr>
                </a:tc>
                <a:extLst>
                  <a:ext uri="{0D108BD9-81ED-4DB2-BD59-A6C34878D82A}">
                    <a16:rowId xmlns="" xmlns:a16="http://schemas.microsoft.com/office/drawing/2014/main" val="10006"/>
                  </a:ext>
                </a:extLst>
              </a:tr>
              <a:tr h="370840">
                <a:tc>
                  <a:txBody>
                    <a:bodyPr/>
                    <a:lstStyle/>
                    <a:p>
                      <a:pPr marL="0" marR="0" algn="ctr">
                        <a:spcBef>
                          <a:spcPts val="0"/>
                        </a:spcBef>
                        <a:spcAft>
                          <a:spcPts val="0"/>
                        </a:spcAft>
                      </a:pPr>
                      <a:r>
                        <a:rPr lang="es-AR" sz="1400" kern="1200">
                          <a:solidFill>
                            <a:srgbClr val="000000"/>
                          </a:solidFill>
                          <a:effectLst/>
                          <a:latin typeface="+mn-lt"/>
                          <a:ea typeface="MS PGothic"/>
                          <a:cs typeface="MS PGothic"/>
                        </a:rPr>
                        <a:t>Profesionales y científicas</a:t>
                      </a:r>
                      <a:endParaRPr lang="en-US" sz="140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AR" sz="1400" kern="1200" dirty="0">
                          <a:solidFill>
                            <a:srgbClr val="000000"/>
                          </a:solidFill>
                          <a:effectLst/>
                          <a:latin typeface="+mn-lt"/>
                          <a:ea typeface="MS PGothic"/>
                          <a:cs typeface="MS PGothic"/>
                        </a:rPr>
                        <a:t>81.66</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6EA0B0"/>
                    </a:solidFill>
                  </a:tcPr>
                </a:tc>
                <a:tc>
                  <a:txBody>
                    <a:bodyPr/>
                    <a:lstStyle/>
                    <a:p>
                      <a:pPr marL="0" marR="0" algn="ctr">
                        <a:spcBef>
                          <a:spcPts val="0"/>
                        </a:spcBef>
                        <a:spcAft>
                          <a:spcPts val="0"/>
                        </a:spcAft>
                      </a:pPr>
                      <a:r>
                        <a:rPr lang="es-AR" sz="1400" kern="1200" dirty="0">
                          <a:solidFill>
                            <a:srgbClr val="000000"/>
                          </a:solidFill>
                          <a:effectLst/>
                          <a:latin typeface="+mn-lt"/>
                          <a:ea typeface="MS PGothic"/>
                          <a:cs typeface="MS PGothic"/>
                        </a:rPr>
                        <a:t>53.54</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8C6D0"/>
                    </a:solidFill>
                  </a:tcPr>
                </a:tc>
                <a:tc>
                  <a:txBody>
                    <a:bodyPr/>
                    <a:lstStyle/>
                    <a:p>
                      <a:pPr marL="0" marR="0" algn="ctr">
                        <a:spcBef>
                          <a:spcPts val="0"/>
                        </a:spcBef>
                        <a:spcAft>
                          <a:spcPts val="0"/>
                        </a:spcAft>
                      </a:pPr>
                      <a:r>
                        <a:rPr lang="es-AR" sz="1400" kern="1200" dirty="0">
                          <a:solidFill>
                            <a:srgbClr val="000000"/>
                          </a:solidFill>
                          <a:effectLst/>
                          <a:latin typeface="+mn-lt"/>
                          <a:ea typeface="MS PGothic"/>
                          <a:cs typeface="MS PGothic"/>
                        </a:rPr>
                        <a:t>74.38</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6EA0B0"/>
                    </a:solidFill>
                  </a:tcPr>
                </a:tc>
                <a:tc>
                  <a:txBody>
                    <a:bodyPr/>
                    <a:lstStyle/>
                    <a:p>
                      <a:pPr marL="0" marR="0" algn="ctr">
                        <a:spcBef>
                          <a:spcPts val="0"/>
                        </a:spcBef>
                        <a:spcAft>
                          <a:spcPts val="0"/>
                        </a:spcAft>
                      </a:pPr>
                      <a:r>
                        <a:rPr lang="es-AR" sz="1400" kern="1200" dirty="0">
                          <a:solidFill>
                            <a:srgbClr val="000000"/>
                          </a:solidFill>
                          <a:effectLst/>
                          <a:latin typeface="+mn-lt"/>
                          <a:ea typeface="MS PGothic"/>
                          <a:cs typeface="MS PGothic"/>
                        </a:rPr>
                        <a:t>42.66</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BF0F2"/>
                    </a:solidFill>
                  </a:tcPr>
                </a:tc>
                <a:tc>
                  <a:txBody>
                    <a:bodyPr/>
                    <a:lstStyle/>
                    <a:p>
                      <a:pPr marL="0" marR="0" algn="ctr">
                        <a:spcBef>
                          <a:spcPts val="0"/>
                        </a:spcBef>
                        <a:spcAft>
                          <a:spcPts val="0"/>
                        </a:spcAft>
                      </a:pPr>
                      <a:r>
                        <a:rPr lang="es-AR" sz="1400" kern="1200" dirty="0">
                          <a:solidFill>
                            <a:srgbClr val="000000"/>
                          </a:solidFill>
                          <a:effectLst/>
                          <a:latin typeface="+mn-lt"/>
                          <a:ea typeface="MS PGothic"/>
                          <a:cs typeface="MS PGothic"/>
                        </a:rPr>
                        <a:t>61.44</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8C6D0"/>
                    </a:solidFill>
                  </a:tcPr>
                </a:tc>
                <a:extLst>
                  <a:ext uri="{0D108BD9-81ED-4DB2-BD59-A6C34878D82A}">
                    <a16:rowId xmlns="" xmlns:a16="http://schemas.microsoft.com/office/drawing/2014/main" val="10007"/>
                  </a:ext>
                </a:extLst>
              </a:tr>
              <a:tr h="370840">
                <a:tc>
                  <a:txBody>
                    <a:bodyPr/>
                    <a:lstStyle/>
                    <a:p>
                      <a:pPr marL="0" marR="0" algn="ctr">
                        <a:spcBef>
                          <a:spcPts val="0"/>
                        </a:spcBef>
                        <a:spcAft>
                          <a:spcPts val="0"/>
                        </a:spcAft>
                      </a:pPr>
                      <a:r>
                        <a:rPr lang="es-AR" sz="1400" kern="1200">
                          <a:solidFill>
                            <a:srgbClr val="000000"/>
                          </a:solidFill>
                          <a:effectLst/>
                          <a:latin typeface="+mn-lt"/>
                          <a:ea typeface="MS PGothic"/>
                          <a:cs typeface="MS PGothic"/>
                        </a:rPr>
                        <a:t>Otros servicios</a:t>
                      </a:r>
                      <a:endParaRPr lang="en-US" sz="140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AR" sz="1400" dirty="0">
                          <a:solidFill>
                            <a:srgbClr val="000000"/>
                          </a:solidFill>
                          <a:effectLst/>
                          <a:latin typeface="+mn-lt"/>
                          <a:ea typeface="ＭＳ 明朝"/>
                          <a:cs typeface="Times New Roman"/>
                        </a:rPr>
                        <a:t>80.83</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6EA0B0"/>
                    </a:solidFill>
                  </a:tcPr>
                </a:tc>
                <a:tc>
                  <a:txBody>
                    <a:bodyPr/>
                    <a:lstStyle/>
                    <a:p>
                      <a:pPr marL="0" marR="0" algn="ctr">
                        <a:spcBef>
                          <a:spcPts val="0"/>
                        </a:spcBef>
                        <a:spcAft>
                          <a:spcPts val="0"/>
                        </a:spcAft>
                      </a:pPr>
                      <a:r>
                        <a:rPr lang="es-AR" sz="1400" dirty="0">
                          <a:solidFill>
                            <a:srgbClr val="000000"/>
                          </a:solidFill>
                          <a:effectLst/>
                          <a:latin typeface="+mn-lt"/>
                          <a:ea typeface="ＭＳ 明朝"/>
                          <a:cs typeface="Times New Roman"/>
                        </a:rPr>
                        <a:t>51.24</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8C6D0"/>
                    </a:solidFill>
                  </a:tcPr>
                </a:tc>
                <a:tc>
                  <a:txBody>
                    <a:bodyPr/>
                    <a:lstStyle/>
                    <a:p>
                      <a:pPr marL="0" marR="0" algn="ctr">
                        <a:spcBef>
                          <a:spcPts val="0"/>
                        </a:spcBef>
                        <a:spcAft>
                          <a:spcPts val="0"/>
                        </a:spcAft>
                      </a:pPr>
                      <a:r>
                        <a:rPr lang="es-AR" sz="1400" dirty="0">
                          <a:solidFill>
                            <a:srgbClr val="000000"/>
                          </a:solidFill>
                          <a:effectLst/>
                          <a:latin typeface="+mn-lt"/>
                          <a:ea typeface="ＭＳ 明朝"/>
                          <a:cs typeface="Times New Roman"/>
                        </a:rPr>
                        <a:t>60.95</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8C6D0"/>
                    </a:solidFill>
                  </a:tcPr>
                </a:tc>
                <a:tc>
                  <a:txBody>
                    <a:bodyPr/>
                    <a:lstStyle/>
                    <a:p>
                      <a:pPr marL="0" marR="0" algn="ctr">
                        <a:spcBef>
                          <a:spcPts val="0"/>
                        </a:spcBef>
                        <a:spcAft>
                          <a:spcPts val="0"/>
                        </a:spcAft>
                      </a:pPr>
                      <a:r>
                        <a:rPr lang="es-AR" sz="1400" dirty="0">
                          <a:solidFill>
                            <a:srgbClr val="000000"/>
                          </a:solidFill>
                          <a:effectLst/>
                          <a:latin typeface="+mn-lt"/>
                          <a:ea typeface="ＭＳ 明朝"/>
                          <a:cs typeface="Times New Roman"/>
                        </a:rPr>
                        <a:t>37.85</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BF0F2"/>
                    </a:solidFill>
                  </a:tcPr>
                </a:tc>
                <a:tc>
                  <a:txBody>
                    <a:bodyPr/>
                    <a:lstStyle/>
                    <a:p>
                      <a:pPr marL="0" marR="0" algn="ctr">
                        <a:spcBef>
                          <a:spcPts val="0"/>
                        </a:spcBef>
                        <a:spcAft>
                          <a:spcPts val="0"/>
                        </a:spcAft>
                      </a:pPr>
                      <a:r>
                        <a:rPr lang="es-AR" sz="1400" kern="1200" dirty="0">
                          <a:solidFill>
                            <a:srgbClr val="000000"/>
                          </a:solidFill>
                          <a:effectLst/>
                          <a:latin typeface="+mn-lt"/>
                          <a:ea typeface="MS PGothic"/>
                          <a:cs typeface="MS PGothic"/>
                        </a:rPr>
                        <a:t>57.17</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8C6D0"/>
                    </a:solidFill>
                  </a:tcPr>
                </a:tc>
                <a:extLst>
                  <a:ext uri="{0D108BD9-81ED-4DB2-BD59-A6C34878D82A}">
                    <a16:rowId xmlns="" xmlns:a16="http://schemas.microsoft.com/office/drawing/2014/main" val="10008"/>
                  </a:ext>
                </a:extLst>
              </a:tr>
              <a:tr h="370840">
                <a:tc>
                  <a:txBody>
                    <a:bodyPr/>
                    <a:lstStyle/>
                    <a:p>
                      <a:pPr marL="0" marR="0" algn="ctr">
                        <a:spcBef>
                          <a:spcPts val="0"/>
                        </a:spcBef>
                        <a:spcAft>
                          <a:spcPts val="0"/>
                        </a:spcAft>
                      </a:pPr>
                      <a:r>
                        <a:rPr lang="es-AR" sz="1400" kern="1200" dirty="0">
                          <a:solidFill>
                            <a:srgbClr val="000000"/>
                          </a:solidFill>
                          <a:effectLst/>
                          <a:latin typeface="+mn-lt"/>
                          <a:ea typeface="MS PGothic"/>
                          <a:cs typeface="MS PGothic"/>
                        </a:rPr>
                        <a:t>Total</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tc>
                  <a:txBody>
                    <a:bodyPr/>
                    <a:lstStyle/>
                    <a:p>
                      <a:pPr marL="0" marR="0" algn="ctr">
                        <a:spcBef>
                          <a:spcPts val="0"/>
                        </a:spcBef>
                        <a:spcAft>
                          <a:spcPts val="0"/>
                        </a:spcAft>
                      </a:pPr>
                      <a:r>
                        <a:rPr lang="es-AR" sz="1400" kern="1200" dirty="0">
                          <a:solidFill>
                            <a:srgbClr val="000000"/>
                          </a:solidFill>
                          <a:effectLst/>
                          <a:latin typeface="+mn-lt"/>
                          <a:ea typeface="MS PGothic"/>
                          <a:cs typeface="MS PGothic"/>
                        </a:rPr>
                        <a:t>77.00</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tc>
                  <a:txBody>
                    <a:bodyPr/>
                    <a:lstStyle/>
                    <a:p>
                      <a:pPr marL="0" marR="0" algn="ctr">
                        <a:spcBef>
                          <a:spcPts val="0"/>
                        </a:spcBef>
                        <a:spcAft>
                          <a:spcPts val="0"/>
                        </a:spcAft>
                      </a:pPr>
                      <a:r>
                        <a:rPr lang="es-AR" sz="1400" kern="1200" dirty="0">
                          <a:solidFill>
                            <a:srgbClr val="000000"/>
                          </a:solidFill>
                          <a:effectLst/>
                          <a:latin typeface="+mn-lt"/>
                          <a:ea typeface="MS PGothic"/>
                          <a:cs typeface="MS PGothic"/>
                        </a:rPr>
                        <a:t>48.02</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tc>
                  <a:txBody>
                    <a:bodyPr/>
                    <a:lstStyle/>
                    <a:p>
                      <a:pPr marL="0" marR="0" algn="ctr">
                        <a:spcBef>
                          <a:spcPts val="0"/>
                        </a:spcBef>
                        <a:spcAft>
                          <a:spcPts val="0"/>
                        </a:spcAft>
                      </a:pPr>
                      <a:r>
                        <a:rPr lang="es-AR" sz="1400" kern="1200" dirty="0">
                          <a:solidFill>
                            <a:srgbClr val="000000"/>
                          </a:solidFill>
                          <a:effectLst/>
                          <a:latin typeface="+mn-lt"/>
                          <a:ea typeface="MS PGothic"/>
                          <a:cs typeface="MS PGothic"/>
                        </a:rPr>
                        <a:t>57.84</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tc>
                  <a:txBody>
                    <a:bodyPr/>
                    <a:lstStyle/>
                    <a:p>
                      <a:pPr marL="0" marR="0" algn="ctr">
                        <a:spcBef>
                          <a:spcPts val="0"/>
                        </a:spcBef>
                        <a:spcAft>
                          <a:spcPts val="0"/>
                        </a:spcAft>
                      </a:pPr>
                      <a:r>
                        <a:rPr lang="es-AR" sz="1400" kern="1200" dirty="0">
                          <a:solidFill>
                            <a:srgbClr val="000000"/>
                          </a:solidFill>
                          <a:effectLst/>
                          <a:latin typeface="+mn-lt"/>
                          <a:ea typeface="MS PGothic"/>
                          <a:cs typeface="MS PGothic"/>
                        </a:rPr>
                        <a:t>36.57</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tc>
                  <a:txBody>
                    <a:bodyPr/>
                    <a:lstStyle/>
                    <a:p>
                      <a:pPr marL="0" marR="0" algn="ctr">
                        <a:spcBef>
                          <a:spcPts val="0"/>
                        </a:spcBef>
                        <a:spcAft>
                          <a:spcPts val="0"/>
                        </a:spcAft>
                      </a:pPr>
                      <a:r>
                        <a:rPr lang="es-AR" sz="1400" kern="1200" dirty="0">
                          <a:solidFill>
                            <a:srgbClr val="000000"/>
                          </a:solidFill>
                          <a:effectLst/>
                          <a:latin typeface="+mn-lt"/>
                          <a:ea typeface="MS PGothic"/>
                          <a:cs typeface="MS PGothic"/>
                        </a:rPr>
                        <a:t>54.84</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68196823"/>
              </p:ext>
            </p:extLst>
          </p:nvPr>
        </p:nvGraphicFramePr>
        <p:xfrm>
          <a:off x="2133600" y="6187440"/>
          <a:ext cx="5410200" cy="365760"/>
        </p:xfrm>
        <a:graphic>
          <a:graphicData uri="http://schemas.openxmlformats.org/drawingml/2006/table">
            <a:tbl>
              <a:tblPr firstRow="1" bandRow="1">
                <a:tableStyleId>{5C22544A-7EE6-4342-B048-85BDC9FD1C3A}</a:tableStyleId>
              </a:tblPr>
              <a:tblGrid>
                <a:gridCol w="533400">
                  <a:extLst>
                    <a:ext uri="{9D8B030D-6E8A-4147-A177-3AD203B41FA5}">
                      <a16:colId xmlns="" xmlns:a16="http://schemas.microsoft.com/office/drawing/2014/main" val="20000"/>
                    </a:ext>
                  </a:extLst>
                </a:gridCol>
                <a:gridCol w="1219200">
                  <a:extLst>
                    <a:ext uri="{9D8B030D-6E8A-4147-A177-3AD203B41FA5}">
                      <a16:colId xmlns="" xmlns:a16="http://schemas.microsoft.com/office/drawing/2014/main" val="20001"/>
                    </a:ext>
                  </a:extLst>
                </a:gridCol>
                <a:gridCol w="457200">
                  <a:extLst>
                    <a:ext uri="{9D8B030D-6E8A-4147-A177-3AD203B41FA5}">
                      <a16:colId xmlns="" xmlns:a16="http://schemas.microsoft.com/office/drawing/2014/main" val="20002"/>
                    </a:ext>
                  </a:extLst>
                </a:gridCol>
                <a:gridCol w="1447800">
                  <a:extLst>
                    <a:ext uri="{9D8B030D-6E8A-4147-A177-3AD203B41FA5}">
                      <a16:colId xmlns="" xmlns:a16="http://schemas.microsoft.com/office/drawing/2014/main" val="20003"/>
                    </a:ext>
                  </a:extLst>
                </a:gridCol>
                <a:gridCol w="609600">
                  <a:extLst>
                    <a:ext uri="{9D8B030D-6E8A-4147-A177-3AD203B41FA5}">
                      <a16:colId xmlns="" xmlns:a16="http://schemas.microsoft.com/office/drawing/2014/main" val="20004"/>
                    </a:ext>
                  </a:extLst>
                </a:gridCol>
                <a:gridCol w="1143000">
                  <a:extLst>
                    <a:ext uri="{9D8B030D-6E8A-4147-A177-3AD203B41FA5}">
                      <a16:colId xmlns="" xmlns:a16="http://schemas.microsoft.com/office/drawing/2014/main" val="20005"/>
                    </a:ext>
                  </a:extLst>
                </a:gridCol>
              </a:tblGrid>
              <a:tr h="294640">
                <a:tc>
                  <a:txBody>
                    <a:bodyPr/>
                    <a:lstStyle/>
                    <a:p>
                      <a:endParaRPr lang="es-CO"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6EA0B0"/>
                    </a:solidFill>
                  </a:tcPr>
                </a:tc>
                <a:tc>
                  <a:txBody>
                    <a:bodyPr/>
                    <a:lstStyle/>
                    <a:p>
                      <a:r>
                        <a:rPr lang="es-CO" sz="1200" b="0" dirty="0">
                          <a:solidFill>
                            <a:schemeClr val="tx1"/>
                          </a:solidFill>
                        </a:rPr>
                        <a:t>Avanzado (&gt;65)</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sz="1200" b="0"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tc>
                  <a:txBody>
                    <a:bodyPr/>
                    <a:lstStyle/>
                    <a:p>
                      <a:r>
                        <a:rPr lang="es-CO" sz="1200" b="0" dirty="0">
                          <a:solidFill>
                            <a:schemeClr val="tx1"/>
                          </a:solidFill>
                        </a:rPr>
                        <a:t>Transicional (65-45)</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sz="1200" b="0"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BF0F2"/>
                    </a:solidFill>
                  </a:tcPr>
                </a:tc>
                <a:tc>
                  <a:txBody>
                    <a:bodyPr/>
                    <a:lstStyle/>
                    <a:p>
                      <a:r>
                        <a:rPr lang="es-CO" sz="1200" b="0" dirty="0">
                          <a:solidFill>
                            <a:schemeClr val="tx1"/>
                          </a:solidFill>
                        </a:rPr>
                        <a:t>Limitado (&lt;45)</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6" name="TextBox 5"/>
          <p:cNvSpPr txBox="1"/>
          <p:nvPr/>
        </p:nvSpPr>
        <p:spPr>
          <a:xfrm>
            <a:off x="1295400" y="990600"/>
            <a:ext cx="6648988" cy="646331"/>
          </a:xfrm>
          <a:prstGeom prst="rect">
            <a:avLst/>
          </a:prstGeom>
          <a:noFill/>
        </p:spPr>
        <p:txBody>
          <a:bodyPr wrap="none" rtlCol="0">
            <a:spAutoFit/>
          </a:bodyPr>
          <a:lstStyle/>
          <a:p>
            <a:pPr algn="ctr"/>
            <a:r>
              <a:rPr lang="es-AR" dirty="0" smtClean="0"/>
              <a:t>COLOMBIA: ÍNDICE DE DIGITALIZACIÓN DE PRIMER NIVEL</a:t>
            </a:r>
          </a:p>
          <a:p>
            <a:pPr algn="ctr"/>
            <a:r>
              <a:rPr lang="es-AR" dirty="0" smtClean="0"/>
              <a:t>(Empresas </a:t>
            </a:r>
            <a:r>
              <a:rPr lang="es-AR" smtClean="0"/>
              <a:t>de más </a:t>
            </a:r>
            <a:r>
              <a:rPr lang="es-AR" dirty="0" smtClean="0"/>
              <a:t>de 11 empleados)</a:t>
            </a:r>
            <a:endParaRPr lang="es-AR" dirty="0"/>
          </a:p>
        </p:txBody>
      </p:sp>
    </p:spTree>
    <p:extLst>
      <p:ext uri="{BB962C8B-B14F-4D97-AF65-F5344CB8AC3E}">
        <p14:creationId xmlns:p14="http://schemas.microsoft.com/office/powerpoint/2010/main" val="10425842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ESTOS RESULTADOS YA PERMITEN EXTRAER CONCLUSIONES SOBRE LA DIGITALIZACION DE LA PRODUCCION EN COLOMBIA</a:t>
            </a:r>
            <a:endParaRPr lang="es-CO" dirty="0"/>
          </a:p>
        </p:txBody>
      </p:sp>
      <p:sp>
        <p:nvSpPr>
          <p:cNvPr id="3" name="Content Placeholder 2"/>
          <p:cNvSpPr>
            <a:spLocks noGrp="1"/>
          </p:cNvSpPr>
          <p:nvPr>
            <p:ph idx="1"/>
          </p:nvPr>
        </p:nvSpPr>
        <p:spPr>
          <a:xfrm>
            <a:off x="612648" y="914400"/>
            <a:ext cx="8302752" cy="5791200"/>
          </a:xfrm>
        </p:spPr>
        <p:txBody>
          <a:bodyPr>
            <a:normAutofit fontScale="92500" lnSpcReduction="20000"/>
          </a:bodyPr>
          <a:lstStyle/>
          <a:p>
            <a:pPr marL="285750" indent="-285750">
              <a:lnSpc>
                <a:spcPct val="110000"/>
              </a:lnSpc>
              <a:buFont typeface="Arial"/>
              <a:buChar char="•"/>
            </a:pPr>
            <a:r>
              <a:rPr lang="es-AR" b="0" dirty="0">
                <a:latin typeface="+mn-lt"/>
              </a:rPr>
              <a:t>El índice de digitalización de infraestructura en todos los sectores analizados es extremadamente alto: entre 82.07 para el sector de información y comunicación y 74.44 para </a:t>
            </a:r>
            <a:r>
              <a:rPr lang="es-AR" b="0" dirty="0" smtClean="0">
                <a:latin typeface="+mn-lt"/>
              </a:rPr>
              <a:t>comercio</a:t>
            </a:r>
          </a:p>
          <a:p>
            <a:pPr marL="741362" lvl="1" indent="-285750">
              <a:lnSpc>
                <a:spcPct val="110000"/>
              </a:lnSpc>
              <a:buFont typeface="Arial"/>
              <a:buChar char="•"/>
            </a:pPr>
            <a:r>
              <a:rPr lang="es-AR" sz="1600" dirty="0">
                <a:latin typeface="+mn-lt"/>
              </a:rPr>
              <a:t>E</a:t>
            </a:r>
            <a:r>
              <a:rPr lang="es-AR" sz="1600" dirty="0" smtClean="0">
                <a:latin typeface="+mn-lt"/>
              </a:rPr>
              <a:t>l </a:t>
            </a:r>
            <a:r>
              <a:rPr lang="es-AR" sz="1600" dirty="0">
                <a:latin typeface="+mn-lt"/>
              </a:rPr>
              <a:t>mismo es calculado en base a la adopción de las siguientes tecnologías: computación, Internet, Intranet, extranet, y redes LAN, es decir tecnologías maduras</a:t>
            </a:r>
            <a:r>
              <a:rPr lang="en-US" sz="1600" dirty="0">
                <a:latin typeface="+mn-lt"/>
              </a:rPr>
              <a:t> </a:t>
            </a:r>
            <a:endParaRPr lang="es-AR" sz="1600" dirty="0" smtClean="0">
              <a:latin typeface="+mn-lt"/>
            </a:endParaRPr>
          </a:p>
          <a:p>
            <a:pPr marL="285750" indent="-285750">
              <a:lnSpc>
                <a:spcPct val="110000"/>
              </a:lnSpc>
              <a:buFont typeface="Arial"/>
              <a:buChar char="•"/>
            </a:pPr>
            <a:r>
              <a:rPr lang="es-AR" b="0" dirty="0">
                <a:latin typeface="+mn-lt"/>
              </a:rPr>
              <a:t>El avance en infraestructura no es replicado en la cadena de procesamiento</a:t>
            </a:r>
            <a:r>
              <a:rPr lang="en-US" b="0" dirty="0">
                <a:latin typeface="+mn-lt"/>
              </a:rPr>
              <a:t> </a:t>
            </a:r>
            <a:endParaRPr lang="en-US" b="0" dirty="0" smtClean="0">
              <a:latin typeface="+mn-lt"/>
            </a:endParaRPr>
          </a:p>
          <a:p>
            <a:pPr marL="741362" lvl="1" indent="-285750">
              <a:lnSpc>
                <a:spcPct val="110000"/>
              </a:lnSpc>
              <a:buFont typeface="Arial"/>
              <a:buChar char="•"/>
            </a:pPr>
            <a:r>
              <a:rPr lang="es-AR" sz="1600" dirty="0">
                <a:latin typeface="+mn-lt"/>
              </a:rPr>
              <a:t>L</a:t>
            </a:r>
            <a:r>
              <a:rPr lang="es-AR" sz="1600" dirty="0" smtClean="0">
                <a:latin typeface="+mn-lt"/>
              </a:rPr>
              <a:t>as </a:t>
            </a:r>
            <a:r>
              <a:rPr lang="es-AR" sz="1600" dirty="0">
                <a:latin typeface="+mn-lt"/>
              </a:rPr>
              <a:t>métricas incluyen acceso en línea a información de bienes y servicios, acceso en línea a información del gobierno, interacción en línea con el gobierno (como por ejemplo, pagos de impuestos), entrega en línea de órdenes de compra de insumos, y uso de banca electrónica (para pagar suministros). </a:t>
            </a:r>
            <a:r>
              <a:rPr lang="en-US" sz="1600" dirty="0" smtClean="0">
                <a:latin typeface="+mn-lt"/>
              </a:rPr>
              <a:t> </a:t>
            </a:r>
          </a:p>
          <a:p>
            <a:pPr marL="285750" indent="-285750">
              <a:lnSpc>
                <a:spcPct val="110000"/>
              </a:lnSpc>
              <a:buFont typeface="Arial"/>
              <a:buChar char="•"/>
            </a:pPr>
            <a:r>
              <a:rPr lang="es-AR" b="0" dirty="0">
                <a:latin typeface="+mn-lt"/>
              </a:rPr>
              <a:t>El estadio de procesamiento de la cadena de valor asume, como es de esperar, características diferentes acorde con el sector industrial considerado. </a:t>
            </a:r>
            <a:endParaRPr lang="es-AR" b="0" dirty="0" smtClean="0">
              <a:latin typeface="+mn-lt"/>
            </a:endParaRPr>
          </a:p>
          <a:p>
            <a:pPr marL="741362" lvl="1" indent="-285750">
              <a:lnSpc>
                <a:spcPct val="110000"/>
              </a:lnSpc>
              <a:buFont typeface="Arial"/>
              <a:buChar char="•"/>
            </a:pPr>
            <a:r>
              <a:rPr lang="es-AR" sz="1600" dirty="0">
                <a:latin typeface="+mn-lt"/>
              </a:rPr>
              <a:t>La digitalización de este estadio mide el grado de integración interno y externo (mediante tercerización) de procesos mediante la adopción de tecnologías como Enterprise Resource Planning (ERP) y el acceso de información a funciones como contabilidad, gestión de inventario, logística y producción</a:t>
            </a:r>
            <a:r>
              <a:rPr lang="en-US" sz="1600" dirty="0">
                <a:latin typeface="+mn-lt"/>
              </a:rPr>
              <a:t> </a:t>
            </a:r>
            <a:endParaRPr lang="en-US" sz="1600" dirty="0" smtClean="0">
              <a:latin typeface="+mn-lt"/>
            </a:endParaRPr>
          </a:p>
          <a:p>
            <a:pPr marL="741362" lvl="1" indent="-285750">
              <a:lnSpc>
                <a:spcPct val="110000"/>
              </a:lnSpc>
              <a:buFont typeface="Arial"/>
              <a:buChar char="•"/>
            </a:pPr>
            <a:r>
              <a:rPr lang="es-AR" sz="1600" dirty="0">
                <a:latin typeface="+mn-lt"/>
              </a:rPr>
              <a:t>Tres sectores colombianos muestran una digitalización del procesamiento sensiblemente menor que el resto del aparato productivo: industrias manufactureras, comercio, y hoteles y restaurantes. Dos </a:t>
            </a:r>
            <a:r>
              <a:rPr lang="es-AR" sz="1600" dirty="0" smtClean="0">
                <a:latin typeface="+mn-lt"/>
              </a:rPr>
              <a:t>de ellos </a:t>
            </a:r>
            <a:r>
              <a:rPr lang="es-AR" sz="1600" dirty="0">
                <a:latin typeface="+mn-lt"/>
              </a:rPr>
              <a:t>han sido definidos como sectores estratégicos (se considera el sector de alojamiento y restaurantes como relacionado con el de turismo)</a:t>
            </a:r>
            <a:r>
              <a:rPr lang="es-AR" sz="1600" dirty="0" smtClean="0">
                <a:latin typeface="+mn-lt"/>
              </a:rPr>
              <a:t>.</a:t>
            </a:r>
          </a:p>
          <a:p>
            <a:pPr marL="741362" lvl="1" indent="-285750">
              <a:lnSpc>
                <a:spcPct val="110000"/>
              </a:lnSpc>
              <a:buFont typeface="Arial"/>
              <a:buChar char="•"/>
            </a:pPr>
            <a:r>
              <a:rPr lang="es-AR" sz="1600" dirty="0">
                <a:latin typeface="+mn-lt"/>
              </a:rPr>
              <a:t>El rezago de estos tres sectores pone de manifiesto uno de los aspectos más problemáticos de la digitalización de la producción en América Latina: la adopción de tecnologías digitales no se condice con su asimilación en los procesos productivos</a:t>
            </a:r>
            <a:r>
              <a:rPr lang="en-US" sz="1600" dirty="0">
                <a:latin typeface="+mn-lt"/>
              </a:rPr>
              <a:t> </a:t>
            </a:r>
            <a:endParaRPr lang="en-US" sz="1600" dirty="0" smtClean="0">
              <a:latin typeface="+mn-lt"/>
            </a:endParaRPr>
          </a:p>
          <a:p>
            <a:pPr marL="285750" indent="-285750">
              <a:lnSpc>
                <a:spcPct val="110000"/>
              </a:lnSpc>
              <a:buFont typeface="Arial"/>
              <a:buChar char="•"/>
            </a:pPr>
            <a:r>
              <a:rPr lang="es-AR" b="0" dirty="0">
                <a:latin typeface="+mn-lt"/>
              </a:rPr>
              <a:t>El índice de digitalización de la distribución por sector industrial confirma la conclusión presentada para </a:t>
            </a:r>
            <a:r>
              <a:rPr lang="es-AR" b="0" dirty="0" smtClean="0">
                <a:latin typeface="+mn-lt"/>
              </a:rPr>
              <a:t>la </a:t>
            </a:r>
            <a:r>
              <a:rPr lang="es-AR" b="0" dirty="0">
                <a:latin typeface="+mn-lt"/>
              </a:rPr>
              <a:t>cadena de aprovisionamiento. Tan solo un sector industrial se encuentra en estadio intermedio de desarrollo de digitalización: información y comunicaciones</a:t>
            </a:r>
            <a:r>
              <a:rPr lang="en-US" b="0" dirty="0">
                <a:latin typeface="+mn-lt"/>
              </a:rPr>
              <a:t> </a:t>
            </a:r>
          </a:p>
          <a:p>
            <a:pPr marL="741362" lvl="1" indent="-285750">
              <a:buFont typeface="Arial"/>
              <a:buChar char="•"/>
            </a:pPr>
            <a:endParaRPr lang="es-CO" dirty="0"/>
          </a:p>
        </p:txBody>
      </p:sp>
    </p:spTree>
    <p:extLst>
      <p:ext uri="{BB962C8B-B14F-4D97-AF65-F5344CB8AC3E}">
        <p14:creationId xmlns:p14="http://schemas.microsoft.com/office/powerpoint/2010/main" val="11750330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305800" cy="609600"/>
          </a:xfrm>
        </p:spPr>
        <p:txBody>
          <a:bodyPr/>
          <a:lstStyle/>
          <a:p>
            <a:r>
              <a:rPr lang="es-AR" dirty="0" smtClean="0"/>
              <a:t>II. LA ENCUESTA DE </a:t>
            </a:r>
            <a:r>
              <a:rPr lang="es-AR" dirty="0" err="1" smtClean="0"/>
              <a:t>MIPYMES</a:t>
            </a:r>
            <a:r>
              <a:rPr lang="es-AR" dirty="0" smtClean="0"/>
              <a:t> DEL </a:t>
            </a:r>
            <a:r>
              <a:rPr lang="es-AR" dirty="0" err="1" smtClean="0"/>
              <a:t>MINTIC</a:t>
            </a:r>
            <a:r>
              <a:rPr lang="es-AR" dirty="0" smtClean="0"/>
              <a:t> PERMITE DESAGREGAR EL ANÁLISIS POR SECTOR Económico SIN NECESIDAD DE HOMOGENEIZAR PORQUE YA INCLUYE EL FACTOR DE EXPANSIÓN</a:t>
            </a:r>
            <a:endParaRPr lang="es-AR" dirty="0">
              <a:solidFill>
                <a:srgbClr val="FF0000"/>
              </a:solidFill>
            </a:endParaRPr>
          </a:p>
        </p:txBody>
      </p:sp>
      <p:graphicFrame>
        <p:nvGraphicFramePr>
          <p:cNvPr id="5" name="Table 3"/>
          <p:cNvGraphicFramePr>
            <a:graphicFrameLocks noGrp="1"/>
          </p:cNvGraphicFramePr>
          <p:nvPr>
            <p:extLst>
              <p:ext uri="{D42A27DB-BD31-4B8C-83A1-F6EECF244321}">
                <p14:modId xmlns:p14="http://schemas.microsoft.com/office/powerpoint/2010/main" val="2579676231"/>
              </p:ext>
            </p:extLst>
          </p:nvPr>
        </p:nvGraphicFramePr>
        <p:xfrm>
          <a:off x="228600" y="1706880"/>
          <a:ext cx="8763000" cy="3291840"/>
        </p:xfrm>
        <a:graphic>
          <a:graphicData uri="http://schemas.openxmlformats.org/drawingml/2006/table">
            <a:tbl>
              <a:tblPr firstRow="1" bandRow="1">
                <a:tableStyleId>{5C22544A-7EE6-4342-B048-85BDC9FD1C3A}</a:tableStyleId>
              </a:tblPr>
              <a:tblGrid>
                <a:gridCol w="2743200">
                  <a:extLst>
                    <a:ext uri="{9D8B030D-6E8A-4147-A177-3AD203B41FA5}">
                      <a16:colId xmlns="" xmlns:a16="http://schemas.microsoft.com/office/drawing/2014/main" val="20000"/>
                    </a:ext>
                  </a:extLst>
                </a:gridCol>
                <a:gridCol w="1066800">
                  <a:extLst>
                    <a:ext uri="{9D8B030D-6E8A-4147-A177-3AD203B41FA5}">
                      <a16:colId xmlns="" xmlns:a16="http://schemas.microsoft.com/office/drawing/2014/main" val="4167126659"/>
                    </a:ext>
                  </a:extLst>
                </a:gridCol>
                <a:gridCol w="990600">
                  <a:extLst>
                    <a:ext uri="{9D8B030D-6E8A-4147-A177-3AD203B41FA5}">
                      <a16:colId xmlns="" xmlns:a16="http://schemas.microsoft.com/office/drawing/2014/main" val="200595209"/>
                    </a:ext>
                  </a:extLst>
                </a:gridCol>
                <a:gridCol w="1143000">
                  <a:extLst>
                    <a:ext uri="{9D8B030D-6E8A-4147-A177-3AD203B41FA5}">
                      <a16:colId xmlns="" xmlns:a16="http://schemas.microsoft.com/office/drawing/2014/main" val="1205818432"/>
                    </a:ext>
                  </a:extLst>
                </a:gridCol>
                <a:gridCol w="1190878">
                  <a:extLst>
                    <a:ext uri="{9D8B030D-6E8A-4147-A177-3AD203B41FA5}">
                      <a16:colId xmlns="" xmlns:a16="http://schemas.microsoft.com/office/drawing/2014/main" val="3814939074"/>
                    </a:ext>
                  </a:extLst>
                </a:gridCol>
                <a:gridCol w="942722">
                  <a:extLst>
                    <a:ext uri="{9D8B030D-6E8A-4147-A177-3AD203B41FA5}">
                      <a16:colId xmlns="" xmlns:a16="http://schemas.microsoft.com/office/drawing/2014/main" val="2212617360"/>
                    </a:ext>
                  </a:extLst>
                </a:gridCol>
                <a:gridCol w="685800">
                  <a:extLst>
                    <a:ext uri="{9D8B030D-6E8A-4147-A177-3AD203B41FA5}">
                      <a16:colId xmlns="" xmlns:a16="http://schemas.microsoft.com/office/drawing/2014/main" val="162159079"/>
                    </a:ext>
                  </a:extLst>
                </a:gridCol>
              </a:tblGrid>
              <a:tr h="304800">
                <a:tc>
                  <a:txBody>
                    <a:bodyPr/>
                    <a:lstStyle/>
                    <a:p>
                      <a:pPr marL="0" marR="0" algn="ctr">
                        <a:spcBef>
                          <a:spcPts val="0"/>
                        </a:spcBef>
                        <a:spcAft>
                          <a:spcPts val="0"/>
                        </a:spcAft>
                      </a:pPr>
                      <a:r>
                        <a:rPr lang="es-CO" sz="1200" noProof="0" smtClean="0">
                          <a:effectLst/>
                          <a:latin typeface="+mn-lt"/>
                          <a:ea typeface="ＭＳ 明朝"/>
                          <a:cs typeface="Times New Roman"/>
                        </a:rPr>
                        <a:t> </a:t>
                      </a:r>
                      <a:r>
                        <a:rPr lang="es-CO" sz="1600" noProof="0" smtClean="0">
                          <a:effectLst/>
                          <a:latin typeface="+mn-lt"/>
                          <a:ea typeface="ＭＳ 明朝"/>
                          <a:cs typeface="Times New Roman"/>
                        </a:rPr>
                        <a:t>Preguntas</a:t>
                      </a:r>
                      <a:endParaRPr lang="es-CO" sz="1600" noProof="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CO" sz="1200" noProof="0" smtClean="0">
                          <a:effectLst/>
                          <a:latin typeface="+mn-lt"/>
                          <a:ea typeface="ＭＳ 明朝"/>
                          <a:cs typeface="Times New Roman"/>
                        </a:rPr>
                        <a:t>Manufactura</a:t>
                      </a:r>
                      <a:endParaRPr lang="es-CO" sz="1200" noProof="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CO" sz="1200" noProof="0" smtClean="0">
                          <a:effectLst/>
                          <a:latin typeface="+mn-lt"/>
                          <a:ea typeface="ＭＳ 明朝"/>
                          <a:cs typeface="Times New Roman"/>
                        </a:rPr>
                        <a:t>Comercio</a:t>
                      </a:r>
                      <a:endParaRPr lang="es-CO" sz="1200" noProof="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CO" sz="1200" noProof="0" smtClean="0">
                          <a:effectLst/>
                          <a:latin typeface="+mn-lt"/>
                          <a:ea typeface="ＭＳ 明朝"/>
                          <a:cs typeface="Times New Roman"/>
                        </a:rPr>
                        <a:t>Alojamiento y servicios de comida</a:t>
                      </a:r>
                      <a:endParaRPr lang="es-CO" sz="1200" noProof="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CO" sz="1200" noProof="0" smtClean="0">
                          <a:effectLst/>
                          <a:latin typeface="+mn-lt"/>
                          <a:ea typeface="ＭＳ 明朝"/>
                          <a:cs typeface="Times New Roman"/>
                        </a:rPr>
                        <a:t>Actividades profesionales cientificas y técnicas</a:t>
                      </a:r>
                      <a:endParaRPr lang="es-CO" sz="1200" noProof="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CO" sz="1200" noProof="0" smtClean="0">
                          <a:effectLst/>
                          <a:latin typeface="+mn-lt"/>
                          <a:ea typeface="ＭＳ 明朝"/>
                          <a:cs typeface="Times New Roman"/>
                        </a:rPr>
                        <a:t>Otras activiades de servicio</a:t>
                      </a:r>
                      <a:endParaRPr lang="es-CO" sz="1200" noProof="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CO" sz="1200" noProof="0" smtClean="0">
                          <a:effectLst/>
                          <a:latin typeface="+mn-lt"/>
                          <a:ea typeface="ＭＳ 明朝"/>
                          <a:cs typeface="Times New Roman"/>
                        </a:rPr>
                        <a:t>Otros sectores</a:t>
                      </a:r>
                      <a:endParaRPr lang="es-CO" sz="1200" noProof="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0"/>
                  </a:ext>
                </a:extLst>
              </a:tr>
              <a:tr h="304800">
                <a:tc>
                  <a:txBody>
                    <a:bodyPr/>
                    <a:lstStyle/>
                    <a:p>
                      <a:pPr marL="0" marR="0" fontAlgn="b">
                        <a:lnSpc>
                          <a:spcPct val="115000"/>
                        </a:lnSpc>
                        <a:spcBef>
                          <a:spcPts val="0"/>
                        </a:spcBef>
                        <a:spcAft>
                          <a:spcPts val="0"/>
                        </a:spcAft>
                      </a:pPr>
                      <a:r>
                        <a:rPr lang="es-CO" sz="1200" noProof="0" smtClean="0">
                          <a:solidFill>
                            <a:srgbClr val="000000"/>
                          </a:solidFill>
                          <a:effectLst/>
                          <a:latin typeface="+mn-lt"/>
                          <a:ea typeface="Times New Roman"/>
                          <a:cs typeface="Times New Roman"/>
                        </a:rPr>
                        <a:t>Posee conexión a internet</a:t>
                      </a:r>
                      <a:endParaRPr lang="es-CO" sz="1200" noProof="0">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fontAlgn="b" latinLnBrk="0" hangingPunct="1">
                        <a:lnSpc>
                          <a:spcPct val="115000"/>
                        </a:lnSpc>
                        <a:spcBef>
                          <a:spcPts val="0"/>
                        </a:spcBef>
                        <a:spcAft>
                          <a:spcPts val="0"/>
                        </a:spcAft>
                      </a:pPr>
                      <a:r>
                        <a:rPr kumimoji="0" lang="es-CO" sz="1200" kern="1200" noProof="0" smtClean="0">
                          <a:solidFill>
                            <a:srgbClr val="000000"/>
                          </a:solidFill>
                          <a:effectLst/>
                          <a:latin typeface="+mn-lt"/>
                          <a:ea typeface="Times New Roman"/>
                          <a:cs typeface="Times New Roman"/>
                        </a:rPr>
                        <a:t>64%</a:t>
                      </a:r>
                      <a:endParaRPr kumimoji="0" lang="es-CO" sz="1200" kern="1200" noProof="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fontAlgn="b" latinLnBrk="0" hangingPunct="1">
                        <a:lnSpc>
                          <a:spcPct val="115000"/>
                        </a:lnSpc>
                        <a:spcBef>
                          <a:spcPts val="0"/>
                        </a:spcBef>
                        <a:spcAft>
                          <a:spcPts val="0"/>
                        </a:spcAft>
                      </a:pPr>
                      <a:r>
                        <a:rPr kumimoji="0" lang="es-CO" sz="1200" kern="1200" noProof="0" smtClean="0">
                          <a:solidFill>
                            <a:srgbClr val="000000"/>
                          </a:solidFill>
                          <a:effectLst/>
                          <a:latin typeface="+mn-lt"/>
                          <a:ea typeface="Times New Roman"/>
                          <a:cs typeface="Times New Roman"/>
                        </a:rPr>
                        <a:t>78%</a:t>
                      </a:r>
                      <a:endParaRPr kumimoji="0" lang="es-CO" sz="1200" kern="1200" noProof="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fontAlgn="b" latinLnBrk="0" hangingPunct="1">
                        <a:lnSpc>
                          <a:spcPct val="115000"/>
                        </a:lnSpc>
                        <a:spcBef>
                          <a:spcPts val="0"/>
                        </a:spcBef>
                        <a:spcAft>
                          <a:spcPts val="0"/>
                        </a:spcAft>
                      </a:pPr>
                      <a:r>
                        <a:rPr kumimoji="0" lang="es-CO" sz="1200" kern="1200" noProof="0" smtClean="0">
                          <a:solidFill>
                            <a:srgbClr val="000000"/>
                          </a:solidFill>
                          <a:effectLst/>
                          <a:latin typeface="+mn-lt"/>
                          <a:ea typeface="Times New Roman"/>
                          <a:cs typeface="Times New Roman"/>
                        </a:rPr>
                        <a:t>44%</a:t>
                      </a:r>
                      <a:endParaRPr kumimoji="0" lang="es-CO" sz="1200" kern="1200" noProof="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fontAlgn="b" latinLnBrk="0" hangingPunct="1">
                        <a:lnSpc>
                          <a:spcPct val="115000"/>
                        </a:lnSpc>
                        <a:spcBef>
                          <a:spcPts val="0"/>
                        </a:spcBef>
                        <a:spcAft>
                          <a:spcPts val="0"/>
                        </a:spcAft>
                      </a:pPr>
                      <a:r>
                        <a:rPr kumimoji="0" lang="es-CO" sz="1200" kern="1200" noProof="0" smtClean="0">
                          <a:solidFill>
                            <a:srgbClr val="000000"/>
                          </a:solidFill>
                          <a:effectLst/>
                          <a:latin typeface="+mn-lt"/>
                          <a:ea typeface="Times New Roman"/>
                          <a:cs typeface="Times New Roman"/>
                        </a:rPr>
                        <a:t>97%</a:t>
                      </a:r>
                      <a:endParaRPr kumimoji="0" lang="es-CO" sz="1200" kern="1200" noProof="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fontAlgn="b" latinLnBrk="0" hangingPunct="1">
                        <a:lnSpc>
                          <a:spcPct val="115000"/>
                        </a:lnSpc>
                        <a:spcBef>
                          <a:spcPts val="0"/>
                        </a:spcBef>
                        <a:spcAft>
                          <a:spcPts val="0"/>
                        </a:spcAft>
                      </a:pPr>
                      <a:r>
                        <a:rPr kumimoji="0" lang="es-CO" sz="1200" kern="1200" noProof="0" smtClean="0">
                          <a:solidFill>
                            <a:srgbClr val="000000"/>
                          </a:solidFill>
                          <a:effectLst/>
                          <a:latin typeface="+mn-lt"/>
                          <a:ea typeface="Times New Roman"/>
                          <a:cs typeface="Times New Roman"/>
                        </a:rPr>
                        <a:t>78%</a:t>
                      </a:r>
                      <a:endParaRPr kumimoji="0" lang="es-CO" sz="1200" kern="1200" noProof="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fontAlgn="b" latinLnBrk="0" hangingPunct="1">
                        <a:lnSpc>
                          <a:spcPct val="115000"/>
                        </a:lnSpc>
                        <a:spcBef>
                          <a:spcPts val="0"/>
                        </a:spcBef>
                        <a:spcAft>
                          <a:spcPts val="0"/>
                        </a:spcAft>
                      </a:pPr>
                      <a:r>
                        <a:rPr kumimoji="0" lang="es-CO" sz="1200" kern="1200" noProof="0" smtClean="0">
                          <a:solidFill>
                            <a:srgbClr val="000000"/>
                          </a:solidFill>
                          <a:effectLst/>
                          <a:latin typeface="+mn-lt"/>
                          <a:ea typeface="Times New Roman"/>
                          <a:cs typeface="Times New Roman"/>
                        </a:rPr>
                        <a:t>36%</a:t>
                      </a:r>
                      <a:endParaRPr kumimoji="0" lang="es-CO" sz="1200" kern="1200" noProof="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4"/>
                  </a:ext>
                </a:extLst>
              </a:tr>
              <a:tr h="304800">
                <a:tc>
                  <a:txBody>
                    <a:bodyPr/>
                    <a:lstStyle/>
                    <a:p>
                      <a:pPr marL="0" marR="0">
                        <a:spcBef>
                          <a:spcPts val="0"/>
                        </a:spcBef>
                        <a:spcAft>
                          <a:spcPts val="0"/>
                        </a:spcAft>
                      </a:pPr>
                      <a:r>
                        <a:rPr lang="es-CO" sz="1200" noProof="0" smtClean="0">
                          <a:solidFill>
                            <a:srgbClr val="000000"/>
                          </a:solidFill>
                          <a:effectLst/>
                          <a:latin typeface="+mn-lt"/>
                          <a:ea typeface="ＭＳ 明朝"/>
                          <a:cs typeface="Times New Roman"/>
                        </a:rPr>
                        <a:t>Disponibilidad de página web</a:t>
                      </a:r>
                      <a:endParaRPr lang="es-CO" sz="1200" noProof="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es-CO" sz="1200" kern="1200" noProof="0" smtClean="0">
                          <a:solidFill>
                            <a:srgbClr val="000000"/>
                          </a:solidFill>
                          <a:effectLst/>
                          <a:latin typeface="+mn-lt"/>
                          <a:ea typeface="Times New Roman"/>
                          <a:cs typeface="Times New Roman"/>
                        </a:rPr>
                        <a:t>27%</a:t>
                      </a:r>
                      <a:endParaRPr kumimoji="0" lang="es-CO" sz="1200" kern="1200" noProof="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es-CO" sz="1200" kern="1200" noProof="0" smtClean="0">
                          <a:solidFill>
                            <a:srgbClr val="000000"/>
                          </a:solidFill>
                          <a:effectLst/>
                          <a:latin typeface="+mn-lt"/>
                          <a:ea typeface="Times New Roman"/>
                          <a:cs typeface="Times New Roman"/>
                        </a:rPr>
                        <a:t>19%</a:t>
                      </a:r>
                      <a:endParaRPr kumimoji="0" lang="es-CO" sz="1200" kern="1200" noProof="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es-CO" sz="1200" kern="1200" noProof="0" smtClean="0">
                          <a:solidFill>
                            <a:srgbClr val="000000"/>
                          </a:solidFill>
                          <a:effectLst/>
                          <a:latin typeface="+mn-lt"/>
                          <a:ea typeface="Times New Roman"/>
                          <a:cs typeface="Times New Roman"/>
                        </a:rPr>
                        <a:t>9%</a:t>
                      </a:r>
                      <a:endParaRPr kumimoji="0" lang="es-CO" sz="1200" kern="1200" noProof="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es-CO" sz="1200" kern="1200" noProof="0" smtClean="0">
                          <a:solidFill>
                            <a:srgbClr val="000000"/>
                          </a:solidFill>
                          <a:effectLst/>
                          <a:latin typeface="+mn-lt"/>
                          <a:ea typeface="Times New Roman"/>
                          <a:cs typeface="Times New Roman"/>
                        </a:rPr>
                        <a:t>80%</a:t>
                      </a:r>
                      <a:endParaRPr kumimoji="0" lang="es-CO" sz="1200" kern="1200" noProof="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es-CO" sz="1200" kern="1200" noProof="0" smtClean="0">
                          <a:solidFill>
                            <a:srgbClr val="000000"/>
                          </a:solidFill>
                          <a:effectLst/>
                          <a:latin typeface="+mn-lt"/>
                          <a:ea typeface="Times New Roman"/>
                          <a:cs typeface="Times New Roman"/>
                        </a:rPr>
                        <a:t>49%</a:t>
                      </a:r>
                      <a:endParaRPr kumimoji="0" lang="es-CO" sz="1200" kern="1200" noProof="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es-CO" sz="1200" kern="1200" noProof="0" smtClean="0">
                          <a:solidFill>
                            <a:srgbClr val="000000"/>
                          </a:solidFill>
                          <a:effectLst/>
                          <a:latin typeface="+mn-lt"/>
                          <a:ea typeface="Times New Roman"/>
                          <a:cs typeface="Times New Roman"/>
                        </a:rPr>
                        <a:t>8%</a:t>
                      </a:r>
                      <a:endParaRPr kumimoji="0" lang="es-CO" sz="1200" kern="1200" noProof="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5"/>
                  </a:ext>
                </a:extLst>
              </a:tr>
              <a:tr h="304800">
                <a:tc>
                  <a:txBody>
                    <a:bodyPr/>
                    <a:lstStyle/>
                    <a:p>
                      <a:pPr marL="0" marR="0" fontAlgn="b">
                        <a:lnSpc>
                          <a:spcPct val="115000"/>
                        </a:lnSpc>
                        <a:spcBef>
                          <a:spcPts val="0"/>
                        </a:spcBef>
                        <a:spcAft>
                          <a:spcPts val="0"/>
                        </a:spcAft>
                      </a:pPr>
                      <a:r>
                        <a:rPr lang="es-CO" sz="1200" noProof="0" smtClean="0">
                          <a:solidFill>
                            <a:srgbClr val="000000"/>
                          </a:solidFill>
                          <a:effectLst/>
                          <a:latin typeface="+mn-lt"/>
                          <a:ea typeface="Times New Roman"/>
                          <a:cs typeface="Times New Roman"/>
                        </a:rPr>
                        <a:t>Tenencia de aplicaciones móviles</a:t>
                      </a:r>
                      <a:endParaRPr lang="es-CO" sz="1200" noProof="0">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fontAlgn="b" latinLnBrk="0" hangingPunct="1">
                        <a:lnSpc>
                          <a:spcPct val="115000"/>
                        </a:lnSpc>
                        <a:spcBef>
                          <a:spcPts val="0"/>
                        </a:spcBef>
                        <a:spcAft>
                          <a:spcPts val="0"/>
                        </a:spcAft>
                      </a:pPr>
                      <a:r>
                        <a:rPr kumimoji="0" lang="es-CO" sz="1200" kern="1200" noProof="0" smtClean="0">
                          <a:solidFill>
                            <a:srgbClr val="000000"/>
                          </a:solidFill>
                          <a:effectLst/>
                          <a:latin typeface="+mn-lt"/>
                          <a:ea typeface="Times New Roman"/>
                          <a:cs typeface="Times New Roman"/>
                        </a:rPr>
                        <a:t>3%</a:t>
                      </a:r>
                      <a:endParaRPr kumimoji="0" lang="es-CO" sz="1200" kern="1200" noProof="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fontAlgn="b" latinLnBrk="0" hangingPunct="1">
                        <a:lnSpc>
                          <a:spcPct val="115000"/>
                        </a:lnSpc>
                        <a:spcBef>
                          <a:spcPts val="0"/>
                        </a:spcBef>
                        <a:spcAft>
                          <a:spcPts val="0"/>
                        </a:spcAft>
                      </a:pPr>
                      <a:r>
                        <a:rPr kumimoji="0" lang="es-CO" sz="1200" kern="1200" noProof="0" smtClean="0">
                          <a:solidFill>
                            <a:srgbClr val="000000"/>
                          </a:solidFill>
                          <a:effectLst/>
                          <a:latin typeface="+mn-lt"/>
                          <a:ea typeface="Times New Roman"/>
                          <a:cs typeface="Times New Roman"/>
                        </a:rPr>
                        <a:t>12%</a:t>
                      </a:r>
                      <a:endParaRPr kumimoji="0" lang="es-CO" sz="1200" kern="1200" noProof="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fontAlgn="b" latinLnBrk="0" hangingPunct="1">
                        <a:lnSpc>
                          <a:spcPct val="115000"/>
                        </a:lnSpc>
                        <a:spcBef>
                          <a:spcPts val="0"/>
                        </a:spcBef>
                        <a:spcAft>
                          <a:spcPts val="0"/>
                        </a:spcAft>
                      </a:pPr>
                      <a:r>
                        <a:rPr kumimoji="0" lang="es-CO" sz="1200" kern="1200" noProof="0" smtClean="0">
                          <a:solidFill>
                            <a:srgbClr val="000000"/>
                          </a:solidFill>
                          <a:effectLst/>
                          <a:latin typeface="+mn-lt"/>
                          <a:ea typeface="Times New Roman"/>
                          <a:cs typeface="Times New Roman"/>
                        </a:rPr>
                        <a:t>2%</a:t>
                      </a:r>
                      <a:endParaRPr kumimoji="0" lang="es-CO" sz="1200" kern="1200" noProof="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fontAlgn="b" latinLnBrk="0" hangingPunct="1">
                        <a:lnSpc>
                          <a:spcPct val="115000"/>
                        </a:lnSpc>
                        <a:spcBef>
                          <a:spcPts val="0"/>
                        </a:spcBef>
                        <a:spcAft>
                          <a:spcPts val="0"/>
                        </a:spcAft>
                      </a:pPr>
                      <a:r>
                        <a:rPr kumimoji="0" lang="es-CO" sz="1200" kern="1200" noProof="0" smtClean="0">
                          <a:solidFill>
                            <a:srgbClr val="000000"/>
                          </a:solidFill>
                          <a:effectLst/>
                          <a:latin typeface="+mn-lt"/>
                          <a:ea typeface="Times New Roman"/>
                          <a:cs typeface="Times New Roman"/>
                        </a:rPr>
                        <a:t>8%</a:t>
                      </a:r>
                      <a:endParaRPr kumimoji="0" lang="es-CO" sz="1200" kern="1200" noProof="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fontAlgn="b" latinLnBrk="0" hangingPunct="1">
                        <a:lnSpc>
                          <a:spcPct val="115000"/>
                        </a:lnSpc>
                        <a:spcBef>
                          <a:spcPts val="0"/>
                        </a:spcBef>
                        <a:spcAft>
                          <a:spcPts val="0"/>
                        </a:spcAft>
                      </a:pPr>
                      <a:r>
                        <a:rPr kumimoji="0" lang="es-CO" sz="1200" kern="1200" noProof="0" smtClean="0">
                          <a:solidFill>
                            <a:srgbClr val="000000"/>
                          </a:solidFill>
                          <a:effectLst/>
                          <a:latin typeface="+mn-lt"/>
                          <a:ea typeface="Times New Roman"/>
                          <a:cs typeface="Times New Roman"/>
                        </a:rPr>
                        <a:t>13%</a:t>
                      </a:r>
                      <a:endParaRPr kumimoji="0" lang="es-CO" sz="1200" kern="1200" noProof="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fontAlgn="b" latinLnBrk="0" hangingPunct="1">
                        <a:lnSpc>
                          <a:spcPct val="115000"/>
                        </a:lnSpc>
                        <a:spcBef>
                          <a:spcPts val="0"/>
                        </a:spcBef>
                        <a:spcAft>
                          <a:spcPts val="0"/>
                        </a:spcAft>
                      </a:pPr>
                      <a:r>
                        <a:rPr kumimoji="0" lang="es-CO" sz="1200" kern="1200" noProof="0" smtClean="0">
                          <a:solidFill>
                            <a:srgbClr val="000000"/>
                          </a:solidFill>
                          <a:effectLst/>
                          <a:latin typeface="+mn-lt"/>
                          <a:ea typeface="Times New Roman"/>
                          <a:cs typeface="Times New Roman"/>
                        </a:rPr>
                        <a:t>3%</a:t>
                      </a:r>
                      <a:endParaRPr kumimoji="0" lang="es-CO" sz="1200" kern="1200" noProof="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6"/>
                  </a:ext>
                </a:extLst>
              </a:tr>
              <a:tr h="304800">
                <a:tc>
                  <a:txBody>
                    <a:bodyPr/>
                    <a:lstStyle/>
                    <a:p>
                      <a:pPr marL="0" marR="0">
                        <a:spcBef>
                          <a:spcPts val="0"/>
                        </a:spcBef>
                        <a:spcAft>
                          <a:spcPts val="0"/>
                        </a:spcAft>
                      </a:pPr>
                      <a:r>
                        <a:rPr lang="es-CO" sz="1200" noProof="0" smtClean="0">
                          <a:solidFill>
                            <a:srgbClr val="000000"/>
                          </a:solidFill>
                          <a:effectLst/>
                          <a:latin typeface="+mn-lt"/>
                          <a:ea typeface="ＭＳ 明朝"/>
                          <a:cs typeface="Times New Roman"/>
                        </a:rPr>
                        <a:t>Realiza ventas a través de internet</a:t>
                      </a:r>
                      <a:endParaRPr lang="es-CO" sz="1200" noProof="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es-CO" sz="1200" kern="1200" noProof="0" smtClean="0">
                          <a:solidFill>
                            <a:srgbClr val="000000"/>
                          </a:solidFill>
                          <a:effectLst/>
                          <a:latin typeface="+mn-lt"/>
                          <a:ea typeface="Times New Roman"/>
                          <a:cs typeface="Times New Roman"/>
                        </a:rPr>
                        <a:t>7%</a:t>
                      </a:r>
                      <a:endParaRPr kumimoji="0" lang="es-CO" sz="1200" kern="1200" noProof="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es-CO" sz="1200" kern="1200" noProof="0" smtClean="0">
                          <a:solidFill>
                            <a:srgbClr val="000000"/>
                          </a:solidFill>
                          <a:effectLst/>
                          <a:latin typeface="+mn-lt"/>
                          <a:ea typeface="Times New Roman"/>
                          <a:cs typeface="Times New Roman"/>
                        </a:rPr>
                        <a:t>3%</a:t>
                      </a:r>
                      <a:endParaRPr kumimoji="0" lang="es-CO" sz="1200" kern="1200" noProof="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es-CO" sz="1200" kern="1200" noProof="0" smtClean="0">
                          <a:solidFill>
                            <a:srgbClr val="000000"/>
                          </a:solidFill>
                          <a:effectLst/>
                          <a:latin typeface="+mn-lt"/>
                          <a:ea typeface="Times New Roman"/>
                          <a:cs typeface="Times New Roman"/>
                        </a:rPr>
                        <a:t>2%</a:t>
                      </a:r>
                      <a:endParaRPr kumimoji="0" lang="es-CO" sz="1200" kern="1200" noProof="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es-CO" sz="1200" kern="1200" noProof="0" smtClean="0">
                          <a:solidFill>
                            <a:srgbClr val="000000"/>
                          </a:solidFill>
                          <a:effectLst/>
                          <a:latin typeface="+mn-lt"/>
                          <a:ea typeface="Times New Roman"/>
                          <a:cs typeface="Times New Roman"/>
                        </a:rPr>
                        <a:t>54%</a:t>
                      </a:r>
                      <a:endParaRPr kumimoji="0" lang="es-CO" sz="1200" kern="1200" noProof="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es-CO" sz="1200" kern="1200" noProof="0" smtClean="0">
                          <a:solidFill>
                            <a:srgbClr val="000000"/>
                          </a:solidFill>
                          <a:effectLst/>
                          <a:latin typeface="+mn-lt"/>
                          <a:ea typeface="Times New Roman"/>
                          <a:cs typeface="Times New Roman"/>
                        </a:rPr>
                        <a:t>7%</a:t>
                      </a:r>
                      <a:endParaRPr kumimoji="0" lang="es-CO" sz="1200" kern="1200" noProof="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es-CO" sz="1200" kern="1200" noProof="0" smtClean="0">
                          <a:solidFill>
                            <a:srgbClr val="000000"/>
                          </a:solidFill>
                          <a:effectLst/>
                          <a:latin typeface="+mn-lt"/>
                          <a:ea typeface="Times New Roman"/>
                          <a:cs typeface="Times New Roman"/>
                        </a:rPr>
                        <a:t>10%</a:t>
                      </a:r>
                      <a:endParaRPr kumimoji="0" lang="es-CO" sz="1200" kern="1200" noProof="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7"/>
                  </a:ext>
                </a:extLst>
              </a:tr>
              <a:tr h="304800">
                <a:tc>
                  <a:txBody>
                    <a:bodyPr/>
                    <a:lstStyle/>
                    <a:p>
                      <a:pPr marL="0" marR="0">
                        <a:spcBef>
                          <a:spcPts val="0"/>
                        </a:spcBef>
                        <a:spcAft>
                          <a:spcPts val="0"/>
                        </a:spcAft>
                      </a:pPr>
                      <a:r>
                        <a:rPr lang="es-CO" sz="1200" noProof="0" smtClean="0">
                          <a:effectLst/>
                          <a:latin typeface="+mn-lt"/>
                          <a:ea typeface="ＭＳ 明朝"/>
                          <a:cs typeface="Times New Roman"/>
                        </a:rPr>
                        <a:t>Realiza compras a través de internet</a:t>
                      </a:r>
                      <a:endParaRPr lang="es-CO" sz="1200" noProof="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es-CO" sz="1200" kern="1200" noProof="0" smtClean="0">
                          <a:solidFill>
                            <a:srgbClr val="000000"/>
                          </a:solidFill>
                          <a:effectLst/>
                          <a:latin typeface="+mn-lt"/>
                          <a:ea typeface="Times New Roman"/>
                          <a:cs typeface="Times New Roman"/>
                        </a:rPr>
                        <a:t>28%</a:t>
                      </a:r>
                      <a:endParaRPr kumimoji="0" lang="es-CO" sz="1200" kern="1200" noProof="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es-CO" sz="1200" kern="1200" noProof="0" smtClean="0">
                          <a:solidFill>
                            <a:srgbClr val="000000"/>
                          </a:solidFill>
                          <a:effectLst/>
                          <a:latin typeface="+mn-lt"/>
                          <a:ea typeface="Times New Roman"/>
                          <a:cs typeface="Times New Roman"/>
                        </a:rPr>
                        <a:t>23%</a:t>
                      </a:r>
                      <a:endParaRPr kumimoji="0" lang="es-CO" sz="1200" kern="1200" noProof="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es-CO" sz="1200" kern="1200" noProof="0" smtClean="0">
                          <a:solidFill>
                            <a:srgbClr val="000000"/>
                          </a:solidFill>
                          <a:effectLst/>
                          <a:latin typeface="+mn-lt"/>
                          <a:ea typeface="Times New Roman"/>
                          <a:cs typeface="Times New Roman"/>
                        </a:rPr>
                        <a:t>4%</a:t>
                      </a:r>
                      <a:endParaRPr kumimoji="0" lang="es-CO" sz="1200" kern="1200" noProof="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es-CO" sz="1200" kern="1200" noProof="0" smtClean="0">
                          <a:solidFill>
                            <a:srgbClr val="000000"/>
                          </a:solidFill>
                          <a:effectLst/>
                          <a:latin typeface="+mn-lt"/>
                          <a:ea typeface="Times New Roman"/>
                          <a:cs typeface="Times New Roman"/>
                        </a:rPr>
                        <a:t>67%</a:t>
                      </a:r>
                      <a:endParaRPr kumimoji="0" lang="es-CO" sz="1200" kern="1200" noProof="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es-CO" sz="1200" kern="1200" noProof="0" smtClean="0">
                          <a:solidFill>
                            <a:srgbClr val="000000"/>
                          </a:solidFill>
                          <a:effectLst/>
                          <a:latin typeface="+mn-lt"/>
                          <a:ea typeface="Times New Roman"/>
                          <a:cs typeface="Times New Roman"/>
                        </a:rPr>
                        <a:t>36%</a:t>
                      </a:r>
                      <a:endParaRPr kumimoji="0" lang="es-CO" sz="1200" kern="1200" noProof="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es-CO" sz="1200" kern="1200" noProof="0" smtClean="0">
                          <a:solidFill>
                            <a:srgbClr val="000000"/>
                          </a:solidFill>
                          <a:effectLst/>
                          <a:latin typeface="+mn-lt"/>
                          <a:ea typeface="Times New Roman"/>
                          <a:cs typeface="Times New Roman"/>
                        </a:rPr>
                        <a:t>9%</a:t>
                      </a:r>
                      <a:endParaRPr kumimoji="0" lang="es-CO" sz="1200" kern="1200" noProof="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2771672333"/>
                  </a:ext>
                </a:extLst>
              </a:tr>
              <a:tr h="304800">
                <a:tc>
                  <a:txBody>
                    <a:bodyPr/>
                    <a:lstStyle/>
                    <a:p>
                      <a:pPr marL="0" marR="0">
                        <a:spcBef>
                          <a:spcPts val="0"/>
                        </a:spcBef>
                        <a:spcAft>
                          <a:spcPts val="0"/>
                        </a:spcAft>
                      </a:pPr>
                      <a:r>
                        <a:rPr lang="es-CO" sz="1200" noProof="0" smtClean="0">
                          <a:solidFill>
                            <a:srgbClr val="000000"/>
                          </a:solidFill>
                          <a:effectLst/>
                          <a:latin typeface="+mn-lt"/>
                          <a:ea typeface="Times New Roman"/>
                          <a:cs typeface="Times New Roman"/>
                        </a:rPr>
                        <a:t>Uso de medios de pagos electrónicos (para la operación)</a:t>
                      </a:r>
                      <a:endParaRPr lang="es-CO" sz="1200" noProof="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es-CO" sz="1200" kern="1200" noProof="0" smtClean="0">
                          <a:solidFill>
                            <a:srgbClr val="000000"/>
                          </a:solidFill>
                          <a:effectLst/>
                          <a:latin typeface="+mn-lt"/>
                          <a:ea typeface="Times New Roman"/>
                          <a:cs typeface="Times New Roman"/>
                        </a:rPr>
                        <a:t>33%</a:t>
                      </a:r>
                      <a:endParaRPr kumimoji="0" lang="es-CO" sz="1200" kern="1200" noProof="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es-CO" sz="1200" kern="1200" noProof="0" smtClean="0">
                          <a:solidFill>
                            <a:srgbClr val="000000"/>
                          </a:solidFill>
                          <a:effectLst/>
                          <a:latin typeface="+mn-lt"/>
                          <a:ea typeface="Times New Roman"/>
                          <a:cs typeface="Times New Roman"/>
                        </a:rPr>
                        <a:t>44%</a:t>
                      </a:r>
                      <a:endParaRPr kumimoji="0" lang="es-CO" sz="1200" kern="1200" noProof="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es-CO" sz="1200" kern="1200" noProof="0" smtClean="0">
                          <a:solidFill>
                            <a:srgbClr val="000000"/>
                          </a:solidFill>
                          <a:effectLst/>
                          <a:latin typeface="+mn-lt"/>
                          <a:ea typeface="Times New Roman"/>
                          <a:cs typeface="Times New Roman"/>
                        </a:rPr>
                        <a:t>8%</a:t>
                      </a:r>
                      <a:endParaRPr kumimoji="0" lang="es-CO" sz="1200" kern="1200" noProof="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es-CO" sz="1200" kern="1200" noProof="0" smtClean="0">
                          <a:solidFill>
                            <a:srgbClr val="000000"/>
                          </a:solidFill>
                          <a:effectLst/>
                          <a:latin typeface="+mn-lt"/>
                          <a:ea typeface="Times New Roman"/>
                          <a:cs typeface="Times New Roman"/>
                        </a:rPr>
                        <a:t>58%</a:t>
                      </a:r>
                      <a:endParaRPr kumimoji="0" lang="es-CO" sz="1200" kern="1200" noProof="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es-CO" sz="1200" kern="1200" noProof="0" smtClean="0">
                          <a:solidFill>
                            <a:srgbClr val="000000"/>
                          </a:solidFill>
                          <a:effectLst/>
                          <a:latin typeface="+mn-lt"/>
                          <a:ea typeface="Times New Roman"/>
                          <a:cs typeface="Times New Roman"/>
                        </a:rPr>
                        <a:t>34%</a:t>
                      </a:r>
                      <a:endParaRPr kumimoji="0" lang="es-CO" sz="1200" kern="1200" noProof="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spcBef>
                          <a:spcPts val="0"/>
                        </a:spcBef>
                        <a:spcAft>
                          <a:spcPts val="0"/>
                        </a:spcAft>
                      </a:pPr>
                      <a:r>
                        <a:rPr kumimoji="0" lang="es-CO" sz="1200" kern="1200" noProof="0" smtClean="0">
                          <a:solidFill>
                            <a:srgbClr val="000000"/>
                          </a:solidFill>
                          <a:effectLst/>
                          <a:latin typeface="+mn-lt"/>
                          <a:ea typeface="Times New Roman"/>
                          <a:cs typeface="Times New Roman"/>
                        </a:rPr>
                        <a:t>10%</a:t>
                      </a:r>
                      <a:endParaRPr kumimoji="0" lang="es-CO" sz="1200" kern="1200" noProof="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8"/>
                  </a:ext>
                </a:extLst>
              </a:tr>
              <a:tr h="304800">
                <a:tc>
                  <a:txBody>
                    <a:bodyPr/>
                    <a:lstStyle/>
                    <a:p>
                      <a:pPr marL="0" marR="0">
                        <a:spcBef>
                          <a:spcPts val="0"/>
                        </a:spcBef>
                        <a:spcAft>
                          <a:spcPts val="0"/>
                        </a:spcAft>
                      </a:pPr>
                      <a:r>
                        <a:rPr lang="es-CO" sz="1200" noProof="0" smtClean="0">
                          <a:solidFill>
                            <a:srgbClr val="000000"/>
                          </a:solidFill>
                          <a:effectLst/>
                          <a:latin typeface="+mn-lt"/>
                          <a:ea typeface="Times New Roman"/>
                          <a:cs typeface="Times New Roman"/>
                        </a:rPr>
                        <a:t>Uso de medios de pagos electrónicos (para pago de clientes)</a:t>
                      </a:r>
                      <a:endParaRPr lang="es-CO" sz="1200" noProof="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lnSpc>
                          <a:spcPct val="115000"/>
                        </a:lnSpc>
                        <a:spcBef>
                          <a:spcPts val="0"/>
                        </a:spcBef>
                        <a:spcAft>
                          <a:spcPts val="0"/>
                        </a:spcAft>
                      </a:pPr>
                      <a:r>
                        <a:rPr kumimoji="0" lang="es-CO" sz="1200" kern="1200" noProof="0" smtClean="0">
                          <a:solidFill>
                            <a:srgbClr val="000000"/>
                          </a:solidFill>
                          <a:effectLst/>
                          <a:latin typeface="+mn-lt"/>
                          <a:ea typeface="Times New Roman"/>
                          <a:cs typeface="Times New Roman"/>
                        </a:rPr>
                        <a:t>20%</a:t>
                      </a:r>
                      <a:endParaRPr kumimoji="0" lang="es-CO" sz="1200" kern="1200" noProof="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lnSpc>
                          <a:spcPct val="115000"/>
                        </a:lnSpc>
                        <a:spcBef>
                          <a:spcPts val="0"/>
                        </a:spcBef>
                        <a:spcAft>
                          <a:spcPts val="0"/>
                        </a:spcAft>
                      </a:pPr>
                      <a:r>
                        <a:rPr kumimoji="0" lang="es-CO" sz="1200" kern="1200" noProof="0" smtClean="0">
                          <a:solidFill>
                            <a:srgbClr val="000000"/>
                          </a:solidFill>
                          <a:effectLst/>
                          <a:latin typeface="+mn-lt"/>
                          <a:ea typeface="Times New Roman"/>
                          <a:cs typeface="Times New Roman"/>
                        </a:rPr>
                        <a:t>39%</a:t>
                      </a:r>
                      <a:endParaRPr kumimoji="0" lang="es-CO" sz="1200" kern="1200" noProof="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lnSpc>
                          <a:spcPct val="115000"/>
                        </a:lnSpc>
                        <a:spcBef>
                          <a:spcPts val="0"/>
                        </a:spcBef>
                        <a:spcAft>
                          <a:spcPts val="0"/>
                        </a:spcAft>
                      </a:pPr>
                      <a:r>
                        <a:rPr kumimoji="0" lang="es-CO" sz="1200" kern="1200" noProof="0" smtClean="0">
                          <a:solidFill>
                            <a:srgbClr val="000000"/>
                          </a:solidFill>
                          <a:effectLst/>
                          <a:latin typeface="+mn-lt"/>
                          <a:ea typeface="Times New Roman"/>
                          <a:cs typeface="Times New Roman"/>
                        </a:rPr>
                        <a:t>7%</a:t>
                      </a:r>
                      <a:endParaRPr kumimoji="0" lang="es-CO" sz="1200" kern="1200" noProof="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lnSpc>
                          <a:spcPct val="115000"/>
                        </a:lnSpc>
                        <a:spcBef>
                          <a:spcPts val="0"/>
                        </a:spcBef>
                        <a:spcAft>
                          <a:spcPts val="0"/>
                        </a:spcAft>
                      </a:pPr>
                      <a:r>
                        <a:rPr kumimoji="0" lang="es-CO" sz="1200" kern="1200" noProof="0" smtClean="0">
                          <a:solidFill>
                            <a:srgbClr val="000000"/>
                          </a:solidFill>
                          <a:effectLst/>
                          <a:latin typeface="+mn-lt"/>
                          <a:ea typeface="Times New Roman"/>
                          <a:cs typeface="Times New Roman"/>
                        </a:rPr>
                        <a:t>55%</a:t>
                      </a:r>
                      <a:endParaRPr kumimoji="0" lang="es-CO" sz="1200" kern="1200" noProof="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lnSpc>
                          <a:spcPct val="115000"/>
                        </a:lnSpc>
                        <a:spcBef>
                          <a:spcPts val="0"/>
                        </a:spcBef>
                        <a:spcAft>
                          <a:spcPts val="0"/>
                        </a:spcAft>
                      </a:pPr>
                      <a:r>
                        <a:rPr kumimoji="0" lang="es-CO" sz="1200" kern="1200" noProof="0" smtClean="0">
                          <a:solidFill>
                            <a:srgbClr val="000000"/>
                          </a:solidFill>
                          <a:effectLst/>
                          <a:latin typeface="+mn-lt"/>
                          <a:ea typeface="Times New Roman"/>
                          <a:cs typeface="Times New Roman"/>
                        </a:rPr>
                        <a:t>28%</a:t>
                      </a:r>
                      <a:endParaRPr kumimoji="0" lang="es-CO" sz="1200" kern="1200" noProof="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latinLnBrk="0" hangingPunct="1">
                        <a:lnSpc>
                          <a:spcPct val="115000"/>
                        </a:lnSpc>
                        <a:spcBef>
                          <a:spcPts val="0"/>
                        </a:spcBef>
                        <a:spcAft>
                          <a:spcPts val="0"/>
                        </a:spcAft>
                      </a:pPr>
                      <a:r>
                        <a:rPr kumimoji="0" lang="es-CO" sz="1200" kern="1200" noProof="0" smtClean="0">
                          <a:solidFill>
                            <a:srgbClr val="000000"/>
                          </a:solidFill>
                          <a:effectLst/>
                          <a:latin typeface="+mn-lt"/>
                          <a:ea typeface="Times New Roman"/>
                          <a:cs typeface="Times New Roman"/>
                        </a:rPr>
                        <a:t>5%</a:t>
                      </a:r>
                      <a:endParaRPr kumimoji="0" lang="es-CO" sz="1200" kern="1200" noProof="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9"/>
                  </a:ext>
                </a:extLst>
              </a:tr>
              <a:tr h="304800">
                <a:tc>
                  <a:txBody>
                    <a:bodyPr/>
                    <a:lstStyle/>
                    <a:p>
                      <a:pPr marL="0" marR="57150">
                        <a:lnSpc>
                          <a:spcPct val="115000"/>
                        </a:lnSpc>
                        <a:spcBef>
                          <a:spcPts val="0"/>
                        </a:spcBef>
                        <a:spcAft>
                          <a:spcPts val="0"/>
                        </a:spcAft>
                      </a:pPr>
                      <a:r>
                        <a:rPr lang="es-CO" sz="1200" noProof="0" smtClean="0">
                          <a:effectLst/>
                          <a:latin typeface="+mn-lt"/>
                          <a:ea typeface="Times New Roman"/>
                          <a:cs typeface="Times New Roman"/>
                        </a:rPr>
                        <a:t>Presencia en redes sociales</a:t>
                      </a:r>
                      <a:endParaRPr lang="es-CO" sz="1200" noProof="0">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fontAlgn="b" latinLnBrk="0" hangingPunct="1">
                        <a:lnSpc>
                          <a:spcPct val="115000"/>
                        </a:lnSpc>
                        <a:spcBef>
                          <a:spcPts val="0"/>
                        </a:spcBef>
                        <a:spcAft>
                          <a:spcPts val="0"/>
                        </a:spcAft>
                      </a:pPr>
                      <a:r>
                        <a:rPr kumimoji="0" lang="es-CO" sz="1200" kern="1200" noProof="0" smtClean="0">
                          <a:solidFill>
                            <a:srgbClr val="000000"/>
                          </a:solidFill>
                          <a:effectLst/>
                          <a:latin typeface="+mn-lt"/>
                          <a:ea typeface="Times New Roman"/>
                          <a:cs typeface="Times New Roman"/>
                        </a:rPr>
                        <a:t>27%</a:t>
                      </a:r>
                      <a:endParaRPr kumimoji="0" lang="es-CO" sz="1200" kern="1200" noProof="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fontAlgn="b" latinLnBrk="0" hangingPunct="1">
                        <a:lnSpc>
                          <a:spcPct val="115000"/>
                        </a:lnSpc>
                        <a:spcBef>
                          <a:spcPts val="0"/>
                        </a:spcBef>
                        <a:spcAft>
                          <a:spcPts val="0"/>
                        </a:spcAft>
                      </a:pPr>
                      <a:r>
                        <a:rPr kumimoji="0" lang="es-CO" sz="1200" kern="1200" noProof="0" smtClean="0">
                          <a:solidFill>
                            <a:srgbClr val="000000"/>
                          </a:solidFill>
                          <a:effectLst/>
                          <a:latin typeface="+mn-lt"/>
                          <a:ea typeface="Times New Roman"/>
                          <a:cs typeface="Times New Roman"/>
                        </a:rPr>
                        <a:t>33%</a:t>
                      </a:r>
                      <a:endParaRPr kumimoji="0" lang="es-CO" sz="1200" kern="1200" noProof="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fontAlgn="b" latinLnBrk="0" hangingPunct="1">
                        <a:lnSpc>
                          <a:spcPct val="115000"/>
                        </a:lnSpc>
                        <a:spcBef>
                          <a:spcPts val="0"/>
                        </a:spcBef>
                        <a:spcAft>
                          <a:spcPts val="0"/>
                        </a:spcAft>
                      </a:pPr>
                      <a:r>
                        <a:rPr kumimoji="0" lang="es-CO" sz="1200" kern="1200" noProof="0" smtClean="0">
                          <a:solidFill>
                            <a:srgbClr val="000000"/>
                          </a:solidFill>
                          <a:effectLst/>
                          <a:latin typeface="+mn-lt"/>
                          <a:ea typeface="Times New Roman"/>
                          <a:cs typeface="Times New Roman"/>
                        </a:rPr>
                        <a:t>12%</a:t>
                      </a:r>
                      <a:endParaRPr kumimoji="0" lang="es-CO" sz="1200" kern="1200" noProof="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fontAlgn="b" latinLnBrk="0" hangingPunct="1">
                        <a:lnSpc>
                          <a:spcPct val="115000"/>
                        </a:lnSpc>
                        <a:spcBef>
                          <a:spcPts val="0"/>
                        </a:spcBef>
                        <a:spcAft>
                          <a:spcPts val="0"/>
                        </a:spcAft>
                      </a:pPr>
                      <a:r>
                        <a:rPr kumimoji="0" lang="es-CO" sz="1200" kern="1200" noProof="0" smtClean="0">
                          <a:solidFill>
                            <a:srgbClr val="000000"/>
                          </a:solidFill>
                          <a:effectLst/>
                          <a:latin typeface="+mn-lt"/>
                          <a:ea typeface="Times New Roman"/>
                          <a:cs typeface="Times New Roman"/>
                        </a:rPr>
                        <a:t>76%</a:t>
                      </a:r>
                      <a:endParaRPr kumimoji="0" lang="es-CO" sz="1200" kern="1200" noProof="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fontAlgn="b" latinLnBrk="0" hangingPunct="1">
                        <a:lnSpc>
                          <a:spcPct val="115000"/>
                        </a:lnSpc>
                        <a:spcBef>
                          <a:spcPts val="0"/>
                        </a:spcBef>
                        <a:spcAft>
                          <a:spcPts val="0"/>
                        </a:spcAft>
                      </a:pPr>
                      <a:r>
                        <a:rPr kumimoji="0" lang="es-CO" sz="1200" kern="1200" noProof="0" smtClean="0">
                          <a:solidFill>
                            <a:srgbClr val="000000"/>
                          </a:solidFill>
                          <a:effectLst/>
                          <a:latin typeface="+mn-lt"/>
                          <a:ea typeface="Times New Roman"/>
                          <a:cs typeface="Times New Roman"/>
                        </a:rPr>
                        <a:t>52%</a:t>
                      </a:r>
                      <a:endParaRPr kumimoji="0" lang="es-CO" sz="1200" kern="1200" noProof="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rtl="0" eaLnBrk="1" fontAlgn="b" latinLnBrk="0" hangingPunct="1">
                        <a:lnSpc>
                          <a:spcPct val="115000"/>
                        </a:lnSpc>
                        <a:spcBef>
                          <a:spcPts val="0"/>
                        </a:spcBef>
                        <a:spcAft>
                          <a:spcPts val="0"/>
                        </a:spcAft>
                      </a:pPr>
                      <a:r>
                        <a:rPr kumimoji="0" lang="es-CO" sz="1200" kern="1200" noProof="0" dirty="0" smtClean="0">
                          <a:solidFill>
                            <a:srgbClr val="000000"/>
                          </a:solidFill>
                          <a:effectLst/>
                          <a:latin typeface="+mn-lt"/>
                          <a:ea typeface="Times New Roman"/>
                          <a:cs typeface="Times New Roman"/>
                        </a:rPr>
                        <a:t>7%</a:t>
                      </a:r>
                      <a:endParaRPr kumimoji="0" lang="es-CO" sz="1200" kern="1200" noProof="0" dirty="0">
                        <a:solidFill>
                          <a:srgbClr val="000000"/>
                        </a:solidFill>
                        <a:effectLst/>
                        <a:latin typeface="+mn-lt"/>
                        <a:ea typeface="Times New Roman"/>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10"/>
                  </a:ext>
                </a:extLst>
              </a:tr>
            </a:tbl>
          </a:graphicData>
        </a:graphic>
      </p:graphicFrame>
      <p:sp>
        <p:nvSpPr>
          <p:cNvPr id="6" name="TextBox 5"/>
          <p:cNvSpPr txBox="1"/>
          <p:nvPr/>
        </p:nvSpPr>
        <p:spPr>
          <a:xfrm>
            <a:off x="838200" y="953869"/>
            <a:ext cx="7466755" cy="646331"/>
          </a:xfrm>
          <a:prstGeom prst="rect">
            <a:avLst/>
          </a:prstGeom>
          <a:noFill/>
        </p:spPr>
        <p:txBody>
          <a:bodyPr wrap="square" rtlCol="0">
            <a:spAutoFit/>
          </a:bodyPr>
          <a:lstStyle/>
          <a:p>
            <a:pPr algn="ctr"/>
            <a:r>
              <a:rPr lang="es-AR" dirty="0" smtClean="0"/>
              <a:t>EJEMPLO DE ANÁLISIS DE ENCUESTAS DE </a:t>
            </a:r>
            <a:r>
              <a:rPr lang="es-AR" dirty="0" err="1" smtClean="0"/>
              <a:t>MIPYMES</a:t>
            </a:r>
            <a:r>
              <a:rPr lang="es-AR" dirty="0" smtClean="0"/>
              <a:t> DEL </a:t>
            </a:r>
            <a:r>
              <a:rPr lang="es-AR" dirty="0" err="1" smtClean="0"/>
              <a:t>MINTIC</a:t>
            </a:r>
            <a:endParaRPr lang="es-AR" dirty="0" smtClean="0"/>
          </a:p>
          <a:p>
            <a:pPr algn="ctr"/>
            <a:r>
              <a:rPr lang="es-AR" dirty="0" smtClean="0"/>
              <a:t>(Empresas de menos de 100 empleados)</a:t>
            </a:r>
            <a:endParaRPr lang="es-AR" dirty="0"/>
          </a:p>
        </p:txBody>
      </p:sp>
    </p:spTree>
    <p:extLst>
      <p:ext uri="{BB962C8B-B14F-4D97-AF65-F5344CB8AC3E}">
        <p14:creationId xmlns:p14="http://schemas.microsoft.com/office/powerpoint/2010/main" val="28200472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III. CÁLCULO DEL ÍNDICE DE DIGITALIZACIÓN SECTORIAL DEL PRIMER NIVEL PARA LA ENCUESTA DE </a:t>
            </a:r>
            <a:r>
              <a:rPr lang="es-AR" dirty="0" err="1" smtClean="0"/>
              <a:t>MIPYMES</a:t>
            </a:r>
            <a:r>
              <a:rPr lang="es-AR" dirty="0" smtClean="0"/>
              <a:t> DEL </a:t>
            </a:r>
            <a:r>
              <a:rPr lang="es-AR" dirty="0" err="1" smtClean="0"/>
              <a:t>MINTIC</a:t>
            </a:r>
            <a:endParaRPr lang="es-AR" dirty="0"/>
          </a:p>
        </p:txBody>
      </p:sp>
      <p:graphicFrame>
        <p:nvGraphicFramePr>
          <p:cNvPr id="4" name="Table 3"/>
          <p:cNvGraphicFramePr>
            <a:graphicFrameLocks noGrp="1"/>
          </p:cNvGraphicFramePr>
          <p:nvPr>
            <p:extLst>
              <p:ext uri="{D42A27DB-BD31-4B8C-83A1-F6EECF244321}">
                <p14:modId xmlns:p14="http://schemas.microsoft.com/office/powerpoint/2010/main" val="1190604302"/>
              </p:ext>
            </p:extLst>
          </p:nvPr>
        </p:nvGraphicFramePr>
        <p:xfrm>
          <a:off x="1295400" y="1767840"/>
          <a:ext cx="6858000" cy="2860039"/>
        </p:xfrm>
        <a:graphic>
          <a:graphicData uri="http://schemas.openxmlformats.org/drawingml/2006/table">
            <a:tbl>
              <a:tblPr firstRow="1" bandRow="1">
                <a:tableStyleId>{5C22544A-7EE6-4342-B048-85BDC9FD1C3A}</a:tableStyleId>
              </a:tblPr>
              <a:tblGrid>
                <a:gridCol w="1778000">
                  <a:extLst>
                    <a:ext uri="{9D8B030D-6E8A-4147-A177-3AD203B41FA5}">
                      <a16:colId xmlns="" xmlns:a16="http://schemas.microsoft.com/office/drawing/2014/main" val="20000"/>
                    </a:ext>
                  </a:extLst>
                </a:gridCol>
                <a:gridCol w="1016000">
                  <a:extLst>
                    <a:ext uri="{9D8B030D-6E8A-4147-A177-3AD203B41FA5}">
                      <a16:colId xmlns="" xmlns:a16="http://schemas.microsoft.com/office/drawing/2014/main" val="20001"/>
                    </a:ext>
                  </a:extLst>
                </a:gridCol>
                <a:gridCol w="1016000">
                  <a:extLst>
                    <a:ext uri="{9D8B030D-6E8A-4147-A177-3AD203B41FA5}">
                      <a16:colId xmlns="" xmlns:a16="http://schemas.microsoft.com/office/drawing/2014/main" val="20002"/>
                    </a:ext>
                  </a:extLst>
                </a:gridCol>
                <a:gridCol w="1016000">
                  <a:extLst>
                    <a:ext uri="{9D8B030D-6E8A-4147-A177-3AD203B41FA5}">
                      <a16:colId xmlns="" xmlns:a16="http://schemas.microsoft.com/office/drawing/2014/main" val="20003"/>
                    </a:ext>
                  </a:extLst>
                </a:gridCol>
                <a:gridCol w="1016000">
                  <a:extLst>
                    <a:ext uri="{9D8B030D-6E8A-4147-A177-3AD203B41FA5}">
                      <a16:colId xmlns="" xmlns:a16="http://schemas.microsoft.com/office/drawing/2014/main" val="20004"/>
                    </a:ext>
                  </a:extLst>
                </a:gridCol>
                <a:gridCol w="1016000">
                  <a:extLst>
                    <a:ext uri="{9D8B030D-6E8A-4147-A177-3AD203B41FA5}">
                      <a16:colId xmlns="" xmlns:a16="http://schemas.microsoft.com/office/drawing/2014/main" val="20005"/>
                    </a:ext>
                  </a:extLst>
                </a:gridCol>
              </a:tblGrid>
              <a:tr h="370840">
                <a:tc>
                  <a:txBody>
                    <a:bodyPr/>
                    <a:lstStyle/>
                    <a:p>
                      <a:pPr marL="0" marR="0" algn="ctr">
                        <a:spcBef>
                          <a:spcPts val="0"/>
                        </a:spcBef>
                        <a:spcAft>
                          <a:spcPts val="0"/>
                        </a:spcAft>
                      </a:pPr>
                      <a:r>
                        <a:rPr lang="es-AR" sz="1400" b="1" kern="1200" dirty="0">
                          <a:solidFill>
                            <a:srgbClr val="000000"/>
                          </a:solidFill>
                          <a:effectLst/>
                          <a:latin typeface="+mn-lt"/>
                          <a:ea typeface="Times New Roman"/>
                          <a:cs typeface="Arial"/>
                        </a:rPr>
                        <a:t> </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AR" sz="1400" b="1" kern="1200" dirty="0">
                          <a:solidFill>
                            <a:srgbClr val="FFFFFF"/>
                          </a:solidFill>
                          <a:effectLst/>
                          <a:latin typeface="+mn-lt"/>
                          <a:ea typeface="MS PGothic"/>
                          <a:cs typeface="MS PGothic"/>
                        </a:rPr>
                        <a:t>Infraes-</a:t>
                      </a:r>
                      <a:endParaRPr lang="en-US" sz="1400" dirty="0">
                        <a:solidFill>
                          <a:srgbClr val="FFFFFF"/>
                        </a:solidFill>
                        <a:effectLst/>
                        <a:latin typeface="+mn-lt"/>
                        <a:ea typeface="ＭＳ 明朝"/>
                        <a:cs typeface="Times New Roman"/>
                      </a:endParaRPr>
                    </a:p>
                    <a:p>
                      <a:pPr marL="0" marR="0" algn="ctr">
                        <a:spcBef>
                          <a:spcPts val="0"/>
                        </a:spcBef>
                        <a:spcAft>
                          <a:spcPts val="0"/>
                        </a:spcAft>
                      </a:pPr>
                      <a:r>
                        <a:rPr lang="es-AR" sz="1400" b="1" kern="1200" dirty="0">
                          <a:solidFill>
                            <a:srgbClr val="FFFFFF"/>
                          </a:solidFill>
                          <a:effectLst/>
                          <a:latin typeface="+mn-lt"/>
                          <a:ea typeface="MS PGothic"/>
                          <a:cs typeface="MS PGothic"/>
                        </a:rPr>
                        <a:t>tructura</a:t>
                      </a:r>
                      <a:endParaRPr lang="en-US" sz="1400" dirty="0">
                        <a:solidFill>
                          <a:srgbClr val="FFFFFF"/>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AR" sz="1400" b="1" kern="1200">
                          <a:solidFill>
                            <a:srgbClr val="FFFFFF"/>
                          </a:solidFill>
                          <a:effectLst/>
                          <a:latin typeface="+mn-lt"/>
                          <a:ea typeface="MS PGothic"/>
                          <a:cs typeface="MS PGothic"/>
                        </a:rPr>
                        <a:t>Insumos</a:t>
                      </a:r>
                      <a:endParaRPr lang="en-US" sz="1400">
                        <a:solidFill>
                          <a:srgbClr val="FFFFFF"/>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AR" sz="1400" b="1" kern="1200">
                          <a:solidFill>
                            <a:srgbClr val="FFFFFF"/>
                          </a:solidFill>
                          <a:effectLst/>
                          <a:latin typeface="+mn-lt"/>
                          <a:ea typeface="MS PGothic"/>
                          <a:cs typeface="MS PGothic"/>
                        </a:rPr>
                        <a:t>Procesa-</a:t>
                      </a:r>
                      <a:endParaRPr lang="en-US" sz="1400">
                        <a:solidFill>
                          <a:srgbClr val="FFFFFF"/>
                        </a:solidFill>
                        <a:effectLst/>
                        <a:latin typeface="+mn-lt"/>
                        <a:ea typeface="ＭＳ 明朝"/>
                        <a:cs typeface="Times New Roman"/>
                      </a:endParaRPr>
                    </a:p>
                    <a:p>
                      <a:pPr marL="0" marR="0" algn="ctr">
                        <a:spcBef>
                          <a:spcPts val="0"/>
                        </a:spcBef>
                        <a:spcAft>
                          <a:spcPts val="0"/>
                        </a:spcAft>
                      </a:pPr>
                      <a:r>
                        <a:rPr lang="es-AR" sz="1400" b="1" kern="1200">
                          <a:solidFill>
                            <a:srgbClr val="FFFFFF"/>
                          </a:solidFill>
                          <a:effectLst/>
                          <a:latin typeface="+mn-lt"/>
                          <a:ea typeface="MS PGothic"/>
                          <a:cs typeface="MS PGothic"/>
                        </a:rPr>
                        <a:t>miento</a:t>
                      </a:r>
                      <a:endParaRPr lang="en-US" sz="1400">
                        <a:solidFill>
                          <a:srgbClr val="FFFFFF"/>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AR" sz="1400" b="1" kern="1200" dirty="0" err="1">
                          <a:solidFill>
                            <a:srgbClr val="FFFFFF"/>
                          </a:solidFill>
                          <a:effectLst/>
                          <a:latin typeface="+mn-lt"/>
                          <a:ea typeface="MS PGothic"/>
                          <a:cs typeface="MS PGothic"/>
                        </a:rPr>
                        <a:t>Distribu</a:t>
                      </a:r>
                      <a:r>
                        <a:rPr lang="es-AR" sz="1400" b="1" kern="1200" dirty="0">
                          <a:solidFill>
                            <a:srgbClr val="FFFFFF"/>
                          </a:solidFill>
                          <a:effectLst/>
                          <a:latin typeface="+mn-lt"/>
                          <a:ea typeface="MS PGothic"/>
                          <a:cs typeface="MS PGothic"/>
                        </a:rPr>
                        <a:t>-</a:t>
                      </a:r>
                      <a:endParaRPr lang="en-US" sz="1400" dirty="0">
                        <a:solidFill>
                          <a:srgbClr val="FFFFFF"/>
                        </a:solidFill>
                        <a:effectLst/>
                        <a:latin typeface="+mn-lt"/>
                        <a:ea typeface="ＭＳ 明朝"/>
                        <a:cs typeface="Times New Roman"/>
                      </a:endParaRPr>
                    </a:p>
                    <a:p>
                      <a:pPr marL="0" marR="0" algn="ctr">
                        <a:spcBef>
                          <a:spcPts val="0"/>
                        </a:spcBef>
                        <a:spcAft>
                          <a:spcPts val="0"/>
                        </a:spcAft>
                      </a:pPr>
                      <a:r>
                        <a:rPr lang="es-AR" sz="1400" b="1" kern="1200" dirty="0" err="1">
                          <a:solidFill>
                            <a:srgbClr val="FFFFFF"/>
                          </a:solidFill>
                          <a:effectLst/>
                          <a:latin typeface="+mn-lt"/>
                          <a:ea typeface="MS PGothic"/>
                          <a:cs typeface="MS PGothic"/>
                        </a:rPr>
                        <a:t>ción</a:t>
                      </a:r>
                      <a:endParaRPr lang="en-US" sz="1400" dirty="0">
                        <a:solidFill>
                          <a:srgbClr val="FFFFFF"/>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a:spcBef>
                          <a:spcPts val="0"/>
                        </a:spcBef>
                        <a:spcAft>
                          <a:spcPts val="0"/>
                        </a:spcAft>
                      </a:pPr>
                      <a:r>
                        <a:rPr lang="es-AR" sz="1400" b="1" kern="1200" dirty="0">
                          <a:solidFill>
                            <a:srgbClr val="FFFFFF"/>
                          </a:solidFill>
                          <a:effectLst/>
                          <a:latin typeface="+mn-lt"/>
                          <a:ea typeface="MS PGothic"/>
                          <a:cs typeface="MS PGothic"/>
                        </a:rPr>
                        <a:t>Total</a:t>
                      </a:r>
                      <a:endParaRPr lang="en-US" sz="1400" dirty="0">
                        <a:solidFill>
                          <a:srgbClr val="FFFFFF"/>
                        </a:solidFill>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0"/>
                  </a:ext>
                </a:extLst>
              </a:tr>
              <a:tr h="370840">
                <a:tc>
                  <a:txBody>
                    <a:bodyPr/>
                    <a:lstStyle/>
                    <a:p>
                      <a:pPr marL="0" marR="0" algn="ctr">
                        <a:spcBef>
                          <a:spcPts val="0"/>
                        </a:spcBef>
                        <a:spcAft>
                          <a:spcPts val="0"/>
                        </a:spcAft>
                      </a:pPr>
                      <a:r>
                        <a:rPr lang="es-AR" sz="1400" kern="1200" dirty="0">
                          <a:solidFill>
                            <a:srgbClr val="000000"/>
                          </a:solidFill>
                          <a:effectLst/>
                          <a:latin typeface="+mn-lt"/>
                          <a:ea typeface="MS PGothic"/>
                          <a:cs typeface="MS PGothic"/>
                        </a:rPr>
                        <a:t>Industrias manufactureras</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s-AR" sz="1400" b="0" i="0" u="none" strike="noStrike" dirty="0">
                          <a:solidFill>
                            <a:srgbClr val="000000"/>
                          </a:solidFill>
                          <a:effectLst/>
                          <a:latin typeface="+mj-lt"/>
                        </a:rPr>
                        <a:t>62.57</a:t>
                      </a:r>
                    </a:p>
                  </a:txBody>
                  <a:tcPr marL="9525" marR="9525"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40000"/>
                        <a:lumOff val="60000"/>
                      </a:schemeClr>
                    </a:solidFill>
                  </a:tcPr>
                </a:tc>
                <a:tc>
                  <a:txBody>
                    <a:bodyPr/>
                    <a:lstStyle/>
                    <a:p>
                      <a:pPr algn="ctr" fontAlgn="b"/>
                      <a:r>
                        <a:rPr lang="es-AR" sz="1400" b="0" i="0" u="none" strike="noStrike" dirty="0">
                          <a:solidFill>
                            <a:srgbClr val="000000"/>
                          </a:solidFill>
                          <a:effectLst/>
                          <a:latin typeface="+mj-lt"/>
                        </a:rPr>
                        <a:t>35.28</a:t>
                      </a:r>
                    </a:p>
                  </a:txBody>
                  <a:tcPr marL="9525" marR="9525"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BF0F2"/>
                    </a:solidFill>
                  </a:tcPr>
                </a:tc>
                <a:tc>
                  <a:txBody>
                    <a:bodyPr/>
                    <a:lstStyle/>
                    <a:p>
                      <a:pPr algn="ctr" fontAlgn="b"/>
                      <a:r>
                        <a:rPr lang="es-AR" sz="1400" b="0" i="0" u="none" strike="noStrike">
                          <a:solidFill>
                            <a:srgbClr val="000000"/>
                          </a:solidFill>
                          <a:effectLst/>
                          <a:latin typeface="+mj-lt"/>
                        </a:rPr>
                        <a:t>42.22</a:t>
                      </a:r>
                    </a:p>
                  </a:txBody>
                  <a:tcPr marL="9525" marR="9525"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BF0F2"/>
                    </a:solidFill>
                  </a:tcPr>
                </a:tc>
                <a:tc>
                  <a:txBody>
                    <a:bodyPr/>
                    <a:lstStyle/>
                    <a:p>
                      <a:pPr algn="ctr" fontAlgn="b"/>
                      <a:r>
                        <a:rPr lang="es-AR" sz="1400" b="0" i="0" u="none" strike="noStrike">
                          <a:solidFill>
                            <a:srgbClr val="000000"/>
                          </a:solidFill>
                          <a:effectLst/>
                          <a:latin typeface="+mj-lt"/>
                        </a:rPr>
                        <a:t>16.20</a:t>
                      </a:r>
                    </a:p>
                  </a:txBody>
                  <a:tcPr marL="9525" marR="9525"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BF0F2"/>
                    </a:solidFill>
                  </a:tcPr>
                </a:tc>
                <a:tc>
                  <a:txBody>
                    <a:bodyPr/>
                    <a:lstStyle/>
                    <a:p>
                      <a:pPr algn="ctr" fontAlgn="b"/>
                      <a:r>
                        <a:rPr lang="es-AR" sz="1400" b="0" i="0" u="none" strike="noStrike">
                          <a:solidFill>
                            <a:srgbClr val="000000"/>
                          </a:solidFill>
                          <a:effectLst/>
                          <a:latin typeface="+mj-lt"/>
                        </a:rPr>
                        <a:t>42.25</a:t>
                      </a:r>
                    </a:p>
                  </a:txBody>
                  <a:tcPr marL="9525" marR="9525"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BF0F2"/>
                    </a:solidFill>
                  </a:tcPr>
                </a:tc>
                <a:extLst>
                  <a:ext uri="{0D108BD9-81ED-4DB2-BD59-A6C34878D82A}">
                    <a16:rowId xmlns="" xmlns:a16="http://schemas.microsoft.com/office/drawing/2014/main" val="10001"/>
                  </a:ext>
                </a:extLst>
              </a:tr>
              <a:tr h="370840">
                <a:tc>
                  <a:txBody>
                    <a:bodyPr/>
                    <a:lstStyle/>
                    <a:p>
                      <a:pPr marL="0" marR="0" algn="ctr">
                        <a:spcBef>
                          <a:spcPts val="0"/>
                        </a:spcBef>
                        <a:spcAft>
                          <a:spcPts val="0"/>
                        </a:spcAft>
                      </a:pPr>
                      <a:r>
                        <a:rPr lang="es-AR" sz="1400" kern="1200">
                          <a:solidFill>
                            <a:srgbClr val="000000"/>
                          </a:solidFill>
                          <a:effectLst/>
                          <a:latin typeface="+mn-lt"/>
                          <a:ea typeface="MS PGothic"/>
                          <a:cs typeface="MS PGothic"/>
                        </a:rPr>
                        <a:t>Comercio</a:t>
                      </a:r>
                      <a:endParaRPr lang="en-US" sz="140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s-AR" sz="1400" b="0" i="0" u="none" strike="noStrike" dirty="0">
                          <a:solidFill>
                            <a:srgbClr val="000000"/>
                          </a:solidFill>
                          <a:effectLst/>
                          <a:latin typeface="+mj-lt"/>
                        </a:rPr>
                        <a:t>76.25</a:t>
                      </a:r>
                    </a:p>
                  </a:txBody>
                  <a:tcPr marL="9525" marR="9525"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solidFill>
                  </a:tcPr>
                </a:tc>
                <a:tc>
                  <a:txBody>
                    <a:bodyPr/>
                    <a:lstStyle/>
                    <a:p>
                      <a:pPr algn="ctr" fontAlgn="b"/>
                      <a:r>
                        <a:rPr lang="es-AR" sz="1400" b="0" i="0" u="none" strike="noStrike" dirty="0">
                          <a:solidFill>
                            <a:srgbClr val="000000"/>
                          </a:solidFill>
                          <a:effectLst/>
                          <a:latin typeface="+mj-lt"/>
                        </a:rPr>
                        <a:t>43.41</a:t>
                      </a:r>
                    </a:p>
                  </a:txBody>
                  <a:tcPr marL="9525" marR="9525"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BF0F2"/>
                    </a:solidFill>
                  </a:tcPr>
                </a:tc>
                <a:tc>
                  <a:txBody>
                    <a:bodyPr/>
                    <a:lstStyle/>
                    <a:p>
                      <a:pPr algn="ctr" fontAlgn="b"/>
                      <a:r>
                        <a:rPr lang="es-AR" sz="1400" b="0" i="0" u="none" strike="noStrike" dirty="0">
                          <a:solidFill>
                            <a:srgbClr val="000000"/>
                          </a:solidFill>
                          <a:effectLst/>
                          <a:latin typeface="+mj-lt"/>
                        </a:rPr>
                        <a:t>37.76</a:t>
                      </a:r>
                    </a:p>
                  </a:txBody>
                  <a:tcPr marL="9525" marR="9525"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BF0F2"/>
                    </a:solidFill>
                  </a:tcPr>
                </a:tc>
                <a:tc>
                  <a:txBody>
                    <a:bodyPr/>
                    <a:lstStyle/>
                    <a:p>
                      <a:pPr algn="ctr" fontAlgn="b"/>
                      <a:r>
                        <a:rPr lang="es-AR" sz="1400" b="0" i="0" u="none" strike="noStrike" dirty="0">
                          <a:solidFill>
                            <a:srgbClr val="000000"/>
                          </a:solidFill>
                          <a:effectLst/>
                          <a:latin typeface="+mj-lt"/>
                        </a:rPr>
                        <a:t>10.33</a:t>
                      </a:r>
                    </a:p>
                  </a:txBody>
                  <a:tcPr marL="9525" marR="9525"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BF0F2"/>
                    </a:solidFill>
                  </a:tcPr>
                </a:tc>
                <a:tc>
                  <a:txBody>
                    <a:bodyPr/>
                    <a:lstStyle/>
                    <a:p>
                      <a:pPr algn="ctr" fontAlgn="b"/>
                      <a:r>
                        <a:rPr lang="es-AR" sz="1400" b="0" i="0" u="none" strike="noStrike">
                          <a:solidFill>
                            <a:srgbClr val="000000"/>
                          </a:solidFill>
                          <a:effectLst/>
                          <a:latin typeface="+mj-lt"/>
                        </a:rPr>
                        <a:t>44.55</a:t>
                      </a:r>
                    </a:p>
                  </a:txBody>
                  <a:tcPr marL="9525" marR="9525"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BF0F2"/>
                    </a:solidFill>
                  </a:tcPr>
                </a:tc>
                <a:extLst>
                  <a:ext uri="{0D108BD9-81ED-4DB2-BD59-A6C34878D82A}">
                    <a16:rowId xmlns="" xmlns:a16="http://schemas.microsoft.com/office/drawing/2014/main" val="10002"/>
                  </a:ext>
                </a:extLst>
              </a:tr>
              <a:tr h="370840">
                <a:tc>
                  <a:txBody>
                    <a:bodyPr/>
                    <a:lstStyle/>
                    <a:p>
                      <a:pPr marL="0" marR="0" algn="ctr">
                        <a:spcBef>
                          <a:spcPts val="0"/>
                        </a:spcBef>
                        <a:spcAft>
                          <a:spcPts val="0"/>
                        </a:spcAft>
                      </a:pPr>
                      <a:r>
                        <a:rPr lang="es-AR" sz="1400" kern="1200" dirty="0">
                          <a:solidFill>
                            <a:srgbClr val="000000"/>
                          </a:solidFill>
                          <a:effectLst/>
                          <a:latin typeface="+mn-lt"/>
                          <a:ea typeface="MS PGothic"/>
                          <a:cs typeface="MS PGothic"/>
                        </a:rPr>
                        <a:t>Alojamiento y servicios de comida</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s-AR" sz="1400" b="0" i="0" u="none" strike="noStrike" dirty="0">
                          <a:solidFill>
                            <a:srgbClr val="000000"/>
                          </a:solidFill>
                          <a:effectLst/>
                          <a:latin typeface="+mj-lt"/>
                        </a:rPr>
                        <a:t>43.09</a:t>
                      </a:r>
                    </a:p>
                  </a:txBody>
                  <a:tcPr marL="9525" marR="9525"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BF0F2"/>
                    </a:solidFill>
                  </a:tcPr>
                </a:tc>
                <a:tc>
                  <a:txBody>
                    <a:bodyPr/>
                    <a:lstStyle/>
                    <a:p>
                      <a:pPr algn="ctr" fontAlgn="b"/>
                      <a:r>
                        <a:rPr lang="es-AR" sz="1400" b="0" i="0" u="none" strike="noStrike" dirty="0">
                          <a:solidFill>
                            <a:srgbClr val="000000"/>
                          </a:solidFill>
                          <a:effectLst/>
                          <a:latin typeface="+mj-lt"/>
                        </a:rPr>
                        <a:t>14.91</a:t>
                      </a:r>
                    </a:p>
                  </a:txBody>
                  <a:tcPr marL="9525" marR="9525"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BF0F2"/>
                    </a:solidFill>
                  </a:tcPr>
                </a:tc>
                <a:tc>
                  <a:txBody>
                    <a:bodyPr/>
                    <a:lstStyle/>
                    <a:p>
                      <a:pPr algn="ctr" fontAlgn="b"/>
                      <a:r>
                        <a:rPr lang="es-AR" sz="1400" b="0" i="0" u="none" strike="noStrike" dirty="0">
                          <a:solidFill>
                            <a:srgbClr val="000000"/>
                          </a:solidFill>
                          <a:effectLst/>
                          <a:latin typeface="+mj-lt"/>
                        </a:rPr>
                        <a:t>6.23</a:t>
                      </a:r>
                    </a:p>
                  </a:txBody>
                  <a:tcPr marL="9525" marR="9525"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BF0F2"/>
                    </a:solidFill>
                  </a:tcPr>
                </a:tc>
                <a:tc>
                  <a:txBody>
                    <a:bodyPr/>
                    <a:lstStyle/>
                    <a:p>
                      <a:pPr algn="ctr" fontAlgn="b"/>
                      <a:r>
                        <a:rPr lang="es-AR" sz="1400" b="0" i="0" u="none" strike="noStrike" dirty="0">
                          <a:solidFill>
                            <a:srgbClr val="000000"/>
                          </a:solidFill>
                          <a:effectLst/>
                          <a:latin typeface="+mj-lt"/>
                        </a:rPr>
                        <a:t>5.51</a:t>
                      </a:r>
                    </a:p>
                  </a:txBody>
                  <a:tcPr marL="9525" marR="9525"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BF0F2"/>
                    </a:solidFill>
                  </a:tcPr>
                </a:tc>
                <a:tc>
                  <a:txBody>
                    <a:bodyPr/>
                    <a:lstStyle/>
                    <a:p>
                      <a:pPr algn="ctr" fontAlgn="b"/>
                      <a:r>
                        <a:rPr lang="es-AR" sz="1400" b="0" i="0" u="none" strike="noStrike" dirty="0">
                          <a:solidFill>
                            <a:srgbClr val="000000"/>
                          </a:solidFill>
                          <a:effectLst/>
                          <a:latin typeface="+mj-lt"/>
                        </a:rPr>
                        <a:t>24.94</a:t>
                      </a:r>
                    </a:p>
                  </a:txBody>
                  <a:tcPr marL="9525" marR="9525"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BF0F2"/>
                    </a:solidFill>
                  </a:tcPr>
                </a:tc>
                <a:extLst>
                  <a:ext uri="{0D108BD9-81ED-4DB2-BD59-A6C34878D82A}">
                    <a16:rowId xmlns="" xmlns:a16="http://schemas.microsoft.com/office/drawing/2014/main" val="10004"/>
                  </a:ext>
                </a:extLst>
              </a:tr>
              <a:tr h="467360">
                <a:tc>
                  <a:txBody>
                    <a:bodyPr/>
                    <a:lstStyle/>
                    <a:p>
                      <a:pPr marL="0" marR="0" algn="ctr">
                        <a:spcBef>
                          <a:spcPts val="0"/>
                        </a:spcBef>
                        <a:spcAft>
                          <a:spcPts val="0"/>
                        </a:spcAft>
                      </a:pPr>
                      <a:r>
                        <a:rPr lang="es-AR" sz="1400" kern="1200" dirty="0">
                          <a:solidFill>
                            <a:srgbClr val="000000"/>
                          </a:solidFill>
                          <a:effectLst/>
                          <a:latin typeface="+mn-lt"/>
                          <a:ea typeface="MS PGothic"/>
                          <a:cs typeface="MS PGothic"/>
                        </a:rPr>
                        <a:t>Profesionales y científicas</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s-AR" sz="1400" b="0" i="0" u="none" strike="noStrike" dirty="0">
                          <a:solidFill>
                            <a:srgbClr val="000000"/>
                          </a:solidFill>
                          <a:effectLst/>
                          <a:latin typeface="+mj-lt"/>
                        </a:rPr>
                        <a:t>94.76</a:t>
                      </a:r>
                    </a:p>
                  </a:txBody>
                  <a:tcPr marL="9525" marR="9525"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solidFill>
                  </a:tcPr>
                </a:tc>
                <a:tc>
                  <a:txBody>
                    <a:bodyPr/>
                    <a:lstStyle/>
                    <a:p>
                      <a:pPr algn="ctr" fontAlgn="b"/>
                      <a:r>
                        <a:rPr lang="es-AR" sz="1400" b="0" i="0" u="none" strike="noStrike" dirty="0">
                          <a:solidFill>
                            <a:srgbClr val="000000"/>
                          </a:solidFill>
                          <a:effectLst/>
                          <a:latin typeface="+mj-lt"/>
                        </a:rPr>
                        <a:t>93.92</a:t>
                      </a:r>
                    </a:p>
                  </a:txBody>
                  <a:tcPr marL="9525" marR="9525"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solidFill>
                  </a:tcPr>
                </a:tc>
                <a:tc>
                  <a:txBody>
                    <a:bodyPr/>
                    <a:lstStyle/>
                    <a:p>
                      <a:pPr algn="ctr" fontAlgn="b"/>
                      <a:r>
                        <a:rPr lang="es-AR" sz="1400" b="0" i="0" u="none" strike="noStrike" dirty="0">
                          <a:solidFill>
                            <a:srgbClr val="000000"/>
                          </a:solidFill>
                          <a:effectLst/>
                          <a:latin typeface="+mj-lt"/>
                        </a:rPr>
                        <a:t>74.81</a:t>
                      </a:r>
                    </a:p>
                  </a:txBody>
                  <a:tcPr marL="9525" marR="9525"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solidFill>
                  </a:tcPr>
                </a:tc>
                <a:tc>
                  <a:txBody>
                    <a:bodyPr/>
                    <a:lstStyle/>
                    <a:p>
                      <a:pPr algn="ctr" fontAlgn="b"/>
                      <a:r>
                        <a:rPr lang="es-AR" sz="1400" b="0" i="0" u="none" strike="noStrike" dirty="0">
                          <a:solidFill>
                            <a:srgbClr val="000000"/>
                          </a:solidFill>
                          <a:effectLst/>
                          <a:latin typeface="+mj-lt"/>
                        </a:rPr>
                        <a:t>61.91</a:t>
                      </a:r>
                    </a:p>
                  </a:txBody>
                  <a:tcPr marL="9525" marR="9525"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40000"/>
                        <a:lumOff val="60000"/>
                      </a:schemeClr>
                    </a:solidFill>
                  </a:tcPr>
                </a:tc>
                <a:tc>
                  <a:txBody>
                    <a:bodyPr/>
                    <a:lstStyle/>
                    <a:p>
                      <a:pPr algn="ctr" fontAlgn="b"/>
                      <a:r>
                        <a:rPr lang="es-AR" sz="1400" b="0" i="0" u="none" strike="noStrike" dirty="0">
                          <a:solidFill>
                            <a:srgbClr val="000000"/>
                          </a:solidFill>
                          <a:effectLst/>
                          <a:latin typeface="+mj-lt"/>
                        </a:rPr>
                        <a:t>76.08</a:t>
                      </a:r>
                    </a:p>
                  </a:txBody>
                  <a:tcPr marL="9525" marR="9525"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solidFill>
                  </a:tcPr>
                </a:tc>
                <a:extLst>
                  <a:ext uri="{0D108BD9-81ED-4DB2-BD59-A6C34878D82A}">
                    <a16:rowId xmlns="" xmlns:a16="http://schemas.microsoft.com/office/drawing/2014/main" val="10007"/>
                  </a:ext>
                </a:extLst>
              </a:tr>
              <a:tr h="370840">
                <a:tc>
                  <a:txBody>
                    <a:bodyPr/>
                    <a:lstStyle/>
                    <a:p>
                      <a:pPr marL="0" marR="0" algn="ctr">
                        <a:spcBef>
                          <a:spcPts val="0"/>
                        </a:spcBef>
                        <a:spcAft>
                          <a:spcPts val="0"/>
                        </a:spcAft>
                      </a:pPr>
                      <a:r>
                        <a:rPr lang="es-AR" sz="1400" noProof="0" dirty="0" smtClean="0">
                          <a:effectLst/>
                          <a:latin typeface="+mn-lt"/>
                          <a:ea typeface="ＭＳ 明朝"/>
                          <a:cs typeface="Times New Roman"/>
                        </a:rPr>
                        <a:t>Actividades de servicio</a:t>
                      </a:r>
                      <a:endParaRPr lang="es-AR" sz="1400" noProof="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s-AR" sz="1400" b="0" i="0" u="none" strike="noStrike" dirty="0">
                          <a:solidFill>
                            <a:srgbClr val="000000"/>
                          </a:solidFill>
                          <a:effectLst/>
                          <a:latin typeface="+mj-lt"/>
                        </a:rPr>
                        <a:t>76.06</a:t>
                      </a:r>
                    </a:p>
                  </a:txBody>
                  <a:tcPr marL="9525" marR="9525"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solidFill>
                  </a:tcPr>
                </a:tc>
                <a:tc>
                  <a:txBody>
                    <a:bodyPr/>
                    <a:lstStyle/>
                    <a:p>
                      <a:pPr algn="ctr" fontAlgn="b"/>
                      <a:r>
                        <a:rPr lang="es-AR" sz="1400" b="0" i="0" u="none" strike="noStrike" dirty="0">
                          <a:solidFill>
                            <a:srgbClr val="000000"/>
                          </a:solidFill>
                          <a:effectLst/>
                          <a:latin typeface="+mj-lt"/>
                        </a:rPr>
                        <a:t>51.82</a:t>
                      </a:r>
                    </a:p>
                  </a:txBody>
                  <a:tcPr marL="9525" marR="9525"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40000"/>
                        <a:lumOff val="60000"/>
                      </a:schemeClr>
                    </a:solidFill>
                  </a:tcPr>
                </a:tc>
                <a:tc>
                  <a:txBody>
                    <a:bodyPr/>
                    <a:lstStyle/>
                    <a:p>
                      <a:pPr algn="ctr" fontAlgn="b"/>
                      <a:r>
                        <a:rPr lang="es-AR" sz="1400" b="0" i="0" u="none" strike="noStrike" dirty="0">
                          <a:solidFill>
                            <a:srgbClr val="000000"/>
                          </a:solidFill>
                          <a:effectLst/>
                          <a:latin typeface="+mj-lt"/>
                        </a:rPr>
                        <a:t>43.35</a:t>
                      </a:r>
                    </a:p>
                  </a:txBody>
                  <a:tcPr marL="9525" marR="9525"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BF0F2"/>
                    </a:solidFill>
                  </a:tcPr>
                </a:tc>
                <a:tc>
                  <a:txBody>
                    <a:bodyPr/>
                    <a:lstStyle/>
                    <a:p>
                      <a:pPr algn="ctr" fontAlgn="b"/>
                      <a:r>
                        <a:rPr lang="es-AR" sz="1400" b="0" i="0" u="none" strike="noStrike" dirty="0">
                          <a:solidFill>
                            <a:srgbClr val="000000"/>
                          </a:solidFill>
                          <a:effectLst/>
                          <a:latin typeface="+mj-lt"/>
                        </a:rPr>
                        <a:t>28.90</a:t>
                      </a:r>
                    </a:p>
                  </a:txBody>
                  <a:tcPr marL="9525" marR="9525"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BF0F2"/>
                    </a:solidFill>
                  </a:tcPr>
                </a:tc>
                <a:tc>
                  <a:txBody>
                    <a:bodyPr/>
                    <a:lstStyle/>
                    <a:p>
                      <a:pPr algn="ctr" fontAlgn="b"/>
                      <a:r>
                        <a:rPr lang="es-AR" sz="1400" b="0" i="0" u="none" strike="noStrike" dirty="0">
                          <a:solidFill>
                            <a:srgbClr val="000000"/>
                          </a:solidFill>
                          <a:effectLst/>
                          <a:latin typeface="+mj-lt"/>
                        </a:rPr>
                        <a:t>51.02</a:t>
                      </a:r>
                    </a:p>
                  </a:txBody>
                  <a:tcPr marL="9525" marR="9525"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40000"/>
                        <a:lumOff val="60000"/>
                      </a:schemeClr>
                    </a:solidFill>
                  </a:tcPr>
                </a:tc>
              </a:tr>
              <a:tr h="370840">
                <a:tc>
                  <a:txBody>
                    <a:bodyPr/>
                    <a:lstStyle/>
                    <a:p>
                      <a:pPr marL="0" marR="0" algn="ctr">
                        <a:spcBef>
                          <a:spcPts val="0"/>
                        </a:spcBef>
                        <a:spcAft>
                          <a:spcPts val="0"/>
                        </a:spcAft>
                      </a:pPr>
                      <a:r>
                        <a:rPr lang="es-AR" sz="1400" kern="1200" dirty="0">
                          <a:solidFill>
                            <a:srgbClr val="000000"/>
                          </a:solidFill>
                          <a:effectLst/>
                          <a:latin typeface="+mn-lt"/>
                          <a:ea typeface="MS PGothic"/>
                          <a:cs typeface="MS PGothic"/>
                        </a:rPr>
                        <a:t>Total</a:t>
                      </a:r>
                      <a:endParaRPr lang="en-US" sz="1400" dirty="0">
                        <a:effectLst/>
                        <a:latin typeface="+mn-lt"/>
                        <a:ea typeface="ＭＳ 明朝"/>
                        <a:cs typeface="Times New Roman"/>
                      </a:endParaRPr>
                    </a:p>
                  </a:txBody>
                  <a:tcPr marL="68580" marR="68580" marT="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tc>
                  <a:txBody>
                    <a:bodyPr/>
                    <a:lstStyle/>
                    <a:p>
                      <a:pPr algn="ctr" fontAlgn="b"/>
                      <a:r>
                        <a:rPr lang="es-AR" sz="1400" b="0" i="0" u="none" strike="noStrike" dirty="0">
                          <a:solidFill>
                            <a:srgbClr val="000000"/>
                          </a:solidFill>
                          <a:effectLst/>
                          <a:latin typeface="+mj-lt"/>
                        </a:rPr>
                        <a:t>73.68</a:t>
                      </a:r>
                    </a:p>
                  </a:txBody>
                  <a:tcPr marL="9525" marR="9525"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solidFill>
                  </a:tcPr>
                </a:tc>
                <a:tc>
                  <a:txBody>
                    <a:bodyPr/>
                    <a:lstStyle/>
                    <a:p>
                      <a:pPr algn="ctr" fontAlgn="b"/>
                      <a:r>
                        <a:rPr lang="es-AR" sz="1400" b="0" i="0" u="none" strike="noStrike">
                          <a:solidFill>
                            <a:srgbClr val="000000"/>
                          </a:solidFill>
                          <a:effectLst/>
                          <a:latin typeface="+mj-lt"/>
                        </a:rPr>
                        <a:t>46.26</a:t>
                      </a:r>
                    </a:p>
                  </a:txBody>
                  <a:tcPr marL="9525" marR="9525"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tc>
                  <a:txBody>
                    <a:bodyPr/>
                    <a:lstStyle/>
                    <a:p>
                      <a:pPr algn="ctr" fontAlgn="b"/>
                      <a:r>
                        <a:rPr lang="es-AR" sz="1400" b="0" i="0" u="none" strike="noStrike">
                          <a:solidFill>
                            <a:srgbClr val="000000"/>
                          </a:solidFill>
                          <a:effectLst/>
                          <a:latin typeface="+mj-lt"/>
                        </a:rPr>
                        <a:t>40.23</a:t>
                      </a:r>
                    </a:p>
                  </a:txBody>
                  <a:tcPr marL="9525" marR="9525"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tc>
                  <a:txBody>
                    <a:bodyPr/>
                    <a:lstStyle/>
                    <a:p>
                      <a:pPr algn="ctr" fontAlgn="b"/>
                      <a:r>
                        <a:rPr lang="es-AR" sz="1400" b="0" i="0" u="none" strike="noStrike">
                          <a:solidFill>
                            <a:srgbClr val="000000"/>
                          </a:solidFill>
                          <a:effectLst/>
                          <a:latin typeface="+mj-lt"/>
                        </a:rPr>
                        <a:t>19.53</a:t>
                      </a:r>
                    </a:p>
                  </a:txBody>
                  <a:tcPr marL="9525" marR="9525"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tc>
                  <a:txBody>
                    <a:bodyPr/>
                    <a:lstStyle/>
                    <a:p>
                      <a:pPr algn="ctr" fontAlgn="b"/>
                      <a:r>
                        <a:rPr lang="es-AR" sz="1400" b="0" i="0" u="none" strike="noStrike" dirty="0">
                          <a:solidFill>
                            <a:srgbClr val="000000"/>
                          </a:solidFill>
                          <a:effectLst/>
                          <a:latin typeface="+mj-lt"/>
                        </a:rPr>
                        <a:t>46.94</a:t>
                      </a:r>
                    </a:p>
                  </a:txBody>
                  <a:tcPr marL="9525" marR="9525" marT="9525"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224437446"/>
              </p:ext>
            </p:extLst>
          </p:nvPr>
        </p:nvGraphicFramePr>
        <p:xfrm>
          <a:off x="2133600" y="5334000"/>
          <a:ext cx="5410200" cy="365760"/>
        </p:xfrm>
        <a:graphic>
          <a:graphicData uri="http://schemas.openxmlformats.org/drawingml/2006/table">
            <a:tbl>
              <a:tblPr firstRow="1" bandRow="1">
                <a:tableStyleId>{5C22544A-7EE6-4342-B048-85BDC9FD1C3A}</a:tableStyleId>
              </a:tblPr>
              <a:tblGrid>
                <a:gridCol w="533400">
                  <a:extLst>
                    <a:ext uri="{9D8B030D-6E8A-4147-A177-3AD203B41FA5}">
                      <a16:colId xmlns="" xmlns:a16="http://schemas.microsoft.com/office/drawing/2014/main" val="20000"/>
                    </a:ext>
                  </a:extLst>
                </a:gridCol>
                <a:gridCol w="1219200">
                  <a:extLst>
                    <a:ext uri="{9D8B030D-6E8A-4147-A177-3AD203B41FA5}">
                      <a16:colId xmlns="" xmlns:a16="http://schemas.microsoft.com/office/drawing/2014/main" val="20001"/>
                    </a:ext>
                  </a:extLst>
                </a:gridCol>
                <a:gridCol w="457200">
                  <a:extLst>
                    <a:ext uri="{9D8B030D-6E8A-4147-A177-3AD203B41FA5}">
                      <a16:colId xmlns="" xmlns:a16="http://schemas.microsoft.com/office/drawing/2014/main" val="20002"/>
                    </a:ext>
                  </a:extLst>
                </a:gridCol>
                <a:gridCol w="1447800">
                  <a:extLst>
                    <a:ext uri="{9D8B030D-6E8A-4147-A177-3AD203B41FA5}">
                      <a16:colId xmlns="" xmlns:a16="http://schemas.microsoft.com/office/drawing/2014/main" val="20003"/>
                    </a:ext>
                  </a:extLst>
                </a:gridCol>
                <a:gridCol w="609600">
                  <a:extLst>
                    <a:ext uri="{9D8B030D-6E8A-4147-A177-3AD203B41FA5}">
                      <a16:colId xmlns="" xmlns:a16="http://schemas.microsoft.com/office/drawing/2014/main" val="20004"/>
                    </a:ext>
                  </a:extLst>
                </a:gridCol>
                <a:gridCol w="1143000">
                  <a:extLst>
                    <a:ext uri="{9D8B030D-6E8A-4147-A177-3AD203B41FA5}">
                      <a16:colId xmlns="" xmlns:a16="http://schemas.microsoft.com/office/drawing/2014/main" val="20005"/>
                    </a:ext>
                  </a:extLst>
                </a:gridCol>
              </a:tblGrid>
              <a:tr h="294640">
                <a:tc>
                  <a:txBody>
                    <a:bodyPr/>
                    <a:lstStyle/>
                    <a:p>
                      <a:endParaRPr lang="es-CO"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6EA0B0"/>
                    </a:solidFill>
                  </a:tcPr>
                </a:tc>
                <a:tc>
                  <a:txBody>
                    <a:bodyPr/>
                    <a:lstStyle/>
                    <a:p>
                      <a:r>
                        <a:rPr lang="es-CO" sz="1200" b="0" dirty="0">
                          <a:solidFill>
                            <a:schemeClr val="tx1"/>
                          </a:solidFill>
                        </a:rPr>
                        <a:t>Avanzado (&gt;65)</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sz="1200" b="0"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60000"/>
                        <a:lumOff val="40000"/>
                      </a:schemeClr>
                    </a:solidFill>
                  </a:tcPr>
                </a:tc>
                <a:tc>
                  <a:txBody>
                    <a:bodyPr/>
                    <a:lstStyle/>
                    <a:p>
                      <a:r>
                        <a:rPr lang="es-CO" sz="1200" b="0" dirty="0">
                          <a:solidFill>
                            <a:schemeClr val="tx1"/>
                          </a:solidFill>
                        </a:rPr>
                        <a:t>Transicional (65-45)</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sz="1200" b="0"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BF0F2"/>
                    </a:solidFill>
                  </a:tcPr>
                </a:tc>
                <a:tc>
                  <a:txBody>
                    <a:bodyPr/>
                    <a:lstStyle/>
                    <a:p>
                      <a:r>
                        <a:rPr lang="es-CO" sz="1200" b="0" dirty="0">
                          <a:solidFill>
                            <a:schemeClr val="tx1"/>
                          </a:solidFill>
                        </a:rPr>
                        <a:t>Limitado (&lt;45)</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6" name="TextBox 5"/>
          <p:cNvSpPr txBox="1"/>
          <p:nvPr/>
        </p:nvSpPr>
        <p:spPr>
          <a:xfrm>
            <a:off x="1295400" y="990600"/>
            <a:ext cx="6648988" cy="646331"/>
          </a:xfrm>
          <a:prstGeom prst="rect">
            <a:avLst/>
          </a:prstGeom>
          <a:noFill/>
        </p:spPr>
        <p:txBody>
          <a:bodyPr wrap="none" rtlCol="0">
            <a:spAutoFit/>
          </a:bodyPr>
          <a:lstStyle/>
          <a:p>
            <a:pPr algn="ctr"/>
            <a:r>
              <a:rPr lang="es-AR" dirty="0" smtClean="0"/>
              <a:t>COLOMBIA: ÍNDICE DE DIGITALIZACIÓN DE PRIMER NIVEL</a:t>
            </a:r>
          </a:p>
          <a:p>
            <a:pPr algn="ctr"/>
            <a:r>
              <a:rPr lang="es-AR" dirty="0" smtClean="0"/>
              <a:t>(Empresas de menos de 100 empleados)</a:t>
            </a:r>
            <a:endParaRPr lang="es-AR" dirty="0"/>
          </a:p>
        </p:txBody>
      </p:sp>
    </p:spTree>
    <p:extLst>
      <p:ext uri="{BB962C8B-B14F-4D97-AF65-F5344CB8AC3E}">
        <p14:creationId xmlns:p14="http://schemas.microsoft.com/office/powerpoint/2010/main" val="33945226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ESTOS RESULTADOS YA PERMITEN EXTRAER CONCLUSIONES SOBRE LA DIGITALIZACION DE LA PRODUCCION EN </a:t>
            </a:r>
            <a:r>
              <a:rPr lang="es-CO" dirty="0" smtClean="0"/>
              <a:t>COLOMBIA para empresas de menos de 100 empleados</a:t>
            </a:r>
            <a:endParaRPr lang="es-CO" dirty="0"/>
          </a:p>
        </p:txBody>
      </p:sp>
      <p:sp>
        <p:nvSpPr>
          <p:cNvPr id="3" name="Content Placeholder 2"/>
          <p:cNvSpPr>
            <a:spLocks noGrp="1"/>
          </p:cNvSpPr>
          <p:nvPr>
            <p:ph idx="1"/>
          </p:nvPr>
        </p:nvSpPr>
        <p:spPr>
          <a:xfrm>
            <a:off x="609600" y="914400"/>
            <a:ext cx="8305800" cy="5638800"/>
          </a:xfrm>
        </p:spPr>
        <p:txBody>
          <a:bodyPr>
            <a:normAutofit/>
          </a:bodyPr>
          <a:lstStyle/>
          <a:p>
            <a:pPr marL="285750" indent="-285750">
              <a:lnSpc>
                <a:spcPct val="110000"/>
              </a:lnSpc>
              <a:buClr>
                <a:schemeClr val="accent1"/>
              </a:buClr>
              <a:buSzPct val="100000"/>
              <a:buFont typeface="Wingdings" charset="2"/>
              <a:buChar char="§"/>
            </a:pPr>
            <a:r>
              <a:rPr lang="es-AR" b="0" dirty="0" smtClean="0">
                <a:latin typeface="+mn-lt"/>
              </a:rPr>
              <a:t>Como es de esperar, el </a:t>
            </a:r>
            <a:r>
              <a:rPr lang="es-AR" b="0" dirty="0">
                <a:latin typeface="+mn-lt"/>
              </a:rPr>
              <a:t>índice de digitalización de infraestructura en todos los sectores analizados es extremadamente alto: entre 82.07 para el sector de información y comunicación y 74.44 para </a:t>
            </a:r>
            <a:r>
              <a:rPr lang="es-AR" b="0" dirty="0" smtClean="0">
                <a:latin typeface="+mn-lt"/>
              </a:rPr>
              <a:t>comercio</a:t>
            </a:r>
          </a:p>
          <a:p>
            <a:pPr marL="741362" lvl="1" indent="-285750">
              <a:lnSpc>
                <a:spcPct val="110000"/>
              </a:lnSpc>
              <a:buClr>
                <a:schemeClr val="accent2"/>
              </a:buClr>
              <a:buFont typeface="Arial"/>
              <a:buChar char="•"/>
            </a:pPr>
            <a:r>
              <a:rPr lang="es-AR" sz="1600" dirty="0">
                <a:latin typeface="+mn-lt"/>
              </a:rPr>
              <a:t>E</a:t>
            </a:r>
            <a:r>
              <a:rPr lang="es-AR" sz="1600" dirty="0" smtClean="0">
                <a:latin typeface="+mn-lt"/>
              </a:rPr>
              <a:t>l </a:t>
            </a:r>
            <a:r>
              <a:rPr lang="es-AR" sz="1600" dirty="0">
                <a:latin typeface="+mn-lt"/>
              </a:rPr>
              <a:t>mismo es calculado en base a la adopción de las siguientes tecnologías: computación, Internet, Intranet, extranet, y redes LAN, es decir tecnologías maduras</a:t>
            </a:r>
            <a:r>
              <a:rPr lang="en-US" sz="1600" dirty="0">
                <a:latin typeface="+mn-lt"/>
              </a:rPr>
              <a:t> </a:t>
            </a:r>
            <a:endParaRPr lang="es-AR" sz="1600" dirty="0" smtClean="0">
              <a:latin typeface="+mn-lt"/>
            </a:endParaRPr>
          </a:p>
          <a:p>
            <a:pPr marL="285750" indent="-285750">
              <a:lnSpc>
                <a:spcPct val="110000"/>
              </a:lnSpc>
              <a:buClr>
                <a:schemeClr val="accent1"/>
              </a:buClr>
              <a:buSzPct val="100000"/>
              <a:buFont typeface="Wingdings" charset="2"/>
              <a:buChar char="§"/>
            </a:pPr>
            <a:r>
              <a:rPr lang="es-AR" b="0" dirty="0" smtClean="0">
                <a:latin typeface="+mn-lt"/>
              </a:rPr>
              <a:t>Sin embargo, cuando se lo compara con los indices basados en la ecnuesta del DANE (que incluye establecimientos de entre 11 empleados y mas de 100), la diferencia es de mas de 4 puntos indicando como es logico una adopcion de infraestructura mas intensa en la muestra de empresas mas grandes</a:t>
            </a:r>
          </a:p>
          <a:p>
            <a:pPr marL="285750" indent="-285750">
              <a:lnSpc>
                <a:spcPct val="110000"/>
              </a:lnSpc>
              <a:buClr>
                <a:schemeClr val="accent1"/>
              </a:buClr>
              <a:buSzPct val="100000"/>
              <a:buFont typeface="Wingdings" charset="2"/>
              <a:buChar char="§"/>
            </a:pPr>
            <a:r>
              <a:rPr lang="es-AR" b="0" dirty="0" smtClean="0">
                <a:latin typeface="+mn-lt"/>
              </a:rPr>
              <a:t>De manera similar, la brecha entre el indice de infraestructura y adopcion en procesos productivos es aun mas acentuada en la muestra del MINTIC</a:t>
            </a:r>
          </a:p>
          <a:p>
            <a:pPr marL="285750" indent="-285750">
              <a:lnSpc>
                <a:spcPct val="110000"/>
              </a:lnSpc>
              <a:buClr>
                <a:schemeClr val="accent1"/>
              </a:buClr>
              <a:buSzPct val="100000"/>
              <a:buFont typeface="Wingdings" charset="2"/>
              <a:buChar char="§"/>
            </a:pPr>
            <a:endParaRPr lang="es-AR" b="0" dirty="0">
              <a:latin typeface="+mn-lt"/>
            </a:endParaRPr>
          </a:p>
          <a:p>
            <a:pPr marL="285750" indent="-285750">
              <a:lnSpc>
                <a:spcPct val="110000"/>
              </a:lnSpc>
              <a:buClr>
                <a:schemeClr val="accent1"/>
              </a:buClr>
              <a:buSzPct val="100000"/>
              <a:buFont typeface="Wingdings" charset="2"/>
              <a:buChar char="§"/>
            </a:pPr>
            <a:endParaRPr lang="es-AR" b="0" dirty="0" smtClean="0">
              <a:latin typeface="+mn-lt"/>
            </a:endParaRPr>
          </a:p>
          <a:p>
            <a:pPr marL="0" indent="0">
              <a:lnSpc>
                <a:spcPct val="110000"/>
              </a:lnSpc>
              <a:buClr>
                <a:schemeClr val="accent1"/>
              </a:buClr>
              <a:buSzPct val="100000"/>
            </a:pPr>
            <a:endParaRPr lang="es-AR" b="0" dirty="0" smtClean="0">
              <a:latin typeface="+mn-lt"/>
            </a:endParaRPr>
          </a:p>
          <a:p>
            <a:pPr marL="285750" indent="-285750">
              <a:lnSpc>
                <a:spcPct val="110000"/>
              </a:lnSpc>
              <a:buClr>
                <a:schemeClr val="accent1"/>
              </a:buClr>
              <a:buSzPct val="100000"/>
              <a:buFont typeface="Wingdings" charset="2"/>
              <a:buChar char="§"/>
            </a:pPr>
            <a:r>
              <a:rPr lang="es-AR" b="0" dirty="0" smtClean="0">
                <a:latin typeface="+mn-lt"/>
              </a:rPr>
              <a:t>En otras palabras, la falta de acumulacion de capital intangible es, como de esperar, mas importante en los establecimientos mas pequenos, lo que revela la importancia de politicas publicas en el sector de pymes para aumentar la digitalizacion</a:t>
            </a:r>
            <a:endParaRPr lang="es-AR" b="0" dirty="0">
              <a:latin typeface="+mn-lt"/>
            </a:endParaRPr>
          </a:p>
          <a:p>
            <a:pPr marL="285750" indent="-285750">
              <a:lnSpc>
                <a:spcPct val="110000"/>
              </a:lnSpc>
              <a:buFont typeface="Arial"/>
              <a:buChar char="•"/>
            </a:pPr>
            <a:endParaRPr lang="es-AR" b="0" dirty="0" smtClean="0">
              <a:latin typeface="+mn-lt"/>
            </a:endParaRPr>
          </a:p>
          <a:p>
            <a:pPr marL="285750" indent="-285750">
              <a:lnSpc>
                <a:spcPct val="110000"/>
              </a:lnSpc>
              <a:buFont typeface="Arial"/>
              <a:buChar char="•"/>
            </a:pPr>
            <a:endParaRPr lang="es-AR" b="0" dirty="0">
              <a:latin typeface="+mn-lt"/>
            </a:endParaRPr>
          </a:p>
          <a:p>
            <a:pPr marL="285750" indent="-285750">
              <a:lnSpc>
                <a:spcPct val="110000"/>
              </a:lnSpc>
              <a:buFont typeface="Arial"/>
              <a:buChar char="•"/>
            </a:pPr>
            <a:endParaRPr lang="es-AR" b="0" dirty="0" smtClean="0">
              <a:latin typeface="+mn-lt"/>
            </a:endParaRPr>
          </a:p>
          <a:p>
            <a:pPr marL="285750" indent="-285750">
              <a:lnSpc>
                <a:spcPct val="110000"/>
              </a:lnSpc>
              <a:buFont typeface="Arial"/>
              <a:buChar char="•"/>
            </a:pPr>
            <a:endParaRPr lang="es-AR" b="0" dirty="0">
              <a:latin typeface="+mn-lt"/>
            </a:endParaRPr>
          </a:p>
          <a:p>
            <a:pPr marL="285750" indent="-285750">
              <a:lnSpc>
                <a:spcPct val="110000"/>
              </a:lnSpc>
              <a:buFont typeface="Arial"/>
              <a:buChar char="•"/>
            </a:pPr>
            <a:endParaRPr lang="es-AR" b="0" dirty="0" smtClean="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935532084"/>
              </p:ext>
            </p:extLst>
          </p:nvPr>
        </p:nvGraphicFramePr>
        <p:xfrm>
          <a:off x="1676400" y="4211321"/>
          <a:ext cx="6096000" cy="944879"/>
        </p:xfrm>
        <a:graphic>
          <a:graphicData uri="http://schemas.openxmlformats.org/drawingml/2006/table">
            <a:tbl>
              <a:tblPr firstRow="1" bandRow="1">
                <a:tableStyleId>{5C22544A-7EE6-4342-B048-85BDC9FD1C3A}</a:tableStyleId>
              </a:tblPr>
              <a:tblGrid>
                <a:gridCol w="1524000"/>
                <a:gridCol w="1524000"/>
                <a:gridCol w="1524000"/>
                <a:gridCol w="1524000"/>
              </a:tblGrid>
              <a:tr h="121920">
                <a:tc>
                  <a:txBody>
                    <a:bodyPr/>
                    <a:lstStyle/>
                    <a:p>
                      <a:pPr algn="ctr"/>
                      <a:r>
                        <a:rPr lang="es-CO" sz="1600" dirty="0" smtClean="0"/>
                        <a:t>Encuestas</a:t>
                      </a:r>
                      <a:endParaRPr lang="es-CO"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CO" sz="1600" dirty="0" smtClean="0"/>
                        <a:t>Insumos</a:t>
                      </a:r>
                      <a:endParaRPr lang="es-CO"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CO" sz="1600" dirty="0" smtClean="0"/>
                        <a:t>Procesamiento</a:t>
                      </a:r>
                      <a:endParaRPr lang="es-CO"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CO" sz="1600" dirty="0" smtClean="0"/>
                        <a:t>Distribucion</a:t>
                      </a:r>
                      <a:endParaRPr lang="es-CO"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s-CO" sz="1400" dirty="0" smtClean="0"/>
                        <a:t>DANE</a:t>
                      </a:r>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CO" sz="1400" dirty="0" smtClean="0"/>
                        <a:t>48.02</a:t>
                      </a:r>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CO" sz="1400" dirty="0" smtClean="0"/>
                        <a:t>57.84</a:t>
                      </a:r>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CO" sz="1400" dirty="0" smtClean="0"/>
                        <a:t>36.57</a:t>
                      </a:r>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0">
                <a:tc>
                  <a:txBody>
                    <a:bodyPr/>
                    <a:lstStyle/>
                    <a:p>
                      <a:r>
                        <a:rPr lang="es-CO" sz="1400" dirty="0" smtClean="0"/>
                        <a:t>MINTIC</a:t>
                      </a:r>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CO" sz="1400" dirty="0" smtClean="0"/>
                        <a:t>46.26</a:t>
                      </a:r>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CO" sz="1400" dirty="0" smtClean="0"/>
                        <a:t>40.23</a:t>
                      </a:r>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CO" sz="1400" dirty="0" smtClean="0"/>
                        <a:t>19.53</a:t>
                      </a:r>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575013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LAS ESTADÍSTICAS </a:t>
            </a:r>
            <a:r>
              <a:rPr lang="es-AR" dirty="0" smtClean="0"/>
              <a:t>de tecnologias avanzadas PUEDEN </a:t>
            </a:r>
            <a:r>
              <a:rPr lang="es-AR" dirty="0" smtClean="0"/>
              <a:t>SER USADAS PARA CALCULAR ÍNDICES DE DIGITALIZACIÓN SECTORIALES: ÍNDICE DE DIGITALIZACIÓN PARA EL TERCER NIVEL</a:t>
            </a:r>
            <a:endParaRPr lang="es-AR" dirty="0"/>
          </a:p>
        </p:txBody>
      </p:sp>
      <p:pic>
        <p:nvPicPr>
          <p:cNvPr id="34" name="Picture 33"/>
          <p:cNvPicPr>
            <a:picLocks noChangeAspect="1"/>
          </p:cNvPicPr>
          <p:nvPr/>
        </p:nvPicPr>
        <p:blipFill>
          <a:blip r:embed="rId2"/>
          <a:stretch>
            <a:fillRect/>
          </a:stretch>
        </p:blipFill>
        <p:spPr>
          <a:xfrm>
            <a:off x="914400" y="1155700"/>
            <a:ext cx="7395881" cy="5321300"/>
          </a:xfrm>
          <a:prstGeom prst="rect">
            <a:avLst/>
          </a:prstGeom>
        </p:spPr>
      </p:pic>
    </p:spTree>
    <p:extLst>
      <p:ext uri="{BB962C8B-B14F-4D97-AF65-F5344CB8AC3E}">
        <p14:creationId xmlns:p14="http://schemas.microsoft.com/office/powerpoint/2010/main" val="4384323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SIN EMBARGO, LA FALTA DE ENCUESTAS EN ESTE NIVEL IMPIDE EL CALCULO DEL INDICE</a:t>
            </a:r>
            <a:endParaRPr lang="es-CO" dirty="0"/>
          </a:p>
        </p:txBody>
      </p:sp>
      <p:sp>
        <p:nvSpPr>
          <p:cNvPr id="3" name="Content Placeholder 2"/>
          <p:cNvSpPr>
            <a:spLocks noGrp="1"/>
          </p:cNvSpPr>
          <p:nvPr>
            <p:ph idx="1"/>
          </p:nvPr>
        </p:nvSpPr>
        <p:spPr/>
        <p:txBody>
          <a:bodyPr>
            <a:normAutofit/>
          </a:bodyPr>
          <a:lstStyle/>
          <a:p>
            <a:pPr marL="285750" indent="-285750">
              <a:lnSpc>
                <a:spcPct val="100000"/>
              </a:lnSpc>
              <a:buClr>
                <a:schemeClr val="accent1"/>
              </a:buClr>
              <a:buSzPct val="100000"/>
              <a:buFont typeface="Wingdings" charset="2"/>
              <a:buChar char="§"/>
            </a:pPr>
            <a:r>
              <a:rPr lang="es-CO" sz="1800" b="0" dirty="0" smtClean="0">
                <a:latin typeface="+mn-lt"/>
              </a:rPr>
              <a:t>La disponibilidad de la Gran Encuesta del MINTIC a finales de junio de 2017 generara ya resultados wque permitiran tener una vision inicial de este indice</a:t>
            </a:r>
          </a:p>
          <a:p>
            <a:pPr marL="285750" indent="-285750">
              <a:lnSpc>
                <a:spcPct val="100000"/>
              </a:lnSpc>
              <a:buClr>
                <a:schemeClr val="accent1"/>
              </a:buClr>
              <a:buSzPct val="100000"/>
              <a:buFont typeface="Wingdings" charset="2"/>
              <a:buChar char="§"/>
            </a:pPr>
            <a:r>
              <a:rPr lang="es-CO" sz="1800" b="0" dirty="0" smtClean="0">
                <a:latin typeface="+mn-lt"/>
              </a:rPr>
              <a:t>Adicionalmente, los resultados de la encuesta ad-hoc permitiran generar indices mas precisos</a:t>
            </a:r>
            <a:endParaRPr lang="es-CO" sz="1800" b="0" dirty="0">
              <a:latin typeface="+mn-lt"/>
            </a:endParaRPr>
          </a:p>
        </p:txBody>
      </p:sp>
    </p:spTree>
    <p:extLst>
      <p:ext uri="{BB962C8B-B14F-4D97-AF65-F5344CB8AC3E}">
        <p14:creationId xmlns:p14="http://schemas.microsoft.com/office/powerpoint/2010/main" val="19486609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EN RESUMEN, EL ANALISIS DE CADA UNO DE LOS CUATRO NIVELES GENERARA UN INDICE COMPUESTO QUE PERMITIRA COMPARAR SECTORES INDUSTRIALES Y TAMANO</a:t>
            </a:r>
            <a:endParaRPr lang="es-CO" dirty="0"/>
          </a:p>
        </p:txBody>
      </p:sp>
      <p:graphicFrame>
        <p:nvGraphicFramePr>
          <p:cNvPr id="4" name="Table 3"/>
          <p:cNvGraphicFramePr>
            <a:graphicFrameLocks noGrp="1"/>
          </p:cNvGraphicFramePr>
          <p:nvPr>
            <p:extLst>
              <p:ext uri="{D42A27DB-BD31-4B8C-83A1-F6EECF244321}">
                <p14:modId xmlns:p14="http://schemas.microsoft.com/office/powerpoint/2010/main" val="3987680715"/>
              </p:ext>
            </p:extLst>
          </p:nvPr>
        </p:nvGraphicFramePr>
        <p:xfrm>
          <a:off x="838200" y="914400"/>
          <a:ext cx="7315200" cy="5182483"/>
        </p:xfrm>
        <a:graphic>
          <a:graphicData uri="http://schemas.openxmlformats.org/drawingml/2006/table">
            <a:tbl>
              <a:tblPr firstRow="1" bandRow="1">
                <a:tableStyleId>{5C22544A-7EE6-4342-B048-85BDC9FD1C3A}</a:tableStyleId>
              </a:tblPr>
              <a:tblGrid>
                <a:gridCol w="1981200">
                  <a:extLst>
                    <a:ext uri="{9D8B030D-6E8A-4147-A177-3AD203B41FA5}">
                      <a16:colId xmlns="" xmlns:a16="http://schemas.microsoft.com/office/drawing/2014/main" val="20000"/>
                    </a:ext>
                  </a:extLst>
                </a:gridCol>
                <a:gridCol w="3505200">
                  <a:extLst>
                    <a:ext uri="{9D8B030D-6E8A-4147-A177-3AD203B41FA5}">
                      <a16:colId xmlns="" xmlns:a16="http://schemas.microsoft.com/office/drawing/2014/main" val="20001"/>
                    </a:ext>
                  </a:extLst>
                </a:gridCol>
                <a:gridCol w="1828800"/>
              </a:tblGrid>
              <a:tr h="427555">
                <a:tc>
                  <a:txBody>
                    <a:bodyPr/>
                    <a:lstStyle/>
                    <a:p>
                      <a:pPr algn="ctr"/>
                      <a:r>
                        <a:rPr lang="es-AR" sz="1800" noProof="0" dirty="0"/>
                        <a:t>Nivel</a:t>
                      </a:r>
                      <a:r>
                        <a:rPr lang="es-AR" sz="1800" baseline="0" noProof="0" dirty="0"/>
                        <a:t> de análisis</a:t>
                      </a:r>
                      <a:endParaRPr lang="es-AR" sz="18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AR" sz="1800" noProof="0" dirty="0"/>
                        <a:t>Descripción</a:t>
                      </a:r>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AR" sz="1800" noProof="0" dirty="0" smtClean="0"/>
                        <a:t>Indice</a:t>
                      </a:r>
                      <a:endParaRPr lang="es-AR" sz="18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0"/>
                  </a:ext>
                </a:extLst>
              </a:tr>
              <a:tr h="737971">
                <a:tc>
                  <a:txBody>
                    <a:bodyPr/>
                    <a:lstStyle/>
                    <a:p>
                      <a:r>
                        <a:rPr lang="es-AR" sz="1600" noProof="0" dirty="0"/>
                        <a:t>1. Digitalización</a:t>
                      </a:r>
                      <a:r>
                        <a:rPr lang="es-AR" sz="1600" baseline="0" noProof="0" dirty="0"/>
                        <a:t> de procesos productivos (primer nivel de análisis)</a:t>
                      </a:r>
                      <a:endParaRPr lang="es-AR" sz="16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5DFE4"/>
                    </a:solidFill>
                  </a:tcPr>
                </a:tc>
                <a:tc>
                  <a:txBody>
                    <a:bodyPr/>
                    <a:lstStyle/>
                    <a:p>
                      <a:pPr marL="285750" indent="-285750">
                        <a:buFont typeface="Arial"/>
                        <a:buChar char="•"/>
                      </a:pPr>
                      <a:r>
                        <a:rPr lang="es-AR" sz="1600" noProof="0" dirty="0"/>
                        <a:t>Asimilación de tecnologías digitales en procesos</a:t>
                      </a:r>
                      <a:r>
                        <a:rPr lang="es-AR" sz="1600" baseline="0" noProof="0" dirty="0"/>
                        <a:t> productivos</a:t>
                      </a:r>
                      <a:endParaRPr lang="es-AR" sz="16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5DFE4"/>
                    </a:solidFill>
                  </a:tcPr>
                </a:tc>
                <a:tc>
                  <a:txBody>
                    <a:bodyPr/>
                    <a:lstStyle/>
                    <a:p>
                      <a:pPr marL="285750" indent="-285750">
                        <a:buFont typeface="Arial"/>
                        <a:buChar char="•"/>
                      </a:pPr>
                      <a:r>
                        <a:rPr lang="es-AR" sz="1600" noProof="0" dirty="0" smtClean="0"/>
                        <a:t>Indice de tecnologias maduras</a:t>
                      </a:r>
                      <a:endParaRPr lang="es-AR" sz="16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5DFE4"/>
                    </a:solidFill>
                  </a:tcPr>
                </a:tc>
                <a:extLst>
                  <a:ext uri="{0D108BD9-81ED-4DB2-BD59-A6C34878D82A}">
                    <a16:rowId xmlns="" xmlns:a16="http://schemas.microsoft.com/office/drawing/2014/main" val="10001"/>
                  </a:ext>
                </a:extLst>
              </a:tr>
              <a:tr h="1064852">
                <a:tc>
                  <a:txBody>
                    <a:bodyPr/>
                    <a:lstStyle/>
                    <a:p>
                      <a:r>
                        <a:rPr lang="es-AR" sz="1600" noProof="0" dirty="0"/>
                        <a:t>2. Utilización y gestión de tecnologías digitales (segundo</a:t>
                      </a:r>
                      <a:r>
                        <a:rPr lang="es-AR" sz="1600" baseline="0" noProof="0" dirty="0"/>
                        <a:t> nivel de análisis)</a:t>
                      </a:r>
                      <a:r>
                        <a:rPr lang="es-AR" sz="1600" noProof="0" dirty="0"/>
                        <a:t> </a:t>
                      </a:r>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BF0F2"/>
                    </a:solidFill>
                  </a:tcPr>
                </a:tc>
                <a:tc>
                  <a:txBody>
                    <a:bodyPr/>
                    <a:lstStyle/>
                    <a:p>
                      <a:pPr marL="285750" indent="-285750">
                        <a:buFont typeface="Arial"/>
                        <a:buChar char="•"/>
                      </a:pPr>
                      <a:r>
                        <a:rPr lang="es-AR" sz="1600" noProof="0" dirty="0"/>
                        <a:t>Gestión de tecnologías digitales (nivel de </a:t>
                      </a:r>
                      <a:r>
                        <a:rPr kumimoji="0" lang="es-AR" sz="1600" kern="1200" noProof="0" dirty="0">
                          <a:solidFill>
                            <a:schemeClr val="dk1"/>
                          </a:solidFill>
                          <a:latin typeface="+mn-lt"/>
                          <a:ea typeface="+mn-ea"/>
                          <a:cs typeface="+mn-cs"/>
                        </a:rPr>
                        <a:t>inversión</a:t>
                      </a:r>
                      <a:r>
                        <a:rPr lang="es-AR" sz="1600" noProof="0" dirty="0"/>
                        <a:t>, función de gestión de TIC, uso de internet, comercio electrónico, seguridad, etc.)</a:t>
                      </a:r>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BF0F2"/>
                    </a:solidFill>
                  </a:tcPr>
                </a:tc>
                <a:tc>
                  <a:txBody>
                    <a:bodyPr/>
                    <a:lstStyle/>
                    <a:p>
                      <a:pPr marL="285750" indent="-285750">
                        <a:buFont typeface="Arial"/>
                        <a:buChar char="•"/>
                      </a:pPr>
                      <a:r>
                        <a:rPr lang="es-AR" sz="1600" noProof="0" dirty="0" smtClean="0"/>
                        <a:t>Indice de utilizacon y gestion de tecnologias maduras (*)</a:t>
                      </a:r>
                      <a:endParaRPr lang="es-AR" sz="16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BF0F2"/>
                    </a:solidFill>
                  </a:tcPr>
                </a:tc>
                <a:extLst>
                  <a:ext uri="{0D108BD9-81ED-4DB2-BD59-A6C34878D82A}">
                    <a16:rowId xmlns="" xmlns:a16="http://schemas.microsoft.com/office/drawing/2014/main" val="10002"/>
                  </a:ext>
                </a:extLst>
              </a:tr>
              <a:tr h="1054244">
                <a:tc>
                  <a:txBody>
                    <a:bodyPr/>
                    <a:lstStyle/>
                    <a:p>
                      <a:r>
                        <a:rPr lang="es-AR" sz="1600" noProof="0" dirty="0"/>
                        <a:t>3. Asimilación de tecnologías de</a:t>
                      </a:r>
                      <a:r>
                        <a:rPr lang="es-AR" sz="1600" baseline="0" noProof="0" dirty="0"/>
                        <a:t> avanzada (tercer nivel de análisis)</a:t>
                      </a:r>
                      <a:endParaRPr lang="es-AR" sz="16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5DFE4"/>
                    </a:solidFill>
                  </a:tcPr>
                </a:tc>
                <a:tc>
                  <a:txBody>
                    <a:bodyPr/>
                    <a:lstStyle/>
                    <a:p>
                      <a:pPr marL="285750" indent="-285750">
                        <a:buFont typeface="Arial"/>
                        <a:buChar char="•"/>
                      </a:pPr>
                      <a:r>
                        <a:rPr lang="es-AR" sz="1600" noProof="0" dirty="0"/>
                        <a:t>Incorporación de robótica, sensores,</a:t>
                      </a:r>
                      <a:r>
                        <a:rPr lang="es-AR" sz="1600" baseline="0" noProof="0" dirty="0"/>
                        <a:t> IoT</a:t>
                      </a:r>
                    </a:p>
                    <a:p>
                      <a:pPr marL="285750" indent="-285750">
                        <a:buFont typeface="Arial"/>
                        <a:buChar char="•"/>
                      </a:pPr>
                      <a:r>
                        <a:rPr lang="es-AR" sz="1600" baseline="0" noProof="0" dirty="0"/>
                        <a:t>Manejo integrado de la cadena de valor</a:t>
                      </a:r>
                      <a:endParaRPr lang="es-AR" sz="16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5DFE4"/>
                    </a:solidFill>
                  </a:tcPr>
                </a:tc>
                <a:tc>
                  <a:txBody>
                    <a:bodyPr/>
                    <a:lstStyle/>
                    <a:p>
                      <a:pPr marL="285750" indent="-285750">
                        <a:buFont typeface="Arial"/>
                        <a:buChar char="•"/>
                      </a:pPr>
                      <a:r>
                        <a:rPr lang="es-AR" sz="1600" noProof="0" dirty="0" smtClean="0"/>
                        <a:t>Indice de tecnologias de avanzada</a:t>
                      </a:r>
                      <a:endParaRPr lang="es-AR" sz="16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5DFE4"/>
                    </a:solidFill>
                  </a:tcPr>
                </a:tc>
                <a:extLst>
                  <a:ext uri="{0D108BD9-81ED-4DB2-BD59-A6C34878D82A}">
                    <a16:rowId xmlns="" xmlns:a16="http://schemas.microsoft.com/office/drawing/2014/main" val="10003"/>
                  </a:ext>
                </a:extLst>
              </a:tr>
              <a:tr h="1054244">
                <a:tc>
                  <a:txBody>
                    <a:bodyPr/>
                    <a:lstStyle/>
                    <a:p>
                      <a:r>
                        <a:rPr lang="es-AR" sz="1600" noProof="0" dirty="0"/>
                        <a:t>4. Gestión</a:t>
                      </a:r>
                      <a:r>
                        <a:rPr lang="es-AR" sz="1600" baseline="0" noProof="0" dirty="0"/>
                        <a:t> de tecnologías de avanzada</a:t>
                      </a:r>
                      <a:endParaRPr lang="es-AR" sz="16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BF0F2"/>
                    </a:solidFill>
                  </a:tcPr>
                </a:tc>
                <a:tc>
                  <a:txBody>
                    <a:bodyPr/>
                    <a:lstStyle/>
                    <a:p>
                      <a:pPr marL="285750" indent="-285750">
                        <a:buFont typeface="Arial"/>
                        <a:buChar char="•"/>
                      </a:pPr>
                      <a:r>
                        <a:rPr lang="es-AR" sz="1600" noProof="0" dirty="0"/>
                        <a:t>Existencia de una estrategia digital</a:t>
                      </a:r>
                    </a:p>
                    <a:p>
                      <a:pPr marL="285750" indent="-285750">
                        <a:buFont typeface="Arial"/>
                        <a:buChar char="•"/>
                      </a:pPr>
                      <a:r>
                        <a:rPr lang="es-AR" sz="1600" noProof="0" dirty="0"/>
                        <a:t>Gestión de estrategia de digitalización</a:t>
                      </a:r>
                    </a:p>
                    <a:p>
                      <a:pPr marL="285750" indent="-285750">
                        <a:buFont typeface="Arial"/>
                        <a:buChar char="•"/>
                      </a:pPr>
                      <a:r>
                        <a:rPr lang="es-AR" sz="1600" noProof="0" dirty="0"/>
                        <a:t>Impacto</a:t>
                      </a:r>
                      <a:r>
                        <a:rPr lang="es-AR" sz="1600" baseline="0" noProof="0" dirty="0"/>
                        <a:t> económico de digitalización avanzada</a:t>
                      </a:r>
                      <a:endParaRPr lang="es-AR" sz="1600" noProof="0" dirty="0"/>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BF0F2"/>
                    </a:solid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a:buChar char="•"/>
                        <a:tabLst/>
                        <a:defRPr/>
                      </a:pPr>
                      <a:r>
                        <a:rPr lang="es-AR" sz="1600" noProof="0" dirty="0" smtClean="0"/>
                        <a:t>Indice de utilizacon y gestion de tecnologias de avanzada (*)</a:t>
                      </a:r>
                    </a:p>
                  </a:txBody>
                  <a:tcPr marT="45726" marB="45726">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BF0F2"/>
                    </a:solidFill>
                  </a:tcPr>
                </a:tc>
                <a:extLst>
                  <a:ext uri="{0D108BD9-81ED-4DB2-BD59-A6C34878D82A}">
                    <a16:rowId xmlns="" xmlns:a16="http://schemas.microsoft.com/office/drawing/2014/main" val="10004"/>
                  </a:ext>
                </a:extLst>
              </a:tr>
            </a:tbl>
          </a:graphicData>
        </a:graphic>
      </p:graphicFrame>
      <p:sp>
        <p:nvSpPr>
          <p:cNvPr id="5" name="TextBox 4"/>
          <p:cNvSpPr txBox="1"/>
          <p:nvPr/>
        </p:nvSpPr>
        <p:spPr>
          <a:xfrm>
            <a:off x="826623" y="6172200"/>
            <a:ext cx="6183777" cy="307777"/>
          </a:xfrm>
          <a:prstGeom prst="rect">
            <a:avLst/>
          </a:prstGeom>
          <a:noFill/>
        </p:spPr>
        <p:txBody>
          <a:bodyPr wrap="none" rtlCol="0">
            <a:spAutoFit/>
          </a:bodyPr>
          <a:lstStyle/>
          <a:p>
            <a:r>
              <a:rPr lang="es-CO" sz="1400" i="1" dirty="0" smtClean="0">
                <a:latin typeface="+mn-lt"/>
              </a:rPr>
              <a:t>(*) Estructura final a ser definida en el momento de lanzamiento de la encuesta ad-hoc</a:t>
            </a:r>
            <a:endParaRPr lang="es-CO" sz="1400" i="1" dirty="0">
              <a:latin typeface="+mn-lt"/>
            </a:endParaRPr>
          </a:p>
        </p:txBody>
      </p:sp>
    </p:spTree>
    <p:extLst>
      <p:ext uri="{BB962C8B-B14F-4D97-AF65-F5344CB8AC3E}">
        <p14:creationId xmlns:p14="http://schemas.microsoft.com/office/powerpoint/2010/main" val="40404844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1"/>
          <p:cNvSpPr/>
          <p:nvPr/>
        </p:nvSpPr>
        <p:spPr>
          <a:xfrm>
            <a:off x="2209800" y="5638800"/>
            <a:ext cx="2362200" cy="609600"/>
          </a:xfrm>
          <a:prstGeom prst="roundRect">
            <a:avLst/>
          </a:prstGeom>
          <a:solidFill>
            <a:schemeClr val="accent1">
              <a:lumMod val="60000"/>
              <a:lumOff val="40000"/>
            </a:schemeClr>
          </a:solid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sp>
        <p:nvSpPr>
          <p:cNvPr id="83970" name="Rectangle 2"/>
          <p:cNvSpPr>
            <a:spLocks noGrp="1" noChangeArrowheads="1"/>
          </p:cNvSpPr>
          <p:nvPr>
            <p:ph type="title"/>
          </p:nvPr>
        </p:nvSpPr>
        <p:spPr bwMode="auto">
          <a:xfrm>
            <a:off x="304800" y="0"/>
            <a:ext cx="8534400" cy="685800"/>
          </a:xfrm>
        </p:spPr>
        <p:txBody>
          <a:bodyPr wrap="square" tIns="45720" numCol="1" compatLnSpc="1">
            <a:prstTxWarp prst="textNoShape">
              <a:avLst/>
            </a:prstTxWarp>
          </a:bodyPr>
          <a:lstStyle/>
          <a:p>
            <a:pPr algn="ctr" eaLnBrk="1" hangingPunct="1">
              <a:defRPr/>
            </a:pPr>
            <a:r>
              <a:rPr lang="en-US" dirty="0">
                <a:ea typeface="ＭＳ Ｐゴシック" charset="0"/>
              </a:rPr>
              <a:t>CONTENIDOS</a:t>
            </a:r>
          </a:p>
        </p:txBody>
      </p:sp>
      <p:sp>
        <p:nvSpPr>
          <p:cNvPr id="17410" name="Content Placeholder 3"/>
          <p:cNvSpPr>
            <a:spLocks noGrp="1"/>
          </p:cNvSpPr>
          <p:nvPr>
            <p:ph idx="1"/>
          </p:nvPr>
        </p:nvSpPr>
        <p:spPr>
          <a:xfrm>
            <a:off x="2133600" y="1143000"/>
            <a:ext cx="5334000" cy="4953000"/>
          </a:xfrm>
        </p:spPr>
        <p:txBody>
          <a:bodyPr/>
          <a:lstStyle/>
          <a:p>
            <a:pPr lvl="1" eaLnBrk="1" hangingPunct="1">
              <a:lnSpc>
                <a:spcPct val="60000"/>
              </a:lnSpc>
              <a:buFont typeface="Wingdings" charset="0"/>
              <a:buChar char="§"/>
              <a:defRPr/>
            </a:pPr>
            <a:endParaRPr lang="es-AR" sz="2000" dirty="0">
              <a:solidFill>
                <a:srgbClr val="404040"/>
              </a:solidFill>
              <a:ea typeface="MS PGothic" charset="0"/>
              <a:cs typeface="Calibri" charset="0"/>
            </a:endParaRPr>
          </a:p>
          <a:p>
            <a:pPr lvl="1" eaLnBrk="1" hangingPunct="1">
              <a:lnSpc>
                <a:spcPct val="90000"/>
              </a:lnSpc>
              <a:buFont typeface="Wingdings" charset="0"/>
              <a:buChar char="§"/>
              <a:defRPr/>
            </a:pPr>
            <a:r>
              <a:rPr lang="es-CO" sz="2000" dirty="0">
                <a:latin typeface="+mn-lt"/>
                <a:ea typeface="MS PGothic" charset="0"/>
                <a:cs typeface="Calibri" charset="0"/>
              </a:rPr>
              <a:t>Introducción y antecedentes</a:t>
            </a:r>
          </a:p>
          <a:p>
            <a:pPr lvl="1" eaLnBrk="1" hangingPunct="1">
              <a:lnSpc>
                <a:spcPct val="90000"/>
              </a:lnSpc>
              <a:buFont typeface="Wingdings" charset="0"/>
              <a:buChar char="§"/>
              <a:defRPr/>
            </a:pPr>
            <a:endParaRPr lang="es-CO" sz="2000" dirty="0">
              <a:latin typeface="+mn-lt"/>
              <a:ea typeface="MS PGothic" charset="0"/>
              <a:cs typeface="Calibri" charset="0"/>
            </a:endParaRPr>
          </a:p>
          <a:p>
            <a:pPr lvl="1" eaLnBrk="1" hangingPunct="1">
              <a:lnSpc>
                <a:spcPct val="100000"/>
              </a:lnSpc>
              <a:buFont typeface="Wingdings" charset="0"/>
              <a:buChar char="§"/>
              <a:defRPr/>
            </a:pPr>
            <a:r>
              <a:rPr lang="es-CO" sz="2000" dirty="0">
                <a:latin typeface="+mn-lt"/>
              </a:rPr>
              <a:t>Requerimientos y arquitectura informativa del observatorio</a:t>
            </a:r>
          </a:p>
          <a:p>
            <a:pPr lvl="1" eaLnBrk="1" hangingPunct="1">
              <a:lnSpc>
                <a:spcPct val="100000"/>
              </a:lnSpc>
              <a:buFont typeface="Wingdings" charset="0"/>
              <a:buChar char="§"/>
              <a:defRPr/>
            </a:pPr>
            <a:endParaRPr lang="es-CO" sz="2000" dirty="0">
              <a:latin typeface="+mn-lt"/>
              <a:ea typeface="MS PGothic" charset="0"/>
              <a:cs typeface="Calibri" charset="0"/>
            </a:endParaRPr>
          </a:p>
          <a:p>
            <a:pPr lvl="1" eaLnBrk="1" hangingPunct="1">
              <a:lnSpc>
                <a:spcPct val="100000"/>
              </a:lnSpc>
              <a:buFont typeface="Wingdings" charset="0"/>
              <a:buChar char="§"/>
              <a:defRPr/>
            </a:pPr>
            <a:r>
              <a:rPr lang="es-CO" sz="2000" dirty="0">
                <a:latin typeface="+mn-lt"/>
              </a:rPr>
              <a:t>Mecanismos y términos de actualización</a:t>
            </a:r>
          </a:p>
          <a:p>
            <a:pPr marL="228600" lvl="1" indent="0" eaLnBrk="1" hangingPunct="1">
              <a:lnSpc>
                <a:spcPct val="100000"/>
              </a:lnSpc>
              <a:buNone/>
              <a:defRPr/>
            </a:pPr>
            <a:endParaRPr lang="es-CO" sz="2000" dirty="0">
              <a:latin typeface="+mn-lt"/>
              <a:ea typeface="MS PGothic" charset="0"/>
              <a:cs typeface="Calibri" charset="0"/>
            </a:endParaRPr>
          </a:p>
          <a:p>
            <a:pPr lvl="1" eaLnBrk="1" hangingPunct="1">
              <a:lnSpc>
                <a:spcPct val="100000"/>
              </a:lnSpc>
              <a:buFont typeface="Wingdings" charset="0"/>
              <a:buChar char="§"/>
              <a:defRPr/>
            </a:pPr>
            <a:r>
              <a:rPr lang="es-CO" sz="2000" dirty="0">
                <a:latin typeface="+mn-lt"/>
              </a:rPr>
              <a:t>Encuestas adicionales</a:t>
            </a:r>
          </a:p>
          <a:p>
            <a:pPr lvl="1" eaLnBrk="1" hangingPunct="1">
              <a:lnSpc>
                <a:spcPct val="100000"/>
              </a:lnSpc>
              <a:buFont typeface="Wingdings" charset="0"/>
              <a:buChar char="§"/>
              <a:defRPr/>
            </a:pPr>
            <a:endParaRPr lang="es-CO" sz="2000" dirty="0">
              <a:latin typeface="+mn-lt"/>
            </a:endParaRPr>
          </a:p>
          <a:p>
            <a:pPr lvl="1" eaLnBrk="1" hangingPunct="1">
              <a:lnSpc>
                <a:spcPct val="100000"/>
              </a:lnSpc>
              <a:buFont typeface="Wingdings" charset="0"/>
              <a:buChar char="§"/>
              <a:defRPr/>
            </a:pPr>
            <a:r>
              <a:rPr lang="es-CO" sz="2000" dirty="0">
                <a:latin typeface="+mn-lt"/>
              </a:rPr>
              <a:t>Homogenización de fuentes y cálculo de índices de digitalización</a:t>
            </a:r>
          </a:p>
          <a:p>
            <a:pPr lvl="1" eaLnBrk="1" hangingPunct="1">
              <a:lnSpc>
                <a:spcPct val="100000"/>
              </a:lnSpc>
              <a:buFont typeface="Wingdings" charset="0"/>
              <a:buChar char="§"/>
              <a:defRPr/>
            </a:pPr>
            <a:endParaRPr lang="es-CO" sz="2000" dirty="0">
              <a:latin typeface="+mn-lt"/>
            </a:endParaRPr>
          </a:p>
          <a:p>
            <a:pPr lvl="1" eaLnBrk="1" hangingPunct="1">
              <a:lnSpc>
                <a:spcPct val="100000"/>
              </a:lnSpc>
              <a:buFont typeface="Wingdings" charset="0"/>
              <a:buChar char="§"/>
              <a:defRPr/>
            </a:pPr>
            <a:r>
              <a:rPr lang="es-CO" sz="2000" dirty="0">
                <a:latin typeface="+mn-lt"/>
              </a:rPr>
              <a:t>Pasos siguientes</a:t>
            </a:r>
          </a:p>
          <a:p>
            <a:pPr lvl="1" eaLnBrk="1" hangingPunct="1">
              <a:lnSpc>
                <a:spcPct val="100000"/>
              </a:lnSpc>
              <a:buFont typeface="Wingdings" charset="0"/>
              <a:buChar char="§"/>
              <a:defRPr/>
            </a:pPr>
            <a:endParaRPr lang="en-US" sz="2000" dirty="0">
              <a:latin typeface="+mn-lt"/>
            </a:endParaRPr>
          </a:p>
          <a:p>
            <a:pPr lvl="1" eaLnBrk="1" hangingPunct="1">
              <a:lnSpc>
                <a:spcPct val="90000"/>
              </a:lnSpc>
              <a:buFont typeface="Wingdings" charset="0"/>
              <a:buChar char="§"/>
              <a:defRPr/>
            </a:pPr>
            <a:endParaRPr lang="es-ES" sz="2000" dirty="0">
              <a:latin typeface="Tw Cen MT" charset="0"/>
              <a:ea typeface="MS PGothic" charset="0"/>
              <a:cs typeface="Calibri" charset="0"/>
            </a:endParaRPr>
          </a:p>
          <a:p>
            <a:pPr lvl="1" eaLnBrk="1" hangingPunct="1">
              <a:lnSpc>
                <a:spcPct val="90000"/>
              </a:lnSpc>
              <a:buFont typeface="Wingdings" charset="0"/>
              <a:buChar char="§"/>
              <a:defRPr/>
            </a:pPr>
            <a:endParaRPr lang="es-ES" sz="2000" dirty="0">
              <a:latin typeface="Tw Cen MT" charset="0"/>
              <a:ea typeface="MS PGothic" charset="0"/>
              <a:cs typeface="Calibri" charset="0"/>
            </a:endParaRPr>
          </a:p>
        </p:txBody>
      </p:sp>
    </p:spTree>
    <p:extLst>
      <p:ext uri="{BB962C8B-B14F-4D97-AF65-F5344CB8AC3E}">
        <p14:creationId xmlns:p14="http://schemas.microsoft.com/office/powerpoint/2010/main" val="10256650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EN LOS PRÓXIMOS DOS MESES, SE AVANZARÁ EN LA PROSECUCIÓN DE LA ENCUESTA DE FASE 2 Y SE PODRÍA TAMBIÉN TRABAJAR EN EL ANÁLISIS DE LAS ENCUESTAS EXISTENTES</a:t>
            </a:r>
            <a:endParaRPr lang="es-AR" dirty="0"/>
          </a:p>
        </p:txBody>
      </p:sp>
      <p:sp>
        <p:nvSpPr>
          <p:cNvPr id="4" name="TextBox 3"/>
          <p:cNvSpPr txBox="1">
            <a:spLocks noChangeArrowheads="1"/>
          </p:cNvSpPr>
          <p:nvPr/>
        </p:nvSpPr>
        <p:spPr bwMode="auto">
          <a:xfrm>
            <a:off x="381000" y="1447800"/>
            <a:ext cx="2819400" cy="923925"/>
          </a:xfrm>
          <a:prstGeom prst="rect">
            <a:avLst/>
          </a:prstGeom>
          <a:solidFill>
            <a:schemeClr val="accent1"/>
          </a:solidFill>
          <a:ln w="9525">
            <a:solidFill>
              <a:schemeClr val="tx1"/>
            </a:solidFill>
            <a:miter lim="800000"/>
            <a:headEnd/>
            <a:tailEnd/>
          </a:ln>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a:r>
              <a:rPr lang="es-CO" sz="1800" dirty="0"/>
              <a:t>FASE 1: CONCEPTUALIZACIÓN DEL OBSERVATORIO</a:t>
            </a:r>
          </a:p>
        </p:txBody>
      </p:sp>
      <p:sp>
        <p:nvSpPr>
          <p:cNvPr id="5" name="TextBox 4"/>
          <p:cNvSpPr txBox="1">
            <a:spLocks noChangeArrowheads="1"/>
          </p:cNvSpPr>
          <p:nvPr/>
        </p:nvSpPr>
        <p:spPr bwMode="auto">
          <a:xfrm>
            <a:off x="5943600" y="1447800"/>
            <a:ext cx="2819400" cy="923925"/>
          </a:xfrm>
          <a:prstGeom prst="rect">
            <a:avLst/>
          </a:prstGeom>
          <a:solidFill>
            <a:schemeClr val="accent1"/>
          </a:solidFill>
          <a:ln w="9525">
            <a:solidFill>
              <a:schemeClr val="tx1"/>
            </a:solidFill>
            <a:miter lim="800000"/>
            <a:headEnd/>
            <a:tailEnd/>
          </a:ln>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a:r>
              <a:rPr lang="es-CO" sz="1800" dirty="0"/>
              <a:t>FASE 3: ANÁLISIS DE RESULTADOS DE LA PRIMERA MEDICIÓN</a:t>
            </a:r>
          </a:p>
        </p:txBody>
      </p:sp>
      <p:sp>
        <p:nvSpPr>
          <p:cNvPr id="6" name="TextBox 6"/>
          <p:cNvSpPr txBox="1">
            <a:spLocks noChangeArrowheads="1"/>
          </p:cNvSpPr>
          <p:nvPr/>
        </p:nvSpPr>
        <p:spPr bwMode="auto">
          <a:xfrm>
            <a:off x="381000" y="2457450"/>
            <a:ext cx="28194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buFont typeface="Arial" charset="0"/>
              <a:buChar char="•"/>
            </a:pPr>
            <a:r>
              <a:rPr lang="es-CO" sz="1600" dirty="0">
                <a:latin typeface="+mn-lt"/>
              </a:rPr>
              <a:t>Análisis de la experiencia internacional</a:t>
            </a:r>
          </a:p>
          <a:p>
            <a:pPr>
              <a:buFont typeface="Arial" charset="0"/>
              <a:buChar char="•"/>
            </a:pPr>
            <a:r>
              <a:rPr lang="es-CO" sz="1600" dirty="0">
                <a:latin typeface="+mn-lt"/>
              </a:rPr>
              <a:t>Recopilación de requerimientos del observatorio</a:t>
            </a:r>
          </a:p>
          <a:p>
            <a:pPr>
              <a:buFont typeface="Arial" charset="0"/>
              <a:buChar char="•"/>
            </a:pPr>
            <a:r>
              <a:rPr lang="es-CO" sz="1600" dirty="0">
                <a:latin typeface="+mn-lt"/>
              </a:rPr>
              <a:t>Preparación del mapa conceptual de medición, requerimientos de la encuesta y arquitectura informativa del observatorio</a:t>
            </a:r>
          </a:p>
        </p:txBody>
      </p:sp>
      <p:sp>
        <p:nvSpPr>
          <p:cNvPr id="7" name="TextBox 7"/>
          <p:cNvSpPr txBox="1">
            <a:spLocks noChangeArrowheads="1"/>
          </p:cNvSpPr>
          <p:nvPr/>
        </p:nvSpPr>
        <p:spPr bwMode="auto">
          <a:xfrm>
            <a:off x="5867400" y="2457450"/>
            <a:ext cx="30480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buFont typeface="Arial" charset="0"/>
              <a:buChar char="•"/>
            </a:pPr>
            <a:r>
              <a:rPr lang="es-CO" sz="1600" dirty="0">
                <a:latin typeface="+mn-lt"/>
              </a:rPr>
              <a:t>Análisis de resultados de las encuestas existentes (Encuestas del DANE, Gran Encuesta TIC del MinTic, Encuesta de MIPYMES, Encuesta Agro y TIC)</a:t>
            </a:r>
          </a:p>
          <a:p>
            <a:pPr>
              <a:buFont typeface="Arial" charset="0"/>
              <a:buChar char="•"/>
            </a:pPr>
            <a:r>
              <a:rPr lang="es-CO" sz="1600" dirty="0">
                <a:latin typeface="+mn-lt"/>
              </a:rPr>
              <a:t>Desarrollo de la arquitectura del Observatorio</a:t>
            </a:r>
          </a:p>
          <a:p>
            <a:pPr>
              <a:buFont typeface="Arial" charset="0"/>
              <a:buChar char="•"/>
            </a:pPr>
            <a:r>
              <a:rPr lang="es-CO" sz="1600" dirty="0">
                <a:latin typeface="+mn-lt"/>
              </a:rPr>
              <a:t>Análisis de resultados de la encuesta</a:t>
            </a:r>
          </a:p>
          <a:p>
            <a:pPr>
              <a:buFont typeface="Arial" charset="0"/>
              <a:buChar char="•"/>
            </a:pPr>
            <a:r>
              <a:rPr lang="es-CO" sz="1600" dirty="0">
                <a:latin typeface="+mn-lt"/>
              </a:rPr>
              <a:t>Integración de resultados de la encuesta con otros insumos informativos Definición del Plan de Gestión del observatorio para etapas subsiguientes</a:t>
            </a:r>
          </a:p>
        </p:txBody>
      </p:sp>
      <p:sp>
        <p:nvSpPr>
          <p:cNvPr id="8" name="Oval 7"/>
          <p:cNvSpPr/>
          <p:nvPr/>
        </p:nvSpPr>
        <p:spPr>
          <a:xfrm>
            <a:off x="3810000" y="1187450"/>
            <a:ext cx="1600200" cy="1524000"/>
          </a:xfrm>
          <a:prstGeom prst="ellipse">
            <a:avLst/>
          </a:prstGeom>
          <a:solidFill>
            <a:schemeClr val="accent2"/>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CO" dirty="0"/>
          </a:p>
        </p:txBody>
      </p:sp>
      <p:sp>
        <p:nvSpPr>
          <p:cNvPr id="9" name="TextBox 9"/>
          <p:cNvSpPr txBox="1">
            <a:spLocks noChangeArrowheads="1"/>
          </p:cNvSpPr>
          <p:nvPr/>
        </p:nvSpPr>
        <p:spPr bwMode="auto">
          <a:xfrm>
            <a:off x="3905250" y="1524000"/>
            <a:ext cx="14287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a:r>
              <a:rPr lang="es-CO" sz="1800" dirty="0"/>
              <a:t>FASE 2:</a:t>
            </a:r>
          </a:p>
          <a:p>
            <a:pPr algn="ctr"/>
            <a:r>
              <a:rPr lang="es-CO" sz="1800" dirty="0"/>
              <a:t>ENCUESTA</a:t>
            </a:r>
          </a:p>
        </p:txBody>
      </p:sp>
      <p:sp>
        <p:nvSpPr>
          <p:cNvPr id="10" name="Right Arrow 9"/>
          <p:cNvSpPr/>
          <p:nvPr/>
        </p:nvSpPr>
        <p:spPr>
          <a:xfrm>
            <a:off x="3344863" y="1676400"/>
            <a:ext cx="381000" cy="457200"/>
          </a:xfrm>
          <a:prstGeom prst="rightArrow">
            <a:avLst/>
          </a:prstGeom>
          <a:solidFill>
            <a:srgbClr val="FF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CO" dirty="0"/>
          </a:p>
        </p:txBody>
      </p:sp>
      <p:sp>
        <p:nvSpPr>
          <p:cNvPr id="11" name="Right Arrow 10"/>
          <p:cNvSpPr/>
          <p:nvPr/>
        </p:nvSpPr>
        <p:spPr>
          <a:xfrm>
            <a:off x="5486400" y="1676400"/>
            <a:ext cx="381000" cy="457200"/>
          </a:xfrm>
          <a:prstGeom prst="rightArrow">
            <a:avLst/>
          </a:prstGeom>
          <a:solidFill>
            <a:srgbClr val="FF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CO" dirty="0"/>
          </a:p>
        </p:txBody>
      </p:sp>
    </p:spTree>
    <p:extLst>
      <p:ext uri="{BB962C8B-B14F-4D97-AF65-F5344CB8AC3E}">
        <p14:creationId xmlns:p14="http://schemas.microsoft.com/office/powerpoint/2010/main" val="287685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1"/>
          <p:cNvSpPr/>
          <p:nvPr/>
        </p:nvSpPr>
        <p:spPr>
          <a:xfrm>
            <a:off x="2209800" y="2120772"/>
            <a:ext cx="5181600" cy="622428"/>
          </a:xfrm>
          <a:prstGeom prst="roundRect">
            <a:avLst/>
          </a:prstGeom>
          <a:solidFill>
            <a:schemeClr val="accent1">
              <a:lumMod val="60000"/>
              <a:lumOff val="40000"/>
            </a:schemeClr>
          </a:solid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sp>
        <p:nvSpPr>
          <p:cNvPr id="83970" name="Rectangle 2"/>
          <p:cNvSpPr>
            <a:spLocks noGrp="1" noChangeArrowheads="1"/>
          </p:cNvSpPr>
          <p:nvPr>
            <p:ph type="title"/>
          </p:nvPr>
        </p:nvSpPr>
        <p:spPr bwMode="auto">
          <a:xfrm>
            <a:off x="304800" y="0"/>
            <a:ext cx="8534400" cy="685800"/>
          </a:xfrm>
        </p:spPr>
        <p:txBody>
          <a:bodyPr wrap="square" tIns="45720" numCol="1" compatLnSpc="1">
            <a:prstTxWarp prst="textNoShape">
              <a:avLst/>
            </a:prstTxWarp>
          </a:bodyPr>
          <a:lstStyle/>
          <a:p>
            <a:pPr algn="ctr" eaLnBrk="1" hangingPunct="1">
              <a:defRPr/>
            </a:pPr>
            <a:r>
              <a:rPr lang="en-US" dirty="0">
                <a:ea typeface="ＭＳ Ｐゴシック" charset="0"/>
              </a:rPr>
              <a:t>CONTENIDOS</a:t>
            </a:r>
          </a:p>
        </p:txBody>
      </p:sp>
      <p:sp>
        <p:nvSpPr>
          <p:cNvPr id="17410" name="Content Placeholder 3"/>
          <p:cNvSpPr>
            <a:spLocks noGrp="1"/>
          </p:cNvSpPr>
          <p:nvPr>
            <p:ph idx="1"/>
          </p:nvPr>
        </p:nvSpPr>
        <p:spPr>
          <a:xfrm>
            <a:off x="2133600" y="1143000"/>
            <a:ext cx="5334000" cy="4953000"/>
          </a:xfrm>
        </p:spPr>
        <p:txBody>
          <a:bodyPr/>
          <a:lstStyle/>
          <a:p>
            <a:pPr lvl="1" eaLnBrk="1" hangingPunct="1">
              <a:lnSpc>
                <a:spcPct val="60000"/>
              </a:lnSpc>
              <a:buFont typeface="Wingdings" charset="0"/>
              <a:buChar char="§"/>
              <a:defRPr/>
            </a:pPr>
            <a:endParaRPr lang="es-AR" sz="2000" dirty="0">
              <a:solidFill>
                <a:srgbClr val="404040"/>
              </a:solidFill>
              <a:latin typeface="+mn-lt"/>
              <a:ea typeface="MS PGothic" charset="0"/>
              <a:cs typeface="Calibri" charset="0"/>
            </a:endParaRPr>
          </a:p>
          <a:p>
            <a:pPr lvl="1" eaLnBrk="1" hangingPunct="1">
              <a:lnSpc>
                <a:spcPct val="90000"/>
              </a:lnSpc>
              <a:buFont typeface="Wingdings" charset="0"/>
              <a:buChar char="§"/>
              <a:defRPr/>
            </a:pPr>
            <a:r>
              <a:rPr lang="es-CO" sz="2000" dirty="0">
                <a:latin typeface="+mn-lt"/>
                <a:ea typeface="MS PGothic" charset="0"/>
                <a:cs typeface="Calibri" charset="0"/>
              </a:rPr>
              <a:t>Introducción y antecedentes</a:t>
            </a:r>
          </a:p>
          <a:p>
            <a:pPr lvl="1" eaLnBrk="1" hangingPunct="1">
              <a:lnSpc>
                <a:spcPct val="90000"/>
              </a:lnSpc>
              <a:buFont typeface="Wingdings" charset="0"/>
              <a:buChar char="§"/>
              <a:defRPr/>
            </a:pPr>
            <a:endParaRPr lang="es-CO" sz="2000" dirty="0">
              <a:latin typeface="+mn-lt"/>
              <a:ea typeface="MS PGothic" charset="0"/>
              <a:cs typeface="Calibri" charset="0"/>
            </a:endParaRPr>
          </a:p>
          <a:p>
            <a:pPr lvl="1" eaLnBrk="1" hangingPunct="1">
              <a:lnSpc>
                <a:spcPct val="100000"/>
              </a:lnSpc>
              <a:buFont typeface="Wingdings" charset="0"/>
              <a:buChar char="§"/>
              <a:defRPr/>
            </a:pPr>
            <a:r>
              <a:rPr lang="es-CO" sz="2000" dirty="0">
                <a:latin typeface="+mn-lt"/>
              </a:rPr>
              <a:t>Requerimientos y arquitectura informativa del observatorio</a:t>
            </a:r>
          </a:p>
          <a:p>
            <a:pPr lvl="1" eaLnBrk="1" hangingPunct="1">
              <a:lnSpc>
                <a:spcPct val="100000"/>
              </a:lnSpc>
              <a:buFont typeface="Wingdings" charset="0"/>
              <a:buChar char="§"/>
              <a:defRPr/>
            </a:pPr>
            <a:endParaRPr lang="es-CO" sz="2000" dirty="0">
              <a:latin typeface="+mn-lt"/>
              <a:ea typeface="MS PGothic" charset="0"/>
              <a:cs typeface="Calibri" charset="0"/>
            </a:endParaRPr>
          </a:p>
          <a:p>
            <a:pPr lvl="1" eaLnBrk="1" hangingPunct="1">
              <a:lnSpc>
                <a:spcPct val="100000"/>
              </a:lnSpc>
              <a:buFont typeface="Wingdings" charset="0"/>
              <a:buChar char="§"/>
              <a:defRPr/>
            </a:pPr>
            <a:r>
              <a:rPr lang="es-CO" sz="2000" dirty="0">
                <a:latin typeface="+mn-lt"/>
              </a:rPr>
              <a:t>Mecanismos y términos de actualización</a:t>
            </a:r>
          </a:p>
          <a:p>
            <a:pPr marL="228600" lvl="1" indent="0" eaLnBrk="1" hangingPunct="1">
              <a:lnSpc>
                <a:spcPct val="100000"/>
              </a:lnSpc>
              <a:buNone/>
              <a:defRPr/>
            </a:pPr>
            <a:endParaRPr lang="es-CO" sz="2000" dirty="0">
              <a:latin typeface="+mn-lt"/>
              <a:ea typeface="MS PGothic" charset="0"/>
              <a:cs typeface="Calibri" charset="0"/>
            </a:endParaRPr>
          </a:p>
          <a:p>
            <a:pPr lvl="1" eaLnBrk="1" hangingPunct="1">
              <a:lnSpc>
                <a:spcPct val="100000"/>
              </a:lnSpc>
              <a:buFont typeface="Wingdings" charset="0"/>
              <a:buChar char="§"/>
              <a:defRPr/>
            </a:pPr>
            <a:r>
              <a:rPr lang="es-CO" sz="2000" dirty="0">
                <a:latin typeface="+mn-lt"/>
              </a:rPr>
              <a:t>Encuestas adicionales</a:t>
            </a:r>
          </a:p>
          <a:p>
            <a:pPr lvl="1" eaLnBrk="1" hangingPunct="1">
              <a:lnSpc>
                <a:spcPct val="100000"/>
              </a:lnSpc>
              <a:buFont typeface="Wingdings" charset="0"/>
              <a:buChar char="§"/>
              <a:defRPr/>
            </a:pPr>
            <a:endParaRPr lang="es-CO" sz="2000" dirty="0">
              <a:latin typeface="+mn-lt"/>
            </a:endParaRPr>
          </a:p>
          <a:p>
            <a:pPr lvl="1" eaLnBrk="1" hangingPunct="1">
              <a:lnSpc>
                <a:spcPct val="100000"/>
              </a:lnSpc>
              <a:buFont typeface="Wingdings" charset="0"/>
              <a:buChar char="§"/>
              <a:defRPr/>
            </a:pPr>
            <a:r>
              <a:rPr lang="es-CO" sz="2000" dirty="0">
                <a:latin typeface="+mn-lt"/>
              </a:rPr>
              <a:t>Homogenización de fuentes y cálculo de índices de digitalización</a:t>
            </a:r>
          </a:p>
          <a:p>
            <a:pPr lvl="1" eaLnBrk="1" hangingPunct="1">
              <a:lnSpc>
                <a:spcPct val="100000"/>
              </a:lnSpc>
              <a:buFont typeface="Wingdings" charset="0"/>
              <a:buChar char="§"/>
              <a:defRPr/>
            </a:pPr>
            <a:endParaRPr lang="es-CO" sz="2000" dirty="0">
              <a:latin typeface="+mn-lt"/>
            </a:endParaRPr>
          </a:p>
          <a:p>
            <a:pPr lvl="1" eaLnBrk="1" hangingPunct="1">
              <a:lnSpc>
                <a:spcPct val="100000"/>
              </a:lnSpc>
              <a:buFont typeface="Wingdings" charset="0"/>
              <a:buChar char="§"/>
              <a:defRPr/>
            </a:pPr>
            <a:r>
              <a:rPr lang="es-CO" sz="2000" dirty="0">
                <a:latin typeface="+mn-lt"/>
              </a:rPr>
              <a:t>Pasos siguientes</a:t>
            </a:r>
          </a:p>
          <a:p>
            <a:pPr lvl="1" eaLnBrk="1" hangingPunct="1">
              <a:lnSpc>
                <a:spcPct val="100000"/>
              </a:lnSpc>
              <a:buFont typeface="Wingdings" charset="0"/>
              <a:buChar char="§"/>
              <a:defRPr/>
            </a:pPr>
            <a:endParaRPr lang="en-US" sz="2000" dirty="0">
              <a:latin typeface="+mn-lt"/>
            </a:endParaRPr>
          </a:p>
          <a:p>
            <a:pPr lvl="1" eaLnBrk="1" hangingPunct="1">
              <a:lnSpc>
                <a:spcPct val="90000"/>
              </a:lnSpc>
              <a:buFont typeface="Wingdings" charset="0"/>
              <a:buChar char="§"/>
              <a:defRPr/>
            </a:pPr>
            <a:endParaRPr lang="es-ES" sz="2000" dirty="0">
              <a:latin typeface="Tw Cen MT" charset="0"/>
              <a:ea typeface="MS PGothic" charset="0"/>
              <a:cs typeface="Calibri" charset="0"/>
            </a:endParaRPr>
          </a:p>
          <a:p>
            <a:pPr lvl="1" eaLnBrk="1" hangingPunct="1">
              <a:lnSpc>
                <a:spcPct val="90000"/>
              </a:lnSpc>
              <a:buFont typeface="Wingdings" charset="0"/>
              <a:buChar char="§"/>
              <a:defRPr/>
            </a:pPr>
            <a:endParaRPr lang="es-ES" sz="2000" dirty="0">
              <a:latin typeface="Tw Cen MT" charset="0"/>
              <a:ea typeface="MS PGothic" charset="0"/>
              <a:cs typeface="Calibri" charset="0"/>
            </a:endParaRPr>
          </a:p>
        </p:txBody>
      </p:sp>
    </p:spTree>
    <p:extLst>
      <p:ext uri="{BB962C8B-B14F-4D97-AF65-F5344CB8AC3E}">
        <p14:creationId xmlns:p14="http://schemas.microsoft.com/office/powerpoint/2010/main" val="203330013"/>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EN TÉRMINOS DEL CRONOGRAMA, EL </a:t>
            </a:r>
            <a:r>
              <a:rPr lang="es-AR" dirty="0" smtClean="0"/>
              <a:t>OBSERVATORIO, sin la inclusion de los resultados de las encuestas ad-hoc, </a:t>
            </a:r>
            <a:r>
              <a:rPr lang="es-AR" dirty="0" smtClean="0"/>
              <a:t>SERÍA COMPLETADO </a:t>
            </a:r>
            <a:r>
              <a:rPr lang="es-AR" dirty="0" smtClean="0"/>
              <a:t>HACIA MEDIADOS DEL </a:t>
            </a:r>
            <a:r>
              <a:rPr lang="es-AR" dirty="0" smtClean="0"/>
              <a:t>MES DE </a:t>
            </a:r>
            <a:r>
              <a:rPr lang="es-AR" dirty="0" smtClean="0"/>
              <a:t>SEPTIEMBRE</a:t>
            </a:r>
            <a:endParaRPr lang="es-AR" dirty="0"/>
          </a:p>
        </p:txBody>
      </p:sp>
      <p:graphicFrame>
        <p:nvGraphicFramePr>
          <p:cNvPr id="4" name="Table 3"/>
          <p:cNvGraphicFramePr>
            <a:graphicFrameLocks noGrp="1"/>
          </p:cNvGraphicFramePr>
          <p:nvPr>
            <p:extLst>
              <p:ext uri="{D42A27DB-BD31-4B8C-83A1-F6EECF244321}">
                <p14:modId xmlns:p14="http://schemas.microsoft.com/office/powerpoint/2010/main" val="1193650758"/>
              </p:ext>
            </p:extLst>
          </p:nvPr>
        </p:nvGraphicFramePr>
        <p:xfrm>
          <a:off x="228601" y="1066800"/>
          <a:ext cx="8762996" cy="5491480"/>
        </p:xfrm>
        <a:graphic>
          <a:graphicData uri="http://schemas.openxmlformats.org/drawingml/2006/table">
            <a:tbl>
              <a:tblPr firstRow="1" bandRow="1">
                <a:tableStyleId>{5C22544A-7EE6-4342-B048-85BDC9FD1C3A}</a:tableStyleId>
              </a:tblPr>
              <a:tblGrid>
                <a:gridCol w="532265">
                  <a:extLst>
                    <a:ext uri="{9D8B030D-6E8A-4147-A177-3AD203B41FA5}">
                      <a16:colId xmlns="" xmlns:a16="http://schemas.microsoft.com/office/drawing/2014/main" val="20000"/>
                    </a:ext>
                  </a:extLst>
                </a:gridCol>
                <a:gridCol w="1437710">
                  <a:extLst>
                    <a:ext uri="{9D8B030D-6E8A-4147-A177-3AD203B41FA5}">
                      <a16:colId xmlns="" xmlns:a16="http://schemas.microsoft.com/office/drawing/2014/main" val="20001"/>
                    </a:ext>
                  </a:extLst>
                </a:gridCol>
                <a:gridCol w="407581">
                  <a:extLst>
                    <a:ext uri="{9D8B030D-6E8A-4147-A177-3AD203B41FA5}">
                      <a16:colId xmlns="" xmlns:a16="http://schemas.microsoft.com/office/drawing/2014/main" val="20002"/>
                    </a:ext>
                  </a:extLst>
                </a:gridCol>
                <a:gridCol w="475511">
                  <a:extLst>
                    <a:ext uri="{9D8B030D-6E8A-4147-A177-3AD203B41FA5}">
                      <a16:colId xmlns="" xmlns:a16="http://schemas.microsoft.com/office/drawing/2014/main" val="20003"/>
                    </a:ext>
                  </a:extLst>
                </a:gridCol>
                <a:gridCol w="475511">
                  <a:extLst>
                    <a:ext uri="{9D8B030D-6E8A-4147-A177-3AD203B41FA5}">
                      <a16:colId xmlns="" xmlns:a16="http://schemas.microsoft.com/office/drawing/2014/main" val="20004"/>
                    </a:ext>
                  </a:extLst>
                </a:gridCol>
                <a:gridCol w="475511">
                  <a:extLst>
                    <a:ext uri="{9D8B030D-6E8A-4147-A177-3AD203B41FA5}">
                      <a16:colId xmlns="" xmlns:a16="http://schemas.microsoft.com/office/drawing/2014/main" val="20005"/>
                    </a:ext>
                  </a:extLst>
                </a:gridCol>
                <a:gridCol w="407581">
                  <a:extLst>
                    <a:ext uri="{9D8B030D-6E8A-4147-A177-3AD203B41FA5}">
                      <a16:colId xmlns="" xmlns:a16="http://schemas.microsoft.com/office/drawing/2014/main" val="20006"/>
                    </a:ext>
                  </a:extLst>
                </a:gridCol>
                <a:gridCol w="475511">
                  <a:extLst>
                    <a:ext uri="{9D8B030D-6E8A-4147-A177-3AD203B41FA5}">
                      <a16:colId xmlns="" xmlns:a16="http://schemas.microsoft.com/office/drawing/2014/main" val="20007"/>
                    </a:ext>
                  </a:extLst>
                </a:gridCol>
                <a:gridCol w="475511">
                  <a:extLst>
                    <a:ext uri="{9D8B030D-6E8A-4147-A177-3AD203B41FA5}">
                      <a16:colId xmlns="" xmlns:a16="http://schemas.microsoft.com/office/drawing/2014/main" val="20008"/>
                    </a:ext>
                  </a:extLst>
                </a:gridCol>
                <a:gridCol w="476107">
                  <a:extLst>
                    <a:ext uri="{9D8B030D-6E8A-4147-A177-3AD203B41FA5}">
                      <a16:colId xmlns="" xmlns:a16="http://schemas.microsoft.com/office/drawing/2014/main" val="20009"/>
                    </a:ext>
                  </a:extLst>
                </a:gridCol>
                <a:gridCol w="533400">
                  <a:extLst>
                    <a:ext uri="{9D8B030D-6E8A-4147-A177-3AD203B41FA5}">
                      <a16:colId xmlns="" xmlns:a16="http://schemas.microsoft.com/office/drawing/2014/main" val="20010"/>
                    </a:ext>
                  </a:extLst>
                </a:gridCol>
                <a:gridCol w="457200">
                  <a:extLst>
                    <a:ext uri="{9D8B030D-6E8A-4147-A177-3AD203B41FA5}">
                      <a16:colId xmlns="" xmlns:a16="http://schemas.microsoft.com/office/drawing/2014/main" val="20011"/>
                    </a:ext>
                  </a:extLst>
                </a:gridCol>
                <a:gridCol w="533400">
                  <a:extLst>
                    <a:ext uri="{9D8B030D-6E8A-4147-A177-3AD203B41FA5}">
                      <a16:colId xmlns="" xmlns:a16="http://schemas.microsoft.com/office/drawing/2014/main" val="20012"/>
                    </a:ext>
                  </a:extLst>
                </a:gridCol>
                <a:gridCol w="533400">
                  <a:extLst>
                    <a:ext uri="{9D8B030D-6E8A-4147-A177-3AD203B41FA5}">
                      <a16:colId xmlns="" xmlns:a16="http://schemas.microsoft.com/office/drawing/2014/main" val="20013"/>
                    </a:ext>
                  </a:extLst>
                </a:gridCol>
                <a:gridCol w="591284"/>
                <a:gridCol w="475513"/>
              </a:tblGrid>
              <a:tr h="370840">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CO" sz="1200" dirty="0" smtClean="0"/>
                        <a:t>6/</a:t>
                      </a:r>
                      <a:r>
                        <a:rPr lang="es-CO" sz="1200" dirty="0"/>
                        <a:t>6</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CO" sz="1200" dirty="0" smtClean="0"/>
                        <a:t>6/</a:t>
                      </a:r>
                      <a:r>
                        <a:rPr lang="es-CO" sz="1200" dirty="0"/>
                        <a:t>12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CO" sz="1200" dirty="0" smtClean="0"/>
                        <a:t>6/</a:t>
                      </a:r>
                      <a:r>
                        <a:rPr lang="es-CO" sz="1200" dirty="0"/>
                        <a:t>19</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CO" sz="1200" dirty="0" smtClean="0"/>
                        <a:t>6/</a:t>
                      </a:r>
                      <a:r>
                        <a:rPr lang="es-CO" sz="1200" dirty="0"/>
                        <a:t>26</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CO" sz="1200" dirty="0" smtClean="0"/>
                        <a:t>7/</a:t>
                      </a:r>
                      <a:r>
                        <a:rPr lang="es-CO" sz="1200" dirty="0"/>
                        <a:t>3</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CO" sz="1200" dirty="0" smtClean="0"/>
                        <a:t>7/</a:t>
                      </a:r>
                      <a:r>
                        <a:rPr lang="es-CO" sz="1200" dirty="0"/>
                        <a:t>10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CO" sz="1200" dirty="0" smtClean="0"/>
                        <a:t>7/</a:t>
                      </a:r>
                      <a:r>
                        <a:rPr lang="es-CO" sz="1200" dirty="0"/>
                        <a:t>17</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CO" sz="1200" dirty="0" smtClean="0"/>
                        <a:t>7/</a:t>
                      </a:r>
                      <a:r>
                        <a:rPr lang="es-CO" sz="1200" dirty="0"/>
                        <a:t>24</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CO" sz="1200" dirty="0"/>
                        <a:t>7/31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CO" sz="1200" dirty="0"/>
                        <a:t>8/7</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CO" sz="1200" dirty="0"/>
                        <a:t>8/14</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s-CO" sz="1200" dirty="0" smtClean="0"/>
                        <a:t>…</a:t>
                      </a:r>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CO" sz="1200" dirty="0" smtClean="0"/>
                        <a:t>9/4</a:t>
                      </a:r>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CO" sz="1200" dirty="0" smtClean="0"/>
                        <a:t>9/11</a:t>
                      </a:r>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0"/>
                  </a:ext>
                </a:extLst>
              </a:tr>
              <a:tr h="370840">
                <a:tc row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1200" dirty="0"/>
                        <a:t>FASE 2                          </a:t>
                      </a:r>
                    </a:p>
                    <a:p>
                      <a:pPr algn="ctr"/>
                      <a:endParaRPr lang="es-CO"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CO" sz="1200" dirty="0"/>
                        <a:t>Selección de proveedor</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AF0A"/>
                    </a:solidFill>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AF0A"/>
                    </a:solidFill>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AF0A"/>
                    </a:solidFill>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AF0A"/>
                    </a:solidFill>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1"/>
                  </a:ext>
                </a:extLst>
              </a:tr>
              <a:tr h="370840">
                <a:tc vMerge="1">
                  <a:txBody>
                    <a:bodyPr/>
                    <a:lstStyle/>
                    <a:p>
                      <a:pPr algn="ctr"/>
                      <a:endParaRPr lang="es-CO" sz="1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CO" sz="1200" dirty="0"/>
                        <a:t>Lanzamiento de encuesta</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AF0A"/>
                    </a:solidFill>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AF0A"/>
                    </a:solidFill>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AF0A"/>
                    </a:solidFill>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AF0A"/>
                    </a:solidFill>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BF0F2"/>
                    </a:solidFill>
                  </a:tcPr>
                </a:tc>
                <a:extLst>
                  <a:ext uri="{0D108BD9-81ED-4DB2-BD59-A6C34878D82A}">
                    <a16:rowId xmlns="" xmlns:a16="http://schemas.microsoft.com/office/drawing/2014/main" val="10002"/>
                  </a:ext>
                </a:extLst>
              </a:tr>
              <a:tr h="370840">
                <a:tc vMerge="1">
                  <a:txBody>
                    <a:bodyPr/>
                    <a:lstStyle/>
                    <a:p>
                      <a:pPr algn="ctr"/>
                      <a:endParaRPr lang="es-CO" sz="1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CO" sz="1200" dirty="0">
                          <a:latin typeface="+mn-lt"/>
                        </a:rPr>
                        <a:t>Análisis de resultados de las encuestas existentes </a:t>
                      </a:r>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5DFE4"/>
                    </a:solidFill>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5DFE4"/>
                    </a:solidFill>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5DFE4"/>
                    </a:solidFill>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5DFE4"/>
                    </a:solidFill>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AF0A"/>
                    </a:solidFill>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AF0A"/>
                    </a:solidFill>
                  </a:tcPr>
                </a:tc>
                <a:extLst>
                  <a:ext uri="{0D108BD9-81ED-4DB2-BD59-A6C34878D82A}">
                    <a16:rowId xmlns="" xmlns:a16="http://schemas.microsoft.com/office/drawing/2014/main" val="10003"/>
                  </a:ext>
                </a:extLst>
              </a:tr>
              <a:tr h="370840">
                <a:tc vMerge="1">
                  <a:txBody>
                    <a:bodyPr/>
                    <a:lstStyle/>
                    <a:p>
                      <a:endParaRPr lang="es-CO"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200" dirty="0">
                          <a:latin typeface="+mn-lt"/>
                        </a:rPr>
                        <a:t>Desarrollo de la arquitectura del Observatorio</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AF0A"/>
                    </a:solidFill>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AF0A"/>
                    </a:solidFill>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AF0A"/>
                    </a:solidFill>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AF0A"/>
                    </a:solidFill>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4"/>
                  </a:ext>
                </a:extLst>
              </a:tr>
              <a:tr h="370840">
                <a:tc rowSpan="4">
                  <a:txBody>
                    <a:bodyPr/>
                    <a:lstStyle/>
                    <a:p>
                      <a:pPr algn="ctr"/>
                      <a:r>
                        <a:rPr lang="es-CO" sz="1200" dirty="0"/>
                        <a:t>FASE 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200" dirty="0">
                          <a:latin typeface="+mn-lt"/>
                        </a:rPr>
                        <a:t>Análisis de resultados de </a:t>
                      </a:r>
                      <a:r>
                        <a:rPr lang="es-CO" sz="1200" dirty="0" smtClean="0">
                          <a:latin typeface="+mn-lt"/>
                        </a:rPr>
                        <a:t>las encuestas existentes</a:t>
                      </a:r>
                      <a:endParaRPr lang="es-CO" sz="1200" dirty="0">
                        <a:latin typeface="+mn-lt"/>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AF0A"/>
                    </a:solidFill>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AF0A"/>
                    </a:solidFill>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AF0A"/>
                    </a:solidFill>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5"/>
                  </a:ext>
                </a:extLst>
              </a:tr>
              <a:tr h="370840">
                <a:tc vMerge="1">
                  <a:txBody>
                    <a:bodyPr/>
                    <a:lstStyle/>
                    <a:p>
                      <a:endParaRPr lang="es-CO" sz="14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CO" sz="1200" dirty="0">
                          <a:latin typeface="+mn-lt"/>
                        </a:rPr>
                        <a:t>Integración de resultados de la encuesta con otros insumos informativos </a:t>
                      </a:r>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6"/>
                  </a:ext>
                </a:extLst>
              </a:tr>
              <a:tr h="370840">
                <a:tc vMerge="1">
                  <a:txBody>
                    <a:bodyPr/>
                    <a:lstStyle/>
                    <a:p>
                      <a:endParaRPr lang="es-CO" sz="14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200" dirty="0">
                          <a:latin typeface="+mn-lt"/>
                        </a:rPr>
                        <a:t>Definición del Plan de Gestión del observatorio para etapas subsiguientes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AF0A"/>
                    </a:solidFill>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AF0A"/>
                    </a:solidFill>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AF0A"/>
                    </a:solidFill>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 xmlns:a16="http://schemas.microsoft.com/office/drawing/2014/main" val="10007"/>
                  </a:ext>
                </a:extLst>
              </a:tr>
              <a:tr h="370840">
                <a:tc vMerge="1">
                  <a:txBody>
                    <a:bodyPr/>
                    <a:lstStyle/>
                    <a:p>
                      <a:endParaRPr lang="es-CO" sz="14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s-CO" sz="1200" dirty="0"/>
                        <a:t>Redacción del informe final de análisis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AF0A"/>
                    </a:solidFill>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AF0A"/>
                    </a:solidFill>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AF0A"/>
                    </a:solidFill>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AF0A"/>
                    </a:solidFill>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AF0A"/>
                    </a:solidFill>
                  </a:tcPr>
                </a:tc>
                <a:tc>
                  <a:txBody>
                    <a:bodyPr/>
                    <a:lstStyle/>
                    <a:p>
                      <a:endParaRPr lang="es-CO"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CAF0A"/>
                    </a:solidFill>
                  </a:tcPr>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19034452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7"/>
          <p:cNvSpPr>
            <a:spLocks noGrp="1"/>
          </p:cNvSpPr>
          <p:nvPr>
            <p:ph type="body" idx="1"/>
          </p:nvPr>
        </p:nvSpPr>
        <p:spPr>
          <a:xfrm>
            <a:off x="1371600" y="2743200"/>
            <a:ext cx="7123113" cy="3429000"/>
          </a:xfrm>
        </p:spPr>
        <p:txBody>
          <a:bodyPr/>
          <a:lstStyle/>
          <a:p>
            <a:pPr eaLnBrk="1" hangingPunct="1"/>
            <a:r>
              <a:rPr lang="es-AR" dirty="0">
                <a:solidFill>
                  <a:schemeClr val="bg1"/>
                </a:solidFill>
                <a:latin typeface="Calibri" charset="0"/>
                <a:ea typeface="MS PGothic" charset="0"/>
              </a:rPr>
              <a:t>Para más información contactar a:</a:t>
            </a:r>
            <a:r>
              <a:rPr lang="en-US" b="1" dirty="0">
                <a:solidFill>
                  <a:schemeClr val="bg1"/>
                </a:solidFill>
                <a:latin typeface="Calibri" charset="0"/>
                <a:ea typeface="MS PGothic" charset="0"/>
              </a:rPr>
              <a:t/>
            </a:r>
            <a:br>
              <a:rPr lang="en-US" b="1" dirty="0">
                <a:solidFill>
                  <a:schemeClr val="bg1"/>
                </a:solidFill>
                <a:latin typeface="Calibri" charset="0"/>
                <a:ea typeface="MS PGothic" charset="0"/>
              </a:rPr>
            </a:br>
            <a:r>
              <a:rPr lang="en-US" dirty="0">
                <a:solidFill>
                  <a:schemeClr val="bg1"/>
                </a:solidFill>
                <a:latin typeface="Calibri" charset="0"/>
                <a:ea typeface="MS PGothic" charset="0"/>
              </a:rPr>
              <a:t/>
            </a:r>
            <a:br>
              <a:rPr lang="en-US" dirty="0">
                <a:solidFill>
                  <a:schemeClr val="bg1"/>
                </a:solidFill>
                <a:latin typeface="Calibri" charset="0"/>
                <a:ea typeface="MS PGothic" charset="0"/>
              </a:rPr>
            </a:br>
            <a:r>
              <a:rPr lang="en-US" dirty="0">
                <a:solidFill>
                  <a:schemeClr val="bg1"/>
                </a:solidFill>
                <a:latin typeface="Calibri" charset="0"/>
                <a:ea typeface="MS PGothic" charset="0"/>
              </a:rPr>
              <a:t>Raul Katz, </a:t>
            </a:r>
            <a:r>
              <a:rPr lang="en-US" dirty="0" err="1">
                <a:solidFill>
                  <a:schemeClr val="bg1"/>
                </a:solidFill>
                <a:latin typeface="Calibri" charset="0"/>
                <a:ea typeface="MS PGothic" charset="0"/>
              </a:rPr>
              <a:t>raul.katz@teleadvs.com</a:t>
            </a:r>
            <a:r>
              <a:rPr lang="en-US" dirty="0">
                <a:solidFill>
                  <a:schemeClr val="bg1"/>
                </a:solidFill>
                <a:latin typeface="Calibri" charset="0"/>
                <a:ea typeface="MS PGothic" charset="0"/>
              </a:rPr>
              <a:t>, +1  (845) 868-1653</a:t>
            </a:r>
          </a:p>
          <a:p>
            <a:pPr eaLnBrk="1" hangingPunct="1"/>
            <a:r>
              <a:rPr lang="en-US" dirty="0">
                <a:solidFill>
                  <a:schemeClr val="bg1"/>
                </a:solidFill>
                <a:latin typeface="Calibri" charset="0"/>
                <a:ea typeface="MS PGothic" charset="0"/>
              </a:rPr>
              <a:t>Telecom Advisory Services LLC</a:t>
            </a:r>
            <a:br>
              <a:rPr lang="en-US" dirty="0">
                <a:solidFill>
                  <a:schemeClr val="bg1"/>
                </a:solidFill>
                <a:latin typeface="Calibri" charset="0"/>
                <a:ea typeface="MS PGothic" charset="0"/>
              </a:rPr>
            </a:br>
            <a:r>
              <a:rPr lang="en-US" dirty="0">
                <a:solidFill>
                  <a:schemeClr val="bg1"/>
                </a:solidFill>
                <a:latin typeface="Calibri" charset="0"/>
                <a:ea typeface="MS PGothic" charset="0"/>
              </a:rPr>
              <a:t>182 </a:t>
            </a:r>
            <a:r>
              <a:rPr lang="en-US" dirty="0" err="1">
                <a:solidFill>
                  <a:schemeClr val="bg1"/>
                </a:solidFill>
                <a:latin typeface="Calibri" charset="0"/>
                <a:ea typeface="MS PGothic" charset="0"/>
              </a:rPr>
              <a:t>Stissing</a:t>
            </a:r>
            <a:r>
              <a:rPr lang="en-US" dirty="0">
                <a:solidFill>
                  <a:schemeClr val="bg1"/>
                </a:solidFill>
                <a:latin typeface="Calibri" charset="0"/>
                <a:ea typeface="MS PGothic" charset="0"/>
              </a:rPr>
              <a:t> Road</a:t>
            </a:r>
            <a:br>
              <a:rPr lang="en-US" dirty="0">
                <a:solidFill>
                  <a:schemeClr val="bg1"/>
                </a:solidFill>
                <a:latin typeface="Calibri" charset="0"/>
                <a:ea typeface="MS PGothic" charset="0"/>
              </a:rPr>
            </a:br>
            <a:r>
              <a:rPr lang="en-US" dirty="0">
                <a:solidFill>
                  <a:schemeClr val="bg1"/>
                </a:solidFill>
                <a:latin typeface="Calibri" charset="0"/>
                <a:ea typeface="MS PGothic" charset="0"/>
              </a:rPr>
              <a:t>Stanfordville, New York 12581 USA</a:t>
            </a:r>
          </a:p>
          <a:p>
            <a:pPr eaLnBrk="1" hangingPunct="1"/>
            <a:endParaRPr lang="en-US" dirty="0">
              <a:solidFill>
                <a:schemeClr val="bg1"/>
              </a:solidFill>
              <a:latin typeface="Calibri" charset="0"/>
              <a:ea typeface="MS PGothic" charset="0"/>
            </a:endParaRPr>
          </a:p>
        </p:txBody>
      </p:sp>
      <p:sp>
        <p:nvSpPr>
          <p:cNvPr id="4" name="Title 6"/>
          <p:cNvSpPr>
            <a:spLocks noGrp="1"/>
          </p:cNvSpPr>
          <p:nvPr>
            <p:ph type="title"/>
          </p:nvPr>
        </p:nvSpPr>
        <p:spPr bwMode="auto">
          <a:xfrm>
            <a:off x="1371600" y="1600200"/>
            <a:ext cx="7620000" cy="990600"/>
          </a:xfrm>
        </p:spPr>
        <p:txBody>
          <a:bodyPr wrap="square" numCol="1" compatLnSpc="1">
            <a:prstTxWarp prst="textNoShape">
              <a:avLst/>
            </a:prstTxWarp>
          </a:bodyPr>
          <a:lstStyle/>
          <a:p>
            <a:pPr eaLnBrk="1" hangingPunct="1"/>
            <a:r>
              <a:rPr lang="en-US" cap="none" dirty="0">
                <a:latin typeface="Calibri" charset="0"/>
                <a:ea typeface="MS PGothic" charset="0"/>
              </a:rPr>
              <a:t>TELECOM ADVISORY SERVICES, LLC</a:t>
            </a:r>
            <a:br>
              <a:rPr lang="en-US" cap="none" dirty="0">
                <a:latin typeface="Calibri" charset="0"/>
                <a:ea typeface="MS PGothic" charset="0"/>
              </a:rPr>
            </a:br>
            <a:r>
              <a:rPr lang="en-US" sz="1600" cap="none" dirty="0">
                <a:latin typeface="Calibri" charset="0"/>
                <a:ea typeface="MS PGothic" charset="0"/>
              </a:rPr>
              <a:t>Nueva York – Buenos Aires – México D.F.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LA ARQUITECTURA FUNCIONAL DEL OBSERVATORIO INCLUYE SEIS COMPONENTES</a:t>
            </a:r>
          </a:p>
        </p:txBody>
      </p:sp>
      <p:sp>
        <p:nvSpPr>
          <p:cNvPr id="4" name="Magnetic Disk 3"/>
          <p:cNvSpPr/>
          <p:nvPr/>
        </p:nvSpPr>
        <p:spPr>
          <a:xfrm>
            <a:off x="609600" y="1524000"/>
            <a:ext cx="1295400" cy="1905000"/>
          </a:xfrm>
          <a:prstGeom prst="flowChartMagneticDisk">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CO" sz="1600" dirty="0">
                <a:solidFill>
                  <a:schemeClr val="tx1"/>
                </a:solidFill>
                <a:effectLst/>
              </a:rPr>
              <a:t>1.Encuestas existentes (DANE, MINTIC)</a:t>
            </a:r>
          </a:p>
        </p:txBody>
      </p:sp>
      <p:sp>
        <p:nvSpPr>
          <p:cNvPr id="5" name="Data 4"/>
          <p:cNvSpPr/>
          <p:nvPr/>
        </p:nvSpPr>
        <p:spPr>
          <a:xfrm>
            <a:off x="76200" y="3505200"/>
            <a:ext cx="1905000" cy="1295400"/>
          </a:xfrm>
          <a:prstGeom prst="flowChartInputOutpu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CO" sz="1600" dirty="0">
                <a:solidFill>
                  <a:srgbClr val="000000"/>
                </a:solidFill>
              </a:rPr>
              <a:t>1’.Encuestas a realizarse en la Fase 2</a:t>
            </a:r>
          </a:p>
        </p:txBody>
      </p:sp>
      <p:sp>
        <p:nvSpPr>
          <p:cNvPr id="6" name="Process 5"/>
          <p:cNvSpPr/>
          <p:nvPr/>
        </p:nvSpPr>
        <p:spPr>
          <a:xfrm>
            <a:off x="2362200" y="2362200"/>
            <a:ext cx="1447800" cy="762000"/>
          </a:xfrm>
          <a:prstGeom prst="flowChartProcess">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CO" sz="1600" dirty="0">
                <a:solidFill>
                  <a:srgbClr val="000000"/>
                </a:solidFill>
              </a:rPr>
              <a:t>2. Normalización de datos</a:t>
            </a:r>
          </a:p>
        </p:txBody>
      </p:sp>
      <p:sp>
        <p:nvSpPr>
          <p:cNvPr id="7" name="Process 6"/>
          <p:cNvSpPr/>
          <p:nvPr/>
        </p:nvSpPr>
        <p:spPr>
          <a:xfrm>
            <a:off x="5943600" y="2209800"/>
            <a:ext cx="1447800" cy="990600"/>
          </a:xfrm>
          <a:prstGeom prst="flowChartProcess">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CO" sz="1600" dirty="0">
                <a:solidFill>
                  <a:srgbClr val="000000"/>
                </a:solidFill>
              </a:rPr>
              <a:t>4. Cálculo de índices de digitalización</a:t>
            </a:r>
          </a:p>
        </p:txBody>
      </p:sp>
      <p:sp>
        <p:nvSpPr>
          <p:cNvPr id="8" name="Process 7"/>
          <p:cNvSpPr/>
          <p:nvPr/>
        </p:nvSpPr>
        <p:spPr>
          <a:xfrm>
            <a:off x="4114800" y="1905000"/>
            <a:ext cx="1524000" cy="1600200"/>
          </a:xfrm>
          <a:prstGeom prst="flowChartProcess">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CO" sz="1600" dirty="0">
                <a:solidFill>
                  <a:srgbClr val="000000"/>
                </a:solidFill>
              </a:rPr>
              <a:t>3. Análisis de microdatos para generar estadísticas por segmentos</a:t>
            </a:r>
          </a:p>
        </p:txBody>
      </p:sp>
      <p:sp>
        <p:nvSpPr>
          <p:cNvPr id="9" name="Magnetic Disk 8"/>
          <p:cNvSpPr/>
          <p:nvPr/>
        </p:nvSpPr>
        <p:spPr>
          <a:xfrm>
            <a:off x="7620000" y="1752600"/>
            <a:ext cx="1295400" cy="1905000"/>
          </a:xfrm>
          <a:prstGeom prst="flowChartMagneticDisk">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CO" sz="1600" dirty="0">
                <a:solidFill>
                  <a:schemeClr val="tx1"/>
                </a:solidFill>
                <a:effectLst/>
              </a:rPr>
              <a:t>5. Base de datos de la economía digital</a:t>
            </a:r>
          </a:p>
        </p:txBody>
      </p:sp>
      <p:sp>
        <p:nvSpPr>
          <p:cNvPr id="10" name="Right Arrow 9"/>
          <p:cNvSpPr/>
          <p:nvPr/>
        </p:nvSpPr>
        <p:spPr>
          <a:xfrm>
            <a:off x="3886200" y="2667000"/>
            <a:ext cx="152400" cy="304800"/>
          </a:xfrm>
          <a:prstGeom prst="rightArrow">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1" name="Right Arrow 10"/>
          <p:cNvSpPr/>
          <p:nvPr/>
        </p:nvSpPr>
        <p:spPr>
          <a:xfrm>
            <a:off x="5715000" y="2667000"/>
            <a:ext cx="152400" cy="304800"/>
          </a:xfrm>
          <a:prstGeom prst="rightArrow">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Right Arrow 11"/>
          <p:cNvSpPr/>
          <p:nvPr/>
        </p:nvSpPr>
        <p:spPr>
          <a:xfrm>
            <a:off x="7441942" y="2667000"/>
            <a:ext cx="152400" cy="304800"/>
          </a:xfrm>
          <a:prstGeom prst="rightArrow">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Right Brace 12"/>
          <p:cNvSpPr/>
          <p:nvPr/>
        </p:nvSpPr>
        <p:spPr>
          <a:xfrm>
            <a:off x="1840855" y="1524000"/>
            <a:ext cx="368945" cy="3352800"/>
          </a:xfrm>
          <a:prstGeom prst="rightBrac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dirty="0"/>
          </a:p>
        </p:txBody>
      </p:sp>
      <p:sp>
        <p:nvSpPr>
          <p:cNvPr id="14" name="TextBox 13"/>
          <p:cNvSpPr txBox="1"/>
          <p:nvPr/>
        </p:nvSpPr>
        <p:spPr>
          <a:xfrm>
            <a:off x="2209800" y="3276600"/>
            <a:ext cx="1600200" cy="584776"/>
          </a:xfrm>
          <a:prstGeom prst="rect">
            <a:avLst/>
          </a:prstGeom>
          <a:noFill/>
        </p:spPr>
        <p:txBody>
          <a:bodyPr wrap="square" rtlCol="0">
            <a:spAutoFit/>
          </a:bodyPr>
          <a:lstStyle/>
          <a:p>
            <a:pPr marL="166688" indent="-166688">
              <a:buFont typeface="Arial"/>
              <a:buChar char="•"/>
            </a:pPr>
            <a:r>
              <a:rPr lang="es-CO" sz="1600" dirty="0">
                <a:latin typeface="+mn-lt"/>
              </a:rPr>
              <a:t>Por factores de expansión</a:t>
            </a:r>
          </a:p>
        </p:txBody>
      </p:sp>
      <p:sp>
        <p:nvSpPr>
          <p:cNvPr id="15" name="TextBox 14"/>
          <p:cNvSpPr txBox="1"/>
          <p:nvPr/>
        </p:nvSpPr>
        <p:spPr>
          <a:xfrm>
            <a:off x="4114800" y="3530024"/>
            <a:ext cx="1600200" cy="1323439"/>
          </a:xfrm>
          <a:prstGeom prst="rect">
            <a:avLst/>
          </a:prstGeom>
          <a:noFill/>
        </p:spPr>
        <p:txBody>
          <a:bodyPr wrap="square" rtlCol="0">
            <a:spAutoFit/>
          </a:bodyPr>
          <a:lstStyle/>
          <a:p>
            <a:pPr marL="166688" indent="-166688">
              <a:buFont typeface="Arial"/>
              <a:buChar char="•"/>
            </a:pPr>
            <a:r>
              <a:rPr lang="es-CO" sz="1600" dirty="0">
                <a:latin typeface="+mn-lt"/>
              </a:rPr>
              <a:t>Por sector industrial</a:t>
            </a:r>
          </a:p>
          <a:p>
            <a:pPr marL="166688" indent="-166688">
              <a:buFont typeface="Arial"/>
              <a:buChar char="•"/>
            </a:pPr>
            <a:r>
              <a:rPr lang="es-CO" sz="1600" dirty="0">
                <a:latin typeface="+mn-lt"/>
              </a:rPr>
              <a:t>Por tamaño de empresa</a:t>
            </a:r>
          </a:p>
          <a:p>
            <a:pPr marL="166688" indent="-166688">
              <a:buFont typeface="Arial"/>
              <a:buChar char="•"/>
            </a:pPr>
            <a:r>
              <a:rPr lang="es-CO" sz="1600" dirty="0">
                <a:latin typeface="+mn-lt"/>
              </a:rPr>
              <a:t>Por geografía</a:t>
            </a:r>
          </a:p>
        </p:txBody>
      </p:sp>
      <p:sp>
        <p:nvSpPr>
          <p:cNvPr id="16" name="TextBox 15"/>
          <p:cNvSpPr txBox="1"/>
          <p:nvPr/>
        </p:nvSpPr>
        <p:spPr>
          <a:xfrm>
            <a:off x="5867400" y="3200400"/>
            <a:ext cx="1600200" cy="2062103"/>
          </a:xfrm>
          <a:prstGeom prst="rect">
            <a:avLst/>
          </a:prstGeom>
          <a:noFill/>
        </p:spPr>
        <p:txBody>
          <a:bodyPr wrap="square" rtlCol="0">
            <a:spAutoFit/>
          </a:bodyPr>
          <a:lstStyle/>
          <a:p>
            <a:pPr marL="166688" indent="-166688">
              <a:buFont typeface="Arial"/>
              <a:buChar char="•"/>
            </a:pPr>
            <a:r>
              <a:rPr lang="es-CO" sz="1600" dirty="0">
                <a:latin typeface="+mn-lt"/>
              </a:rPr>
              <a:t>Por sector industrial</a:t>
            </a:r>
          </a:p>
          <a:p>
            <a:pPr marL="166688" indent="-166688">
              <a:buFont typeface="Arial"/>
              <a:buChar char="•"/>
            </a:pPr>
            <a:r>
              <a:rPr lang="es-CO" sz="1600" dirty="0">
                <a:latin typeface="+mn-lt"/>
              </a:rPr>
              <a:t>Por tamaño de empresa</a:t>
            </a:r>
          </a:p>
          <a:p>
            <a:pPr marL="166688" indent="-166688">
              <a:buFont typeface="Arial"/>
              <a:buChar char="•"/>
            </a:pPr>
            <a:r>
              <a:rPr lang="es-CO" sz="1600" dirty="0">
                <a:latin typeface="+mn-lt"/>
              </a:rPr>
              <a:t>Por geografía</a:t>
            </a:r>
          </a:p>
          <a:p>
            <a:pPr marL="166688" indent="-166688">
              <a:buFont typeface="Arial"/>
              <a:buChar char="•"/>
            </a:pPr>
            <a:r>
              <a:rPr lang="es-CO" sz="1600" dirty="0">
                <a:latin typeface="+mn-lt"/>
              </a:rPr>
              <a:t>Por estadio de la cadena de valor</a:t>
            </a:r>
          </a:p>
        </p:txBody>
      </p:sp>
      <p:sp>
        <p:nvSpPr>
          <p:cNvPr id="17" name="TextBox 16"/>
          <p:cNvSpPr txBox="1"/>
          <p:nvPr/>
        </p:nvSpPr>
        <p:spPr>
          <a:xfrm>
            <a:off x="1524000" y="1066800"/>
            <a:ext cx="6622326" cy="369332"/>
          </a:xfrm>
          <a:prstGeom prst="rect">
            <a:avLst/>
          </a:prstGeom>
          <a:noFill/>
        </p:spPr>
        <p:txBody>
          <a:bodyPr wrap="none" rtlCol="0">
            <a:spAutoFit/>
          </a:bodyPr>
          <a:lstStyle/>
          <a:p>
            <a:r>
              <a:rPr lang="es-CO" dirty="0"/>
              <a:t>OBSERVATORIO DE LA </a:t>
            </a:r>
            <a:r>
              <a:rPr lang="es-CO" dirty="0" smtClean="0"/>
              <a:t>ECONOMÍA </a:t>
            </a:r>
            <a:r>
              <a:rPr lang="es-CO" dirty="0"/>
              <a:t>DIGITAL DE COLOMBIA</a:t>
            </a:r>
          </a:p>
        </p:txBody>
      </p:sp>
      <p:sp>
        <p:nvSpPr>
          <p:cNvPr id="18" name="TextBox 17"/>
          <p:cNvSpPr txBox="1"/>
          <p:nvPr/>
        </p:nvSpPr>
        <p:spPr>
          <a:xfrm>
            <a:off x="7010401" y="5181600"/>
            <a:ext cx="2057399" cy="1077218"/>
          </a:xfrm>
          <a:prstGeom prst="rect">
            <a:avLst/>
          </a:prstGeom>
          <a:solidFill>
            <a:schemeClr val="bg1">
              <a:lumMod val="75000"/>
            </a:schemeClr>
          </a:solidFill>
          <a:ln>
            <a:solidFill>
              <a:srgbClr val="000000"/>
            </a:solidFill>
          </a:ln>
        </p:spPr>
        <p:txBody>
          <a:bodyPr wrap="square" rtlCol="0">
            <a:spAutoFit/>
          </a:bodyPr>
          <a:lstStyle/>
          <a:p>
            <a:pPr algn="ctr"/>
            <a:r>
              <a:rPr lang="es-CO" sz="1600" b="1" dirty="0">
                <a:latin typeface="+mn-lt"/>
              </a:rPr>
              <a:t>6. Resultados</a:t>
            </a:r>
          </a:p>
          <a:p>
            <a:pPr marL="115888" indent="-115888">
              <a:buFont typeface="Arial"/>
              <a:buChar char="•"/>
            </a:pPr>
            <a:r>
              <a:rPr lang="es-CO" sz="1600" b="1" dirty="0">
                <a:latin typeface="+mn-lt"/>
              </a:rPr>
              <a:t>Informes anuales de avance</a:t>
            </a:r>
          </a:p>
          <a:p>
            <a:pPr marL="115888" indent="-115888">
              <a:buFont typeface="Arial"/>
              <a:buChar char="•"/>
            </a:pPr>
            <a:r>
              <a:rPr lang="es-CO" sz="1600" b="1" dirty="0">
                <a:latin typeface="+mn-lt"/>
              </a:rPr>
              <a:t>Consultas ad-hoc</a:t>
            </a:r>
          </a:p>
        </p:txBody>
      </p:sp>
      <p:sp>
        <p:nvSpPr>
          <p:cNvPr id="19" name="Right Arrow 18"/>
          <p:cNvSpPr/>
          <p:nvPr/>
        </p:nvSpPr>
        <p:spPr>
          <a:xfrm rot="5400000">
            <a:off x="7696200" y="4267200"/>
            <a:ext cx="1066800" cy="304800"/>
          </a:xfrm>
          <a:prstGeom prst="rightArrow">
            <a:avLst/>
          </a:prstGeom>
          <a:solidFill>
            <a:schemeClr val="tx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283567009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Median</Template>
  <TotalTime>33480</TotalTime>
  <Words>12519</Words>
  <Application>Microsoft Macintosh PowerPoint</Application>
  <PresentationFormat>On-screen Show (4:3)</PresentationFormat>
  <Paragraphs>2023</Paragraphs>
  <Slides>81</Slides>
  <Notes>2</Notes>
  <HiddenSlides>0</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Median</vt:lpstr>
      <vt:lpstr>DESARROLLO DEL OBSERVATORIO DE LA ECONOMÍA DIGITAL DE COLOMBIA  Entregable 3: Informe Final </vt:lpstr>
      <vt:lpstr>CONTENIDOS</vt:lpstr>
      <vt:lpstr>EL OBJETIVO DEL PROYECTO ES APOYAR EN EL DESARROLLO DE UN OBSERVATORIO DE LA ECONOMÍA DIGITAL DE COLOMBIA</vt:lpstr>
      <vt:lpstr>EL PROYECTO ESTÁ ESTRUCTURADO EN DOS FASES, SEPARADAS POR UNA ETAPA DE COMPILACIÓN DE INFORMACIÓN MEDIANTE UNA ENCUESTA</vt:lpstr>
      <vt:lpstr>LA FASE 1 HA GENERADO TRES ENTREGABLES</vt:lpstr>
      <vt:lpstr>LA FASE 1 HA CULMINADO EN LA ÚLTIMA SEMANA DE MAYO CON UNA PRESENTACIÓN DEL ENTREGABLE FINAL</vt:lpstr>
      <vt:lpstr>ESTE ENTREGABLE FINAL COMPILA LA ARQUITECTURA INFORMATIVA DEL OBSERVATORIO Y SUS REQUERIMIENTOS INFORMATIVOS</vt:lpstr>
      <vt:lpstr>CONTENIDOS</vt:lpstr>
      <vt:lpstr>LA ARQUITECTURA FUNCIONAL DEL OBSERVATORIO INCLUYE SEIS COMPONENTES</vt:lpstr>
      <vt:lpstr>EL OBSERVATORIO DEBE PROPORCIONAR INFORMACIÓN PARA EL ANÁLISIS EN DOS DIMENSIONES básicas</vt:lpstr>
      <vt:lpstr>LA DIMENSIÓN FILMOGRÁFICA DEBE PROPORCIONAR UNA VISIÓN POR SECTOR INDUSTRIAL, ESTABLECIMIENTO, Y GEOGRAFÍA</vt:lpstr>
      <vt:lpstr>El  OBSERVATORIO DEBERA IDEALMENTE CONSIDERAR aquellos sectores y cadenas productivas consideradas como estratégicas para el país </vt:lpstr>
      <vt:lpstr>LOS SECTORES ESTRATEGICOS DEBERAN SER CONSIDERADOS EN EL CONTEXTO DE AQUELLOS INDENTIFICADOS EN LA VISION ESTRATEGICA DEL SECTOR TI </vt:lpstr>
      <vt:lpstr>La intersección de ambasPERSPECTIVAS genera un número de sectores estratégicos donde se priorizARA EL ANALISIS POR SECTOR INDUSTRIAL</vt:lpstr>
      <vt:lpstr>LA DIMENSIÓN “DIGITALIZACIÓN” DEBE PROPORCIONAR UNA VISIÓN A TRAVÉS DE CUATRO NIVELES DE ANÁLISIS</vt:lpstr>
      <vt:lpstr>EN LA ACTUALIDAD SE DISPONE DE  TRES ENCUESTAS, Y UNA QUE ESTARÁ DISPONIBLE DE MANERA INMINENTE, QUE CUBREN EL USO DE TIC EN EMPRESAS COLOMBIANAS</vt:lpstr>
      <vt:lpstr>SE DEFINEN EN PRIMER LUGAR LOS REQUERIMIENTOS INFORMATIVOS DEL PRIMER NIVEL</vt:lpstr>
      <vt:lpstr>PRIMER NIVEL: EN ESTE NIVEL se estudia la ASIMILACIÓN DE TECNOLOGÍAS digitales consideradas MADURAS</vt:lpstr>
      <vt:lpstr>PRIMER NIVEL: LAS ENCUESTAS DEL DANE PERMITEN GENERAR INFORMACIÓN EN EL PRIMER NIVEL DE ANÁLISIS PARA LOS SECTORES SECUNDARIO Y TERCIARIO</vt:lpstr>
      <vt:lpstr>PRIMER NIVEL: la encuesta DEL DANE PRESENTA UNA APERTURA INDUSTRIAL DETALLADA SOLAMENTE EN EL SECTOR SERVICIOS – ASIMISMO, NO CUBRE EL SECTOR PRIMARIO</vt:lpstr>
      <vt:lpstr>PRIMER NIVEL: LA ENCUESTA de microestablecimientos DEL DANE PERMITE COMPLEMENTAR LAS TRES ENCUESTAS SECTORIALES en LOS sectores secundario y terciario</vt:lpstr>
      <vt:lpstr>PRIMER NIVEL: LA ENCUESTA DE MICROESTABLECMIENTOS DEL DANE PRESENTA RESULTADOS ABIERTOS PARA TRES SECTORES Económicos (COMERCIO, INDUSTRIA Y SERVICIOS)</vt:lpstr>
      <vt:lpstr>PRIMER NIVEL: PARA PODER USAR LAS ENCUESTAS DEL DANE, SE NECESITA ACCEDER A LOS MICRODATOS Y CALCULAR LOS FACTORES DE EXPANSIÓN</vt:lpstr>
      <vt:lpstr>PRIMER NIVEL: LA ENCUESTA DE MIPYMES DEL MINTIC PROVEE ESTADÍSTICAS SIMILARES A LA DE MICROESTABLECIMIENTOS DEL DANE </vt:lpstr>
      <vt:lpstr>Primer nivel: LA ENCUESTA DE MIPYMES DEL MINTIC CUENTA CON FACTOR DE EXPANSIÓN, LO QUE PERMITE estimar automáticamente el primer nivel para el universo cubierto</vt:lpstr>
      <vt:lpstr>PRIMER NIVEL: PARA PODER GENERAR INFORMACIÓN POR SECTOR, DIMENSIÓN DE ESTABLECIMIENTO Y GEOGRAFÍA SE DEBERÁ ACCEDER A LOS MICRODATOS DE LAS ENCUESTAS</vt:lpstr>
      <vt:lpstr>PRIMER NIVEL: COMO SE MENCIONA ARRIBA, ninguna de las tres encuestas presenta INFORMACIÓN SOBRE EL SECTOR PRIMARIO (AGRICULTURA, INDUSTRIAS EXTRACTIVAS,…)</vt:lpstr>
      <vt:lpstr>PRIMER NIVEL: UNA OPCIÓN PARA cubrir EL SECTOR PRIMARIO SERíA UTILIZAR LA ENCUESTA TIC Y AGRO DEL MINTIC – aun EN ESTE CASO se carecería de series para todo el sector</vt:lpstr>
      <vt:lpstr>PRIMER NIVEL: LA OTRA OPCIÓN SERíA LANZAR UNA ENCUESTA AD-HOC a ser parte de la fase 2</vt:lpstr>
      <vt:lpstr>PRIMER NIVEL: LAS ENCUESTAS DEL DANE Y MINTIC COMPLEMENTADAS CON LA ENCUESTA AD-HOC GENERAN UNA VISIÓN COMPLETA DE DIGITALIZACIÓN DEL PRIMER NIVEL</vt:lpstr>
      <vt:lpstr>SE DEFINEN A CONTINUACIÓN LOS REQUERIMIENTOS INFORMATIVOS DEL SEGUNDO NIVEL</vt:lpstr>
      <vt:lpstr>SEGUNDO NIVEL: LA COMPRENSIÓN DEL ESTADO DE GESTIÓN DE TECNOLOGÍAS digitales ES FUNDAMENTAL PARA ENTENDER LAS BARRERAS EN LA ASIMILACIÓN DE las mismas</vt:lpstr>
      <vt:lpstr>SEGUNDO NIVEL: LA GRAN ENCUESTA DEL MINTIC proveerá una serie de métricas para evaluar la gestión de tecnologías digitales</vt:lpstr>
      <vt:lpstr>SEGUNDO NIVEL: SIN EMBARGO, PARA PODER GENERAR INFORMACIÓN POR SECTOR, DIMENSIÓN DE ESTABLECIMIENTO Y GEOGRAFÍA TAMBIÉN SE DEBERÁ ACCEDER A LOS MICRODATOS</vt:lpstr>
      <vt:lpstr>SE DEFINEN A CONTINUACIÓN LOS REQUERIMIENTOS INFORMATIVOS DEL TERCER NIVEL</vt:lpstr>
      <vt:lpstr>TERCER NIVEL: LA ASIMILACIÓN DE TECNOLOGÍAS DE AVANZADA DEBE CONSIDERAR Siete categorías de tecnologías digitales maduras</vt:lpstr>
      <vt:lpstr>TERCER NIVEL: LAS tecnologías DE AVANZADA son adoptadas junto a otras más maduras para facilitar el concepto de industria 4.0</vt:lpstr>
      <vt:lpstr>TERCER NIVEL: NINGUNA DE LAS TRES ENCUESTAS DEL DANE O DEL MINTIC A LA FECHA INCLUYE INFORMACIÓN SOBRE LA ADOPCIÓN DE TECNOLOGÍAS DIGITALES DE AVANZADA</vt:lpstr>
      <vt:lpstr>TERCER NIVEL: LA GRAN ENCUESTA DEL MINTIC A SER COMPLETADA A FINALES DE JUNIO GENERARÁ UNA PRIMERA VISIÓN DE ADOPCIÓN DE TECNOLOGÍAS DE AVANZADA</vt:lpstr>
      <vt:lpstr>TERCER NIVEL: PARA PODER GENERAR INFORMACIÓN POR SECTOR, DIMENSIÓN DE ESTABLECIMIENTO Y GEOGRAFÍA SE DEBERÁ ACCEDER A LOS MICRODATOS DE LA ENCUESTA</vt:lpstr>
      <vt:lpstr>TERCER NIVEL: LA INFORMACIÓN DE LA GRAN ENCUESTA DEL MINTIC SERÁ COMPLEMENTADA CON UNA ENCUESTA AD-HOC</vt:lpstr>
      <vt:lpstr>SE DEFINEN A CONTINUACIÓN LOS REQUERIMIENTOS INFORMATIVOS DEL CUARTO NIVEL</vt:lpstr>
      <vt:lpstr>CUARTO NIVEL: LAS TECNOLOGÍAS DE AVANZADA PLANTEAN NUEVOS DESAFÍOS EN TÉRMINOS DE SU GESTIÓN, los que difieren de la gestión de tecnologías maduras</vt:lpstr>
      <vt:lpstr>CUARTO NIVEL: LA GESTIÓN DE TECNOLOGÍAS DE AVANZADA DEBE EXAMINAR CUATRO ASPECTOS FUNDAMENTALES EN LO QUE SE REFIERE A LA DIGITALIZACIÓN</vt:lpstr>
      <vt:lpstr>EN RESUMEN, LAS encuestas del dane, mintic y encuestas ad-hoc de la fase 2 proveen los datos necesarios para satisfacer los requerimientos del observatorio </vt:lpstr>
      <vt:lpstr>CONTENIDOS</vt:lpstr>
      <vt:lpstr>DE acuerdo a LA arquitectura informativa detalladA en el capitulo precedente, EL OBSERVATORIO este año CONTARÁ CON INFORMACIÓN DEL 2014-17</vt:lpstr>
      <vt:lpstr>EN EL 2018, ASUMIENDO QUE LA FASE 2 SE REPITE CADA DOS AÑOS, LA SIMULTANEIDAD DE DATOS SERÍA  MÁS AJUSTADA</vt:lpstr>
      <vt:lpstr>CONTENIDOS</vt:lpstr>
      <vt:lpstr>DE ACUERDO A LO MENCIONADO EN EL CAPITULO PRECEDENTE, LA FASE 2 DEBERÍA INCLUIR DOS TIPOS DE ENCUESTA, en base a entrevistas presenciales</vt:lpstr>
      <vt:lpstr>SECTOR PRIMARIO: LA ENCUESTA DEL SECTOR PRIMARIO REPLICA EL INSTRUMENTO USADO POR EL DANE PARA SUS ENTREVISTAS SECTORIALES CON EL OBJETIVO DE CONSISTENCIA DE DATOS (I)</vt:lpstr>
      <vt:lpstr>SECTOR PRIMARIO: LA ENCUESTA DEL SECTOR PRIMARIO REPLICA EL INSTRUMENTO USADO POR EL DANE PARA SUS ENTREVISTAS SECTORIALES CON EL OBJETIVO DE CONSISTENCIA DE DATOS (II)</vt:lpstr>
      <vt:lpstr>TERCER Y CUARTO NIVEL: LA ENCUESTA DEL TERCER Y CUARTO NIVEL CONTIENE UN MODULO para CUANTIFICAR LA ADOPCIÓN de tecnologías de avanzada </vt:lpstr>
      <vt:lpstr>TERCER Y CUARTO NIVEL: ASIMISMO, LA ENCUESTA CONTIENE UN MODULO para entender la gestión de tecnologías de avanzada (I)</vt:lpstr>
      <vt:lpstr>TERCER Y CUARTO NIVEL: ASIMISMO, LA ENCUESTA CONTIENE UN MODULO para entender la gestión de tecnologías de avanzada (II)</vt:lpstr>
      <vt:lpstr>LOS RESULTADOS DE LAS ENCUESTAS DE LA FASE 2 PODRÁN SER PRESENTADOS POR SECTOR INDUSTRIAL, GEOGRAFIA Y DIMENSION DE ESTABLECIMIENTO</vt:lpstr>
      <vt:lpstr>CONTENIDOS</vt:lpstr>
      <vt:lpstr>PARA EXPLICAR LOS PROCEDIMIENTOS DE NORMALIZACIÓN Y CALCULO DE ÍNDICES DE DIGITALIZACIÓN, SE RETOMA LA ARQUITECTURA FUNCIONAL DEL OBSERVATORIO</vt:lpstr>
      <vt:lpstr>UNA VEZ UNIFICADAS LAS BASES DE DATOS EN EL OBSERVATORIO, LAS ESTADÍSTICAS DEBEN SER NORMALIZADAS EN FUNCIÓN DEL FACTOR DE EXPANSIÓN</vt:lpstr>
      <vt:lpstr>COMO EJEMPLO, SE PRESENTAN LAS ENCUESTAS DEL DANE SIN Y CON NORMALIZACIÓN (I)</vt:lpstr>
      <vt:lpstr>COMO EJEMPLO, SE PRESENTAN LAS ENCUESTAS DEL DANE SIN Y CON NORMALIZACIÓN (II)</vt:lpstr>
      <vt:lpstr>LA ENCUESTA DE MIPYME YA PRESENTA LOS DATOS NORMALIZADOS POR UN FACTOR DE EXPANSIÓN</vt:lpstr>
      <vt:lpstr>ASIMISMO, LA ENCUESTA DE MIPYMES DEL MINTIC PRESENTA LOS DATOS ABIERTOS POR TAMAÑO DE EMPRESA</vt:lpstr>
      <vt:lpstr>PARA EL ANALISIS DEL PRIMER NIVEL, PROPONEMOS ANALIZAR LA DIGITALIZACION POR ESTADIO DE UNA CADENA DE VALOR INDUSTRIAL ESTILIZADA</vt:lpstr>
      <vt:lpstr>EL ANÁLISIS DEL PRIMER NIVEL ESTÁ BASADO EN EL ESTUDIO DE LA ASIMILACIÓN DE TECNOLOGÍAS DIGITALES FOR FUNCIÓN</vt:lpstr>
      <vt:lpstr>UNA VEZ NORMALIZADAS, LAS ESTADÍSTICAS PUEDEN SER USADAS PARA CALCULAR ÍNDICES DE DIGITALIZACIÓN SECTORIALES: ÍNDICE DE DIGITALIZACIÓN PARA EL PRIMER NIVEL</vt:lpstr>
      <vt:lpstr>A CONTINUACIÓN, SE DETALLA COMO PROCEDE EL ANÁLISIS DE LOS DATOS DE LA ENCUESTA SECTORIAL DEL DANE AL CALCULO DEL ÍNDICE DE DIGITALIZACIÓN</vt:lpstr>
      <vt:lpstr>I. CALCULO DE VARIABLES POR SECTOR SIN FACTOR DE EXPANSIÓN PARA LA ENCUESTA SECTORIAL DEL DANE</vt:lpstr>
      <vt:lpstr>II. VARIABLES CON VALOR DE EXPANSIÓN PARA AL ENCUESTA SECTORIAL DEL DANE</vt:lpstr>
      <vt:lpstr>III. CALCULO DEL ÍNDICE DE DIGITALIZACIÓN SECTORIAL DEL PRIMER NIVEL PARA LA ENCUESTA SECTORIAL DEL DANE </vt:lpstr>
      <vt:lpstr>ESTOS RESULTADOS YA PERMITEN EXTRAER CONCLUSIONES SOBRE LA DIGITALIZACION DE LA PRODUCCION EN COLOMBIA</vt:lpstr>
      <vt:lpstr>II. LA ENCUESTA DE MIPYMES DEL MINTIC PERMITE DESAGREGAR EL ANÁLISIS POR SECTOR Económico SIN NECESIDAD DE HOMOGENEIZAR PORQUE YA INCLUYE EL FACTOR DE EXPANSIÓN</vt:lpstr>
      <vt:lpstr>III. CÁLCULO DEL ÍNDICE DE DIGITALIZACIÓN SECTORIAL DEL PRIMER NIVEL PARA LA ENCUESTA DE MIPYMES DEL MINTIC</vt:lpstr>
      <vt:lpstr>ESTOS RESULTADOS YA PERMITEN EXTRAER CONCLUSIONES SOBRE LA DIGITALIZACION DE LA PRODUCCION EN COLOMBIA para empresas de menos de 100 empleados</vt:lpstr>
      <vt:lpstr>LAS ESTADÍSTICAS de tecnologias avanzadas PUEDEN SER USADAS PARA CALCULAR ÍNDICES DE DIGITALIZACIÓN SECTORIALES: ÍNDICE DE DIGITALIZACIÓN PARA EL TERCER NIVEL</vt:lpstr>
      <vt:lpstr>SIN EMBARGO, LA FALTA DE ENCUESTAS EN ESTE NIVEL IMPIDE EL CALCULO DEL INDICE</vt:lpstr>
      <vt:lpstr>EN RESUMEN, EL ANALISIS DE CADA UNO DE LOS CUATRO NIVELES GENERARA UN INDICE COMPUESTO QUE PERMITIRA COMPARAR SECTORES INDUSTRIALES Y TAMANO</vt:lpstr>
      <vt:lpstr>CONTENIDOS</vt:lpstr>
      <vt:lpstr>EN LOS PRÓXIMOS DOS MESES, SE AVANZARÁ EN LA PROSECUCIÓN DE LA ENCUESTA DE FASE 2 Y SE PODRÍA TAMBIÉN TRABAJAR EN EL ANÁLISIS DE LAS ENCUESTAS EXISTENTES</vt:lpstr>
      <vt:lpstr>EN TÉRMINOS DEL CRONOGRAMA, EL OBSERVATORIO, sin la inclusion de los resultados de las encuestas ad-hoc, SERÍA COMPLETADO HACIA MEDIADOS DEL MES DE SEPTIEMBRE</vt:lpstr>
      <vt:lpstr>TELECOM ADVISORY SERVICES, LLC Nueva York – Buenos Aires – México D.F.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Orville Kiser</dc:creator>
  <cp:lastModifiedBy>Microsoft Office User</cp:lastModifiedBy>
  <cp:revision>2665</cp:revision>
  <cp:lastPrinted>2014-08-04T18:28:04Z</cp:lastPrinted>
  <dcterms:created xsi:type="dcterms:W3CDTF">2011-02-08T17:29:29Z</dcterms:created>
  <dcterms:modified xsi:type="dcterms:W3CDTF">2017-06-09T10:33:13Z</dcterms:modified>
</cp:coreProperties>
</file>