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6"/>
  </p:notesMasterIdLst>
  <p:handoutMasterIdLst>
    <p:handoutMasterId r:id="rId77"/>
  </p:handoutMasterIdLst>
  <p:sldIdLst>
    <p:sldId id="261" r:id="rId3"/>
    <p:sldId id="455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498" r:id="rId14"/>
    <p:sldId id="418" r:id="rId15"/>
    <p:sldId id="499" r:id="rId16"/>
    <p:sldId id="459" r:id="rId17"/>
    <p:sldId id="460" r:id="rId18"/>
    <p:sldId id="461" r:id="rId19"/>
    <p:sldId id="462" r:id="rId20"/>
    <p:sldId id="510" r:id="rId21"/>
    <p:sldId id="500" r:id="rId22"/>
    <p:sldId id="511" r:id="rId23"/>
    <p:sldId id="463" r:id="rId24"/>
    <p:sldId id="537" r:id="rId25"/>
    <p:sldId id="489" r:id="rId26"/>
    <p:sldId id="490" r:id="rId27"/>
    <p:sldId id="512" r:id="rId28"/>
    <p:sldId id="513" r:id="rId29"/>
    <p:sldId id="514" r:id="rId30"/>
    <p:sldId id="515" r:id="rId31"/>
    <p:sldId id="464" r:id="rId32"/>
    <p:sldId id="491" r:id="rId33"/>
    <p:sldId id="465" r:id="rId34"/>
    <p:sldId id="492" r:id="rId35"/>
    <p:sldId id="466" r:id="rId36"/>
    <p:sldId id="493" r:id="rId37"/>
    <p:sldId id="467" r:id="rId38"/>
    <p:sldId id="516" r:id="rId39"/>
    <p:sldId id="517" r:id="rId40"/>
    <p:sldId id="518" r:id="rId41"/>
    <p:sldId id="469" r:id="rId42"/>
    <p:sldId id="494" r:id="rId43"/>
    <p:sldId id="470" r:id="rId44"/>
    <p:sldId id="471" r:id="rId45"/>
    <p:sldId id="519" r:id="rId46"/>
    <p:sldId id="473" r:id="rId47"/>
    <p:sldId id="474" r:id="rId48"/>
    <p:sldId id="475" r:id="rId49"/>
    <p:sldId id="476" r:id="rId50"/>
    <p:sldId id="496" r:id="rId51"/>
    <p:sldId id="495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482" r:id="rId62"/>
    <p:sldId id="529" r:id="rId63"/>
    <p:sldId id="530" r:id="rId64"/>
    <p:sldId id="531" r:id="rId65"/>
    <p:sldId id="532" r:id="rId66"/>
    <p:sldId id="533" r:id="rId67"/>
    <p:sldId id="486" r:id="rId68"/>
    <p:sldId id="534" r:id="rId69"/>
    <p:sldId id="535" r:id="rId70"/>
    <p:sldId id="536" r:id="rId71"/>
    <p:sldId id="450" r:id="rId72"/>
    <p:sldId id="451" r:id="rId73"/>
    <p:sldId id="452" r:id="rId74"/>
    <p:sldId id="449" r:id="rId75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E6E"/>
    <a:srgbClr val="E69434"/>
    <a:srgbClr val="F4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8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59041DB8-B66F-4DC8-A96E-33677E0F90FF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DEB49C4A-65AC-492D-9701-81B46C3AD0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6"/>
            <a:ext cx="5445760" cy="3354527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645" y="1269812"/>
            <a:ext cx="8229009" cy="3383280"/>
          </a:xfrm>
        </p:spPr>
        <p:txBody>
          <a:bodyPr anchor="ctr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366" y="5061089"/>
            <a:ext cx="411741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kumoh.ac.kr/upload/board.138/1f95a359-73c6-45a6-bfa6-3f56fa5ebd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 bwMode="auto">
          <a:xfrm>
            <a:off x="7382039" y="-165667"/>
            <a:ext cx="1757188" cy="7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56796" y="6572172"/>
            <a:ext cx="43501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Data Engineering Lab.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5793581" y="4987827"/>
            <a:ext cx="2605683" cy="1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 userDrawn="1"/>
        </p:nvSpPr>
        <p:spPr>
          <a:xfrm>
            <a:off x="6397780" y="6567506"/>
            <a:ext cx="2801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</a:rPr>
              <a:t>Kumoh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 National Institute of Technology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050507" y="5518289"/>
            <a:ext cx="2544680" cy="0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81000"/>
            <a:ext cx="8568952" cy="700668"/>
          </a:xfrm>
          <a:prstGeom prst="roundRect">
            <a:avLst>
              <a:gd name="adj" fmla="val 46186"/>
            </a:avLst>
          </a:prstGeom>
          <a:gradFill flip="none" rotWithShape="1">
            <a:gsLst>
              <a:gs pos="6000">
                <a:srgbClr val="FFFFFF"/>
              </a:gs>
              <a:gs pos="41000">
                <a:schemeClr val="bg1">
                  <a:lumMod val="75000"/>
                </a:schemeClr>
              </a:gs>
              <a:gs pos="58000">
                <a:schemeClr val="bg1">
                  <a:lumMod val="65000"/>
                </a:schemeClr>
              </a:gs>
            </a:gsLst>
            <a:lin ang="0" scaled="0"/>
            <a:tileRect/>
          </a:gradFill>
        </p:spPr>
        <p:txBody>
          <a:bodyPr/>
          <a:lstStyle>
            <a:lvl1pPr>
              <a:defRPr>
                <a:solidFill>
                  <a:srgbClr val="9900CC"/>
                </a:solidFill>
                <a:latin typeface="HY산B" pitchFamily="18" charset="-127"/>
                <a:ea typeface="HY산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67319"/>
            <a:ext cx="8574410" cy="5110817"/>
          </a:xfrm>
        </p:spPr>
        <p:txBody>
          <a:bodyPr/>
          <a:lstStyle>
            <a:lvl1pPr>
              <a:lnSpc>
                <a:spcPct val="120000"/>
              </a:lnSpc>
              <a:buFontTx/>
              <a:buBlip>
                <a:blip r:embed="rId2"/>
              </a:buBlip>
              <a:defRPr sz="28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2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20000"/>
              </a:lnSpc>
              <a:defRPr sz="2000">
                <a:latin typeface="새굴림" pitchFamily="18" charset="-127"/>
                <a:ea typeface="새굴림" pitchFamily="18" charset="-127"/>
              </a:defRPr>
            </a:lvl3pPr>
            <a:lvl4pPr>
              <a:lnSpc>
                <a:spcPct val="120000"/>
              </a:lnSpc>
              <a:defRPr sz="1800">
                <a:latin typeface="새굴림" pitchFamily="18" charset="-127"/>
                <a:ea typeface="새굴림" pitchFamily="18" charset="-127"/>
              </a:defRPr>
            </a:lvl4pPr>
            <a:lvl5pPr>
              <a:lnSpc>
                <a:spcPct val="120000"/>
              </a:lnSpc>
              <a:defRPr sz="1600">
                <a:latin typeface="새굴림" pitchFamily="18" charset="-127"/>
                <a:ea typeface="새굴림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340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41C8-00D3-475D-9E09-A18F8DA1D3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7390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>
            <a:normAutofit/>
          </a:bodyPr>
          <a:lstStyle>
            <a:lvl1pPr marL="228600" indent="-228600">
              <a:buClr>
                <a:srgbClr val="FA6E6E"/>
              </a:buClr>
              <a:buFont typeface="Arial" panose="020B0604020202020204" pitchFamily="34" charset="0"/>
              <a:buChar char="■"/>
              <a:defRPr sz="2400"/>
            </a:lvl1pPr>
            <a:lvl2pPr marL="538163" indent="-263525">
              <a:lnSpc>
                <a:spcPct val="100000"/>
              </a:lnSpc>
              <a:buClr>
                <a:srgbClr val="FA6E6E"/>
              </a:buClr>
              <a:buFont typeface="Wingdings" panose="05000000000000000000" pitchFamily="2" charset="2"/>
              <a:buChar char="Ø"/>
              <a:defRPr sz="2000"/>
            </a:lvl2pPr>
            <a:lvl3pPr marL="685800" indent="-179388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•"/>
              <a:defRPr sz="1800"/>
            </a:lvl3pPr>
            <a:lvl4pPr marL="914400" indent="-182880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4pPr>
            <a:lvl5pPr marL="1143000" indent="-179388"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017820"/>
            <a:ext cx="9144000" cy="3314"/>
          </a:xfrm>
          <a:prstGeom prst="line">
            <a:avLst/>
          </a:prstGeom>
          <a:ln w="63500" cap="flat" cmpd="thickThin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9000">
                  <a:srgbClr val="FC9F9F"/>
                </a:gs>
                <a:gs pos="93000">
                  <a:schemeClr val="accent2">
                    <a:lumMod val="0"/>
                    <a:lumOff val="100000"/>
                  </a:schemeClr>
                </a:gs>
                <a:gs pos="72000">
                  <a:srgbClr val="FA6E6E"/>
                </a:gs>
              </a:gsLst>
              <a:path path="circle">
                <a:fillToRect l="50000" t="-80000" r="50000" b="180000"/>
              </a:path>
              <a:tileRect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457201" y="3602"/>
            <a:ext cx="8230944" cy="96173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0" y="6663844"/>
            <a:ext cx="4596023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Engineering Lab., </a:t>
            </a:r>
            <a:r>
              <a:rPr lang="en-US" dirty="0" err="1"/>
              <a:t>Kumoh</a:t>
            </a:r>
            <a:r>
              <a:rPr lang="en-US" dirty="0"/>
              <a:t> National </a:t>
            </a:r>
            <a:r>
              <a:rPr lang="en-US" dirty="0" err="1"/>
              <a:t>Institue</a:t>
            </a:r>
            <a:r>
              <a:rPr lang="en-US" dirty="0"/>
              <a:t> of Technology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454838" y="6654417"/>
            <a:ext cx="689162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93821"/>
            <a:ext cx="9144000" cy="3314"/>
          </a:xfrm>
          <a:prstGeom prst="line">
            <a:avLst/>
          </a:prstGeom>
          <a:ln w="63500" cmpd="tri">
            <a:gradFill flip="none" rotWithShape="1">
              <a:gsLst>
                <a:gs pos="15000">
                  <a:schemeClr val="bg1"/>
                </a:gs>
                <a:gs pos="35000">
                  <a:schemeClr val="bg1">
                    <a:lumMod val="85000"/>
                  </a:schemeClr>
                </a:gs>
                <a:gs pos="68000">
                  <a:schemeClr val="bg1">
                    <a:lumMod val="75000"/>
                  </a:schemeClr>
                </a:gs>
                <a:gs pos="9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97000">
              <a:schemeClr val="accent1"/>
            </a:gs>
            <a:gs pos="92000">
              <a:schemeClr val="tx1"/>
            </a:gs>
            <a:gs pos="11000">
              <a:schemeClr val="accent1">
                <a:lumMod val="96000"/>
                <a:lumOff val="4000"/>
              </a:schemeClr>
            </a:gs>
            <a:gs pos="32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77" y="3768213"/>
            <a:ext cx="7200900" cy="1124386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366277" y="4969223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3/12/2017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Data Engineering Lab., </a:t>
            </a:r>
            <a:r>
              <a:rPr lang="en-US" dirty="0" err="1"/>
              <a:t>Kumoh</a:t>
            </a:r>
            <a:r>
              <a:rPr lang="en-US" dirty="0"/>
              <a:t> National </a:t>
            </a:r>
            <a:r>
              <a:rPr lang="en-US" dirty="0" err="1"/>
              <a:t>Institue</a:t>
            </a:r>
            <a:r>
              <a:rPr lang="en-US" dirty="0"/>
              <a:t>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tlassian.com/software/sourcetre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einsub/svn-git-1738675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9812"/>
            <a:ext cx="9143999" cy="3383280"/>
          </a:xfrm>
        </p:spPr>
        <p:txBody>
          <a:bodyPr/>
          <a:lstStyle/>
          <a:p>
            <a:pPr algn="ctr"/>
            <a:r>
              <a:rPr lang="ko-KR" altLang="en-US" dirty="0"/>
              <a:t>버전 관리 및 협업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(Windows)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Mercurial </a:t>
            </a:r>
            <a:r>
              <a:rPr lang="ko-KR" altLang="en-US" dirty="0"/>
              <a:t>설치 건너뛰기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8" y="1652417"/>
            <a:ext cx="7677150" cy="4324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4134" y="5276539"/>
            <a:ext cx="4150545" cy="624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6" y="1673799"/>
            <a:ext cx="7074361" cy="50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관리와 관련된 인증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sldjump"/>
              </a:rPr>
              <a:t>SSH-key </a:t>
            </a:r>
            <a:r>
              <a:rPr lang="ko-KR" altLang="en-US" dirty="0">
                <a:hlinkClick r:id="rId2" action="ppaction://hlinksldjump"/>
              </a:rPr>
              <a:t>기반</a:t>
            </a:r>
            <a:r>
              <a:rPr lang="en-US" altLang="ko-KR" dirty="0">
                <a:hlinkClick r:id="rId2" action="ppaction://hlinksldjump"/>
              </a:rPr>
              <a:t>: RSA key </a:t>
            </a:r>
            <a:r>
              <a:rPr lang="ko-KR" altLang="en-US" dirty="0">
                <a:hlinkClick r:id="rId2" action="ppaction://hlinksldjump"/>
              </a:rPr>
              <a:t>등록을 통한 인증</a:t>
            </a:r>
            <a:endParaRPr lang="en-US" altLang="ko-KR" dirty="0"/>
          </a:p>
          <a:p>
            <a:pPr lvl="1"/>
            <a:r>
              <a:rPr lang="en-US" altLang="ko-KR" dirty="0">
                <a:hlinkClick r:id="rId3" action="ppaction://hlinksldjump"/>
              </a:rPr>
              <a:t>HTTP </a:t>
            </a:r>
            <a:r>
              <a:rPr lang="ko-KR" altLang="en-US" dirty="0">
                <a:hlinkClick r:id="rId3" action="ppaction://hlinksldjump"/>
              </a:rPr>
              <a:t>기반</a:t>
            </a:r>
            <a:r>
              <a:rPr lang="en-US" altLang="ko-KR" dirty="0">
                <a:hlinkClick r:id="rId3" action="ppaction://hlinksldjump"/>
              </a:rPr>
              <a:t>: ID/Password </a:t>
            </a:r>
            <a:r>
              <a:rPr lang="ko-KR" altLang="en-US" dirty="0">
                <a:hlinkClick r:id="rId3" action="ppaction://hlinksldjump"/>
              </a:rPr>
              <a:t>기반</a:t>
            </a:r>
            <a:r>
              <a:rPr lang="en-US" altLang="ko-KR" dirty="0">
                <a:hlinkClick r:id="rId3" action="ppaction://hlinksldjump"/>
              </a:rPr>
              <a:t> </a:t>
            </a:r>
            <a:r>
              <a:rPr lang="ko-KR" altLang="en-US" dirty="0">
                <a:hlinkClick r:id="rId3" action="ppaction://hlinksldjump"/>
              </a:rPr>
              <a:t>인증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교내 네트워크를 벗어날 경우 </a:t>
            </a:r>
            <a:r>
              <a:rPr lang="en-US" altLang="ko-KR" dirty="0">
                <a:solidFill>
                  <a:srgbClr val="FF0000"/>
                </a:solidFill>
              </a:rPr>
              <a:t>SSH-Key </a:t>
            </a:r>
            <a:r>
              <a:rPr lang="ko-KR" altLang="en-US" dirty="0">
                <a:solidFill>
                  <a:srgbClr val="FF0000"/>
                </a:solidFill>
              </a:rPr>
              <a:t>인증이 불가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인증을 이용하여 프로젝트 관리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설정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 Key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SSH-key </a:t>
            </a:r>
            <a:r>
              <a:rPr lang="ko-KR" altLang="en-US" dirty="0"/>
              <a:t>생성 및 등록 필요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3" y="2194488"/>
            <a:ext cx="7839075" cy="190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9" y="5092731"/>
            <a:ext cx="8667750" cy="914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75918" y="2977983"/>
            <a:ext cx="1230595" cy="23545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261834" y="4309324"/>
            <a:ext cx="546931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37007" y="5622288"/>
            <a:ext cx="727816" cy="27431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24331" y="2245904"/>
            <a:ext cx="530508" cy="3276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생성 및 등록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6" y="1795657"/>
            <a:ext cx="7159206" cy="45254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0885" y="3114505"/>
            <a:ext cx="2471737" cy="2637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2622" y="308032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SSH-key </a:t>
            </a:r>
            <a:r>
              <a:rPr lang="ko-KR" altLang="en-US" dirty="0">
                <a:solidFill>
                  <a:srgbClr val="FF0000"/>
                </a:solidFill>
              </a:rPr>
              <a:t>생성과 관련된 도움말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 Key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인증 관련 설정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40" y="2128943"/>
            <a:ext cx="7159206" cy="45254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9739" y="3447791"/>
            <a:ext cx="2471737" cy="2637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3" y="1634519"/>
            <a:ext cx="4495701" cy="13293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13" y="2573239"/>
            <a:ext cx="4236436" cy="410727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568227" y="2854621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82235" y="2185441"/>
            <a:ext cx="2038558" cy="2637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6602" y="5043334"/>
            <a:ext cx="998236" cy="2637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9031" y="359366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SSH-key </a:t>
            </a:r>
            <a:r>
              <a:rPr lang="ko-KR" altLang="en-US" dirty="0">
                <a:solidFill>
                  <a:srgbClr val="FF0000"/>
                </a:solidFill>
              </a:rPr>
              <a:t>생성 중 이 영역에서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마우스를 이동시켜 준다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3" y="1574500"/>
            <a:ext cx="4840474" cy="479295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69" y="3808428"/>
            <a:ext cx="6756731" cy="2966633"/>
          </a:xfrm>
          <a:prstGeom prst="rect">
            <a:avLst/>
          </a:prstGeom>
        </p:spPr>
      </p:pic>
      <p:cxnSp>
        <p:nvCxnSpPr>
          <p:cNvPr id="10" name="꺾인 연결선 9"/>
          <p:cNvCxnSpPr>
            <a:cxnSpLocks/>
          </p:cNvCxnSpPr>
          <p:nvPr/>
        </p:nvCxnSpPr>
        <p:spPr>
          <a:xfrm rot="10800000" flipH="1" flipV="1">
            <a:off x="1169874" y="2854824"/>
            <a:ext cx="1188000" cy="2664000"/>
          </a:xfrm>
          <a:prstGeom prst="bentConnector4">
            <a:avLst>
              <a:gd name="adj1" fmla="val -16635"/>
              <a:gd name="adj2" fmla="val 998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87269" y="6486524"/>
            <a:ext cx="563321" cy="295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463327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Copy &amp;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Paste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0081" y="2428712"/>
            <a:ext cx="4327465" cy="8132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79212" y="3447540"/>
            <a:ext cx="1105012" cy="2766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01003" y="338623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본인의 </a:t>
            </a:r>
            <a:r>
              <a:rPr lang="ko-KR" altLang="en-US" dirty="0" err="1">
                <a:solidFill>
                  <a:srgbClr val="C00000"/>
                </a:solidFill>
              </a:rPr>
              <a:t>이메일</a:t>
            </a:r>
            <a:r>
              <a:rPr lang="ko-KR" altLang="en-US" dirty="0">
                <a:solidFill>
                  <a:srgbClr val="C00000"/>
                </a:solidFill>
              </a:rPr>
              <a:t> 주소</a:t>
            </a:r>
          </a:p>
        </p:txBody>
      </p:sp>
      <p:sp>
        <p:nvSpPr>
          <p:cNvPr id="18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7" y="1643160"/>
            <a:ext cx="3051815" cy="303469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ko-KR" altLang="en-US" dirty="0"/>
              <a:t>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7" y="4796454"/>
            <a:ext cx="3076575" cy="1619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64" y="1533355"/>
            <a:ext cx="3162300" cy="5019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38380" y="3843322"/>
            <a:ext cx="711830" cy="2384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98041" y="5937641"/>
            <a:ext cx="947196" cy="359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87150" y="5514680"/>
            <a:ext cx="502565" cy="2711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89715" y="5465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적절히</a:t>
            </a:r>
            <a:r>
              <a:rPr lang="en-US" altLang="ko-KR" dirty="0">
                <a:solidFill>
                  <a:srgbClr val="C00000"/>
                </a:solidFill>
              </a:rPr>
              <a:t>…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616608" y="5493579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1833513" y="4504223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적용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SSH-Key </a:t>
            </a:r>
            <a:r>
              <a:rPr lang="ko-KR" altLang="en-US" dirty="0"/>
              <a:t>설정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640510"/>
            <a:ext cx="5124696" cy="15186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" y="3221762"/>
            <a:ext cx="6323029" cy="33487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44769" y="5654837"/>
            <a:ext cx="473598" cy="3783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4761" y="615708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저장했던 </a:t>
            </a:r>
            <a:r>
              <a:rPr lang="en-US" altLang="ko-KR" dirty="0">
                <a:solidFill>
                  <a:srgbClr val="FF0000"/>
                </a:solidFill>
              </a:rPr>
              <a:t>SSH-key</a:t>
            </a:r>
            <a:r>
              <a:rPr lang="ko-KR" altLang="en-US" dirty="0">
                <a:solidFill>
                  <a:srgbClr val="FF0000"/>
                </a:solidFill>
              </a:rPr>
              <a:t>를 설정</a:t>
            </a:r>
          </a:p>
        </p:txBody>
      </p:sp>
      <p:sp>
        <p:nvSpPr>
          <p:cNvPr id="10" name="오른쪽 화살표 17"/>
          <p:cNvSpPr/>
          <p:nvPr/>
        </p:nvSpPr>
        <p:spPr>
          <a:xfrm rot="5400000">
            <a:off x="3624606" y="3111203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>
                <a:hlinkClick r:id="rId2" action="ppaction://hlinksldjump"/>
              </a:rPr>
              <a:t>클라이언트 설치</a:t>
            </a:r>
            <a:endParaRPr lang="en-US" altLang="ko-KR" dirty="0"/>
          </a:p>
          <a:p>
            <a:pPr lvl="1"/>
            <a:r>
              <a:rPr lang="ko-KR" altLang="en-US" dirty="0">
                <a:hlinkClick r:id="rId3" action="ppaction://hlinksldjump"/>
              </a:rPr>
              <a:t>인증 설정</a:t>
            </a:r>
            <a:endParaRPr lang="en-US" altLang="ko-KR" dirty="0"/>
          </a:p>
          <a:p>
            <a:pPr lvl="1"/>
            <a:r>
              <a:rPr lang="ko-KR" altLang="en-US" dirty="0">
                <a:hlinkClick r:id="rId4" action="ppaction://hlinksldjump"/>
              </a:rPr>
              <a:t>프로젝트 </a:t>
            </a:r>
            <a:r>
              <a:rPr lang="en-US" altLang="ko-KR" dirty="0">
                <a:hlinkClick r:id="rId4" action="ppaction://hlinksldjump"/>
              </a:rPr>
              <a:t>clone</a:t>
            </a:r>
            <a:endParaRPr lang="en-US" altLang="ko-KR" dirty="0"/>
          </a:p>
          <a:p>
            <a:pPr lvl="1"/>
            <a:r>
              <a:rPr lang="ko-KR" altLang="en-US" dirty="0"/>
              <a:t>파일 추가 및 </a:t>
            </a:r>
            <a:r>
              <a:rPr lang="en-US" altLang="ko-KR" dirty="0"/>
              <a:t>push/pull</a:t>
            </a:r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관리 및 </a:t>
            </a:r>
            <a:r>
              <a:rPr lang="en-US" altLang="ko-KR" dirty="0"/>
              <a:t>Merge request</a:t>
            </a:r>
          </a:p>
          <a:p>
            <a:pPr lvl="1"/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인증의 경우</a:t>
            </a:r>
            <a:r>
              <a:rPr lang="en-US" altLang="ko-KR" dirty="0"/>
              <a:t>, </a:t>
            </a:r>
            <a:r>
              <a:rPr lang="ko-KR" altLang="en-US" dirty="0"/>
              <a:t>별도 설정은 필요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이 발생할 경우 </a:t>
            </a:r>
            <a:r>
              <a:rPr lang="en-US" altLang="ko-KR" dirty="0"/>
              <a:t>client</a:t>
            </a:r>
            <a:r>
              <a:rPr lang="ko-KR" altLang="en-US" dirty="0"/>
              <a:t>의 입력 창에 </a:t>
            </a:r>
            <a:r>
              <a:rPr lang="en-US" altLang="ko-KR" dirty="0" err="1"/>
              <a:t>gitLab</a:t>
            </a:r>
            <a:r>
              <a:rPr lang="en-US" altLang="ko-KR" dirty="0"/>
              <a:t> ID/Password</a:t>
            </a:r>
            <a:r>
              <a:rPr lang="ko-KR" altLang="en-US" dirty="0"/>
              <a:t>를 입력하여 진행</a:t>
            </a:r>
            <a:endParaRPr lang="en-US" altLang="ko-KR" dirty="0"/>
          </a:p>
          <a:p>
            <a:pPr lvl="1"/>
            <a:r>
              <a:rPr lang="ko-KR" altLang="en-US" dirty="0"/>
              <a:t>해당 서버에 대한 계정 정보가 클라이언트에 저장되어 사용됨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실습</a:t>
            </a:r>
            <a:r>
              <a:rPr lang="en-US" altLang="ko-KR" dirty="0"/>
              <a:t>: HTTP </a:t>
            </a:r>
            <a:r>
              <a:rPr lang="ko-KR" altLang="en-US" dirty="0"/>
              <a:t>인증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프로젝트 초기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인증방법에 따라 </a:t>
            </a:r>
            <a:r>
              <a:rPr lang="en-US" altLang="ko-KR" dirty="0"/>
              <a:t>clone </a:t>
            </a:r>
            <a:r>
              <a:rPr lang="ko-KR" altLang="en-US" dirty="0"/>
              <a:t>과정에 약간의 차이가 존재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sldjump"/>
              </a:rPr>
              <a:t>SSH-key </a:t>
            </a:r>
            <a:r>
              <a:rPr lang="ko-KR" altLang="en-US" dirty="0">
                <a:hlinkClick r:id="rId2" action="ppaction://hlinksldjump"/>
              </a:rPr>
              <a:t>기반</a:t>
            </a:r>
            <a:endParaRPr lang="en-US" altLang="ko-KR" dirty="0"/>
          </a:p>
          <a:p>
            <a:pPr lvl="2"/>
            <a:r>
              <a:rPr lang="en-US" altLang="ko-KR" dirty="0">
                <a:hlinkClick r:id="rId3" action="ppaction://hlinksldjump"/>
              </a:rPr>
              <a:t>HTTP </a:t>
            </a:r>
            <a:r>
              <a:rPr lang="ko-KR" altLang="en-US" dirty="0">
                <a:hlinkClick r:id="rId3" action="ppaction://hlinksldjump"/>
              </a:rPr>
              <a:t>기반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" y="1624971"/>
            <a:ext cx="9144000" cy="34155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45766" y="3351587"/>
            <a:ext cx="2904585" cy="3783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15325" y="3739229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인증 방법에 따른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repository 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39508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9" y="3381123"/>
            <a:ext cx="6344239" cy="310540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클론</a:t>
            </a:r>
            <a:r>
              <a:rPr lang="en-US" altLang="ko-KR" dirty="0"/>
              <a:t>: </a:t>
            </a:r>
            <a:r>
              <a:rPr lang="ko-KR" altLang="en-US" dirty="0"/>
              <a:t>프로젝트 최초 다운로드 과정 </a:t>
            </a:r>
            <a:r>
              <a:rPr lang="en-US" altLang="ko-KR" dirty="0"/>
              <a:t>(SSH-key)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9" y="1644240"/>
            <a:ext cx="2552700" cy="1514475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2187537">
            <a:off x="869978" y="3193438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7641" y="2104363"/>
            <a:ext cx="711830" cy="60112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86180" y="4116419"/>
            <a:ext cx="2448491" cy="2858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94085" y="267818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Clone </a:t>
            </a:r>
            <a:r>
              <a:rPr lang="ko-KR" altLang="en-US" dirty="0">
                <a:solidFill>
                  <a:srgbClr val="C00000"/>
                </a:solidFill>
              </a:rPr>
              <a:t>하고자 하는 </a:t>
            </a:r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주소 입력</a:t>
            </a: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gitlab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프로제트 페이지 </a:t>
            </a:r>
            <a:r>
              <a:rPr lang="en-US" altLang="ko-KR" dirty="0">
                <a:solidFill>
                  <a:srgbClr val="C00000"/>
                </a:solidFill>
              </a:rPr>
              <a:t>SSH </a:t>
            </a:r>
            <a:r>
              <a:rPr lang="ko-KR" altLang="en-US" dirty="0">
                <a:solidFill>
                  <a:srgbClr val="C00000"/>
                </a:solidFill>
              </a:rPr>
              <a:t>주소 이용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28" y="4638956"/>
            <a:ext cx="4638088" cy="1926802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2187537">
            <a:off x="3916135" y="5193906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54565" y="6204363"/>
            <a:ext cx="628617" cy="2858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/>
          <a:lstStyle/>
          <a:p>
            <a:r>
              <a:rPr lang="ko-KR" altLang="en-US" dirty="0"/>
              <a:t>프로젝트 클론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6" y="1599130"/>
            <a:ext cx="4634731" cy="16022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9215" y="2828161"/>
            <a:ext cx="628617" cy="2858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43" y="3312562"/>
            <a:ext cx="7088957" cy="3453073"/>
          </a:xfrm>
          <a:prstGeom prst="rect">
            <a:avLst/>
          </a:prstGeom>
        </p:spPr>
      </p:pic>
      <p:sp>
        <p:nvSpPr>
          <p:cNvPr id="9" name="오른쪽 화살표 26"/>
          <p:cNvSpPr/>
          <p:nvPr/>
        </p:nvSpPr>
        <p:spPr>
          <a:xfrm rot="2187537">
            <a:off x="2041868" y="3103103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80679" y="6368518"/>
            <a:ext cx="758348" cy="2858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오류 발생 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44" y="1704975"/>
            <a:ext cx="3495675" cy="478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2" y="3769007"/>
            <a:ext cx="2400300" cy="1781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09" y="1704975"/>
            <a:ext cx="427672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1" y="2945357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시스템 </a:t>
            </a:r>
            <a:r>
              <a:rPr lang="ko-KR" altLang="en-US" dirty="0" err="1">
                <a:solidFill>
                  <a:srgbClr val="C00000"/>
                </a:solidFill>
              </a:rPr>
              <a:t>트레이에서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Pageant </a:t>
            </a:r>
            <a:r>
              <a:rPr lang="ko-KR" altLang="en-US" dirty="0">
                <a:solidFill>
                  <a:srgbClr val="C00000"/>
                </a:solidFill>
              </a:rPr>
              <a:t>확인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 Add Key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선택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162774" y="4413119"/>
            <a:ext cx="214096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254" y="508063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저장했던 </a:t>
            </a:r>
            <a:r>
              <a:rPr lang="en-US" altLang="ko-KR" dirty="0">
                <a:solidFill>
                  <a:srgbClr val="C00000"/>
                </a:solidFill>
              </a:rPr>
              <a:t>Key </a:t>
            </a:r>
            <a:r>
              <a:rPr lang="ko-KR" altLang="en-US" dirty="0">
                <a:solidFill>
                  <a:srgbClr val="C00000"/>
                </a:solidFill>
              </a:rPr>
              <a:t>선택</a:t>
            </a:r>
          </a:p>
        </p:txBody>
      </p:sp>
      <p:sp>
        <p:nvSpPr>
          <p:cNvPr id="13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클론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9" y="2762424"/>
            <a:ext cx="7768276" cy="37261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9" y="1626540"/>
            <a:ext cx="7475456" cy="9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클론</a:t>
            </a:r>
            <a:r>
              <a:rPr lang="en-US" altLang="ko-KR" dirty="0"/>
              <a:t>: </a:t>
            </a:r>
            <a:r>
              <a:rPr lang="ko-KR" altLang="en-US" dirty="0"/>
              <a:t>프로젝트 최초 다운로드 과정 </a:t>
            </a:r>
            <a:r>
              <a:rPr lang="en-US" altLang="ko-KR" dirty="0"/>
              <a:t>(HTTP)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9" y="1644240"/>
            <a:ext cx="2552700" cy="15144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7641" y="2104363"/>
            <a:ext cx="711830" cy="60112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2187537">
            <a:off x="3916135" y="5193906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67" y="2471814"/>
            <a:ext cx="5924478" cy="42087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590094" y="4137086"/>
            <a:ext cx="2864743" cy="5386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1520" y="3788769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Clone </a:t>
            </a:r>
            <a:r>
              <a:rPr lang="ko-KR" altLang="en-US" dirty="0">
                <a:solidFill>
                  <a:srgbClr val="C00000"/>
                </a:solidFill>
              </a:rPr>
              <a:t>하고자 하는 </a:t>
            </a:r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주소 입력</a:t>
            </a: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gitlab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프로제트 페이지 참고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2187537">
            <a:off x="2213296" y="3012219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4260915" y="4137086"/>
            <a:ext cx="1329179" cy="2980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22"/>
          <p:cNvSpPr/>
          <p:nvPr/>
        </p:nvSpPr>
        <p:spPr>
          <a:xfrm rot="7524571">
            <a:off x="5136274" y="4777654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6889" y="5607722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gitLab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접근에 필요한 </a:t>
            </a:r>
            <a:r>
              <a:rPr lang="en-US" altLang="ko-KR" dirty="0">
                <a:solidFill>
                  <a:srgbClr val="C00000"/>
                </a:solidFill>
              </a:rPr>
              <a:t>ID/pass </a:t>
            </a:r>
            <a:r>
              <a:rPr lang="ko-KR" altLang="en-US" dirty="0">
                <a:solidFill>
                  <a:srgbClr val="C0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1023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1" y="1619250"/>
            <a:ext cx="7143750" cy="48672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0007" y="3132629"/>
            <a:ext cx="2487290" cy="8172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91903" y="36181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임의 설정 가능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1" y="1570336"/>
            <a:ext cx="7143750" cy="4867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08287" y="3450210"/>
            <a:ext cx="6447936" cy="4147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3597" y="395557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임의 설정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05013" y="5806266"/>
            <a:ext cx="1176553" cy="4814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클론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프로젝트 클론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6" y="1689693"/>
            <a:ext cx="5756409" cy="1036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" y="2920456"/>
            <a:ext cx="4576100" cy="1786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9321" y="363826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</a:rPr>
              <a:t>GitLab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프로젝트 페이지에 있는 내용을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3871" y="5572629"/>
            <a:ext cx="300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</a:rPr>
              <a:t>SourceTree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입력창에 입력</a:t>
            </a:r>
            <a:r>
              <a:rPr lang="en-US" altLang="ko-KR" b="1" dirty="0">
                <a:solidFill>
                  <a:srgbClr val="C00000"/>
                </a:solidFill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오른쪽 화살표 22"/>
          <p:cNvSpPr/>
          <p:nvPr/>
        </p:nvSpPr>
        <p:spPr>
          <a:xfrm rot="5400000">
            <a:off x="6536381" y="4433167"/>
            <a:ext cx="838986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32" y="4760569"/>
            <a:ext cx="4576100" cy="19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파일 추가 과정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디렉토리에서</a:t>
            </a:r>
            <a:r>
              <a:rPr lang="ko-KR" altLang="en-US" dirty="0"/>
              <a:t> 작업 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등</a:t>
            </a:r>
            <a:r>
              <a:rPr lang="en-US" altLang="ko-K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ko-KR" altLang="en-US" dirty="0" err="1"/>
              <a:t>작업물</a:t>
            </a:r>
            <a:r>
              <a:rPr lang="ko-KR" altLang="en-US" dirty="0"/>
              <a:t> </a:t>
            </a:r>
            <a:r>
              <a:rPr lang="ko-KR" altLang="en-US" dirty="0" err="1"/>
              <a:t>스테이징</a:t>
            </a:r>
            <a:endParaRPr lang="en-US" altLang="ko-KR" dirty="0"/>
          </a:p>
          <a:p>
            <a:pPr lvl="2"/>
            <a:r>
              <a:rPr lang="en-US" altLang="ko-KR" dirty="0"/>
              <a:t>Local </a:t>
            </a:r>
            <a:r>
              <a:rPr lang="ko-KR" altLang="en-US" dirty="0"/>
              <a:t>저장소에 반영 할 대상물들을 추가하는 과정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 err="1"/>
              <a:t>Git</a:t>
            </a:r>
            <a:r>
              <a:rPr lang="en-US" altLang="ko-KR" dirty="0"/>
              <a:t> commit </a:t>
            </a:r>
            <a:r>
              <a:rPr lang="ko-KR" altLang="en-US" dirty="0"/>
              <a:t>만들기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Local </a:t>
            </a:r>
            <a:r>
              <a:rPr lang="ko-KR" altLang="en-US" dirty="0"/>
              <a:t>저장소에 작업내용을 반영하는 과정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2"/>
            <a:r>
              <a:rPr lang="en-US" altLang="ko-KR" dirty="0"/>
              <a:t>Local </a:t>
            </a:r>
            <a:r>
              <a:rPr lang="ko-KR" altLang="en-US" dirty="0"/>
              <a:t>저장소의 작업 내용을 원격 저장소에 반영하는 과정</a:t>
            </a:r>
            <a:endParaRPr lang="en-US" altLang="ko-KR" dirty="0"/>
          </a:p>
          <a:p>
            <a:pPr lvl="2"/>
            <a:r>
              <a:rPr lang="en-US" altLang="ko-KR" dirty="0"/>
              <a:t>“master” branch</a:t>
            </a:r>
            <a:r>
              <a:rPr lang="ko-KR" altLang="en-US" dirty="0"/>
              <a:t>에 반영됨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Atlassian</a:t>
            </a:r>
            <a:r>
              <a:rPr lang="en-US" altLang="ko-KR" dirty="0"/>
              <a:t> </a:t>
            </a:r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https://www.atlassian.com/software/sourcetree</a:t>
            </a:r>
            <a:r>
              <a:rPr lang="en-US" altLang="ko-KR" dirty="0"/>
              <a:t> 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9" y="2112033"/>
            <a:ext cx="6647370" cy="44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1750404"/>
            <a:ext cx="8252579" cy="45246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상태보기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1936" y="2552056"/>
            <a:ext cx="6481807" cy="3722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01116" y="441353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project</a:t>
            </a:r>
            <a:r>
              <a:rPr lang="ko-KR" altLang="en-US" dirty="0">
                <a:solidFill>
                  <a:srgbClr val="C00000"/>
                </a:solidFill>
              </a:rPr>
              <a:t>내에 변경 사항이 표기 될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42895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5" y="1648845"/>
            <a:ext cx="8545853" cy="503167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작업 </a:t>
            </a:r>
            <a:r>
              <a:rPr lang="en-US" altLang="ko-KR" dirty="0"/>
              <a:t>(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7476" y="455661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Git</a:t>
            </a:r>
            <a:r>
              <a:rPr lang="en-US" altLang="ko-KR" dirty="0">
                <a:solidFill>
                  <a:srgbClr val="C00000"/>
                </a:solidFill>
              </a:rPr>
              <a:t> project</a:t>
            </a:r>
            <a:r>
              <a:rPr lang="ko-KR" altLang="en-US" dirty="0">
                <a:solidFill>
                  <a:srgbClr val="C00000"/>
                </a:solidFill>
              </a:rPr>
              <a:t>내에 변경된 사항이 표기 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18567" y="2807281"/>
            <a:ext cx="3288485" cy="224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880" y="4018459"/>
            <a:ext cx="807348" cy="353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1872" y="437194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새 파일 생성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3771258" y="3530696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00" y="2165060"/>
            <a:ext cx="3473382" cy="367013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할 파일 추가 </a:t>
            </a:r>
            <a:r>
              <a:rPr lang="en-US" altLang="ko-KR" dirty="0"/>
              <a:t>(</a:t>
            </a:r>
            <a:r>
              <a:rPr lang="ko-KR" altLang="en-US" dirty="0"/>
              <a:t>로컬 저장소 반영목록 생성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리눅스의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43" y="2165060"/>
            <a:ext cx="4124628" cy="432146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6200000">
            <a:off x="1277436" y="3940406"/>
            <a:ext cx="1211239" cy="23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97841" y="495380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스테이징</a:t>
            </a:r>
            <a:r>
              <a:rPr lang="ko-KR" altLang="en-US" dirty="0">
                <a:solidFill>
                  <a:srgbClr val="C00000"/>
                </a:solidFill>
              </a:rPr>
              <a:t> 영역으로 추가</a:t>
            </a: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저장소 반영 후보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5368" y="4369578"/>
            <a:ext cx="1723069" cy="3441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976354" y="3133783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79608" y="2361842"/>
            <a:ext cx="1213424" cy="4505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2" y="2142957"/>
            <a:ext cx="6835903" cy="175780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/>
          <a:lstStyle/>
          <a:p>
            <a:r>
              <a:rPr lang="en-US" altLang="ko-KR" dirty="0"/>
              <a:t>Commit (</a:t>
            </a:r>
            <a:r>
              <a:rPr lang="ko-KR" altLang="en-US" dirty="0"/>
              <a:t>로컬 저장소에 반영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리눅스의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commit –m “commit message”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커밋의</a:t>
            </a:r>
            <a:r>
              <a:rPr lang="ko-KR" altLang="en-US" dirty="0"/>
              <a:t> 용도를 알 수 있도록 동사 </a:t>
            </a:r>
            <a:r>
              <a:rPr lang="en-US" altLang="ko-KR" dirty="0"/>
              <a:t>+ </a:t>
            </a:r>
            <a:r>
              <a:rPr lang="ko-KR" altLang="en-US" dirty="0"/>
              <a:t>목적어 형태로 작성</a:t>
            </a:r>
            <a:endParaRPr lang="en-US" altLang="ko-KR" dirty="0"/>
          </a:p>
          <a:p>
            <a:pPr lvl="2"/>
            <a:r>
              <a:rPr lang="en-US" altLang="ko-KR" dirty="0"/>
              <a:t>Add README file</a:t>
            </a:r>
          </a:p>
          <a:p>
            <a:pPr lvl="2"/>
            <a:r>
              <a:rPr lang="en-US" altLang="ko-KR" dirty="0"/>
              <a:t>Remove unnecessary files from </a:t>
            </a:r>
            <a:r>
              <a:rPr lang="en-US" altLang="ko-KR" dirty="0" err="1"/>
              <a:t>blablabla</a:t>
            </a:r>
            <a:endParaRPr lang="en-US" altLang="ko-KR" dirty="0"/>
          </a:p>
          <a:p>
            <a:pPr lvl="2"/>
            <a:r>
              <a:rPr lang="en-US" altLang="ko-KR" dirty="0"/>
              <a:t>Fix Bug #22302</a:t>
            </a:r>
          </a:p>
          <a:p>
            <a:pPr lvl="2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10233" y="2565602"/>
            <a:ext cx="3553998" cy="6970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6834433" y="3210676"/>
            <a:ext cx="785699" cy="3184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64231" y="267666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커밋</a:t>
            </a:r>
            <a:r>
              <a:rPr lang="ko-KR" altLang="en-US" dirty="0">
                <a:solidFill>
                  <a:srgbClr val="C00000"/>
                </a:solidFill>
              </a:rPr>
              <a:t> 메시지 작성 영역</a:t>
            </a:r>
          </a:p>
        </p:txBody>
      </p:sp>
      <p:sp>
        <p:nvSpPr>
          <p:cNvPr id="14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46" y="2189570"/>
            <a:ext cx="7036653" cy="466843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보기</a:t>
            </a:r>
            <a:endParaRPr lang="en-US" altLang="ko-KR" dirty="0"/>
          </a:p>
          <a:p>
            <a:pPr lvl="1"/>
            <a:r>
              <a:rPr lang="ko-KR" altLang="en-US" dirty="0" err="1"/>
              <a:t>리눅스의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(</a:t>
            </a:r>
            <a:r>
              <a:rPr lang="ko-KR" altLang="en-US" dirty="0"/>
              <a:t>현재 </a:t>
            </a:r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commit log </a:t>
            </a:r>
            <a:r>
              <a:rPr lang="ko-KR" altLang="en-US" dirty="0"/>
              <a:t>확인</a:t>
            </a:r>
            <a:r>
              <a:rPr lang="en-US" altLang="ko-KR" dirty="0"/>
              <a:t>)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32116" y="2438573"/>
            <a:ext cx="5658884" cy="19865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777" y="3062555"/>
            <a:ext cx="1150069" cy="4787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491" y="297874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작업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branch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4581" y="3541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Commit </a:t>
            </a:r>
            <a:r>
              <a:rPr lang="ko-KR" altLang="en-US" dirty="0">
                <a:solidFill>
                  <a:srgbClr val="C00000"/>
                </a:solidFill>
              </a:rPr>
              <a:t>리스트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904" y="53350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세부 </a:t>
            </a:r>
            <a:r>
              <a:rPr lang="en-US" altLang="ko-KR" dirty="0">
                <a:solidFill>
                  <a:srgbClr val="C00000"/>
                </a:solidFill>
              </a:rPr>
              <a:t>commit </a:t>
            </a:r>
            <a:r>
              <a:rPr lang="ko-KR" altLang="en-US" dirty="0">
                <a:solidFill>
                  <a:srgbClr val="C00000"/>
                </a:solidFill>
              </a:rPr>
              <a:t>확인</a:t>
            </a:r>
          </a:p>
        </p:txBody>
      </p:sp>
      <p:sp>
        <p:nvSpPr>
          <p:cNvPr id="18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5" y="2099452"/>
            <a:ext cx="3495675" cy="220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68" y="3084690"/>
            <a:ext cx="4969791" cy="3481067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서버로 반영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ko-KR" altLang="en-US" dirty="0"/>
              <a:t>과정</a:t>
            </a:r>
            <a:r>
              <a:rPr lang="en-US" altLang="ko-KR" dirty="0"/>
              <a:t>: 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반영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파일 추가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3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8011" y="2815152"/>
            <a:ext cx="858848" cy="7783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212966" y="4616511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95776" y="3738961"/>
            <a:ext cx="4725676" cy="484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05393" y="6231118"/>
            <a:ext cx="650535" cy="351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" y="1753379"/>
            <a:ext cx="8795208" cy="4000063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프로젝트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마스터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8418" y="5298718"/>
            <a:ext cx="3534595" cy="454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02571" y="5375723"/>
            <a:ext cx="392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파일이 추가되었음을 확인 할 수 있음</a:t>
            </a:r>
          </a:p>
        </p:txBody>
      </p:sp>
      <p:sp>
        <p:nvSpPr>
          <p:cNvPr id="11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에서의 파일 수정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원격 저장소 </a:t>
            </a:r>
            <a:r>
              <a:rPr lang="en-US" altLang="ko-KR" dirty="0"/>
              <a:t>Pulling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7" y="1870450"/>
            <a:ext cx="6657703" cy="152572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204534" y="1880309"/>
            <a:ext cx="547070" cy="254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1316" y="2170977"/>
            <a:ext cx="334094" cy="254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5854" y="3151513"/>
            <a:ext cx="893861" cy="187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4" y="4237997"/>
            <a:ext cx="8701298" cy="152726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5400000">
            <a:off x="4106812" y="3640927"/>
            <a:ext cx="487110" cy="35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21517" y="3416941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README.md </a:t>
            </a:r>
            <a:r>
              <a:rPr lang="ko-KR" altLang="en-US" sz="1400" dirty="0">
                <a:solidFill>
                  <a:srgbClr val="FF0000"/>
                </a:solidFill>
              </a:rPr>
              <a:t>파일 클릭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14013" y="5338946"/>
            <a:ext cx="365208" cy="23708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99901" y="561137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에서의 파일 수정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원격 저장소 </a:t>
            </a:r>
            <a:r>
              <a:rPr lang="en-US" altLang="ko-KR" dirty="0"/>
              <a:t>Pulling 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9" y="1821306"/>
            <a:ext cx="5971571" cy="43806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1498" y="5921765"/>
            <a:ext cx="836865" cy="254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88363" y="5894174"/>
            <a:ext cx="40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수정 완료 후에는 </a:t>
            </a:r>
            <a:r>
              <a:rPr lang="en-US" altLang="ko-KR" sz="1400" dirty="0">
                <a:solidFill>
                  <a:srgbClr val="C00000"/>
                </a:solidFill>
              </a:rPr>
              <a:t>commit message </a:t>
            </a:r>
            <a:r>
              <a:rPr lang="ko-KR" altLang="en-US" sz="1400" dirty="0">
                <a:solidFill>
                  <a:srgbClr val="C00000"/>
                </a:solidFill>
              </a:rPr>
              <a:t>작성 후 저장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6447" y="2091825"/>
            <a:ext cx="1278727" cy="254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6663" y="2431692"/>
            <a:ext cx="40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간단한 내용은 직접 수정 가능</a:t>
            </a:r>
            <a:r>
              <a:rPr lang="en-US" altLang="ko-KR" sz="1400" dirty="0">
                <a:solidFill>
                  <a:srgbClr val="C00000"/>
                </a:solidFill>
              </a:rPr>
              <a:t>!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17" y="1636154"/>
            <a:ext cx="7226073" cy="22551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에서의 </a:t>
            </a:r>
            <a:r>
              <a:rPr lang="en-US" altLang="ko-KR" dirty="0"/>
              <a:t>Commit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상황</a:t>
            </a:r>
            <a:endParaRPr lang="en-US" altLang="ko-KR" dirty="0"/>
          </a:p>
          <a:p>
            <a:pPr lvl="1"/>
            <a:r>
              <a:rPr lang="ko-KR" altLang="en-US" dirty="0"/>
              <a:t>원격 저장소</a:t>
            </a:r>
            <a:r>
              <a:rPr lang="en-US" altLang="ko-KR" dirty="0"/>
              <a:t>: </a:t>
            </a:r>
            <a:r>
              <a:rPr lang="ko-KR" altLang="en-US" dirty="0"/>
              <a:t>최초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+ Update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ko-KR" altLang="en-US" dirty="0"/>
              <a:t>로컬 저장소</a:t>
            </a:r>
            <a:r>
              <a:rPr lang="en-US" altLang="ko-KR" dirty="0"/>
              <a:t>: </a:t>
            </a:r>
            <a:r>
              <a:rPr lang="ko-KR" altLang="en-US" dirty="0"/>
              <a:t>최초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ko-KR" altLang="en-US" dirty="0"/>
              <a:t>이제 원격 저장소의 최신 내용을 받아오자</a:t>
            </a:r>
            <a:r>
              <a:rPr lang="en-US" altLang="ko-KR" dirty="0"/>
              <a:t>! (pulling)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원격 저장소 </a:t>
            </a:r>
            <a:r>
              <a:rPr lang="en-US" altLang="ko-KR" dirty="0"/>
              <a:t>Pulling</a:t>
            </a:r>
            <a:r>
              <a:rPr lang="ko-KR" altLang="en-US" dirty="0"/>
              <a:t>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49649" y="1656204"/>
            <a:ext cx="616496" cy="2479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78961" y="2015043"/>
            <a:ext cx="566646" cy="2479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7217" y="2945110"/>
            <a:ext cx="2332432" cy="387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51534" y="2996172"/>
            <a:ext cx="404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수정에 대한 </a:t>
            </a:r>
            <a:r>
              <a:rPr lang="ko-KR" altLang="en-US" sz="1400" dirty="0" err="1">
                <a:solidFill>
                  <a:srgbClr val="C00000"/>
                </a:solidFill>
              </a:rPr>
              <a:t>커밋이</a:t>
            </a:r>
            <a:r>
              <a:rPr lang="ko-KR" altLang="en-US" sz="1400" dirty="0">
                <a:solidFill>
                  <a:srgbClr val="C00000"/>
                </a:solidFill>
              </a:rPr>
              <a:t> 반영되어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4721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진행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4" y="1708304"/>
            <a:ext cx="8031637" cy="46292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86260" y="4524866"/>
            <a:ext cx="2243579" cy="3959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8" y="2747792"/>
            <a:ext cx="3829050" cy="21336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Pulling</a:t>
            </a:r>
          </a:p>
          <a:p>
            <a:pPr lvl="1"/>
            <a:r>
              <a:rPr lang="ko-KR" altLang="en-US" dirty="0"/>
              <a:t>원격 저장소의 최신 내용을 </a:t>
            </a:r>
            <a:r>
              <a:rPr lang="en-US" altLang="ko-KR" dirty="0"/>
              <a:t>	</a:t>
            </a:r>
            <a:r>
              <a:rPr lang="ko-KR" altLang="en-US" dirty="0"/>
              <a:t>로컬 저장소로 끌어오는 역할</a:t>
            </a:r>
            <a:endParaRPr lang="en-US" altLang="ko-KR" dirty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원격 저장소 </a:t>
            </a:r>
            <a:r>
              <a:rPr lang="en-US" altLang="ko-KR" dirty="0"/>
              <a:t>Pulling</a:t>
            </a:r>
            <a:r>
              <a:rPr lang="ko-KR" altLang="en-US" dirty="0"/>
              <a:t>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1191" y="3377519"/>
            <a:ext cx="874822" cy="826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8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3" y="1608169"/>
            <a:ext cx="5307490" cy="205779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Pulling (cont’d)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원격 저장소 </a:t>
            </a:r>
            <a:r>
              <a:rPr lang="en-US" altLang="ko-KR" dirty="0"/>
              <a:t>Pulling</a:t>
            </a:r>
            <a:r>
              <a:rPr lang="ko-KR" altLang="en-US" dirty="0"/>
              <a:t>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27" y="3099747"/>
            <a:ext cx="5447669" cy="338677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756337">
            <a:off x="3080218" y="3670984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22283" y="4069300"/>
            <a:ext cx="316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원격 저장소 변경 내역 반영 확인</a:t>
            </a:r>
          </a:p>
        </p:txBody>
      </p:sp>
    </p:spTree>
    <p:extLst>
      <p:ext uri="{BB962C8B-B14F-4D97-AF65-F5344CB8AC3E}">
        <p14:creationId xmlns:p14="http://schemas.microsoft.com/office/powerpoint/2010/main" val="12723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브랜치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/>
              <a:t>모든 작업이 </a:t>
            </a:r>
            <a:r>
              <a:rPr lang="en-US" altLang="ko-KR" dirty="0"/>
              <a:t>master branch</a:t>
            </a:r>
            <a:r>
              <a:rPr lang="ko-KR" altLang="en-US" dirty="0"/>
              <a:t>에서 발생</a:t>
            </a:r>
            <a:endParaRPr lang="en-US" altLang="ko-KR" dirty="0"/>
          </a:p>
          <a:p>
            <a:pPr lvl="1"/>
            <a:r>
              <a:rPr lang="ko-KR" altLang="en-US" dirty="0"/>
              <a:t>코드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 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2324" y="3624739"/>
            <a:ext cx="1494692" cy="615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731" y="3624739"/>
            <a:ext cx="1494692" cy="615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58255" y="3624739"/>
            <a:ext cx="1494692" cy="615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497016" y="3932470"/>
            <a:ext cx="866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858423" y="3932470"/>
            <a:ext cx="109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02324" y="3431308"/>
            <a:ext cx="6787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1326" y="312353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시간 흐름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452947" y="3932470"/>
            <a:ext cx="109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87646" y="3684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70" y="37478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2"/>
            <a:endCxn id="18" idx="2"/>
          </p:cNvCxnSpPr>
          <p:nvPr/>
        </p:nvCxnSpPr>
        <p:spPr>
          <a:xfrm>
            <a:off x="1749670" y="4240201"/>
            <a:ext cx="747346" cy="7341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497016" y="4741362"/>
            <a:ext cx="831848" cy="465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작업</a:t>
            </a:r>
          </a:p>
        </p:txBody>
      </p:sp>
      <p:cxnSp>
        <p:nvCxnSpPr>
          <p:cNvPr id="20" name="직선 화살표 연결선 19"/>
          <p:cNvCxnSpPr>
            <a:stCxn id="18" idx="6"/>
            <a:endCxn id="7" idx="2"/>
          </p:cNvCxnSpPr>
          <p:nvPr/>
        </p:nvCxnSpPr>
        <p:spPr>
          <a:xfrm flipV="1">
            <a:off x="3328864" y="4240201"/>
            <a:ext cx="782213" cy="7341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4" idx="2"/>
          </p:cNvCxnSpPr>
          <p:nvPr/>
        </p:nvCxnSpPr>
        <p:spPr>
          <a:xfrm>
            <a:off x="4379061" y="4240201"/>
            <a:ext cx="747346" cy="7341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126407" y="4741362"/>
            <a:ext cx="831848" cy="465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작업</a:t>
            </a:r>
          </a:p>
        </p:txBody>
      </p:sp>
      <p:cxnSp>
        <p:nvCxnSpPr>
          <p:cNvPr id="25" name="직선 화살표 연결선 24"/>
          <p:cNvCxnSpPr>
            <a:stCxn id="24" idx="6"/>
          </p:cNvCxnSpPr>
          <p:nvPr/>
        </p:nvCxnSpPr>
        <p:spPr>
          <a:xfrm flipV="1">
            <a:off x="5958255" y="4240201"/>
            <a:ext cx="782213" cy="7341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68956" y="44863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9279" y="445970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3282" y="519565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add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commit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87486" y="44423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37809" y="44157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91812" y="515167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add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commit</a:t>
            </a:r>
            <a:endParaRPr lang="ko-KR" altLang="en-US" dirty="0"/>
          </a:p>
        </p:txBody>
      </p:sp>
      <p:sp>
        <p:nvSpPr>
          <p:cNvPr id="34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브랜치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기능 추가는 별도 </a:t>
            </a:r>
            <a:r>
              <a:rPr lang="en-US" altLang="ko-KR" dirty="0">
                <a:solidFill>
                  <a:srgbClr val="C00000"/>
                </a:solidFill>
              </a:rPr>
              <a:t>branch</a:t>
            </a:r>
            <a:r>
              <a:rPr lang="ko-KR" altLang="en-US" dirty="0">
                <a:solidFill>
                  <a:srgbClr val="C00000"/>
                </a:solidFill>
              </a:rPr>
              <a:t>에서 진행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Master branch</a:t>
            </a:r>
            <a:r>
              <a:rPr lang="ko-KR" altLang="en-US" dirty="0"/>
              <a:t>는 완전한 형태의 코드만 유지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49460" y="3305907"/>
            <a:ext cx="1494692" cy="615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74186" y="3305907"/>
            <a:ext cx="1494692" cy="6154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8" idx="1"/>
          </p:cNvCxnSpPr>
          <p:nvPr/>
        </p:nvCxnSpPr>
        <p:spPr>
          <a:xfrm>
            <a:off x="2444152" y="3613638"/>
            <a:ext cx="363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49460" y="3112476"/>
            <a:ext cx="6787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462" y="280469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시간 흐름</a:t>
            </a:r>
          </a:p>
        </p:txBody>
      </p: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7568878" y="3613638"/>
            <a:ext cx="93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34782" y="3365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4289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3912" y="4335938"/>
            <a:ext cx="1494692" cy="615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D1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77214" y="4335938"/>
            <a:ext cx="1494692" cy="615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D2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1"/>
          </p:cNvCxnSpPr>
          <p:nvPr/>
        </p:nvCxnSpPr>
        <p:spPr>
          <a:xfrm>
            <a:off x="1696806" y="3921369"/>
            <a:ext cx="587106" cy="7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165970" y="5602473"/>
            <a:ext cx="1494692" cy="6154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76155" y="5602473"/>
            <a:ext cx="1494692" cy="6154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E2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7" idx="1"/>
          </p:cNvCxnSpPr>
          <p:nvPr/>
        </p:nvCxnSpPr>
        <p:spPr>
          <a:xfrm>
            <a:off x="3773643" y="4643669"/>
            <a:ext cx="50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8" idx="1"/>
          </p:cNvCxnSpPr>
          <p:nvPr/>
        </p:nvCxnSpPr>
        <p:spPr>
          <a:xfrm flipV="1">
            <a:off x="5771906" y="3613638"/>
            <a:ext cx="302280" cy="103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19" idx="1"/>
          </p:cNvCxnSpPr>
          <p:nvPr/>
        </p:nvCxnSpPr>
        <p:spPr>
          <a:xfrm>
            <a:off x="1696806" y="3921369"/>
            <a:ext cx="469164" cy="198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60662" y="5910204"/>
            <a:ext cx="50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82769" y="5910204"/>
            <a:ext cx="109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468" y="5662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14" idx="2"/>
          </p:cNvCxnSpPr>
          <p:nvPr/>
        </p:nvCxnSpPr>
        <p:spPr>
          <a:xfrm flipV="1">
            <a:off x="8124882" y="3735004"/>
            <a:ext cx="617649" cy="217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6" y="3976191"/>
            <a:ext cx="8298724" cy="20985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1" y="1718371"/>
            <a:ext cx="9055689" cy="1891977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25127" y="2672019"/>
            <a:ext cx="831908" cy="3156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987" y="4459151"/>
            <a:ext cx="8253048" cy="10233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52658" y="2222896"/>
            <a:ext cx="614525" cy="3156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20587" y="2315198"/>
            <a:ext cx="172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새로운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</a:rPr>
              <a:t> 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2828" y="4545843"/>
            <a:ext cx="217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생성 할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</a:rPr>
              <a:t> 이름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3401" y="4951707"/>
            <a:ext cx="655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부모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(</a:t>
            </a:r>
            <a:r>
              <a:rPr lang="ko-KR" altLang="en-US" sz="1400" dirty="0">
                <a:solidFill>
                  <a:srgbClr val="C00000"/>
                </a:solidFill>
              </a:rPr>
              <a:t>예제의 경우</a:t>
            </a:r>
            <a:r>
              <a:rPr lang="en-US" altLang="ko-KR" sz="1400" dirty="0">
                <a:solidFill>
                  <a:srgbClr val="C00000"/>
                </a:solidFill>
              </a:rPr>
              <a:t>, master branch</a:t>
            </a:r>
            <a:r>
              <a:rPr lang="ko-KR" altLang="en-US" sz="1400" dirty="0">
                <a:solidFill>
                  <a:srgbClr val="C00000"/>
                </a:solidFill>
              </a:rPr>
              <a:t>의 내용을 기준으로 새로운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</a:rPr>
              <a:t> 생성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50262" y="3277290"/>
            <a:ext cx="487110" cy="35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201" y="5650077"/>
            <a:ext cx="935763" cy="315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45427" y="1718372"/>
            <a:ext cx="865997" cy="4000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70" y="1615257"/>
            <a:ext cx="7239786" cy="2575743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SourceTree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70" y="3161753"/>
            <a:ext cx="2428961" cy="10233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981575"/>
            <a:ext cx="4610100" cy="1504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97" y="4191000"/>
            <a:ext cx="1323975" cy="229552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852733" y="5531647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28618" y="5560000"/>
            <a:ext cx="972854" cy="8596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branch </a:t>
            </a:r>
            <a:r>
              <a:rPr lang="ko-KR" altLang="en-US" dirty="0"/>
              <a:t>전환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이제 </a:t>
            </a:r>
            <a:r>
              <a:rPr lang="en-US" altLang="ko-KR" dirty="0"/>
              <a:t>master branch</a:t>
            </a:r>
            <a:r>
              <a:rPr lang="ko-KR" altLang="en-US" dirty="0"/>
              <a:t>에서 </a:t>
            </a:r>
            <a:r>
              <a:rPr lang="en-US" altLang="ko-KR" dirty="0"/>
              <a:t>feature/login branch</a:t>
            </a:r>
            <a:r>
              <a:rPr lang="ko-KR" altLang="en-US" dirty="0"/>
              <a:t>로 전환하여 기능을 추가해야 함</a:t>
            </a:r>
            <a:endParaRPr lang="en-US" altLang="ko-KR" dirty="0"/>
          </a:p>
          <a:p>
            <a:pPr lvl="1"/>
            <a:r>
              <a:rPr lang="ko-KR" altLang="en-US" dirty="0"/>
              <a:t>리눅스 </a:t>
            </a:r>
            <a:r>
              <a:rPr lang="en-US" altLang="ko-KR" dirty="0" err="1"/>
              <a:t>git</a:t>
            </a:r>
            <a:r>
              <a:rPr lang="en-US" altLang="ko-KR" dirty="0"/>
              <a:t> checkout [</a:t>
            </a:r>
            <a:r>
              <a:rPr lang="en-US" altLang="ko-KR" dirty="0" err="1"/>
              <a:t>branch_name</a:t>
            </a:r>
            <a:r>
              <a:rPr lang="en-US" altLang="ko-KR" dirty="0"/>
              <a:t>]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76132"/>
            <a:ext cx="1381125" cy="2657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11" y="2876132"/>
            <a:ext cx="4276725" cy="187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28" y="2876132"/>
            <a:ext cx="1343025" cy="301942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1693033" y="3620407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6354950" y="3620407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95166" y="5099543"/>
            <a:ext cx="443159" cy="2168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25668" y="5029968"/>
            <a:ext cx="9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더블 클릭</a:t>
            </a:r>
            <a:r>
              <a:rPr lang="en-US" altLang="ko-KR" sz="1400" dirty="0">
                <a:solidFill>
                  <a:srgbClr val="C00000"/>
                </a:solidFill>
              </a:rPr>
              <a:t>!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5424" y="3511998"/>
            <a:ext cx="2890217" cy="5600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68066" y="3664398"/>
            <a:ext cx="1034887" cy="9260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37822" y="5998167"/>
            <a:ext cx="258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원격의 </a:t>
            </a:r>
            <a:r>
              <a:rPr lang="en-US" altLang="ko-KR" sz="1400" dirty="0">
                <a:solidFill>
                  <a:srgbClr val="C00000"/>
                </a:solidFill>
              </a:rPr>
              <a:t>feature/login branch</a:t>
            </a:r>
            <a:r>
              <a:rPr lang="ko-KR" altLang="en-US" sz="1400" dirty="0">
                <a:solidFill>
                  <a:srgbClr val="C00000"/>
                </a:solidFill>
              </a:rPr>
              <a:t>가</a:t>
            </a:r>
            <a:r>
              <a:rPr lang="en-US" altLang="ko-KR" sz="1400" dirty="0">
                <a:solidFill>
                  <a:srgbClr val="C00000"/>
                </a:solidFill>
              </a:rPr>
              <a:t/>
            </a:r>
            <a:br>
              <a:rPr lang="en-US" altLang="ko-KR" sz="1400" dirty="0">
                <a:solidFill>
                  <a:srgbClr val="C00000"/>
                </a:solidFill>
              </a:rPr>
            </a:br>
            <a:r>
              <a:rPr lang="en-US" altLang="ko-KR" sz="1400" dirty="0">
                <a:solidFill>
                  <a:srgbClr val="C00000"/>
                </a:solidFill>
              </a:rPr>
              <a:t>local</a:t>
            </a:r>
            <a:r>
              <a:rPr lang="ko-KR" altLang="en-US" sz="1400" dirty="0">
                <a:solidFill>
                  <a:srgbClr val="C00000"/>
                </a:solidFill>
              </a:rPr>
              <a:t>에도 생성되었음</a:t>
            </a:r>
          </a:p>
        </p:txBody>
      </p:sp>
      <p:sp>
        <p:nvSpPr>
          <p:cNvPr id="24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8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 만든 </a:t>
            </a:r>
            <a:r>
              <a:rPr lang="ko-KR" altLang="en-US" dirty="0" err="1"/>
              <a:t>브랜치에</a:t>
            </a:r>
            <a:r>
              <a:rPr lang="ko-KR" altLang="en-US" dirty="0"/>
              <a:t> 새로운 소스코드 추가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/login/</a:t>
            </a:r>
            <a:r>
              <a:rPr lang="en-US" altLang="ko-KR" dirty="0" err="1"/>
              <a:t>login.c</a:t>
            </a:r>
            <a:r>
              <a:rPr lang="ko-KR" altLang="en-US" dirty="0"/>
              <a:t> 파일 추가</a:t>
            </a:r>
            <a:endParaRPr lang="en-US" altLang="ko-KR" dirty="0"/>
          </a:p>
          <a:p>
            <a:pPr lvl="1"/>
            <a:r>
              <a:rPr lang="en-US" altLang="ko-KR" dirty="0" err="1"/>
              <a:t>login.c</a:t>
            </a:r>
            <a:r>
              <a:rPr lang="en-US" altLang="ko-KR" dirty="0"/>
              <a:t> </a:t>
            </a:r>
            <a:r>
              <a:rPr lang="ko-KR" altLang="en-US" dirty="0"/>
              <a:t>파일의 내용은 없음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1" y="2662110"/>
            <a:ext cx="3952907" cy="156425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40178" y="3214981"/>
            <a:ext cx="1676399" cy="357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8749" y="3868584"/>
            <a:ext cx="831198" cy="357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74" y="3066731"/>
            <a:ext cx="5468989" cy="361378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2383890">
            <a:off x="2943699" y="3928295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0572" y="4404884"/>
            <a:ext cx="2854317" cy="4970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15835" y="3711492"/>
            <a:ext cx="924737" cy="6743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03701" y="4987691"/>
            <a:ext cx="4238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feature/login </a:t>
            </a:r>
            <a:r>
              <a:rPr lang="ko-KR" altLang="en-US" sz="1600" dirty="0" err="1">
                <a:solidFill>
                  <a:srgbClr val="C00000"/>
                </a:solidFill>
              </a:rPr>
              <a:t>브랜치에</a:t>
            </a:r>
            <a:r>
              <a:rPr lang="ko-KR" altLang="en-US" sz="1600" dirty="0">
                <a:solidFill>
                  <a:srgbClr val="C00000"/>
                </a:solidFill>
              </a:rPr>
              <a:t> 새로운 파일이 추가됨</a:t>
            </a:r>
          </a:p>
        </p:txBody>
      </p:sp>
    </p:spTree>
    <p:extLst>
      <p:ext uri="{BB962C8B-B14F-4D97-AF65-F5344CB8AC3E}">
        <p14:creationId xmlns:p14="http://schemas.microsoft.com/office/powerpoint/2010/main" val="40563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26" y="2120310"/>
            <a:ext cx="6735689" cy="422392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feature/login </a:t>
            </a:r>
            <a:r>
              <a:rPr lang="ko-KR" altLang="en-US" dirty="0" err="1"/>
              <a:t>브랜치에</a:t>
            </a:r>
            <a:r>
              <a:rPr lang="ko-KR" altLang="en-US" dirty="0"/>
              <a:t> 변경 내역 반영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err="1"/>
              <a:t>스테이징</a:t>
            </a:r>
            <a:r>
              <a:rPr lang="ko-KR" altLang="en-US" dirty="0"/>
              <a:t> 진행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9266" y="4706933"/>
            <a:ext cx="1018095" cy="308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61" y="2096880"/>
            <a:ext cx="6750844" cy="456696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feature/login </a:t>
            </a:r>
            <a:r>
              <a:rPr lang="ko-KR" altLang="en-US" dirty="0" err="1"/>
              <a:t>브랜치에</a:t>
            </a:r>
            <a:r>
              <a:rPr lang="ko-KR" altLang="en-US" dirty="0"/>
              <a:t> 변경 내역 반영</a:t>
            </a:r>
            <a:endParaRPr lang="en-US" altLang="ko-KR" dirty="0"/>
          </a:p>
          <a:p>
            <a:pPr lvl="1"/>
            <a:r>
              <a:rPr lang="ko-KR" altLang="en-US" dirty="0" err="1"/>
              <a:t>커밋</a:t>
            </a:r>
            <a:r>
              <a:rPr lang="ko-KR" altLang="en-US" dirty="0"/>
              <a:t> 메시지 작성 및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9074" y="5739261"/>
            <a:ext cx="2704707" cy="5107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420" y="6366900"/>
            <a:ext cx="838985" cy="287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8" y="1677970"/>
            <a:ext cx="8100629" cy="4647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7203" y="5973212"/>
            <a:ext cx="2298183" cy="3959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64" y="5118782"/>
            <a:ext cx="6312022" cy="16718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" y="2030912"/>
            <a:ext cx="9144000" cy="2988763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브랜치에</a:t>
            </a:r>
            <a:r>
              <a:rPr lang="ko-KR" altLang="en-US" dirty="0"/>
              <a:t> 변경 내역 반영</a:t>
            </a:r>
            <a:endParaRPr lang="en-US" altLang="ko-KR" dirty="0"/>
          </a:p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feature/login </a:t>
            </a:r>
            <a:r>
              <a:rPr lang="ko-KR" altLang="en-US" dirty="0"/>
              <a:t>에만 변경 내역을 반영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3881505">
            <a:off x="2326100" y="4801694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81666" y="2639881"/>
            <a:ext cx="5458120" cy="10114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3701" y="3715056"/>
            <a:ext cx="397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원격 </a:t>
            </a:r>
            <a:r>
              <a:rPr lang="ko-KR" altLang="en-US" sz="1600" dirty="0" err="1">
                <a:solidFill>
                  <a:srgbClr val="C00000"/>
                </a:solidFill>
              </a:rPr>
              <a:t>브랜치</a:t>
            </a:r>
            <a:r>
              <a:rPr lang="ko-KR" altLang="en-US" sz="1600" dirty="0">
                <a:solidFill>
                  <a:srgbClr val="C00000"/>
                </a:solidFill>
              </a:rPr>
              <a:t> 대비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ko-KR" altLang="en-US" sz="1600" dirty="0">
                <a:solidFill>
                  <a:srgbClr val="C00000"/>
                </a:solidFill>
              </a:rPr>
              <a:t>개의 </a:t>
            </a:r>
            <a:r>
              <a:rPr lang="ko-KR" altLang="en-US" sz="1600" dirty="0" err="1">
                <a:solidFill>
                  <a:srgbClr val="C00000"/>
                </a:solidFill>
              </a:rPr>
              <a:t>커밋이</a:t>
            </a:r>
            <a:r>
              <a:rPr lang="ko-KR" altLang="en-US" sz="1600" dirty="0">
                <a:solidFill>
                  <a:srgbClr val="C00000"/>
                </a:solidFill>
              </a:rPr>
              <a:t> 앞선 상태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38520" y="5990583"/>
            <a:ext cx="6135278" cy="4959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642" y="4727213"/>
            <a:ext cx="397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C00000"/>
                </a:solidFill>
              </a:rPr>
              <a:t>푸시</a:t>
            </a:r>
            <a:r>
              <a:rPr lang="en-US" altLang="ko-KR" sz="2800" dirty="0">
                <a:solidFill>
                  <a:srgbClr val="C00000"/>
                </a:solidFill>
              </a:rPr>
              <a:t>!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9" y="4437037"/>
            <a:ext cx="7658236" cy="135102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r>
              <a:rPr lang="en-US" altLang="ko-KR" dirty="0"/>
              <a:t>master branch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feature/login branch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8083" y="4452068"/>
            <a:ext cx="1267828" cy="3290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73450" y="5133827"/>
            <a:ext cx="460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feature/login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브랜치에만</a:t>
            </a:r>
            <a:r>
              <a:rPr lang="ko-KR" altLang="en-US" sz="1400" dirty="0">
                <a:solidFill>
                  <a:srgbClr val="C00000"/>
                </a:solidFill>
              </a:rPr>
              <a:t> 새로운 파일이 추가되어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82" y="2103159"/>
            <a:ext cx="6062019" cy="178531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55383" y="2103159"/>
            <a:ext cx="522756" cy="2298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9933" y="2395399"/>
            <a:ext cx="307648" cy="2298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8082" y="2995814"/>
            <a:ext cx="934542" cy="2943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024" y="5112547"/>
            <a:ext cx="2773311" cy="3290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r>
              <a:rPr lang="en-US" altLang="ko-KR" dirty="0"/>
              <a:t>Master branch</a:t>
            </a:r>
            <a:r>
              <a:rPr lang="ko-KR" altLang="en-US" dirty="0"/>
              <a:t>의 상황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54" y="2164962"/>
            <a:ext cx="6724650" cy="4610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38275" y="4470013"/>
            <a:ext cx="1308619" cy="262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0" y="4339525"/>
            <a:ext cx="15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C00000"/>
                </a:solidFill>
              </a:rPr>
              <a:t>더블클릭하면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ko-KR" altLang="en-US" sz="1400" dirty="0" err="1">
                <a:solidFill>
                  <a:srgbClr val="C00000"/>
                </a:solidFill>
              </a:rPr>
              <a:t>브랜치가</a:t>
            </a:r>
            <a:r>
              <a:rPr lang="ko-KR" altLang="en-US" sz="1400" dirty="0">
                <a:solidFill>
                  <a:srgbClr val="C00000"/>
                </a:solidFill>
              </a:rPr>
              <a:t> 이동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88778" y="4862744"/>
            <a:ext cx="2230876" cy="1330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657" y="6209289"/>
            <a:ext cx="15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src</a:t>
            </a:r>
            <a:r>
              <a:rPr lang="ko-KR" altLang="en-US" sz="1400" dirty="0">
                <a:solidFill>
                  <a:srgbClr val="C00000"/>
                </a:solidFill>
              </a:rPr>
              <a:t> 폴더가 없다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r>
              <a:rPr lang="en-US" altLang="ko-KR" dirty="0"/>
              <a:t>feature/login branch</a:t>
            </a:r>
            <a:r>
              <a:rPr lang="ko-KR" altLang="en-US" dirty="0"/>
              <a:t>의 상황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작업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04" y="2207496"/>
            <a:ext cx="6169842" cy="37938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30535" y="3800710"/>
            <a:ext cx="1308619" cy="262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670222"/>
            <a:ext cx="15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C00000"/>
                </a:solidFill>
              </a:rPr>
              <a:t>더블클릭하면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ko-KR" altLang="en-US" sz="1400" dirty="0" err="1">
                <a:solidFill>
                  <a:srgbClr val="C00000"/>
                </a:solidFill>
              </a:rPr>
              <a:t>브랜치가</a:t>
            </a:r>
            <a:r>
              <a:rPr lang="ko-KR" altLang="en-US" sz="1400" dirty="0">
                <a:solidFill>
                  <a:srgbClr val="C00000"/>
                </a:solidFill>
              </a:rPr>
              <a:t> 이동 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70303" y="4344270"/>
            <a:ext cx="2249729" cy="1377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50894" y="5936148"/>
            <a:ext cx="15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src</a:t>
            </a:r>
            <a:r>
              <a:rPr lang="ko-KR" altLang="en-US" sz="1400" dirty="0">
                <a:solidFill>
                  <a:srgbClr val="C00000"/>
                </a:solidFill>
              </a:rPr>
              <a:t> 폴더가 존재</a:t>
            </a:r>
            <a:r>
              <a:rPr lang="en-US" altLang="ko-KR" sz="1400" dirty="0">
                <a:solidFill>
                  <a:srgbClr val="C00000"/>
                </a:solidFill>
              </a:rPr>
              <a:t>!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Merge Request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Merge request: </a:t>
            </a: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 요청</a:t>
            </a:r>
            <a:r>
              <a:rPr lang="en-US" altLang="ko-KR" dirty="0"/>
              <a:t>(request)</a:t>
            </a:r>
          </a:p>
          <a:p>
            <a:pPr lvl="1"/>
            <a:r>
              <a:rPr lang="ko-KR" altLang="en-US" dirty="0"/>
              <a:t>별도의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기본 </a:t>
            </a:r>
            <a:r>
              <a:rPr lang="ko-KR" altLang="en-US" dirty="0" err="1"/>
              <a:t>브랜치</a:t>
            </a:r>
            <a:r>
              <a:rPr lang="en-US" altLang="ko-KR" dirty="0"/>
              <a:t>(master)</a:t>
            </a:r>
            <a:r>
              <a:rPr lang="ko-KR" altLang="en-US" dirty="0"/>
              <a:t>로 통합하기 위한 과정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feature/login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</a:t>
            </a:r>
            <a:r>
              <a:rPr lang="en-US" altLang="ko-KR" dirty="0"/>
              <a:t>master</a:t>
            </a:r>
            <a:r>
              <a:rPr lang="ko-KR" altLang="en-US" dirty="0"/>
              <a:t>로 적용 해 달라는 요청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5" y="3421813"/>
            <a:ext cx="7918676" cy="2647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23343" y="4212785"/>
            <a:ext cx="1332018" cy="316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23" y="1273858"/>
            <a:ext cx="7350196" cy="5400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00100" y="6663844"/>
            <a:ext cx="4596023" cy="222436"/>
          </a:xfrm>
        </p:spPr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5492" y="1872708"/>
            <a:ext cx="1822487" cy="316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681" y="2596844"/>
            <a:ext cx="3060250" cy="956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3650" y="4415246"/>
            <a:ext cx="1949373" cy="258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17052" y="6488200"/>
            <a:ext cx="2625106" cy="23927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66" y="184630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제목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1263" y="302522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내용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3023" y="4348664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 </a:t>
            </a:r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보통 프로젝트의 마스터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9487" y="645867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ko-KR" altLang="en-US" dirty="0" err="1"/>
              <a:t>브랜치</a:t>
            </a:r>
            <a:r>
              <a:rPr lang="ko-KR" altLang="en-US" dirty="0"/>
              <a:t> 삭제 여부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11379" y="5705876"/>
            <a:ext cx="3339243" cy="320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9520" y="6049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11378" y="6073442"/>
            <a:ext cx="3339243" cy="320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445" y="57078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4" y="1518035"/>
            <a:ext cx="7336685" cy="513638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리뷰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30713" y="4090323"/>
            <a:ext cx="1551628" cy="322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8544" y="5337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코멘트 통해 토의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068" y="298906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</a:t>
            </a:r>
          </a:p>
          <a:p>
            <a:r>
              <a:rPr lang="ko-KR" altLang="en-US" dirty="0"/>
              <a:t>요청 수락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346064" y="3199371"/>
            <a:ext cx="504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544" y="406679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및 변경 이력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2848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리뷰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src</a:t>
            </a:r>
            <a:r>
              <a:rPr lang="en-US" altLang="ko-KR" dirty="0"/>
              <a:t>/login/</a:t>
            </a:r>
            <a:r>
              <a:rPr lang="en-US" altLang="ko-KR" dirty="0" err="1"/>
              <a:t>login.c</a:t>
            </a:r>
            <a:r>
              <a:rPr lang="en-US" altLang="ko-KR" dirty="0"/>
              <a:t> </a:t>
            </a:r>
            <a:r>
              <a:rPr lang="ko-KR" altLang="en-US" dirty="0"/>
              <a:t>파일에는 아무런 내용이 없다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아래와 같이 코멘트를 달아보자</a:t>
            </a:r>
            <a:endParaRPr lang="en-US" altLang="ko-KR" dirty="0"/>
          </a:p>
          <a:p>
            <a:pPr lvl="2"/>
            <a:r>
              <a:rPr lang="ko-KR" altLang="en-US" dirty="0"/>
              <a:t>현재는 혼자서 개발하고 있기 때문에 큰 의미는 없음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3" y="2932899"/>
            <a:ext cx="7162800" cy="3333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44500" y="3970682"/>
            <a:ext cx="611590" cy="322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4500" y="4333056"/>
            <a:ext cx="565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특정 사용자에게 코멘트를 전달하기 위한 방법</a:t>
            </a:r>
            <a:r>
              <a:rPr lang="en-US" altLang="ko-KR" sz="1400" dirty="0">
                <a:solidFill>
                  <a:srgbClr val="C00000"/>
                </a:solidFill>
              </a:rPr>
              <a:t>: @</a:t>
            </a:r>
            <a:r>
              <a:rPr lang="ko-KR" altLang="en-US" sz="1400" dirty="0">
                <a:solidFill>
                  <a:srgbClr val="C00000"/>
                </a:solidFill>
              </a:rPr>
              <a:t>사용자 </a:t>
            </a:r>
            <a:r>
              <a:rPr lang="en-US" altLang="ko-KR" sz="1400" dirty="0">
                <a:solidFill>
                  <a:srgbClr val="C00000"/>
                </a:solidFill>
              </a:rPr>
              <a:t>“</a:t>
            </a:r>
            <a:r>
              <a:rPr lang="ko-KR" altLang="en-US" sz="1400" dirty="0">
                <a:solidFill>
                  <a:srgbClr val="C00000"/>
                </a:solidFill>
              </a:rPr>
              <a:t>메시지</a:t>
            </a:r>
            <a:r>
              <a:rPr lang="en-US" altLang="ko-KR" sz="1400" dirty="0">
                <a:solidFill>
                  <a:srgbClr val="C00000"/>
                </a:solidFill>
              </a:rPr>
              <a:t>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리뷰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리뷰 코멘트가 등록되면 </a:t>
            </a:r>
            <a:r>
              <a:rPr lang="en-US" altLang="ko-KR" dirty="0" err="1"/>
              <a:t>Todos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요청으로 접근하여 리뷰 내용 확인 및 추후 작업 진행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3" y="2112300"/>
            <a:ext cx="3924300" cy="962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53" y="4027296"/>
            <a:ext cx="6905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따른 추가 작업 진행</a:t>
            </a:r>
            <a:endParaRPr lang="en-US" altLang="ko-KR" dirty="0"/>
          </a:p>
          <a:p>
            <a:pPr lvl="1"/>
            <a:r>
              <a:rPr lang="ko-KR" altLang="en-US" dirty="0"/>
              <a:t>기존 파일에 내용을 추가한 후 </a:t>
            </a:r>
            <a:r>
              <a:rPr lang="en-US" altLang="ko-KR" dirty="0"/>
              <a:t>Merge Request</a:t>
            </a:r>
            <a:r>
              <a:rPr lang="ko-KR" altLang="en-US" dirty="0"/>
              <a:t>에 반영해야 함</a:t>
            </a:r>
            <a:endParaRPr lang="en-US" altLang="ko-KR" dirty="0"/>
          </a:p>
          <a:p>
            <a:pPr lvl="1"/>
            <a:r>
              <a:rPr lang="ko-KR" altLang="en-US" dirty="0"/>
              <a:t>수정 작업 후 해당 브랜치에 </a:t>
            </a:r>
            <a:r>
              <a:rPr lang="en-US" altLang="ko-KR" dirty="0"/>
              <a:t>push</a:t>
            </a:r>
            <a:r>
              <a:rPr lang="ko-KR" altLang="en-US" dirty="0"/>
              <a:t>하기만 하면 </a:t>
            </a:r>
            <a:r>
              <a:rPr lang="en-US" altLang="ko-KR" dirty="0"/>
              <a:t>Merge Request</a:t>
            </a:r>
            <a:r>
              <a:rPr lang="ko-KR" altLang="en-US" dirty="0"/>
              <a:t>에도 자동 반영 됨</a:t>
            </a:r>
            <a:r>
              <a:rPr lang="en-US" altLang="ko-KR" dirty="0"/>
              <a:t>!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010097"/>
            <a:ext cx="8867775" cy="2628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35323" y="4984181"/>
            <a:ext cx="645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feature/login </a:t>
            </a:r>
            <a:r>
              <a:rPr lang="ko-KR" altLang="en-US" sz="1600" dirty="0" err="1">
                <a:solidFill>
                  <a:srgbClr val="C00000"/>
                </a:solidFill>
              </a:rPr>
              <a:t>브랜치에서</a:t>
            </a:r>
            <a:r>
              <a:rPr lang="ko-KR" altLang="en-US" sz="1600" dirty="0">
                <a:solidFill>
                  <a:srgbClr val="C00000"/>
                </a:solidFill>
              </a:rPr>
              <a:t> 작업 필요하므로 </a:t>
            </a:r>
            <a:r>
              <a:rPr lang="ko-KR" altLang="en-US" sz="1600" dirty="0" err="1">
                <a:solidFill>
                  <a:srgbClr val="C00000"/>
                </a:solidFill>
              </a:rPr>
              <a:t>더블클릭하여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</a:rPr>
              <a:t>브랜치</a:t>
            </a:r>
            <a:r>
              <a:rPr lang="ko-KR" altLang="en-US" sz="1600" dirty="0">
                <a:solidFill>
                  <a:srgbClr val="C00000"/>
                </a:solidFill>
              </a:rPr>
              <a:t> 이동</a:t>
            </a:r>
            <a:r>
              <a:rPr lang="en-US" altLang="ko-KR" sz="1600" dirty="0">
                <a:solidFill>
                  <a:srgbClr val="C00000"/>
                </a:solidFill>
              </a:rPr>
              <a:t>!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  <a:endParaRPr lang="en-US" altLang="ko-KR" dirty="0"/>
          </a:p>
          <a:p>
            <a:pPr lvl="1"/>
            <a:r>
              <a:rPr lang="ko-KR" altLang="en-US" dirty="0"/>
              <a:t>구글 계정 이용</a:t>
            </a:r>
            <a:endParaRPr lang="en-US" altLang="ko-KR" dirty="0"/>
          </a:p>
          <a:p>
            <a:pPr lvl="1"/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en-US" altLang="ko-KR" dirty="0" err="1"/>
              <a:t>Atlassian</a:t>
            </a:r>
            <a:r>
              <a:rPr lang="en-US" altLang="ko-KR" dirty="0"/>
              <a:t> </a:t>
            </a:r>
            <a:r>
              <a:rPr lang="ko-KR" altLang="en-US" dirty="0"/>
              <a:t>계정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76" y="1170548"/>
            <a:ext cx="3583169" cy="55099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33834" y="2884590"/>
            <a:ext cx="3221004" cy="58447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80" y="1700908"/>
            <a:ext cx="4102028" cy="365420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추가 및 </a:t>
            </a:r>
            <a:r>
              <a:rPr lang="en-US" altLang="ko-KR" dirty="0"/>
              <a:t>Merge request </a:t>
            </a:r>
            <a:r>
              <a:rPr lang="ko-KR" altLang="en-US" dirty="0"/>
              <a:t>반영</a:t>
            </a:r>
            <a:endParaRPr lang="en-US" altLang="ko-KR" dirty="0"/>
          </a:p>
          <a:p>
            <a:endParaRPr lang="en-US" altLang="ko-KR" u="sng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712" y="2781653"/>
            <a:ext cx="460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login.c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파일에 이 내용을 추가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13" y="1651400"/>
            <a:ext cx="2439670" cy="1120929"/>
          </a:xfrm>
          <a:prstGeom prst="rect">
            <a:avLst/>
          </a:prstGeom>
        </p:spPr>
      </p:pic>
      <p:sp>
        <p:nvSpPr>
          <p:cNvPr id="16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7379" y="3729692"/>
            <a:ext cx="2938829" cy="16254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13268" y="3020354"/>
            <a:ext cx="26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새로운 변경 내역에 대하여 </a:t>
            </a:r>
            <a:r>
              <a:rPr lang="ko-KR" altLang="en-US" sz="1600" dirty="0" err="1">
                <a:solidFill>
                  <a:srgbClr val="C00000"/>
                </a:solidFill>
              </a:rPr>
              <a:t>스테이징</a:t>
            </a:r>
            <a:r>
              <a:rPr lang="ko-KR" altLang="en-US" sz="1600" dirty="0">
                <a:solidFill>
                  <a:srgbClr val="C00000"/>
                </a:solidFill>
              </a:rPr>
              <a:t> 진행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3435059" y="1857817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8544690">
            <a:off x="4057086" y="4564297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28" y="5281758"/>
            <a:ext cx="5968584" cy="14391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9220" y="5592284"/>
            <a:ext cx="2116528" cy="5494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02461" y="6141738"/>
            <a:ext cx="923324" cy="344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8358" y="4903102"/>
            <a:ext cx="243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스테이징</a:t>
            </a:r>
            <a:r>
              <a:rPr lang="ko-KR" altLang="en-US" dirty="0">
                <a:solidFill>
                  <a:srgbClr val="C00000"/>
                </a:solidFill>
              </a:rPr>
              <a:t> 후 </a:t>
            </a:r>
            <a:r>
              <a:rPr lang="ko-KR" altLang="en-US" dirty="0" err="1">
                <a:solidFill>
                  <a:srgbClr val="C00000"/>
                </a:solidFill>
              </a:rPr>
              <a:t>커밋</a:t>
            </a:r>
            <a:r>
              <a:rPr lang="ko-KR" altLang="en-US" dirty="0">
                <a:solidFill>
                  <a:srgbClr val="C00000"/>
                </a:solidFill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16252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feature/login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Push!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9" y="1662063"/>
            <a:ext cx="7572375" cy="2628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9" y="4774465"/>
            <a:ext cx="7051804" cy="1879952"/>
          </a:xfrm>
          <a:prstGeom prst="rect">
            <a:avLst/>
          </a:prstGeom>
        </p:spPr>
      </p:pic>
      <p:sp>
        <p:nvSpPr>
          <p:cNvPr id="8" name="오른쪽 화살표 19"/>
          <p:cNvSpPr/>
          <p:nvPr/>
        </p:nvSpPr>
        <p:spPr>
          <a:xfrm rot="5400000">
            <a:off x="3891410" y="4271749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Request </a:t>
            </a:r>
            <a:r>
              <a:rPr lang="ko-KR" altLang="en-US" dirty="0"/>
              <a:t>변경 내용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요청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7333" y="6072141"/>
            <a:ext cx="355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수정으로 인한 추가 </a:t>
            </a:r>
            <a:r>
              <a:rPr lang="en-US" altLang="ko-KR" sz="1400" dirty="0">
                <a:solidFill>
                  <a:srgbClr val="C00000"/>
                </a:solidFill>
              </a:rPr>
              <a:t>commit</a:t>
            </a:r>
            <a:r>
              <a:rPr lang="ko-KR" altLang="en-US" sz="1400" dirty="0">
                <a:solidFill>
                  <a:srgbClr val="C00000"/>
                </a:solidFill>
              </a:rPr>
              <a:t>이 반영되었음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3" y="1648317"/>
            <a:ext cx="7642419" cy="43837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1462" y="5034764"/>
            <a:ext cx="7642419" cy="4739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6"/>
          <p:cNvSpPr/>
          <p:nvPr/>
        </p:nvSpPr>
        <p:spPr>
          <a:xfrm>
            <a:off x="1729053" y="4430750"/>
            <a:ext cx="828294" cy="4361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5" y="1498103"/>
            <a:ext cx="5820937" cy="3692657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2571" y="1506324"/>
            <a:ext cx="568853" cy="2927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62287" y="39093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Line-by-line </a:t>
            </a:r>
            <a:r>
              <a:rPr lang="ko-KR" altLang="en-US" dirty="0"/>
              <a:t>코드 리뷰 가능</a:t>
            </a:r>
          </a:p>
        </p:txBody>
      </p:sp>
    </p:spTree>
    <p:extLst>
      <p:ext uri="{BB962C8B-B14F-4D97-AF65-F5344CB8AC3E}">
        <p14:creationId xmlns:p14="http://schemas.microsoft.com/office/powerpoint/2010/main" val="31781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코멘트를 통하여 코드 리뷰 진행</a:t>
            </a:r>
            <a:endParaRPr lang="en-US" altLang="ko-KR" dirty="0"/>
          </a:p>
          <a:p>
            <a:pPr lvl="1"/>
            <a:r>
              <a:rPr lang="ko-KR" altLang="en-US" dirty="0"/>
              <a:t>코드에 문제가 있을 경우 코드 수정 및 푸시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병합 수락</a:t>
            </a:r>
            <a:endParaRPr lang="en-US" altLang="ko-KR" dirty="0"/>
          </a:p>
          <a:p>
            <a:pPr lvl="1"/>
            <a:r>
              <a:rPr lang="ko-KR" altLang="en-US" dirty="0"/>
              <a:t>문제가 없다면 병합 수락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병합 시 원본 브랜치를 삭제 가능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" y="2548960"/>
            <a:ext cx="6527182" cy="2216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8723"/>
          <a:stretch/>
        </p:blipFill>
        <p:spPr>
          <a:xfrm>
            <a:off x="4997467" y="5345151"/>
            <a:ext cx="3105753" cy="1089335"/>
          </a:xfrm>
          <a:prstGeom prst="rect">
            <a:avLst/>
          </a:prstGeom>
        </p:spPr>
      </p:pic>
      <p:sp>
        <p:nvSpPr>
          <p:cNvPr id="9" name="직사각형 10"/>
          <p:cNvSpPr/>
          <p:nvPr/>
        </p:nvSpPr>
        <p:spPr>
          <a:xfrm>
            <a:off x="5056193" y="5769623"/>
            <a:ext cx="1098533" cy="3635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6011" y="5615734"/>
            <a:ext cx="81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체크</a:t>
            </a:r>
            <a:r>
              <a:rPr lang="en-US" altLang="ko-KR" sz="1400" dirty="0">
                <a:solidFill>
                  <a:srgbClr val="C00000"/>
                </a:solidFill>
              </a:rPr>
              <a:t>!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H="1">
            <a:off x="6285112" y="5808372"/>
            <a:ext cx="102559" cy="1817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6" y="1727737"/>
            <a:ext cx="7977381" cy="268469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 branch </a:t>
            </a:r>
            <a:r>
              <a:rPr lang="ko-KR" altLang="en-US" dirty="0"/>
              <a:t>변경 내용 확인 </a:t>
            </a:r>
            <a:r>
              <a:rPr lang="en-US" altLang="ko-KR" dirty="0"/>
              <a:t>(</a:t>
            </a:r>
            <a:r>
              <a:rPr lang="en-US" altLang="ko-KR" dirty="0" err="1"/>
              <a:t>GitLab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8643" y="2382088"/>
            <a:ext cx="1167272" cy="3090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606" y="2950496"/>
            <a:ext cx="897935" cy="3279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51130" y="4034714"/>
            <a:ext cx="61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Master </a:t>
            </a:r>
            <a:r>
              <a:rPr lang="ko-KR" altLang="en-US" sz="1400" dirty="0" err="1">
                <a:solidFill>
                  <a:srgbClr val="C00000"/>
                </a:solidFill>
              </a:rPr>
              <a:t>브랜치에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feature/login branch</a:t>
            </a:r>
            <a:r>
              <a:rPr lang="ko-KR" altLang="en-US" sz="1400" dirty="0">
                <a:solidFill>
                  <a:srgbClr val="C00000"/>
                </a:solidFill>
              </a:rPr>
              <a:t>의 내용이 적용된 것을 확인 할 수 있음</a:t>
            </a:r>
          </a:p>
        </p:txBody>
      </p:sp>
      <p:sp>
        <p:nvSpPr>
          <p:cNvPr id="12" name="직사각형 7"/>
          <p:cNvSpPr/>
          <p:nvPr/>
        </p:nvSpPr>
        <p:spPr>
          <a:xfrm>
            <a:off x="3100039" y="1672685"/>
            <a:ext cx="706244" cy="3365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7"/>
          <p:cNvSpPr/>
          <p:nvPr/>
        </p:nvSpPr>
        <p:spPr>
          <a:xfrm>
            <a:off x="3100039" y="2009282"/>
            <a:ext cx="356839" cy="302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6" y="4669465"/>
            <a:ext cx="6434253" cy="1804227"/>
          </a:xfrm>
          <a:prstGeom prst="rect">
            <a:avLst/>
          </a:prstGeom>
        </p:spPr>
      </p:pic>
      <p:sp>
        <p:nvSpPr>
          <p:cNvPr id="15" name="직사각형 7"/>
          <p:cNvSpPr/>
          <p:nvPr/>
        </p:nvSpPr>
        <p:spPr>
          <a:xfrm>
            <a:off x="4070195" y="4677862"/>
            <a:ext cx="706244" cy="3365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7"/>
          <p:cNvSpPr/>
          <p:nvPr/>
        </p:nvSpPr>
        <p:spPr>
          <a:xfrm>
            <a:off x="6211229" y="5146741"/>
            <a:ext cx="618630" cy="2504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51130" y="6352268"/>
            <a:ext cx="61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Master </a:t>
            </a:r>
            <a:r>
              <a:rPr lang="ko-KR" altLang="en-US" sz="1400" dirty="0">
                <a:solidFill>
                  <a:srgbClr val="C00000"/>
                </a:solidFill>
              </a:rPr>
              <a:t>브랜치만 남고 </a:t>
            </a:r>
            <a:r>
              <a:rPr lang="en-US" altLang="ko-KR" sz="1400" dirty="0">
                <a:solidFill>
                  <a:srgbClr val="C00000"/>
                </a:solidFill>
              </a:rPr>
              <a:t>feature/login branch</a:t>
            </a:r>
            <a:r>
              <a:rPr lang="ko-KR" altLang="en-US" sz="1400" dirty="0">
                <a:solidFill>
                  <a:srgbClr val="C00000"/>
                </a:solidFill>
              </a:rPr>
              <a:t>가 삭제된 것을 확인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3741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1" y="2100379"/>
            <a:ext cx="8031637" cy="329644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 branch </a:t>
            </a:r>
            <a:r>
              <a:rPr lang="ko-KR" altLang="en-US" dirty="0"/>
              <a:t>변경 내용 확인</a:t>
            </a:r>
            <a:endParaRPr lang="en-US" altLang="ko-KR" dirty="0"/>
          </a:p>
          <a:p>
            <a:pPr lvl="1"/>
            <a:r>
              <a:rPr lang="en-US" altLang="ko-KR" dirty="0"/>
              <a:t>Master branch</a:t>
            </a:r>
            <a:r>
              <a:rPr lang="ko-KR" altLang="en-US" dirty="0"/>
              <a:t>로 이동 후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ko-KR" altLang="en-US" dirty="0"/>
              <a:t>진행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75808" y="2405154"/>
            <a:ext cx="5852134" cy="1459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7"/>
          <p:cNvSpPr/>
          <p:nvPr/>
        </p:nvSpPr>
        <p:spPr>
          <a:xfrm>
            <a:off x="7927942" y="0"/>
            <a:ext cx="1216058" cy="318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Windows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된 </a:t>
            </a:r>
            <a:r>
              <a:rPr lang="ko-KR" altLang="en-US" dirty="0" err="1"/>
              <a:t>브랜치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ko-KR" altLang="en-US" dirty="0"/>
              <a:t>원격 </a:t>
            </a:r>
            <a:r>
              <a:rPr lang="en-US" altLang="ko-KR" dirty="0"/>
              <a:t>feature/login </a:t>
            </a:r>
            <a:r>
              <a:rPr lang="en-US" altLang="ko-KR" dirty="0" err="1"/>
              <a:t>branh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92" y="2251042"/>
            <a:ext cx="3619045" cy="1410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57" y="4133808"/>
            <a:ext cx="5638800" cy="1809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00914" y="2396010"/>
            <a:ext cx="662223" cy="7431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19"/>
          <p:cNvSpPr/>
          <p:nvPr/>
        </p:nvSpPr>
        <p:spPr>
          <a:xfrm rot="3442045">
            <a:off x="4160291" y="3336705"/>
            <a:ext cx="824764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53614" y="4382011"/>
            <a:ext cx="3219285" cy="7431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된 </a:t>
            </a:r>
            <a:r>
              <a:rPr lang="ko-KR" altLang="en-US" dirty="0" err="1"/>
              <a:t>브랜치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feature/login </a:t>
            </a:r>
            <a:r>
              <a:rPr lang="en-US" altLang="ko-KR" dirty="0" err="1"/>
              <a:t>branh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36" y="2221228"/>
            <a:ext cx="4634247" cy="37930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80" y="2733815"/>
            <a:ext cx="285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feature/login </a:t>
            </a:r>
            <a:r>
              <a:rPr lang="ko-KR" altLang="en-US" sz="1600" dirty="0" err="1">
                <a:solidFill>
                  <a:srgbClr val="C00000"/>
                </a:solidFill>
              </a:rPr>
              <a:t>브랜치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</a:rPr>
              <a:t>우클릭</a:t>
            </a:r>
            <a:r>
              <a:rPr lang="en-US" altLang="ko-KR" sz="1600" dirty="0">
                <a:solidFill>
                  <a:srgbClr val="C00000"/>
                </a:solidFill>
              </a:rPr>
              <a:t>!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3030" y="5355131"/>
            <a:ext cx="3664053" cy="3386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깔끔하게 정리 된 모습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Merge </a:t>
            </a:r>
            <a:r>
              <a:rPr lang="ko-KR" altLang="en-US" dirty="0"/>
              <a:t>수락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735"/>
            <a:ext cx="8982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/>
          <a:lstStyle/>
          <a:p>
            <a:r>
              <a:rPr lang="ko-KR" altLang="en-US" dirty="0"/>
              <a:t>로그인 완료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5" y="1781664"/>
            <a:ext cx="7700693" cy="45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59329"/>
            <a:ext cx="8563707" cy="532719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저장소 </a:t>
            </a:r>
            <a:r>
              <a:rPr lang="en-US" altLang="ko-KR" b="1" dirty="0"/>
              <a:t>(Repository)</a:t>
            </a:r>
          </a:p>
          <a:p>
            <a:pPr lvl="1"/>
            <a:r>
              <a:rPr lang="ko-KR" altLang="en-US" dirty="0"/>
              <a:t>소스코드가 저장되어 있는 여러 개의 </a:t>
            </a:r>
            <a:r>
              <a:rPr lang="ko-KR" altLang="en-US" dirty="0" err="1"/>
              <a:t>브랜치</a:t>
            </a:r>
            <a:r>
              <a:rPr lang="en-US" altLang="ko-KR" dirty="0"/>
              <a:t>(Branch)</a:t>
            </a:r>
            <a:r>
              <a:rPr lang="ko-KR" altLang="en-US" dirty="0"/>
              <a:t>들이 모여 있는 디스크상의 물리적 공간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체크아웃 </a:t>
            </a:r>
            <a:r>
              <a:rPr lang="en-US" altLang="ko-KR" b="1" dirty="0"/>
              <a:t>(Checkout)</a:t>
            </a:r>
          </a:p>
          <a:p>
            <a:pPr lvl="1"/>
            <a:r>
              <a:rPr lang="ko-KR" altLang="en-US" dirty="0"/>
              <a:t>특정 시점이나 </a:t>
            </a:r>
            <a:r>
              <a:rPr lang="ko-KR" altLang="en-US" dirty="0" err="1"/>
              <a:t>브랜치의</a:t>
            </a:r>
            <a:r>
              <a:rPr lang="ko-KR" altLang="en-US" dirty="0"/>
              <a:t> 소스코드로 이동하는 과정</a:t>
            </a:r>
            <a:endParaRPr lang="en-US" altLang="ko-KR" dirty="0"/>
          </a:p>
          <a:p>
            <a:pPr lvl="1"/>
            <a:r>
              <a:rPr lang="ko-KR" altLang="en-US" dirty="0"/>
              <a:t>체크아웃 대상은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스테이지 </a:t>
            </a:r>
            <a:r>
              <a:rPr lang="en-US" altLang="ko-KR" b="1" dirty="0"/>
              <a:t>(Stage)</a:t>
            </a:r>
          </a:p>
          <a:p>
            <a:pPr lvl="1"/>
            <a:r>
              <a:rPr lang="ko-KR" altLang="en-US" dirty="0"/>
              <a:t>작업한 내용이 올라가는 임시 저장 영역</a:t>
            </a:r>
            <a:endParaRPr lang="en-US" altLang="ko-KR" dirty="0"/>
          </a:p>
          <a:p>
            <a:pPr lvl="1"/>
            <a:r>
              <a:rPr lang="ko-KR" altLang="en-US" dirty="0"/>
              <a:t>스테이지를 이용하여 작업한 내용 중 </a:t>
            </a:r>
            <a:r>
              <a:rPr lang="ko-KR" altLang="en-US" dirty="0" err="1"/>
              <a:t>커밋에</a:t>
            </a:r>
            <a:r>
              <a:rPr lang="ko-KR" altLang="en-US" dirty="0"/>
              <a:t> 반영할 파일만 선별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개념 정리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1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</a:t>
            </a:r>
            <a:r>
              <a:rPr lang="en-US" altLang="ko-KR" b="1" dirty="0"/>
              <a:t>(Commit)</a:t>
            </a:r>
          </a:p>
          <a:p>
            <a:pPr lvl="1"/>
            <a:r>
              <a:rPr lang="ko-KR" altLang="en-US" dirty="0"/>
              <a:t>작업한 내용을 로컬 저장소에 저장하는 과정</a:t>
            </a:r>
            <a:endParaRPr lang="en-US" altLang="ko-KR" dirty="0"/>
          </a:p>
          <a:p>
            <a:pPr lvl="1"/>
            <a:r>
              <a:rPr lang="ko-KR" altLang="en-US" dirty="0"/>
              <a:t>의미 있는 변경 단위로서</a:t>
            </a:r>
            <a:r>
              <a:rPr lang="en-US" altLang="ko-KR" dirty="0"/>
              <a:t> </a:t>
            </a:r>
            <a:r>
              <a:rPr lang="ko-KR" altLang="en-US" dirty="0"/>
              <a:t>변경에 대한 설명을 </a:t>
            </a:r>
            <a:r>
              <a:rPr lang="ko-KR" altLang="en-US" dirty="0" err="1"/>
              <a:t>커밋</a:t>
            </a:r>
            <a:r>
              <a:rPr lang="ko-KR" altLang="en-US" dirty="0"/>
              <a:t> 로그로 남김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푸시</a:t>
            </a:r>
            <a:r>
              <a:rPr lang="ko-KR" altLang="en-US" b="1" dirty="0"/>
              <a:t> </a:t>
            </a:r>
            <a:r>
              <a:rPr lang="en-US" altLang="ko-KR" b="1" dirty="0"/>
              <a:t>(Push)</a:t>
            </a:r>
          </a:p>
          <a:p>
            <a:pPr lvl="1"/>
            <a:r>
              <a:rPr lang="ko-KR" altLang="en-US" dirty="0"/>
              <a:t>로컬 저장소의 내용 중 원격 저장소에 반영되지 않은 </a:t>
            </a:r>
            <a:r>
              <a:rPr lang="ko-KR" altLang="en-US" dirty="0" err="1"/>
              <a:t>커밋을</a:t>
            </a:r>
            <a:r>
              <a:rPr lang="ko-KR" altLang="en-US" dirty="0"/>
              <a:t> 원격 저장소로 보내는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풀 </a:t>
            </a:r>
            <a:r>
              <a:rPr lang="en-US" altLang="ko-KR" b="1" dirty="0"/>
              <a:t>(Pull)</a:t>
            </a:r>
          </a:p>
          <a:p>
            <a:pPr lvl="1"/>
            <a:r>
              <a:rPr lang="ko-KR" altLang="en-US" dirty="0"/>
              <a:t>원격 저장소에 있는 내용 중 로컬 저장소에 반영되지 않은 내용을 가져와서 로컬 저장소에 저장하는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개념 정리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브랜치</a:t>
            </a:r>
            <a:r>
              <a:rPr lang="ko-KR" altLang="en-US" b="1" dirty="0"/>
              <a:t> </a:t>
            </a:r>
            <a:r>
              <a:rPr lang="en-US" altLang="ko-KR" b="1" dirty="0"/>
              <a:t>(Branch)</a:t>
            </a:r>
          </a:p>
          <a:p>
            <a:pPr lvl="1"/>
            <a:r>
              <a:rPr lang="ko-KR" altLang="en-US" dirty="0" err="1"/>
              <a:t>커밋을</a:t>
            </a:r>
            <a:r>
              <a:rPr lang="ko-KR" altLang="en-US" dirty="0"/>
              <a:t> 단위로 구분된 소스코드에서 분기하여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쌓을 수 있는 가지를 만드는 것</a:t>
            </a:r>
            <a:r>
              <a:rPr lang="en-US" altLang="ko-KR" dirty="0"/>
              <a:t>, </a:t>
            </a:r>
            <a:r>
              <a:rPr lang="ko-KR" altLang="en-US" dirty="0"/>
              <a:t>혹은 그 가지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병합 </a:t>
            </a:r>
            <a:r>
              <a:rPr lang="en-US" altLang="ko-KR" b="1" dirty="0"/>
              <a:t>(Merge)</a:t>
            </a:r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합치는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개념 정리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altLang="ko-KR" dirty="0"/>
              <a:t>https://docs.gitlab.com/ce/gitlab-basics/README.html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개념 가이드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http://www.slideshare.net/einsub/svn-git-17386752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간편 안내서</a:t>
            </a:r>
            <a:endParaRPr lang="en-US" altLang="ko-KR" dirty="0"/>
          </a:p>
          <a:p>
            <a:pPr lvl="1"/>
            <a:r>
              <a:rPr lang="en-US" altLang="ko-KR" dirty="0"/>
              <a:t>http://rogerdudler.github.io/git-guide/index.ko.html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 연결</a:t>
            </a:r>
            <a:endParaRPr lang="en-US" altLang="ko-KR" dirty="0"/>
          </a:p>
          <a:p>
            <a:pPr lvl="1"/>
            <a:r>
              <a:rPr lang="ko-KR" altLang="en-US" dirty="0"/>
              <a:t>지금 단계에선 설정 건너뛰기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8" y="2121030"/>
            <a:ext cx="7299973" cy="42844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78790" y="5887058"/>
            <a:ext cx="1676014" cy="45619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SSH-key </a:t>
            </a:r>
            <a:r>
              <a:rPr lang="ko-KR" altLang="en-US" dirty="0"/>
              <a:t>설정 여부</a:t>
            </a:r>
            <a:endParaRPr lang="en-US" altLang="ko-KR" dirty="0"/>
          </a:p>
          <a:p>
            <a:pPr lvl="1"/>
            <a:r>
              <a:rPr lang="ko-KR" altLang="en-US" dirty="0"/>
              <a:t>지금 단계에선 </a:t>
            </a:r>
            <a:r>
              <a:rPr lang="en-US" altLang="ko-KR" dirty="0"/>
              <a:t>‘</a:t>
            </a:r>
            <a:r>
              <a:rPr lang="ko-KR" altLang="en-US" dirty="0" err="1"/>
              <a:t>아니오</a:t>
            </a:r>
            <a:r>
              <a:rPr lang="en-US" altLang="ko-KR" dirty="0"/>
              <a:t>’ </a:t>
            </a:r>
            <a:r>
              <a:rPr lang="ko-KR" altLang="en-US" dirty="0"/>
              <a:t>클릭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내장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7" y="2088504"/>
            <a:ext cx="5256065" cy="16086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85772" y="3317894"/>
            <a:ext cx="721970" cy="301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41" y="3976288"/>
            <a:ext cx="5436173" cy="27893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83508" y="5088003"/>
            <a:ext cx="3990290" cy="3560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2538</Words>
  <Application>Microsoft Office PowerPoint</Application>
  <PresentationFormat>화면 슬라이드 쇼(4:3)</PresentationFormat>
  <Paragraphs>584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HY산B</vt:lpstr>
      <vt:lpstr>HY중고딕</vt:lpstr>
      <vt:lpstr>맑은 고딕</vt:lpstr>
      <vt:lpstr>새굴림</vt:lpstr>
      <vt:lpstr>Arial</vt:lpstr>
      <vt:lpstr>Wingdings</vt:lpstr>
      <vt:lpstr>Diamond Grid 16x9</vt:lpstr>
      <vt:lpstr>버전 관리 및 협업: Git</vt:lpstr>
      <vt:lpstr>GitLab 실습</vt:lpstr>
      <vt:lpstr>GitLab 실습: 클라이언트 설치</vt:lpstr>
      <vt:lpstr>GitLab 실습: 클라이언트 설치 (계속)</vt:lpstr>
      <vt:lpstr>GitLab 실습: 클라이언트 설치 (계속)</vt:lpstr>
      <vt:lpstr>GitLab 실습: 클라이언트 설치 (계속)</vt:lpstr>
      <vt:lpstr>GitLab 실습: 클라이언트 설치 (계속)</vt:lpstr>
      <vt:lpstr>GitLab 실습: 클라이언트 설치 (계속)</vt:lpstr>
      <vt:lpstr>GitLab 실습: 클라이언트 설치 (계속)</vt:lpstr>
      <vt:lpstr>GitLab 실습: 클라이언트 설치 (계속)</vt:lpstr>
      <vt:lpstr>GitLab 실습: 클라이언트 설치 (계속)</vt:lpstr>
      <vt:lpstr>인증 설정</vt:lpstr>
      <vt:lpstr>GitLab 실습: SSH-Key 설정</vt:lpstr>
      <vt:lpstr>GitLab 실습: SSH-Key 설정 (cont’d)</vt:lpstr>
      <vt:lpstr>GitLab 실습: SSH-Key 설정</vt:lpstr>
      <vt:lpstr>GitLab 실습: SSH-Key 설정 (cont’d)</vt:lpstr>
      <vt:lpstr>GitLab 실습: SSH-Key 설정 (cont’d)</vt:lpstr>
      <vt:lpstr>GitLab 실습: SSH-Key 설정 (cont’d)</vt:lpstr>
      <vt:lpstr>GitLab 실습: SSH-Key 설정 (cont’d)</vt:lpstr>
      <vt:lpstr>GitLab실습: HTTP 인증</vt:lpstr>
      <vt:lpstr>GitLab 실습: 프로젝트</vt:lpstr>
      <vt:lpstr>GitLab 실습: 프로젝트 클론</vt:lpstr>
      <vt:lpstr>GitLab 실습: 프로젝트 클론 (cont’d)</vt:lpstr>
      <vt:lpstr>GitLab 실습: 프로젝트 클론 (cont’d)</vt:lpstr>
      <vt:lpstr>GitLab 실습: 프로젝트 클론 (cont’d)</vt:lpstr>
      <vt:lpstr>GitLab 실습: 프로젝트 클론</vt:lpstr>
      <vt:lpstr>GitLab 실습: 프로젝트 클론 (cont’d)</vt:lpstr>
      <vt:lpstr>GitLab 실습: 프로젝트 클론 (cont’d)</vt:lpstr>
      <vt:lpstr>GitLab 실습: 파일 추가</vt:lpstr>
      <vt:lpstr>GitLab 실습: 파일 추가 (cont’d)</vt:lpstr>
      <vt:lpstr>GitLab 실습: 파일 추가 (cont’d)</vt:lpstr>
      <vt:lpstr>GitLab 실습: 파일 추가 (cont’d)</vt:lpstr>
      <vt:lpstr>GitLab 실습: 파일 추가 (cont’d)</vt:lpstr>
      <vt:lpstr>GitLab 실습: 파일 추가 (cont’d)</vt:lpstr>
      <vt:lpstr>GitLab 실습: 파일 추가 (cont’d)</vt:lpstr>
      <vt:lpstr>GitLab 실습: 마스터 브랜치 확인</vt:lpstr>
      <vt:lpstr>GitLab 실습: 원격 저장소 Pulling</vt:lpstr>
      <vt:lpstr>GitLab 실습: 원격 저장소 Pulling (cont’d)</vt:lpstr>
      <vt:lpstr>GitLab 실습: 원격 저장소 Pulling (cont’d)</vt:lpstr>
      <vt:lpstr>GitLab 실습: 원격 저장소 Pulling (cont’d)</vt:lpstr>
      <vt:lpstr>GitLab 실습: 원격 저장소 Pulling (cont’d)</vt:lpstr>
      <vt:lpstr>GitLab 실습: 브랜치 작업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브랜치 작업 (cont’d)</vt:lpstr>
      <vt:lpstr>GitLab 실습: Merge 요청</vt:lpstr>
      <vt:lpstr>GitLab 실습: Merge 요청 (cont’d)</vt:lpstr>
      <vt:lpstr>GitLab 실습: Merge 요청 (cont’d)</vt:lpstr>
      <vt:lpstr>GitLab 실습: Merge 요청 (cont’d)</vt:lpstr>
      <vt:lpstr>GitLab 실습: Merge 요청 (cont’d)</vt:lpstr>
      <vt:lpstr>GitLab 실습: Merge 요청 (cont’d)</vt:lpstr>
      <vt:lpstr>GitLab 실습: Merge 요청 (cont’d)</vt:lpstr>
      <vt:lpstr>GitLab 실습: Merge 요청 (cont’d)</vt:lpstr>
      <vt:lpstr>GitLab 실습: Merge 요청 (cont’d)</vt:lpstr>
      <vt:lpstr>GitLab 실습: Merge 수락</vt:lpstr>
      <vt:lpstr>GitLab 실습: Merge 수락 (cont’d)</vt:lpstr>
      <vt:lpstr>GitLab 실습: Merge 수락 (cont’d)</vt:lpstr>
      <vt:lpstr>GitLab 실습: Merge 수락 (cont’d)</vt:lpstr>
      <vt:lpstr>GitLab 실습: Merge 수락 (cont’d)</vt:lpstr>
      <vt:lpstr>GitLab 실습: Merge 수락 (cont’d)</vt:lpstr>
      <vt:lpstr>GitLab 실습: Merge 수락 (cont’d)</vt:lpstr>
      <vt:lpstr>주요 개념 정리</vt:lpstr>
      <vt:lpstr>주요 개념 정리 (cont’d)</vt:lpstr>
      <vt:lpstr>주요 개념 정리 (cont’d)</vt:lpstr>
      <vt:lpstr>참고 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2016-03-20T12:53:11Z</dcterms:created>
  <dcterms:modified xsi:type="dcterms:W3CDTF">2017-03-12T06:31:47Z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