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81" r:id="rId25"/>
    <p:sldId id="280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MINTU VIPIN JOY" initials="MV" lastIdx="1" clrIdx="3">
    <p:extLst>
      <p:ext uri="{19B8F6BF-5375-455C-9EA6-DF929625EA0E}">
        <p15:presenceInfo xmlns:p15="http://schemas.microsoft.com/office/powerpoint/2012/main" userId="d17f7bc477e049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74150" autoAdjust="0"/>
  </p:normalViewPr>
  <p:slideViewPr>
    <p:cSldViewPr snapToGrid="0" snapToObjects="1" showGuides="1">
      <p:cViewPr varScale="1">
        <p:scale>
          <a:sx n="61" d="100"/>
          <a:sy n="61" d="100"/>
        </p:scale>
        <p:origin x="80" y="1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12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Mintu-Vipin/NPowerCanada_JuniorDataAnalyst/blob/0c56e41242757cd89f934d55c9aa07943b335850/Course9Week5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902" y="1825625"/>
            <a:ext cx="5923794" cy="2253435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STACK OVERFLOW DEVELOPER SURVEY(2019)-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177354"/>
            <a:ext cx="2731168" cy="999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MINTU VIPIN JOY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 APRIL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MySQL as most used database</a:t>
            </a:r>
          </a:p>
          <a:p>
            <a:r>
              <a:rPr lang="en-US" sz="2400" dirty="0"/>
              <a:t>Lack of interest in Microsoft SQL Server and SQLite</a:t>
            </a:r>
          </a:p>
          <a:p>
            <a:r>
              <a:rPr lang="en-US" sz="2400" dirty="0"/>
              <a:t>Increasing interest in PostgreSQL and MongoDB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 algn="l">
              <a:buNone/>
            </a:pPr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Microsoft SQL Server and SQLite losing ground in the market</a:t>
            </a:r>
          </a:p>
          <a:p>
            <a:r>
              <a:rPr lang="en-US" sz="24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PostgreSQL and MongoDB establishment in the market</a:t>
            </a:r>
          </a:p>
          <a:p>
            <a:r>
              <a:rPr lang="en-US" sz="2400" dirty="0">
                <a:solidFill>
                  <a:srgbClr val="006FC0"/>
                </a:solidFill>
                <a:latin typeface="Calibri" panose="020F0502020204030204" pitchFamily="34" charset="0"/>
              </a:rPr>
              <a:t>Open source databases are preferred</a:t>
            </a:r>
            <a:endParaRPr lang="en-US" sz="2400" b="0" i="0" u="none" strike="noStrike" baseline="0" dirty="0">
              <a:solidFill>
                <a:srgbClr val="006F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6143" y="3142211"/>
            <a:ext cx="6117657" cy="881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Dashboard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0412F-3F97-724C-854F-404A7FB20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18" y="1358012"/>
            <a:ext cx="9101764" cy="470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C7396-A962-02F4-D16D-1CA73108A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98" y="1418988"/>
            <a:ext cx="8521435" cy="475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20BD9-E818-8F64-DA24-E4EE8CA22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8" y="1418640"/>
            <a:ext cx="8855243" cy="48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Current &amp; Future Technology Usage Trend</a:t>
            </a:r>
          </a:p>
          <a:p>
            <a:endParaRPr lang="en-US" dirty="0"/>
          </a:p>
          <a:p>
            <a:r>
              <a:rPr lang="en-US" dirty="0"/>
              <a:t>Gender, Age, Country and Education Discrimination in IT Industry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JavaScript widely used and TypeScript getting popular</a:t>
            </a:r>
          </a:p>
          <a:p>
            <a:r>
              <a:rPr lang="en-US" sz="2400" dirty="0"/>
              <a:t>Developers mostly located in developed countries</a:t>
            </a:r>
          </a:p>
          <a:p>
            <a:r>
              <a:rPr lang="en-US" sz="2400" dirty="0"/>
              <a:t>There are extreme gender and age</a:t>
            </a:r>
          </a:p>
          <a:p>
            <a:pPr marL="0" indent="0">
              <a:buNone/>
            </a:pPr>
            <a:r>
              <a:rPr lang="en-US" sz="2400" dirty="0"/>
              <a:t>discrimination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JavaScript and TypeScript web</a:t>
            </a:r>
          </a:p>
          <a:p>
            <a:pPr marL="0" indent="0">
              <a:buNone/>
            </a:pPr>
            <a:r>
              <a:rPr lang="en-US" sz="2400" dirty="0"/>
              <a:t> frames gaining fans</a:t>
            </a:r>
          </a:p>
          <a:p>
            <a:r>
              <a:rPr lang="en-US" sz="2400" dirty="0"/>
              <a:t>Young developers without postgrad studies on its majority</a:t>
            </a:r>
          </a:p>
          <a:p>
            <a:r>
              <a:rPr lang="en-US" sz="2400" dirty="0"/>
              <a:t>Gender gap and age gap will affect job hiring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Current &amp; Future Technology Usage Trend</a:t>
            </a:r>
          </a:p>
          <a:p>
            <a:pPr lvl="1"/>
            <a:r>
              <a:rPr lang="en-US" dirty="0"/>
              <a:t>Programming Language, Database, Platform and Web frame </a:t>
            </a:r>
          </a:p>
          <a:p>
            <a:r>
              <a:rPr lang="en-US" dirty="0"/>
              <a:t>Gender, age, country, and education significantly influence workforce diversity, skills development, and market dynamics in the IT industry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3259" y="1594397"/>
            <a:ext cx="68095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IBM Cognos Analytics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IBM Cognos Analytics is a comprehensive business intelligence and analytics platform that enables organizations to make data-driven decisions. It offers powerful reporting, dashboarding, and data visualization capabilities to uncover insights from diverse data sources</a:t>
            </a:r>
            <a:endParaRPr lang="en-CA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C9413-911F-65DB-13EB-BBEAD68049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08693" y="2190749"/>
            <a:ext cx="5974613" cy="3459279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26E1A4-590D-EB1F-705B-CF31214F37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84783" y="2190750"/>
            <a:ext cx="6222434" cy="3500846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0CBC-9205-9D56-1F5C-6B2E2333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Ethnicity of Respondents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9922ED-9F95-33FE-4008-9A9D5BD2C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897" y="1850128"/>
            <a:ext cx="6928206" cy="4032457"/>
          </a:xfrm>
        </p:spPr>
      </p:pic>
    </p:spTree>
    <p:extLst>
      <p:ext uri="{BB962C8B-B14F-4D97-AF65-F5344CB8AC3E}">
        <p14:creationId xmlns:p14="http://schemas.microsoft.com/office/powerpoint/2010/main" val="3029668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027D-2FA3-2590-BEC9-D2FF8D61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861" y="3705091"/>
            <a:ext cx="3438869" cy="1325563"/>
          </a:xfrm>
        </p:spPr>
        <p:txBody>
          <a:bodyPr/>
          <a:lstStyle/>
          <a:p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459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6379" y="1616854"/>
            <a:ext cx="5755908" cy="493041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Data Cleaning, EDA</a:t>
            </a:r>
          </a:p>
          <a:p>
            <a:r>
              <a:rPr lang="en-US" sz="2200" dirty="0"/>
              <a:t>Current Technology Usage Trend</a:t>
            </a:r>
          </a:p>
          <a:p>
            <a:pPr lvl="1"/>
            <a:r>
              <a:rPr lang="en-US" sz="1800" dirty="0"/>
              <a:t>Language</a:t>
            </a:r>
          </a:p>
          <a:p>
            <a:pPr lvl="1"/>
            <a:r>
              <a:rPr lang="en-US" sz="1800" dirty="0"/>
              <a:t>Database</a:t>
            </a:r>
          </a:p>
          <a:p>
            <a:pPr lvl="1"/>
            <a:r>
              <a:rPr lang="en-US" sz="1800" dirty="0"/>
              <a:t>Platform</a:t>
            </a:r>
          </a:p>
          <a:p>
            <a:pPr lvl="1"/>
            <a:r>
              <a:rPr lang="en-US" sz="1800" dirty="0"/>
              <a:t>Web Frame</a:t>
            </a:r>
          </a:p>
          <a:p>
            <a:r>
              <a:rPr lang="en-US" sz="2200" dirty="0"/>
              <a:t>Future Technology Usage Trend</a:t>
            </a:r>
          </a:p>
          <a:p>
            <a:pPr lvl="1"/>
            <a:r>
              <a:rPr lang="en-US" sz="1800" dirty="0"/>
              <a:t>Language</a:t>
            </a:r>
          </a:p>
          <a:p>
            <a:pPr lvl="1"/>
            <a:r>
              <a:rPr lang="en-US" sz="1800" dirty="0"/>
              <a:t>Database</a:t>
            </a:r>
          </a:p>
          <a:p>
            <a:pPr lvl="1"/>
            <a:r>
              <a:rPr lang="en-US" sz="1800" dirty="0"/>
              <a:t>Platform</a:t>
            </a:r>
          </a:p>
          <a:p>
            <a:pPr lvl="1"/>
            <a:r>
              <a:rPr lang="en-US" sz="1800" dirty="0"/>
              <a:t>Web Frame</a:t>
            </a:r>
          </a:p>
          <a:p>
            <a:r>
              <a:rPr lang="en-US" sz="2200" dirty="0"/>
              <a:t>Demographic Survey</a:t>
            </a:r>
          </a:p>
          <a:p>
            <a:pPr lvl="1"/>
            <a:r>
              <a:rPr lang="en-US" sz="1800" dirty="0"/>
              <a:t>Gender</a:t>
            </a:r>
          </a:p>
          <a:p>
            <a:pPr lvl="1"/>
            <a:r>
              <a:rPr lang="en-US" sz="1800" dirty="0"/>
              <a:t>Country</a:t>
            </a:r>
          </a:p>
          <a:p>
            <a:pPr lvl="1"/>
            <a:r>
              <a:rPr lang="en-US" sz="1800" dirty="0"/>
              <a:t>Age</a:t>
            </a:r>
          </a:p>
          <a:p>
            <a:pPr lvl="1"/>
            <a:r>
              <a:rPr lang="en-US" sz="1800" dirty="0"/>
              <a:t>Education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DataSet</a:t>
            </a:r>
            <a:r>
              <a:rPr lang="en-US" sz="2200" dirty="0"/>
              <a:t> - The 2019 Stack Overflow Developer Survey</a:t>
            </a:r>
          </a:p>
          <a:p>
            <a:pPr lvl="1"/>
            <a:r>
              <a:rPr lang="en-US" sz="1800" dirty="0"/>
              <a:t>Responders - 90,000 developers</a:t>
            </a:r>
          </a:p>
          <a:p>
            <a:pPr lvl="1"/>
            <a:r>
              <a:rPr lang="en-US" sz="1800" dirty="0" err="1"/>
              <a:t>Analysing</a:t>
            </a:r>
            <a:r>
              <a:rPr lang="en-US" sz="1800" dirty="0"/>
              <a:t> - Programming Languages, Databases, Platform, Web frame</a:t>
            </a:r>
          </a:p>
          <a:p>
            <a:pPr lvl="1"/>
            <a:r>
              <a:rPr lang="en-US" sz="1800" dirty="0"/>
              <a:t>Demographics – Gender, Country, Age, Education level</a:t>
            </a:r>
          </a:p>
          <a:p>
            <a:r>
              <a:rPr lang="en-US" sz="2200" dirty="0"/>
              <a:t>Target Audience</a:t>
            </a:r>
          </a:p>
          <a:p>
            <a:pPr lvl="1"/>
            <a:r>
              <a:rPr lang="en-US" sz="1800" dirty="0"/>
              <a:t>IT Professionals</a:t>
            </a:r>
          </a:p>
          <a:p>
            <a:pPr lvl="1"/>
            <a:r>
              <a:rPr lang="en-US" sz="1800" dirty="0"/>
              <a:t>Anyone interested in IT </a:t>
            </a:r>
          </a:p>
          <a:p>
            <a:pPr lvl="1"/>
            <a:r>
              <a:rPr lang="en-US" sz="1800" dirty="0"/>
              <a:t>Students</a:t>
            </a:r>
          </a:p>
          <a:p>
            <a:r>
              <a:rPr lang="en-US" sz="2200" dirty="0"/>
              <a:t>Significance of predicting the trend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Collect survey data &amp; explore its content</a:t>
            </a:r>
          </a:p>
          <a:p>
            <a:pPr lvl="1"/>
            <a:r>
              <a:rPr lang="en-US" sz="1800" dirty="0"/>
              <a:t>Web Scraping</a:t>
            </a:r>
          </a:p>
          <a:p>
            <a:pPr lvl="1"/>
            <a:r>
              <a:rPr lang="en-US" sz="1800" dirty="0"/>
              <a:t>APIs.</a:t>
            </a:r>
          </a:p>
          <a:p>
            <a:pPr lvl="1"/>
            <a:r>
              <a:rPr lang="en-US" sz="1800" dirty="0"/>
              <a:t>Request library.</a:t>
            </a:r>
          </a:p>
          <a:p>
            <a:r>
              <a:rPr lang="en-US" sz="2200" dirty="0"/>
              <a:t>Data Preprocessing &amp; Exploratory data analysis</a:t>
            </a:r>
          </a:p>
          <a:p>
            <a:pPr lvl="1"/>
            <a:r>
              <a:rPr lang="en-US" sz="1800" dirty="0"/>
              <a:t>Python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1800" dirty="0"/>
              <a:t>Highlight distribution of data, relationships, the composition and</a:t>
            </a:r>
          </a:p>
          <a:p>
            <a:pPr lvl="1"/>
            <a:r>
              <a:rPr lang="en-US" sz="1800" dirty="0"/>
              <a:t>comparison of data- python</a:t>
            </a:r>
          </a:p>
          <a:p>
            <a:r>
              <a:rPr lang="en-US" sz="2200" dirty="0"/>
              <a:t>Dashboard</a:t>
            </a:r>
          </a:p>
          <a:p>
            <a:pPr lvl="1"/>
            <a:r>
              <a:rPr lang="en-US" sz="1800" dirty="0"/>
              <a:t>IBM Cognos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8BEC4-428D-D09A-0D69-D520AD806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612571"/>
            <a:ext cx="4858149" cy="27961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37B523-4E1B-3BEE-8652-708EAA0F0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737" y="2612571"/>
            <a:ext cx="5212937" cy="279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JavaScript is top trending in the world</a:t>
            </a:r>
          </a:p>
          <a:p>
            <a:r>
              <a:rPr lang="en-US" sz="2400" dirty="0"/>
              <a:t>Python is more popular</a:t>
            </a:r>
          </a:p>
          <a:p>
            <a:r>
              <a:rPr lang="en-US" sz="2400" dirty="0"/>
              <a:t>HTML/CSS and SQL still has great portion in language usage trend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Web developments and Web developers are still in high demands</a:t>
            </a:r>
          </a:p>
          <a:p>
            <a:r>
              <a:rPr lang="en-US" sz="2400" dirty="0"/>
              <a:t>Python is the new trending language,</a:t>
            </a:r>
          </a:p>
          <a:p>
            <a:r>
              <a:rPr lang="en-US" sz="2400" dirty="0"/>
              <a:t>especially popular in AI fields</a:t>
            </a:r>
          </a:p>
          <a:p>
            <a:r>
              <a:rPr lang="en-US" sz="2400" dirty="0"/>
              <a:t>JavaScript and TypeScript are crucial to learn for developers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DB542-1B72-2053-60FB-1DCBBDE86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14" y="2506661"/>
            <a:ext cx="5054860" cy="2641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4F7C34-B961-F8A0-AA0F-76DE9D870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76" y="2516186"/>
            <a:ext cx="5023108" cy="262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454</Words>
  <Application>Microsoft Office PowerPoint</Application>
  <PresentationFormat>Widescreen</PresentationFormat>
  <Paragraphs>122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 OVERFLOW DEVELOPER SURVEY(2019)- Data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  <vt:lpstr>Ethnicity of Respondents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MINTU VIPIN JOY</cp:lastModifiedBy>
  <cp:revision>63</cp:revision>
  <dcterms:created xsi:type="dcterms:W3CDTF">2020-10-28T18:29:43Z</dcterms:created>
  <dcterms:modified xsi:type="dcterms:W3CDTF">2024-04-12T22:20:11Z</dcterms:modified>
</cp:coreProperties>
</file>