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3" autoAdjust="0"/>
    <p:restoredTop sz="95226" autoAdjust="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63259922862128"/>
          <c:y val="0.21264372676108378"/>
          <c:w val="0.41873506982973435"/>
          <c:h val="0.5076371307467937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Horario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6D1-4FCB-AA47-20F1C7E7B6B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6D1-4FCB-AA47-20F1C7E7B6B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6D1-4FCB-AA47-20F1C7E7B6B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6D1-4FCB-AA47-20F1C7E7B6B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8517AD9-666F-441A-B956-507671FD7C60}" type="PERCENTAGE">
                      <a:rPr lang="en-US" sz="100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rPr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6D1-4FCB-AA47-20F1C7E7B6B0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r"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5476F7E-2D7E-4A5D-8411-0FFEE055F578}" type="PERCENTAGE">
                      <a:rPr lang="en-US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rPr>
                      <a:pPr algn="r">
                        <a:defRPr/>
                      </a:pPr>
                      <a:t>[PORCENTAGEM]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r"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6D1-4FCB-AA47-20F1C7E7B6B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FF4FB63-6C80-41D8-8241-94DAF23A426A}" type="PERCENTAGE">
                      <a:rPr lang="en-US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rPr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6D1-4FCB-AA47-20F1C7E7B6B0}"/>
                </c:ext>
              </c:extLst>
            </c:dLbl>
            <c:dLbl>
              <c:idx val="3"/>
              <c:layout>
                <c:manualLayout>
                  <c:x val="-3.6899168228828301E-3"/>
                  <c:y val="4.6875005767102089E-3"/>
                </c:manualLayout>
              </c:layout>
              <c:tx>
                <c:rich>
                  <a:bodyPr/>
                  <a:lstStyle/>
                  <a:p>
                    <a:fld id="{99DB4CB8-4196-46A0-9B3C-2B3B257BB75F}" type="PERCENTAGE">
                      <a:rPr lang="en-US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rPr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6D1-4FCB-AA47-20F1C7E7B6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Noturno</c:v>
                </c:pt>
                <c:pt idx="1">
                  <c:v>Diurno</c:v>
                </c:pt>
                <c:pt idx="2">
                  <c:v>Vespertino</c:v>
                </c:pt>
                <c:pt idx="3">
                  <c:v>Não Especificado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1-4FCB-AA47-20F1C7E7B6B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9063259922862128"/>
          <c:y val="0.21264372676108378"/>
          <c:w val="0.41873506982973435"/>
          <c:h val="0.5076371307467937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Horario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19-457A-88C8-00C27259F8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19-457A-88C8-00C27259F8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19-457A-88C8-00C27259F8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819-457A-88C8-00C27259F81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8517AD9-666F-441A-B956-507671FD7C60}" type="PERCENTAGE">
                      <a:rPr lang="en-US" sz="1000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rPr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819-457A-88C8-00C27259F81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r"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5476F7E-2D7E-4A5D-8411-0FFEE055F578}" type="PERCENTAGE">
                      <a:rPr lang="en-US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rPr>
                      <a:pPr algn="r">
                        <a:defRPr/>
                      </a:pPr>
                      <a:t>[PORCENTAGEM]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r"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819-457A-88C8-00C27259F81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FF4FB63-6C80-41D8-8241-94DAF23A426A}" type="PERCENTAGE">
                      <a:rPr lang="en-US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rPr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819-457A-88C8-00C27259F81A}"/>
                </c:ext>
              </c:extLst>
            </c:dLbl>
            <c:dLbl>
              <c:idx val="3"/>
              <c:layout>
                <c:manualLayout>
                  <c:x val="-3.6899168228828301E-3"/>
                  <c:y val="4.6875005767102089E-3"/>
                </c:manualLayout>
              </c:layout>
              <c:tx>
                <c:rich>
                  <a:bodyPr/>
                  <a:lstStyle/>
                  <a:p>
                    <a:fld id="{99DB4CB8-4196-46A0-9B3C-2B3B257BB75F}" type="PERCENTAGE">
                      <a:rPr lang="en-US">
                        <a:solidFill>
                          <a:schemeClr val="tx1"/>
                        </a:solidFill>
                        <a:highlight>
                          <a:srgbClr val="000000"/>
                        </a:highlight>
                      </a:rPr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819-457A-88C8-00C27259F8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Noturno</c:v>
                </c:pt>
                <c:pt idx="1">
                  <c:v>Diurno</c:v>
                </c:pt>
                <c:pt idx="2">
                  <c:v>Vespertino</c:v>
                </c:pt>
                <c:pt idx="3">
                  <c:v>Não Especificado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12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19-457A-88C8-00C27259F81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Indice de Avaliação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C34-4808-BBC9-7EE2482ED0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C34-4808-BBC9-7EE2482ED0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C34-4808-BBC9-7EE2482ED0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C34-4808-BBC9-7EE2482ED0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C34-4808-BBC9-7EE2482ED08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Positivo</c:v>
                </c:pt>
                <c:pt idx="1">
                  <c:v>Negativo</c:v>
                </c:pt>
                <c:pt idx="2">
                  <c:v>Neutro</c:v>
                </c:pt>
                <c:pt idx="3">
                  <c:v>Sem Resposta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10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D3-4C19-A45A-0BF95273E7D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/>
              <a:t>Notas de Avaliação</a:t>
            </a:r>
          </a:p>
        </c:rich>
      </c:tx>
      <c:layout>
        <c:manualLayout>
          <c:xMode val="edge"/>
          <c:yMode val="edge"/>
          <c:x val="0.159518555766820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0173231019476603"/>
          <c:y val="0.14135837540560722"/>
          <c:w val="0.89826768980523397"/>
          <c:h val="0.53818093738105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1 a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Planilha1!$A$2:$A$5</c:f>
              <c:strCache>
                <c:ptCount val="3"/>
                <c:pt idx="0">
                  <c:v>Com Avaliação</c:v>
                </c:pt>
                <c:pt idx="1">
                  <c:v>Sem Avaliação</c:v>
                </c:pt>
                <c:pt idx="2">
                  <c:v>Geral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C-45D2-80FC-188A5834217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3 a 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Planilha1!$A$2:$A$5</c:f>
              <c:strCache>
                <c:ptCount val="3"/>
                <c:pt idx="0">
                  <c:v>Com Avaliação</c:v>
                </c:pt>
                <c:pt idx="1">
                  <c:v>Sem Avaliação</c:v>
                </c:pt>
                <c:pt idx="2">
                  <c:v>Geral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C-45D2-80FC-188A5834217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Planilha1!$A$2:$A$5</c:f>
              <c:strCache>
                <c:ptCount val="3"/>
                <c:pt idx="0">
                  <c:v>Com Avaliação</c:v>
                </c:pt>
                <c:pt idx="1">
                  <c:v>Sem Avaliação</c:v>
                </c:pt>
                <c:pt idx="2">
                  <c:v>Geral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C-45D2-80FC-188A58342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87049631"/>
        <c:axId val="1894483935"/>
      </c:barChart>
      <c:catAx>
        <c:axId val="188704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4483935"/>
        <c:crosses val="autoZero"/>
        <c:auto val="1"/>
        <c:lblAlgn val="ctr"/>
        <c:lblOffset val="100"/>
        <c:noMultiLvlLbl val="0"/>
      </c:catAx>
      <c:valAx>
        <c:axId val="189448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704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34660191973939"/>
          <c:y val="0.9081665418358208"/>
          <c:w val="0.42758544399144721"/>
          <c:h val="9.1833458164179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08/10/2023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9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8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8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8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8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8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8 de outubro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8 de outubro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8 de outubro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8 de outubro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8 de outubro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pt-BR" dirty="0"/>
              <a:t>Análise Textual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Felipe Santos</a:t>
            </a:r>
            <a:endParaRPr lang="pt-BR" dirty="0"/>
          </a:p>
          <a:p>
            <a:pPr rtl="0"/>
            <a:r>
              <a:rPr lang="pt-BR" dirty="0"/>
              <a:t>Smart Creative Soluctions</a:t>
            </a:r>
          </a:p>
          <a:p>
            <a:pPr rtl="0"/>
            <a:r>
              <a:rPr lang="pt-BR" dirty="0"/>
              <a:t>6 de Outubro de 20XX 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Problemática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FB012F8-E735-F692-B4C9-03197FF9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 anchor="t">
            <a:normAutofit/>
          </a:bodyPr>
          <a:lstStyle/>
          <a:p>
            <a:r>
              <a:rPr lang="en-US" dirty="0"/>
              <a:t>Sobre o experimento: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514FD22-3FE4-6D98-9FB5-3BCF00B0AE5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</p:spPr>
        <p:txBody>
          <a:bodyPr anchor="t">
            <a:normAutofit/>
          </a:bodyPr>
          <a:lstStyle/>
          <a:p>
            <a:r>
              <a:rPr lang="en-US" dirty="0"/>
              <a:t>Etapas da Ciência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</p:spPr>
        <p:txBody>
          <a:bodyPr rtlCol="0" anchor="t">
            <a:normAutofit/>
          </a:bodyPr>
          <a:lstStyle/>
          <a:p>
            <a:pPr rtl="0"/>
            <a:r>
              <a:rPr lang="pt-BR" dirty="0"/>
              <a:t>Nesta experiencia, foi escolhida a analise textual de comentários de um e-commerce, onde se constatou dados que padronizam a satisfação do cliente e o período em que eles preferem avaliar um produto. Foram utilizadas técnicas de ciência de dados para coletar, analisar  e modelar informações, bem como testar e validar o modelo usado.</a:t>
            </a:r>
          </a:p>
          <a:p>
            <a:pPr rtl="0"/>
            <a:endParaRPr lang="pt-BR" dirty="0"/>
          </a:p>
        </p:txBody>
      </p:sp>
      <p:pic>
        <p:nvPicPr>
          <p:cNvPr id="14" name="Espaço Reservado para Conteúdo 13" descr="Placa de trânsito ao lado de texto preto em fundo branco&#10;&#10;Descrição gerada automaticamente com confiança baixa">
            <a:extLst>
              <a:ext uri="{FF2B5EF4-FFF2-40B4-BE49-F238E27FC236}">
                <a16:creationId xmlns:a16="http://schemas.microsoft.com/office/drawing/2014/main" id="{85FC6F02-DFE9-7D87-902C-B9BE1F58F5C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83" t="8571" r="-7907" b="5842"/>
          <a:stretch/>
        </p:blipFill>
        <p:spPr>
          <a:xfrm>
            <a:off x="6362699" y="2798763"/>
            <a:ext cx="5225181" cy="2952680"/>
          </a:xfrm>
          <a:noFill/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Análise Textual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BR" smtClean="0"/>
              <a:pPr rtl="0">
                <a:spcAft>
                  <a:spcPts val="600"/>
                </a:spcAft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74839-C2E9-D4CF-78D8-04E7A1C7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Preparação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20592A-5776-F531-CD1C-A117501B1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Coleta de Dados: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A60771-7467-10C2-8283-56954AEA9D2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/>
              <a:t>Limpeza de Dados: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2E4D176-4C0C-1573-BD5F-97B8D991B4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Os dados foram reunidos a partir do repositório da Olist no GitHub, onde foram coletados os seguintes arquivos:</a:t>
            </a:r>
          </a:p>
          <a:p>
            <a:r>
              <a:rPr lang="pt-BR" dirty="0" err="1"/>
              <a:t>olist_order_reviews_dataset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Conteúdo: </a:t>
            </a:r>
            <a:r>
              <a:rPr lang="pt-BR" dirty="0" err="1"/>
              <a:t>Raw</a:t>
            </a:r>
            <a:r>
              <a:rPr lang="pt-BR" dirty="0"/>
              <a:t> Files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81A526-71E8-DFBF-C495-347AEB49848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Devido ao acumulo desordenado de dados, foi-se necessário otimizar valores e eliminar dados faltantes que não são estatisticamente úteis para a análise como um todo.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6B9A00-2005-D4D2-AA04-0A0D231AFE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pt-BR" noProof="0" dirty="0"/>
              <a:t>Análise Textual</a:t>
            </a:r>
            <a:endParaRPr lang="pt-BR" b="0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C8FD4F-55DA-EC68-B50E-D5CDD648B4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822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74839-C2E9-D4CF-78D8-04E7A1C7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Preparação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20592A-5776-F531-CD1C-A117501B1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Transformação dos Dados: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2E4D176-4C0C-1573-BD5F-97B8D991B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71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Após a limpeza, cada dado foi identificado e normalizado para padrões categorizáveis.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6B9A00-2005-D4D2-AA04-0A0D231AFE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pt-BR" noProof="0" dirty="0"/>
              <a:t>Análise Textual</a:t>
            </a:r>
            <a:endParaRPr lang="pt-BR" b="0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C8FD4F-55DA-EC68-B50E-D5CDD648B4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graphicFrame>
        <p:nvGraphicFramePr>
          <p:cNvPr id="16" name="Espaço Reservado para Conteúdo 15">
            <a:extLst>
              <a:ext uri="{FF2B5EF4-FFF2-40B4-BE49-F238E27FC236}">
                <a16:creationId xmlns:a16="http://schemas.microsoft.com/office/drawing/2014/main" id="{31CA7961-1C5F-F2B4-2B90-AB528095DF11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620466948"/>
              </p:ext>
            </p:extLst>
          </p:nvPr>
        </p:nvGraphicFramePr>
        <p:xfrm>
          <a:off x="6362700" y="2798763"/>
          <a:ext cx="47561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075">
                  <a:extLst>
                    <a:ext uri="{9D8B030D-6E8A-4147-A177-3AD203B41FA5}">
                      <a16:colId xmlns:a16="http://schemas.microsoft.com/office/drawing/2014/main" val="2914680569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1211182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Comentário: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bg1"/>
                          </a:solidFill>
                        </a:rPr>
                        <a:t>“Recebi bem antes do prazo estipulado.”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27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 Corrigido e Padronizado: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Comentário 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82021"/>
                  </a:ext>
                </a:extLst>
              </a:tr>
            </a:tbl>
          </a:graphicData>
        </a:graphic>
      </p:graphicFrame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3870933A-7D88-5ABB-5509-2561CE18C3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Exemplo Real de Limpeza e Transformação de um comentário:</a:t>
            </a:r>
          </a:p>
        </p:txBody>
      </p:sp>
    </p:spTree>
    <p:extLst>
      <p:ext uri="{BB962C8B-B14F-4D97-AF65-F5344CB8AC3E}">
        <p14:creationId xmlns:p14="http://schemas.microsoft.com/office/powerpoint/2010/main" val="339590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65818F0C-8CF9-4B55-F95D-AA6ABBD5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4100" dirty="0"/>
              <a:t>Análise Exploratoria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BC56690-A760-6D28-15D7-FCCD0561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</p:spPr>
        <p:txBody>
          <a:bodyPr/>
          <a:lstStyle/>
          <a:p>
            <a:r>
              <a:rPr lang="en-US" dirty="0"/>
              <a:t>Resultados da Análise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6E814B18-58B6-C5FF-86E7-51E3E0667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</p:spPr>
        <p:txBody>
          <a:bodyPr/>
          <a:lstStyle/>
          <a:p>
            <a:r>
              <a:rPr lang="en-US" dirty="0"/>
              <a:t>Na etapa de análise exploratoria, após a categorização e padronização dos dados, foi-se encontrado os seguintes valores referentes aos comentarios postados:</a:t>
            </a:r>
          </a:p>
          <a:p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E1367E82-4C82-0526-65C8-378537E0CB3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</p:spPr>
        <p:txBody>
          <a:bodyPr/>
          <a:lstStyle/>
          <a:p>
            <a:r>
              <a:rPr lang="en-US" dirty="0"/>
              <a:t>Horario de Criação: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3D4FFEB9-1B17-6371-0BF4-AE387400131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</p:spPr>
        <p:txBody>
          <a:bodyPr/>
          <a:lstStyle/>
          <a:p>
            <a:r>
              <a:rPr lang="en-US" dirty="0"/>
              <a:t>Horario de Resposta: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B6608-8D53-EC16-05B8-654CA8E05B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 dirty="0"/>
              <a:t>Análise Textual</a:t>
            </a:r>
            <a:endParaRPr lang="pt-BR" b="0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398AF-AE75-66A4-4AB6-7DEBF6E181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BR" noProof="0" smtClean="0"/>
              <a:pPr rtl="0">
                <a:spcAft>
                  <a:spcPts val="600"/>
                </a:spcAft>
              </a:pPr>
              <a:t>5</a:t>
            </a:fld>
            <a:endParaRPr lang="pt-BR" noProof="0"/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FCE71E6F-D0AC-D7E9-4488-B90DDA31A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584491"/>
              </p:ext>
            </p:extLst>
          </p:nvPr>
        </p:nvGraphicFramePr>
        <p:xfrm>
          <a:off x="4476750" y="2798762"/>
          <a:ext cx="3343275" cy="268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BEC67C0-B56C-61A5-D4A2-ECC03A95F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46485"/>
              </p:ext>
            </p:extLst>
          </p:nvPr>
        </p:nvGraphicFramePr>
        <p:xfrm>
          <a:off x="8187017" y="2798761"/>
          <a:ext cx="3343275" cy="268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322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65818F0C-8CF9-4B55-F95D-AA6ABBD5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4100" dirty="0"/>
              <a:t>Análise Exploratoria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BC56690-A760-6D28-15D7-FCCD0561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</p:spPr>
        <p:txBody>
          <a:bodyPr/>
          <a:lstStyle/>
          <a:p>
            <a:r>
              <a:rPr lang="en-US" dirty="0"/>
              <a:t>Resultados da Análise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6E814B18-58B6-C5FF-86E7-51E3E0667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</p:spPr>
        <p:txBody>
          <a:bodyPr/>
          <a:lstStyle/>
          <a:p>
            <a:r>
              <a:rPr lang="en-US" dirty="0"/>
              <a:t>Na etapa de análise exploratoria, após a categorização e padronização dos dados, foi-se encontrado os seguintes valores referentes aos comentarios postados:</a:t>
            </a:r>
          </a:p>
          <a:p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E1367E82-4C82-0526-65C8-378537E0CB3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</p:spPr>
        <p:txBody>
          <a:bodyPr/>
          <a:lstStyle/>
          <a:p>
            <a:r>
              <a:rPr lang="en-US" dirty="0"/>
              <a:t>Pontuação das Avaliações: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3D4FFEB9-1B17-6371-0BF4-AE387400131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</p:spPr>
        <p:txBody>
          <a:bodyPr/>
          <a:lstStyle/>
          <a:p>
            <a:r>
              <a:rPr lang="en-US" dirty="0"/>
              <a:t>Indice de Avaliação:</a:t>
            </a:r>
          </a:p>
        </p:txBody>
      </p:sp>
      <p:graphicFrame>
        <p:nvGraphicFramePr>
          <p:cNvPr id="23" name="Espaço Reservado para Conteúdo 22">
            <a:extLst>
              <a:ext uri="{FF2B5EF4-FFF2-40B4-BE49-F238E27FC236}">
                <a16:creationId xmlns:a16="http://schemas.microsoft.com/office/drawing/2014/main" id="{E2153A20-9A45-A270-ACB7-8496082DD8C4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902965665"/>
              </p:ext>
            </p:extLst>
          </p:nvPr>
        </p:nvGraphicFramePr>
        <p:xfrm>
          <a:off x="8186738" y="2798763"/>
          <a:ext cx="3036887" cy="268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B6608-8D53-EC16-05B8-654CA8E05B6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 dirty="0"/>
              <a:t>Análise Textual</a:t>
            </a:r>
            <a:endParaRPr lang="pt-BR" b="0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398AF-AE75-66A4-4AB6-7DEBF6E181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BR" noProof="0" smtClean="0"/>
              <a:pPr rtl="0">
                <a:spcAft>
                  <a:spcPts val="600"/>
                </a:spcAft>
              </a:pPr>
              <a:t>6</a:t>
            </a:fld>
            <a:endParaRPr lang="pt-BR" noProof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9BD9938C-EBC3-A0CD-4626-C6EAA7533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37542"/>
              </p:ext>
            </p:extLst>
          </p:nvPr>
        </p:nvGraphicFramePr>
        <p:xfrm>
          <a:off x="4569371" y="2798763"/>
          <a:ext cx="3435145" cy="268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477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B283AF87-8AA9-12DF-6CD3-5FC01109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Escolha do Modelo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B2543D9-24B1-880A-DD1C-2055B5C8E4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289363"/>
            <a:ext cx="4572001" cy="2795232"/>
          </a:xfrm>
        </p:spPr>
        <p:txBody>
          <a:bodyPr/>
          <a:lstStyle/>
          <a:p>
            <a:r>
              <a:rPr lang="en-US" dirty="0"/>
              <a:t>No presente projeto de ciência de dados, um dos modelo escolhidos foi K-Means: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Índice de Avaliação.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Índice de Pontuação.</a:t>
            </a:r>
          </a:p>
          <a:p>
            <a:r>
              <a:rPr lang="en-US" dirty="0"/>
              <a:t>Para representar dados categoricos, foi-se usado o modelo Naïve Bayes: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Horario de criação de comentarios.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Horario de Resposta dos comentarios.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4F7CD36-DFE6-605C-23B1-0FF221CD7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 dirty="0"/>
              <a:t>Análise Textual</a:t>
            </a:r>
            <a:endParaRPr lang="pt-BR" b="0" noProof="0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098D6B1-C94A-F26D-597F-39BEDDA4ED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BR" noProof="0" smtClean="0"/>
              <a:pPr rtl="0">
                <a:spcAft>
                  <a:spcPts val="600"/>
                </a:spcAft>
              </a:pPr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9245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9BD79F7-8477-4DD4-046E-9DEACCB1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de Modelo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A5B1DA-B2E8-4C87-2AEA-52404814C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Inicialmente neste projeto, foi-se escolhido o modelo Naive Bayes porém ao testar os dados, foram encontradas inadequações na utilização de apenas um modelo para estruturar adequadamente os dados, portanto, aderimos ao modelo de Clustering, K-</a:t>
            </a:r>
            <a:r>
              <a:rPr lang="pt-BR" dirty="0" err="1"/>
              <a:t>Means</a:t>
            </a:r>
            <a:r>
              <a:rPr lang="pt-BR" dirty="0"/>
              <a:t> para categorizar e adequar corretamente as informações.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4DF01-7C8F-2270-2ED8-DD6F3B75D02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pt-BR" noProof="0" dirty="0"/>
              <a:t>Análise Textual</a:t>
            </a:r>
            <a:endParaRPr lang="pt-BR" b="0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A497E-EB46-17D6-F13B-3387C77562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96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79DDE84-34D9-396C-6CD6-056FE144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Validação do Modelo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70D25-093B-8655-DD1F-9F6BB93712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Para testar nossos dados e avaliar o modelo proposto, foram adicionados, novas informações e seguindo o critério dos modelos K-</a:t>
            </a:r>
            <a:r>
              <a:rPr lang="pt-BR" dirty="0" err="1"/>
              <a:t>Means</a:t>
            </a:r>
            <a:r>
              <a:rPr lang="pt-BR" dirty="0"/>
              <a:t> e Naive Bayes.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5C3C19-CB9F-10DB-EAE4-5BE757E520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pt-BR" b="0" dirty="0"/>
              <a:t>Análise Textual</a:t>
            </a:r>
            <a:endParaRPr lang="pt-BR" b="0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65BD7-1C26-3824-3DC0-C3836A682C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noProof="0" smtClean="0"/>
              <a:pPr rtl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1275789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anual geométrica</Template>
  <TotalTime>108</TotalTime>
  <Words>443</Words>
  <Application>Microsoft Office PowerPoint</Application>
  <PresentationFormat>Widescreen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Personalizado</vt:lpstr>
      <vt:lpstr>Análise Textual</vt:lpstr>
      <vt:lpstr>Problemática</vt:lpstr>
      <vt:lpstr>Preparação dos Dados</vt:lpstr>
      <vt:lpstr>Preparação dos Dados</vt:lpstr>
      <vt:lpstr>Análise Exploratoria</vt:lpstr>
      <vt:lpstr>Análise Exploratoria</vt:lpstr>
      <vt:lpstr>Escolha do Modelo</vt:lpstr>
      <vt:lpstr>Ajuste de Modelo</vt:lpstr>
      <vt:lpstr>Validação do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Textual</dc:title>
  <dc:creator>Felipe S. Ferreira</dc:creator>
  <cp:lastModifiedBy>Felipe S. Ferreira</cp:lastModifiedBy>
  <cp:revision>4</cp:revision>
  <dcterms:created xsi:type="dcterms:W3CDTF">2023-10-07T01:55:29Z</dcterms:created>
  <dcterms:modified xsi:type="dcterms:W3CDTF">2023-10-08T16:04:05Z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