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4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762B2-9835-3178-A99D-85BDC717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5D8572-FA6C-81D9-1EFA-266A0573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6387E-66CF-6F34-8D02-1588ECFC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86C71-8AD0-A4DA-BC13-F4C01403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5151B-D7A7-7328-D1CB-13EF22C7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8E14-5268-0337-7CBB-999A93F4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D4754-BB26-81CD-2645-C3FAB19F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0179E-6AFE-8AEE-E2BA-DC5FEF48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285F2-5DB4-9C0D-81FF-3FEAAC5E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C2F7C-9EAB-71F6-A938-8CCC74D8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2A4C6-CA69-814E-E2D5-29C23B130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A1570C-CAEA-BCC7-9794-86F1CAD58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AED74-0842-82D1-EE8D-481E74B8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D8266-CED8-28A6-0AB4-7978CB3F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E20D81-B767-CE4E-5242-A9B9AC60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40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1C675-9158-2BE1-A0D6-CBCFA16E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9E9AD-97A5-ACA2-CD97-5B08A8FD0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CB018-5D1F-EA45-6E24-A9C23B46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9621D-64A6-16F8-FD84-AED25CDB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2A29C-28B5-211E-FF1F-829B85C3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0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76EDD-2A99-A3DD-0304-B8168741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E8852-C0D6-A607-C10A-3A2A503B9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2942B-B8B8-2BC9-7D6C-708814E3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33380-2632-0791-33A9-D7723C6F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AC60D-F6BC-0F24-04A0-8B29D4B6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3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6C478-0E25-0E12-E0ED-4260E36F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2FBE6-AA40-ABE0-3E1B-0FD2C8277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97B03-9464-B028-D3E3-ABF8D5EA4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C2B0B-25A0-0663-6F2D-B0F72E2C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B1E64-0857-B668-7CA1-1112DAA3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C8877-4A7D-2EEF-EB5F-6E719018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5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6BAEF-5298-3021-61C0-F4D3843E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A301D-E5EA-DF8E-831D-E237E925E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31D6AE-B588-B7B8-CE21-DFF3BFE4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0D9301-EDC7-CF61-0D50-B379D1FA1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52EAEF-BCA6-ACA5-A2E1-980E78420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9F2A9A-5541-888B-4EEB-3BCA31D0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110C61-F974-B428-4E2A-80BBF03C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494380-04BF-3BD3-A197-B2BFE5E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6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E8E73-8AB3-684F-DD3A-9A760ADD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626FBE-EFA9-EFAD-F997-01E94D2F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DF229-DBE4-037E-F3E4-541D4ACC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59972-9E46-1465-6746-5501F053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93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30828A-40BB-CDF7-5044-9D685C46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18DACD-02CF-228C-2CD6-AEBBB9E7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763CBF-9F15-5F94-5D59-7726DE6D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1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53A19-3E1C-0826-8FE3-627B7637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F2171-5141-E272-4542-9FBF411C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4347F7-3F9F-00C8-3D0B-3331E4103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0902C-F7A4-5E69-62EB-6EAC4418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5ABC7-E1E2-43F4-FAE9-2A792CDE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CAB79B-26BC-995B-F7EF-F3A0CF73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69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3E2FD-7DEE-D1AD-FCAB-FF57A154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C0A6FE-DC29-AB1B-7640-D9CE240D1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CAFAFE-369B-3714-6C9B-464525C7E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A71A5-73B7-8AAF-4BAA-E5A0D01F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5C88E6-B051-9CE5-166F-5A62D0CC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C9737F-165B-C268-BC06-089D948A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5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C94C74-8000-B6F5-0309-C1B66C83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1DBB1-C637-FA60-B4C1-D3D85ED4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B7CF8-1CB6-85AC-EB30-81015E3D6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1E7FC-D254-4AAA-82E9-982037696B87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F9A5A-02D0-7C6C-2421-B2CBA19BF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EA1DF-1B1E-BB4B-87A1-1551760E9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0146E-6775-4C24-939E-771A1E65AD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2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C14EC2A-510E-3E07-EA8F-34D6DE5394AF}"/>
              </a:ext>
            </a:extLst>
          </p:cNvPr>
          <p:cNvSpPr/>
          <p:nvPr/>
        </p:nvSpPr>
        <p:spPr>
          <a:xfrm>
            <a:off x="2571184" y="986828"/>
            <a:ext cx="2218099" cy="139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141</a:t>
            </a:r>
            <a:r>
              <a:rPr lang="ko-KR" altLang="en-US" sz="1200">
                <a:solidFill>
                  <a:schemeClr val="tx1"/>
                </a:solidFill>
              </a:rPr>
              <a:t>명에 대한 운동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5F70E2-7119-B516-C74A-C185328C94F2}"/>
              </a:ext>
            </a:extLst>
          </p:cNvPr>
          <p:cNvSpPr/>
          <p:nvPr/>
        </p:nvSpPr>
        <p:spPr>
          <a:xfrm>
            <a:off x="2571184" y="1358020"/>
            <a:ext cx="2218099" cy="1023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32F0D2-3FD8-CE15-1F8A-55E659338207}"/>
              </a:ext>
            </a:extLst>
          </p:cNvPr>
          <p:cNvSpPr/>
          <p:nvPr/>
        </p:nvSpPr>
        <p:spPr>
          <a:xfrm>
            <a:off x="2571184" y="2623996"/>
            <a:ext cx="2218099" cy="139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141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명에 대한 수면 데이터</a:t>
            </a:r>
          </a:p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FACB69-1C13-3359-7881-3613FFEBE37A}"/>
              </a:ext>
            </a:extLst>
          </p:cNvPr>
          <p:cNvSpPr/>
          <p:nvPr/>
        </p:nvSpPr>
        <p:spPr>
          <a:xfrm>
            <a:off x="2571184" y="2995188"/>
            <a:ext cx="2218099" cy="1023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82415C-6763-23EE-9D73-1BAF45452E5E}"/>
              </a:ext>
            </a:extLst>
          </p:cNvPr>
          <p:cNvSpPr/>
          <p:nvPr/>
        </p:nvSpPr>
        <p:spPr>
          <a:xfrm>
            <a:off x="2571184" y="4261164"/>
            <a:ext cx="2218099" cy="139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141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명에 대한 인지설문 데이터</a:t>
            </a:r>
          </a:p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988898-E647-0691-8B98-73FF3C3FE54D}"/>
              </a:ext>
            </a:extLst>
          </p:cNvPr>
          <p:cNvSpPr/>
          <p:nvPr/>
        </p:nvSpPr>
        <p:spPr>
          <a:xfrm>
            <a:off x="2571184" y="4632356"/>
            <a:ext cx="2218099" cy="1023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454E95-85D1-EA46-24FF-378B4EB238CA}"/>
              </a:ext>
            </a:extLst>
          </p:cNvPr>
          <p:cNvSpPr txBox="1"/>
          <p:nvPr/>
        </p:nvSpPr>
        <p:spPr>
          <a:xfrm>
            <a:off x="2928681" y="986828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Train_activity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322A11-5AB0-AD2D-184E-617B87EF5928}"/>
              </a:ext>
            </a:extLst>
          </p:cNvPr>
          <p:cNvSpPr txBox="1"/>
          <p:nvPr/>
        </p:nvSpPr>
        <p:spPr>
          <a:xfrm>
            <a:off x="3022455" y="2623996"/>
            <a:ext cx="13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Train_sleep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5D8CC3-5BBC-A98B-A278-7A8ABD84F0DA}"/>
              </a:ext>
            </a:extLst>
          </p:cNvPr>
          <p:cNvSpPr txBox="1"/>
          <p:nvPr/>
        </p:nvSpPr>
        <p:spPr>
          <a:xfrm>
            <a:off x="2977572" y="4263024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Train_mmse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6931CE7-F6F4-2A18-2189-7C645E68AE4E}"/>
              </a:ext>
            </a:extLst>
          </p:cNvPr>
          <p:cNvSpPr/>
          <p:nvPr/>
        </p:nvSpPr>
        <p:spPr>
          <a:xfrm>
            <a:off x="5386812" y="2993328"/>
            <a:ext cx="709188" cy="5013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1FA280-B609-0EFA-3953-E8C24E8DA10C}"/>
              </a:ext>
            </a:extLst>
          </p:cNvPr>
          <p:cNvSpPr/>
          <p:nvPr/>
        </p:nvSpPr>
        <p:spPr>
          <a:xfrm>
            <a:off x="6693529" y="2604380"/>
            <a:ext cx="2218099" cy="139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141</a:t>
            </a:r>
            <a:r>
              <a:rPr lang="ko-KR" altLang="en-US" sz="1200">
                <a:solidFill>
                  <a:schemeClr val="tx1"/>
                </a:solidFill>
              </a:rPr>
              <a:t>명에 대한 치매상태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CN : </a:t>
            </a:r>
            <a:r>
              <a:rPr lang="ko-KR" altLang="en-US" sz="1200">
                <a:solidFill>
                  <a:schemeClr val="tx1"/>
                </a:solidFill>
              </a:rPr>
              <a:t>정상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en-US" altLang="ko-KR" sz="1200">
                <a:solidFill>
                  <a:schemeClr val="tx1"/>
                </a:solidFill>
              </a:rPr>
              <a:t>MCI : </a:t>
            </a:r>
            <a:r>
              <a:rPr lang="ko-KR" altLang="en-US" sz="1200">
                <a:solidFill>
                  <a:schemeClr val="tx1"/>
                </a:solidFill>
              </a:rPr>
              <a:t>경도인지 장애 환자</a:t>
            </a:r>
            <a:r>
              <a:rPr lang="en-US" altLang="ko-KR" sz="1200">
                <a:solidFill>
                  <a:schemeClr val="tx1"/>
                </a:solidFill>
              </a:rPr>
              <a:t> Dem : </a:t>
            </a:r>
            <a:r>
              <a:rPr lang="ko-KR" altLang="en-US" sz="1200">
                <a:solidFill>
                  <a:schemeClr val="tx1"/>
                </a:solidFill>
              </a:rPr>
              <a:t>치매환자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A4F790-5743-CA45-5BF4-AC30B82BCD78}"/>
              </a:ext>
            </a:extLst>
          </p:cNvPr>
          <p:cNvSpPr/>
          <p:nvPr/>
        </p:nvSpPr>
        <p:spPr>
          <a:xfrm>
            <a:off x="6693529" y="2975572"/>
            <a:ext cx="2218099" cy="1023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1623A-8059-C757-3D9E-68D65CA5ACB4}"/>
              </a:ext>
            </a:extLst>
          </p:cNvPr>
          <p:cNvSpPr txBox="1"/>
          <p:nvPr/>
        </p:nvSpPr>
        <p:spPr>
          <a:xfrm>
            <a:off x="7463382" y="260438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label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65DD460-4775-E9E2-A90E-9812A691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28" y="4261164"/>
            <a:ext cx="383911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66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B34E79-EDB4-B63D-E924-AFE48D70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12" y="0"/>
            <a:ext cx="7408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3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5B6E7F-F217-59FC-767F-FF1FA2AF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72" y="190013"/>
            <a:ext cx="9107171" cy="6020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F8C98-3B3A-DFE8-102F-2CBB046E71F7}"/>
              </a:ext>
            </a:extLst>
          </p:cNvPr>
          <p:cNvSpPr txBox="1"/>
          <p:nvPr/>
        </p:nvSpPr>
        <p:spPr>
          <a:xfrm>
            <a:off x="3546696" y="641965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effectLst/>
                <a:latin typeface="system-ui"/>
              </a:rPr>
              <a:t>치매환자는 활동점수가 낮은 경향성이 있다</a:t>
            </a:r>
            <a:r>
              <a:rPr lang="en-US" altLang="ko-KR" b="0" i="0">
                <a:effectLst/>
                <a:latin typeface="system-ui"/>
              </a:rPr>
              <a:t>.</a:t>
            </a:r>
            <a:r>
              <a:rPr lang="ko-KR" altLang="en-US" b="0" i="0">
                <a:effectLst/>
                <a:latin typeface="system-ui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80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AC745B-6500-ED99-8648-A01C1CE8E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63" y="0"/>
            <a:ext cx="9669224" cy="6315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9E085-34B4-CA99-D990-D481321D85FF}"/>
              </a:ext>
            </a:extLst>
          </p:cNvPr>
          <p:cNvSpPr txBox="1"/>
          <p:nvPr/>
        </p:nvSpPr>
        <p:spPr>
          <a:xfrm>
            <a:off x="3546696" y="641965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effectLst/>
                <a:latin typeface="system-ui"/>
              </a:rPr>
              <a:t>치매환자는 평균적으로 수면시간이 길다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2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14631A-ED10-7090-1F6D-2445B8A3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223390"/>
            <a:ext cx="9231013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4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F7B1078-963B-DB62-7632-428DCF15E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06" y="0"/>
            <a:ext cx="9040487" cy="6315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564F2-7877-880B-D87D-31CDA405CEC9}"/>
              </a:ext>
            </a:extLst>
          </p:cNvPr>
          <p:cNvSpPr txBox="1"/>
          <p:nvPr/>
        </p:nvSpPr>
        <p:spPr>
          <a:xfrm>
            <a:off x="3546696" y="6419654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effectLst/>
                <a:latin typeface="system-ui"/>
              </a:rPr>
              <a:t>치매환자는 평균적으로 더 많이 뒤척이는 경향성이 있다</a:t>
            </a:r>
            <a:r>
              <a:rPr lang="en-US" altLang="ko-KR" b="0" i="0">
                <a:effectLst/>
                <a:latin typeface="system-ui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62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EC85E4-ABC9-DF9B-C541-C390DF80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57" y="0"/>
            <a:ext cx="9240540" cy="6430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FA501-4455-A2CB-1F1C-7AFFC7D7F310}"/>
              </a:ext>
            </a:extLst>
          </p:cNvPr>
          <p:cNvSpPr txBox="1"/>
          <p:nvPr/>
        </p:nvSpPr>
        <p:spPr>
          <a:xfrm>
            <a:off x="3075640" y="6336526"/>
            <a:ext cx="708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effectLst/>
                <a:latin typeface="system-ui"/>
              </a:rPr>
              <a:t>치매환자는 수면시간은 길지만</a:t>
            </a:r>
            <a:r>
              <a:rPr lang="en-US" altLang="ko-KR" b="0" i="0">
                <a:effectLst/>
                <a:latin typeface="system-ui"/>
              </a:rPr>
              <a:t>, </a:t>
            </a:r>
            <a:r>
              <a:rPr lang="ko-KR" altLang="en-US" b="0" i="0">
                <a:effectLst/>
                <a:latin typeface="system-ui"/>
              </a:rPr>
              <a:t>상대적으로 </a:t>
            </a:r>
            <a:r>
              <a:rPr lang="en-US" altLang="ko-KR" b="0" i="0">
                <a:effectLst/>
                <a:latin typeface="system-ui"/>
              </a:rPr>
              <a:t>deep</a:t>
            </a:r>
            <a:r>
              <a:rPr lang="ko-KR" altLang="en-US" b="0" i="0">
                <a:effectLst/>
                <a:latin typeface="system-ui"/>
              </a:rPr>
              <a:t>한 수면시간은 적다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126668E-FBC8-CA5E-C0C5-03DAA686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00" y="116167"/>
            <a:ext cx="9088118" cy="6354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6906A-E467-C6D1-560C-C58E39FE2BE4}"/>
              </a:ext>
            </a:extLst>
          </p:cNvPr>
          <p:cNvSpPr txBox="1"/>
          <p:nvPr/>
        </p:nvSpPr>
        <p:spPr>
          <a:xfrm>
            <a:off x="2453189" y="6470229"/>
            <a:ext cx="8078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effectLst/>
                <a:latin typeface="system-ui"/>
              </a:rPr>
              <a:t>수면 효율은 치매환자가 저점이 조금 낮은 것으로 보이는데 큰 차이는 없어보임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35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6C30B5-EF16-56EB-8071-F8DEFE88C8FA}"/>
              </a:ext>
            </a:extLst>
          </p:cNvPr>
          <p:cNvSpPr txBox="1"/>
          <p:nvPr/>
        </p:nvSpPr>
        <p:spPr>
          <a:xfrm>
            <a:off x="1575002" y="884241"/>
            <a:ext cx="8078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0" i="0">
                <a:effectLst/>
                <a:latin typeface="system-ui"/>
              </a:rPr>
              <a:t>인지능력질문 이외에는 결정적인 </a:t>
            </a:r>
            <a:r>
              <a:rPr lang="en-US" altLang="ko-KR" b="0" i="0">
                <a:effectLst/>
                <a:latin typeface="system-ui"/>
              </a:rPr>
              <a:t>feature</a:t>
            </a:r>
            <a:r>
              <a:rPr lang="ko-KR" altLang="en-US" b="0" i="0">
                <a:effectLst/>
                <a:latin typeface="system-ui"/>
              </a:rPr>
              <a:t>가 존재하는것은 아님</a:t>
            </a:r>
            <a:endParaRPr lang="en-US" altLang="ko-KR" b="0" i="0">
              <a:effectLst/>
              <a:latin typeface="system-ui"/>
            </a:endParaRPr>
          </a:p>
          <a:p>
            <a:pPr marL="285750" indent="-285750">
              <a:buFontTx/>
              <a:buChar char="-"/>
            </a:pPr>
            <a:endParaRPr lang="en-US" altLang="ko-KR">
              <a:latin typeface="system-ui"/>
            </a:endParaRPr>
          </a:p>
          <a:p>
            <a:pPr marL="285750" indent="-285750">
              <a:buFontTx/>
              <a:buChar char="-"/>
            </a:pPr>
            <a:r>
              <a:rPr lang="en-US" altLang="ko-KR"/>
              <a:t>MCI</a:t>
            </a:r>
            <a:r>
              <a:rPr lang="ko-KR" altLang="en-US"/>
              <a:t>도 구분해내면 좋겠지만 현재는 어려워보임</a:t>
            </a:r>
            <a:endParaRPr lang="en-US" altLang="ko-KR"/>
          </a:p>
          <a:p>
            <a:pPr marL="285750" indent="-285750">
              <a:buFontTx/>
              <a:buChar char="-"/>
            </a:pPr>
            <a:endParaRPr lang="en-US" altLang="ko-KR"/>
          </a:p>
          <a:p>
            <a:pPr marL="285750" indent="-285750">
              <a:buFontTx/>
              <a:buChar char="-"/>
            </a:pPr>
            <a:r>
              <a:rPr lang="ko-KR" altLang="en-US"/>
              <a:t>모델을 직접구현해보면 다를 수 있음</a:t>
            </a:r>
          </a:p>
        </p:txBody>
      </p:sp>
    </p:spTree>
    <p:extLst>
      <p:ext uri="{BB962C8B-B14F-4D97-AF65-F5344CB8AC3E}">
        <p14:creationId xmlns:p14="http://schemas.microsoft.com/office/powerpoint/2010/main" val="74938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FE245A-E98C-53CD-DA61-E8D16F0DD1C5}"/>
              </a:ext>
            </a:extLst>
          </p:cNvPr>
          <p:cNvSpPr/>
          <p:nvPr/>
        </p:nvSpPr>
        <p:spPr>
          <a:xfrm>
            <a:off x="162962" y="117696"/>
            <a:ext cx="2218099" cy="139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141</a:t>
            </a:r>
            <a:r>
              <a:rPr lang="ko-KR" altLang="en-US" sz="1200">
                <a:solidFill>
                  <a:schemeClr val="tx1"/>
                </a:solidFill>
              </a:rPr>
              <a:t>명에 대한 운동 데이터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7CAE26-2C99-6A77-399E-4F41770FC6AF}"/>
              </a:ext>
            </a:extLst>
          </p:cNvPr>
          <p:cNvSpPr/>
          <p:nvPr/>
        </p:nvSpPr>
        <p:spPr>
          <a:xfrm>
            <a:off x="162962" y="488888"/>
            <a:ext cx="2218099" cy="1023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104A6-2076-A5FF-B5B4-53BE2DAC8A25}"/>
              </a:ext>
            </a:extLst>
          </p:cNvPr>
          <p:cNvSpPr txBox="1"/>
          <p:nvPr/>
        </p:nvSpPr>
        <p:spPr>
          <a:xfrm>
            <a:off x="520459" y="117696"/>
            <a:ext cx="1503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Train_activity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14F71D-3637-0CBC-FE7F-A1327130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772" y="0"/>
            <a:ext cx="6334423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111B9-FD36-404E-8EE2-3E8CC92CFB70}"/>
              </a:ext>
            </a:extLst>
          </p:cNvPr>
          <p:cNvSpPr txBox="1"/>
          <p:nvPr/>
        </p:nvSpPr>
        <p:spPr>
          <a:xfrm>
            <a:off x="8658015" y="629065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결측치는 없음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0C2AC9D-4567-027B-85DC-EB4DD6A4E3E6}"/>
              </a:ext>
            </a:extLst>
          </p:cNvPr>
          <p:cNvCxnSpPr/>
          <p:nvPr/>
        </p:nvCxnSpPr>
        <p:spPr>
          <a:xfrm>
            <a:off x="2734145" y="1213164"/>
            <a:ext cx="2716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8603E73-C367-2105-066E-6387649EAFE0}"/>
              </a:ext>
            </a:extLst>
          </p:cNvPr>
          <p:cNvCxnSpPr>
            <a:cxnSpLocks/>
          </p:cNvCxnSpPr>
          <p:nvPr/>
        </p:nvCxnSpPr>
        <p:spPr>
          <a:xfrm>
            <a:off x="2734145" y="3112882"/>
            <a:ext cx="28246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7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403EC6-3D92-ECC9-F690-0E4F0659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"/>
            <a:ext cx="7586804" cy="643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C2A0A-237E-9134-DB9F-C0D86E4C0995}"/>
              </a:ext>
            </a:extLst>
          </p:cNvPr>
          <p:cNvSpPr txBox="1"/>
          <p:nvPr/>
        </p:nvSpPr>
        <p:spPr>
          <a:xfrm>
            <a:off x="8011608" y="413843"/>
            <a:ext cx="39442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0" i="0">
                <a:effectLst/>
                <a:latin typeface="system-ui"/>
              </a:rPr>
              <a:t> activity_cal_active</a:t>
            </a:r>
            <a:r>
              <a:rPr lang="ko-KR" altLang="en-US" sz="1400" b="0" i="0">
                <a:effectLst/>
                <a:latin typeface="system-ui"/>
              </a:rPr>
              <a:t>와 </a:t>
            </a:r>
            <a:r>
              <a:rPr lang="en-US" altLang="ko-KR" sz="1400" b="0" i="0">
                <a:effectLst/>
                <a:latin typeface="system-ui"/>
              </a:rPr>
              <a:t>activity_cal_total</a:t>
            </a:r>
            <a:r>
              <a:rPr lang="ko-KR" altLang="en-US" sz="1400" b="0" i="0">
                <a:effectLst/>
                <a:latin typeface="system-ui"/>
              </a:rPr>
              <a:t>은 높은 상관관계</a:t>
            </a:r>
            <a:r>
              <a:rPr lang="en-US" altLang="ko-KR" sz="1400" b="0" i="0">
                <a:effectLst/>
                <a:latin typeface="system-ui"/>
              </a:rPr>
              <a:t>,</a:t>
            </a:r>
          </a:p>
          <a:p>
            <a:pPr algn="l"/>
            <a:br>
              <a:rPr lang="en-US" altLang="ko-KR" sz="1400" b="0" i="0">
                <a:effectLst/>
                <a:latin typeface="system-ui"/>
              </a:rPr>
            </a:br>
            <a:r>
              <a:rPr lang="ko-KR" altLang="en-US" sz="1400" b="0" i="0">
                <a:effectLst/>
                <a:latin typeface="system-ui"/>
              </a:rPr>
              <a:t>활동으로 인한 칼로리 소비가 전체 칼로리 소비와 밀접하게 관련되어있음</a:t>
            </a:r>
            <a:endParaRPr lang="en-US" altLang="ko-KR" sz="1400" b="0" i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0" i="0">
                <a:effectLst/>
                <a:latin typeface="system-ui"/>
              </a:rPr>
              <a:t> activity_inactive</a:t>
            </a:r>
            <a:r>
              <a:rPr lang="ko-KR" altLang="en-US" sz="1400" b="0" i="0">
                <a:effectLst/>
                <a:latin typeface="system-ui"/>
              </a:rPr>
              <a:t>와 </a:t>
            </a:r>
            <a:r>
              <a:rPr lang="en-US" altLang="ko-KR" sz="1400" b="0" i="0">
                <a:effectLst/>
                <a:latin typeface="system-ui"/>
              </a:rPr>
              <a:t>activity_cal_active</a:t>
            </a:r>
            <a:r>
              <a:rPr lang="ko-KR" altLang="en-US" sz="1400" b="0" i="0">
                <a:effectLst/>
                <a:latin typeface="system-ui"/>
              </a:rPr>
              <a:t>는 음의 상관관계</a:t>
            </a:r>
            <a:r>
              <a:rPr lang="en-US" altLang="ko-KR" sz="1400" b="0" i="0">
                <a:effectLst/>
                <a:latin typeface="system-ui"/>
              </a:rPr>
              <a:t>.</a:t>
            </a:r>
          </a:p>
          <a:p>
            <a:br>
              <a:rPr lang="en-US" altLang="ko-KR" sz="1400" b="0" i="0">
                <a:effectLst/>
                <a:latin typeface="system-ui"/>
              </a:rPr>
            </a:br>
            <a:r>
              <a:rPr lang="ko-KR" altLang="en-US" sz="1400" b="0" i="0">
                <a:effectLst/>
                <a:latin typeface="system-ui"/>
              </a:rPr>
              <a:t>비활동 시간이 증가할수록 활동으로 인한 칼로리 소비는 감소하는 경향이 있음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0" i="0">
                <a:effectLst/>
                <a:latin typeface="system-ui"/>
              </a:rPr>
              <a:t> </a:t>
            </a:r>
            <a:r>
              <a:rPr lang="en-US" altLang="ko-KR" sz="1400" b="0" i="0">
                <a:effectLst/>
                <a:latin typeface="system-ui"/>
              </a:rPr>
              <a:t>activity_non_wear</a:t>
            </a:r>
            <a:r>
              <a:rPr lang="ko-KR" altLang="en-US" sz="1400" b="0" i="0">
                <a:effectLst/>
                <a:latin typeface="system-ui"/>
              </a:rPr>
              <a:t>와 여러 활동 관련 변수</a:t>
            </a:r>
            <a:r>
              <a:rPr lang="en-US" altLang="ko-KR" sz="1400" b="0" i="0">
                <a:effectLst/>
                <a:latin typeface="system-ui"/>
              </a:rPr>
              <a:t>(activity_high, activity_met_min_high)</a:t>
            </a:r>
            <a:r>
              <a:rPr lang="ko-KR" altLang="en-US" sz="1400" b="0" i="0">
                <a:effectLst/>
                <a:latin typeface="system-ui"/>
              </a:rPr>
              <a:t>는 음의 상관관계</a:t>
            </a:r>
            <a:r>
              <a:rPr lang="en-US" altLang="ko-KR" sz="1400" b="0" i="0">
                <a:effectLst/>
                <a:latin typeface="system-ui"/>
              </a:rPr>
              <a:t>. </a:t>
            </a:r>
            <a:r>
              <a:rPr lang="ko-KR" altLang="en-US" sz="1400" b="0" i="0">
                <a:effectLst/>
                <a:latin typeface="system-ui"/>
              </a:rPr>
              <a:t>착용하지 않는 시간이 많아지면 활동 지표가 낮아짐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7FAF9-640A-64F5-398C-FF1E0CF5F79A}"/>
              </a:ext>
            </a:extLst>
          </p:cNvPr>
          <p:cNvSpPr txBox="1"/>
          <p:nvPr/>
        </p:nvSpPr>
        <p:spPr>
          <a:xfrm>
            <a:off x="6720172" y="5920937"/>
            <a:ext cx="523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>
                <a:effectLst/>
                <a:latin typeface="system-ui"/>
              </a:rPr>
              <a:t>다중 공선성 문제를 막기위해서 </a:t>
            </a:r>
            <a:r>
              <a:rPr lang="en-US" altLang="ko-KR" sz="1400" b="0" i="0">
                <a:effectLst/>
                <a:latin typeface="system-ui"/>
              </a:rPr>
              <a:t>MET</a:t>
            </a:r>
            <a:r>
              <a:rPr lang="ko-KR" altLang="en-US" sz="1400" b="0" i="0">
                <a:effectLst/>
                <a:latin typeface="system-ui"/>
              </a:rPr>
              <a:t>와 시간 피쳐는 </a:t>
            </a:r>
            <a:r>
              <a:rPr lang="en-US" altLang="ko-KR" sz="1400" b="0" i="0">
                <a:effectLst/>
                <a:latin typeface="system-ui"/>
              </a:rPr>
              <a:t>2</a:t>
            </a:r>
            <a:r>
              <a:rPr lang="ko-KR" altLang="en-US" sz="1400" b="0" i="0">
                <a:effectLst/>
                <a:latin typeface="system-ui"/>
              </a:rPr>
              <a:t>개중에 하나만 사용해도 무방할 것으로 보임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1012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8C411F6-9D4D-B4C6-FA0B-B9AA1B8313F9}"/>
              </a:ext>
            </a:extLst>
          </p:cNvPr>
          <p:cNvSpPr/>
          <p:nvPr/>
        </p:nvSpPr>
        <p:spPr>
          <a:xfrm>
            <a:off x="107902" y="95400"/>
            <a:ext cx="2218099" cy="139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/>
              </a:solidFill>
              <a:latin typeface="맑은 고딕" panose="0211000402020202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141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명에 대한 수면 데이터</a:t>
            </a:r>
          </a:p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BD7195-9F56-9998-D003-FAA41AF3A3B5}"/>
              </a:ext>
            </a:extLst>
          </p:cNvPr>
          <p:cNvSpPr/>
          <p:nvPr/>
        </p:nvSpPr>
        <p:spPr>
          <a:xfrm>
            <a:off x="107902" y="466592"/>
            <a:ext cx="2218099" cy="1023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CB163-DAD5-59DC-05C1-253E8459D85D}"/>
              </a:ext>
            </a:extLst>
          </p:cNvPr>
          <p:cNvSpPr txBox="1"/>
          <p:nvPr/>
        </p:nvSpPr>
        <p:spPr>
          <a:xfrm>
            <a:off x="559173" y="95400"/>
            <a:ext cx="13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Train_sleep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B6A19D-02AB-2236-41EC-E361EB55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33" y="95400"/>
            <a:ext cx="4810946" cy="67626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C2FBAE-D660-9758-6950-67345A8F909C}"/>
              </a:ext>
            </a:extLst>
          </p:cNvPr>
          <p:cNvCxnSpPr/>
          <p:nvPr/>
        </p:nvCxnSpPr>
        <p:spPr>
          <a:xfrm>
            <a:off x="2326001" y="1856976"/>
            <a:ext cx="2716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E02715-01E5-D254-537F-B32D3370C544}"/>
              </a:ext>
            </a:extLst>
          </p:cNvPr>
          <p:cNvCxnSpPr/>
          <p:nvPr/>
        </p:nvCxnSpPr>
        <p:spPr>
          <a:xfrm>
            <a:off x="2326001" y="2388820"/>
            <a:ext cx="2716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4EFE373-4C43-5CBA-8215-71D94B4503A0}"/>
              </a:ext>
            </a:extLst>
          </p:cNvPr>
          <p:cNvCxnSpPr/>
          <p:nvPr/>
        </p:nvCxnSpPr>
        <p:spPr>
          <a:xfrm>
            <a:off x="2326001" y="4183407"/>
            <a:ext cx="2716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B74DB8-CD7E-E051-F144-9703A4AAC6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0" b="1782"/>
          <a:stretch/>
        </p:blipFill>
        <p:spPr>
          <a:xfrm>
            <a:off x="0" y="6790"/>
            <a:ext cx="7508696" cy="67357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D12AD-97A9-0F02-4D94-5695131F3AF3}"/>
              </a:ext>
            </a:extLst>
          </p:cNvPr>
          <p:cNvSpPr txBox="1"/>
          <p:nvPr/>
        </p:nvSpPr>
        <p:spPr>
          <a:xfrm>
            <a:off x="7771247" y="428013"/>
            <a:ext cx="426080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sleep_duration, sleep_total </a:t>
            </a:r>
            <a:r>
              <a:rPr lang="ko-KR" altLang="en-US" sz="1400"/>
              <a:t>강한 양의 상관관계</a:t>
            </a:r>
            <a:r>
              <a:rPr lang="en-US" altLang="ko-KR" sz="1400"/>
              <a:t>, </a:t>
            </a:r>
            <a:r>
              <a:rPr lang="ko-KR" altLang="en-US" sz="1400"/>
              <a:t>수면 시간의 총합이 수면 기간과 밀접하게 연관되어 있음</a:t>
            </a:r>
          </a:p>
          <a:p>
            <a:endParaRPr lang="ko-KR" altLang="en-US" sz="1400"/>
          </a:p>
          <a:p>
            <a:r>
              <a:rPr lang="en-US" altLang="ko-KR" sz="1400"/>
              <a:t>sleep_score_total, sleep_duration, sleep_total </a:t>
            </a:r>
            <a:r>
              <a:rPr lang="ko-KR" altLang="en-US" sz="1400"/>
              <a:t>수면 시간이 길수록 수면 점수가 높게 나온다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r>
              <a:rPr lang="en-US" altLang="ko-KR" sz="1400"/>
              <a:t>sleep_score_efficiency, sleep_efficiency </a:t>
            </a:r>
            <a:r>
              <a:rPr lang="ko-KR" altLang="en-US" sz="1400"/>
              <a:t>수면 효율 점수와 실제 수면 효율 간에 강한 양의 상관관계</a:t>
            </a:r>
          </a:p>
          <a:p>
            <a:endParaRPr lang="ko-KR" altLang="en-US" sz="1400"/>
          </a:p>
          <a:p>
            <a:r>
              <a:rPr lang="ko-KR" altLang="en-US" sz="1400"/>
              <a:t>온도 편차 변수는 수면 점수와 직접적인 상관이 크지 않음</a:t>
            </a:r>
          </a:p>
          <a:p>
            <a:endParaRPr lang="ko-KR" altLang="en-US" sz="1400"/>
          </a:p>
          <a:p>
            <a:r>
              <a:rPr lang="en-US" altLang="ko-KR" sz="1400"/>
              <a:t>sleep_onset_latency, sleep_score_latency </a:t>
            </a:r>
            <a:r>
              <a:rPr lang="ko-KR" altLang="en-US" sz="1400"/>
              <a:t>잠들기까지 걸리는 시간이 길어질수록 수면 잠복 점수는 낮아진다</a:t>
            </a:r>
          </a:p>
          <a:p>
            <a:endParaRPr lang="ko-KR" altLang="en-US" sz="1400"/>
          </a:p>
          <a:p>
            <a:r>
              <a:rPr lang="en-US" altLang="ko-KR" sz="1400"/>
              <a:t>sleep_restless, sleep_efficiency: </a:t>
            </a:r>
            <a:r>
              <a:rPr lang="ko-KR" altLang="en-US" sz="1400"/>
              <a:t>뒤척임이 많을수록 수면 효율이 떨어지는 음의 상관관계가 나타난다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72525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25B924-789B-CE90-EB9C-B9E3C93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437732"/>
            <a:ext cx="9040487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7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F8514-481A-BAD0-0928-B46B1586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82D605-424B-19EB-C98B-692813ECCE49}"/>
              </a:ext>
            </a:extLst>
          </p:cNvPr>
          <p:cNvSpPr/>
          <p:nvPr/>
        </p:nvSpPr>
        <p:spPr>
          <a:xfrm>
            <a:off x="153909" y="150891"/>
            <a:ext cx="2218099" cy="1394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141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명에 대한 인지설문 데이터</a:t>
            </a:r>
          </a:p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6DF24-CD26-2AA0-BE88-6F5066725EAF}"/>
              </a:ext>
            </a:extLst>
          </p:cNvPr>
          <p:cNvSpPr/>
          <p:nvPr/>
        </p:nvSpPr>
        <p:spPr>
          <a:xfrm>
            <a:off x="153909" y="522083"/>
            <a:ext cx="2218099" cy="1023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87D96-6063-E523-78BD-070E160DCC78}"/>
              </a:ext>
            </a:extLst>
          </p:cNvPr>
          <p:cNvSpPr txBox="1"/>
          <p:nvPr/>
        </p:nvSpPr>
        <p:spPr>
          <a:xfrm>
            <a:off x="560297" y="152751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Train_mmse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A8B9E-290F-4DA4-7F92-9C63A618F759}"/>
              </a:ext>
            </a:extLst>
          </p:cNvPr>
          <p:cNvSpPr txBox="1"/>
          <p:nvPr/>
        </p:nvSpPr>
        <p:spPr>
          <a:xfrm>
            <a:off x="2637059" y="260473"/>
            <a:ext cx="523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>
                <a:effectLst/>
                <a:latin typeface="system-ui"/>
              </a:rPr>
              <a:t>질문 피쳐가 여러 개 있는데 결국 </a:t>
            </a:r>
            <a:r>
              <a:rPr lang="en-US" altLang="ko-KR" sz="1400">
                <a:latin typeface="system-ui"/>
              </a:rPr>
              <a:t>Total</a:t>
            </a:r>
            <a:r>
              <a:rPr lang="ko-KR" altLang="en-US" sz="1400">
                <a:latin typeface="system-ui"/>
              </a:rPr>
              <a:t>만 쓰는게 맞아보임</a:t>
            </a:r>
            <a:endParaRPr lang="ko-KR" altLang="en-US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7C2909-5E06-B841-D6FA-8026718A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4" y="1768814"/>
            <a:ext cx="2724530" cy="2143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0619EC-7D7A-75C1-3D79-03EFBA72A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1835498"/>
            <a:ext cx="5172797" cy="20767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54D085-406E-A636-F637-892205E50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60" y="4135928"/>
            <a:ext cx="810690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EC62BC-1D41-6B91-A1B7-21957CD2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986" y="205618"/>
            <a:ext cx="9030960" cy="5668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194E1B-FE29-82EF-ADBE-CB6C926F03C6}"/>
              </a:ext>
            </a:extLst>
          </p:cNvPr>
          <p:cNvSpPr txBox="1"/>
          <p:nvPr/>
        </p:nvSpPr>
        <p:spPr>
          <a:xfrm>
            <a:off x="4189492" y="6175211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>
                <a:effectLst/>
                <a:latin typeface="system-ui"/>
              </a:rPr>
              <a:t>치매라면 </a:t>
            </a:r>
            <a:r>
              <a:rPr lang="en-US" altLang="ko-KR" b="0" i="0">
                <a:effectLst/>
                <a:latin typeface="system-ui"/>
              </a:rPr>
              <a:t>TOTAL </a:t>
            </a:r>
            <a:r>
              <a:rPr lang="ko-KR" altLang="en-US" b="0" i="0">
                <a:effectLst/>
                <a:latin typeface="system-ui"/>
              </a:rPr>
              <a:t>점수가 확연히 낮다</a:t>
            </a:r>
            <a:r>
              <a:rPr lang="en-US" altLang="ko-KR" b="0" i="0">
                <a:effectLst/>
                <a:latin typeface="system-ui"/>
              </a:rPr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6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484D6F-EF09-2860-25C6-BA03419E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69" y="1242707"/>
            <a:ext cx="636358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343</Words>
  <Application>Microsoft Office PowerPoint</Application>
  <PresentationFormat>와이드스크린</PresentationFormat>
  <Paragraphs>57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system-ui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이민규</dc:creator>
  <cp:lastModifiedBy>이민규</cp:lastModifiedBy>
  <cp:revision>1</cp:revision>
  <dcterms:created xsi:type="dcterms:W3CDTF">2024-10-30T08:27:51Z</dcterms:created>
  <dcterms:modified xsi:type="dcterms:W3CDTF">2024-10-30T12:30:26Z</dcterms:modified>
</cp:coreProperties>
</file>