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7" r:id="rId3"/>
    <p:sldId id="271" r:id="rId4"/>
    <p:sldId id="269" r:id="rId5"/>
    <p:sldId id="272" r:id="rId6"/>
    <p:sldId id="280" r:id="rId7"/>
    <p:sldId id="281" r:id="rId8"/>
    <p:sldId id="299" r:id="rId9"/>
    <p:sldId id="282" r:id="rId10"/>
    <p:sldId id="297" r:id="rId11"/>
    <p:sldId id="298" r:id="rId12"/>
    <p:sldId id="304" r:id="rId13"/>
    <p:sldId id="300" r:id="rId14"/>
    <p:sldId id="273" r:id="rId15"/>
    <p:sldId id="274" r:id="rId16"/>
    <p:sldId id="275" r:id="rId17"/>
    <p:sldId id="277" r:id="rId18"/>
    <p:sldId id="283" r:id="rId19"/>
    <p:sldId id="286" r:id="rId20"/>
    <p:sldId id="287" r:id="rId21"/>
    <p:sldId id="289" r:id="rId22"/>
    <p:sldId id="276" r:id="rId23"/>
    <p:sldId id="278" r:id="rId24"/>
    <p:sldId id="288" r:id="rId25"/>
    <p:sldId id="290" r:id="rId26"/>
    <p:sldId id="301" r:id="rId27"/>
    <p:sldId id="305" r:id="rId28"/>
    <p:sldId id="279" r:id="rId29"/>
    <p:sldId id="291" r:id="rId30"/>
    <p:sldId id="296" r:id="rId31"/>
    <p:sldId id="292" r:id="rId32"/>
    <p:sldId id="306" r:id="rId33"/>
    <p:sldId id="293" r:id="rId34"/>
    <p:sldId id="308" r:id="rId35"/>
    <p:sldId id="309" r:id="rId36"/>
    <p:sldId id="311" r:id="rId37"/>
    <p:sldId id="270" r:id="rId38"/>
    <p:sldId id="302" r:id="rId39"/>
    <p:sldId id="294" r:id="rId40"/>
    <p:sldId id="30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82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75FD0-3419-4465-B068-5EE277E1CC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2F988-B7A0-4898-B5CB-57019896D60E}">
      <dgm:prSet phldrT="[Text]"/>
      <dgm:spPr/>
      <dgm:t>
        <a:bodyPr/>
        <a:lstStyle/>
        <a:p>
          <a:r>
            <a:rPr lang="en-US" dirty="0" smtClean="0"/>
            <a:t>Geometrical Rules</a:t>
          </a:r>
          <a:endParaRPr lang="en-US" dirty="0"/>
        </a:p>
      </dgm:t>
    </dgm:pt>
    <dgm:pt modelId="{C22ADB77-7C3C-482E-9963-81A5AD0923E3}" type="parTrans" cxnId="{505F260F-88D9-456E-A999-8FEE1853F740}">
      <dgm:prSet/>
      <dgm:spPr/>
      <dgm:t>
        <a:bodyPr/>
        <a:lstStyle/>
        <a:p>
          <a:endParaRPr lang="en-US"/>
        </a:p>
      </dgm:t>
    </dgm:pt>
    <dgm:pt modelId="{42282ADF-016D-4F29-B5A8-5C082B66180F}" type="sibTrans" cxnId="{505F260F-88D9-456E-A999-8FEE1853F740}">
      <dgm:prSet/>
      <dgm:spPr/>
      <dgm:t>
        <a:bodyPr/>
        <a:lstStyle/>
        <a:p>
          <a:endParaRPr lang="en-US"/>
        </a:p>
      </dgm:t>
    </dgm:pt>
    <dgm:pt modelId="{45397D37-1DC7-4DAE-9CEB-363829959FA1}">
      <dgm:prSet phldrT="[Text]"/>
      <dgm:spPr/>
      <dgm:t>
        <a:bodyPr/>
        <a:lstStyle/>
        <a:p>
          <a:r>
            <a:rPr lang="en-US" dirty="0" smtClean="0"/>
            <a:t>Architectural Rules</a:t>
          </a:r>
          <a:endParaRPr lang="en-US" dirty="0"/>
        </a:p>
      </dgm:t>
    </dgm:pt>
    <dgm:pt modelId="{2D36A53C-5E55-45DE-A2D5-FC264B551B9B}" type="parTrans" cxnId="{6DFF1CA5-1DCD-4889-AAE8-75D0A78F8933}">
      <dgm:prSet/>
      <dgm:spPr/>
      <dgm:t>
        <a:bodyPr/>
        <a:lstStyle/>
        <a:p>
          <a:endParaRPr lang="en-US"/>
        </a:p>
      </dgm:t>
    </dgm:pt>
    <dgm:pt modelId="{3B854BAE-5FCB-4670-9B4B-A56C62D2CA6C}" type="sibTrans" cxnId="{6DFF1CA5-1DCD-4889-AAE8-75D0A78F8933}">
      <dgm:prSet/>
      <dgm:spPr/>
      <dgm:t>
        <a:bodyPr/>
        <a:lstStyle/>
        <a:p>
          <a:endParaRPr lang="en-US"/>
        </a:p>
      </dgm:t>
    </dgm:pt>
    <dgm:pt modelId="{48ED105A-B7A3-4CD7-95B0-B1C42A5C7F94}">
      <dgm:prSet phldrT="[Text]"/>
      <dgm:spPr/>
      <dgm:t>
        <a:bodyPr/>
        <a:lstStyle/>
        <a:p>
          <a:r>
            <a:rPr lang="en-US" dirty="0" smtClean="0"/>
            <a:t>Legal Rules</a:t>
          </a:r>
          <a:endParaRPr lang="en-US" dirty="0"/>
        </a:p>
      </dgm:t>
    </dgm:pt>
    <dgm:pt modelId="{9BA26278-1764-42D4-88BD-6D6E98DB63A0}" type="parTrans" cxnId="{52BF8AFB-A6C3-4F9D-91C6-8CDF942B877F}">
      <dgm:prSet/>
      <dgm:spPr/>
      <dgm:t>
        <a:bodyPr/>
        <a:lstStyle/>
        <a:p>
          <a:endParaRPr lang="en-US"/>
        </a:p>
      </dgm:t>
    </dgm:pt>
    <dgm:pt modelId="{B34B09A5-D55D-428A-933A-43976DBADEF0}" type="sibTrans" cxnId="{52BF8AFB-A6C3-4F9D-91C6-8CDF942B877F}">
      <dgm:prSet/>
      <dgm:spPr/>
      <dgm:t>
        <a:bodyPr/>
        <a:lstStyle/>
        <a:p>
          <a:endParaRPr lang="en-US"/>
        </a:p>
      </dgm:t>
    </dgm:pt>
    <dgm:pt modelId="{B189F0D2-F2F1-4144-BFBC-F9EF04DA7A4A}" type="pres">
      <dgm:prSet presAssocID="{AE975FD0-3419-4465-B068-5EE277E1CC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6D465-B1C0-4EF2-9030-02205281F5EA}" type="pres">
      <dgm:prSet presAssocID="{7022F988-B7A0-4898-B5CB-57019896D60E}" presName="parentLin" presStyleCnt="0"/>
      <dgm:spPr/>
    </dgm:pt>
    <dgm:pt modelId="{04045875-3B76-4720-89D7-9C6B7723EA57}" type="pres">
      <dgm:prSet presAssocID="{7022F988-B7A0-4898-B5CB-57019896D60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F2F7EAB-4898-46D3-828D-47F03EBAB36B}" type="pres">
      <dgm:prSet presAssocID="{7022F988-B7A0-4898-B5CB-57019896D60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BA80-FC96-4E5D-A010-12F49425B066}" type="pres">
      <dgm:prSet presAssocID="{7022F988-B7A0-4898-B5CB-57019896D60E}" presName="negativeSpace" presStyleCnt="0"/>
      <dgm:spPr/>
    </dgm:pt>
    <dgm:pt modelId="{69F702B2-303A-4750-ADB9-EC096CE7F72C}" type="pres">
      <dgm:prSet presAssocID="{7022F988-B7A0-4898-B5CB-57019896D60E}" presName="childText" presStyleLbl="conFgAcc1" presStyleIdx="0" presStyleCnt="3">
        <dgm:presLayoutVars>
          <dgm:bulletEnabled val="1"/>
        </dgm:presLayoutVars>
      </dgm:prSet>
      <dgm:spPr/>
    </dgm:pt>
    <dgm:pt modelId="{26978674-C950-4EBD-83C8-0FB5247D75C6}" type="pres">
      <dgm:prSet presAssocID="{42282ADF-016D-4F29-B5A8-5C082B66180F}" presName="spaceBetweenRectangles" presStyleCnt="0"/>
      <dgm:spPr/>
    </dgm:pt>
    <dgm:pt modelId="{16FB8E0B-A57C-4495-ACF9-3EB56D348889}" type="pres">
      <dgm:prSet presAssocID="{45397D37-1DC7-4DAE-9CEB-363829959FA1}" presName="parentLin" presStyleCnt="0"/>
      <dgm:spPr/>
    </dgm:pt>
    <dgm:pt modelId="{22F97AD5-A092-4A8D-A941-AA29D518FB34}" type="pres">
      <dgm:prSet presAssocID="{45397D37-1DC7-4DAE-9CEB-363829959FA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95994B3-D3D9-4085-85E7-E74D891CE7F0}" type="pres">
      <dgm:prSet presAssocID="{45397D37-1DC7-4DAE-9CEB-363829959FA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2C9B1-A589-4B67-BF9A-B2ACA62543AF}" type="pres">
      <dgm:prSet presAssocID="{45397D37-1DC7-4DAE-9CEB-363829959FA1}" presName="negativeSpace" presStyleCnt="0"/>
      <dgm:spPr/>
    </dgm:pt>
    <dgm:pt modelId="{6DC9AC32-2F8D-45EB-B8E8-E465BD784E31}" type="pres">
      <dgm:prSet presAssocID="{45397D37-1DC7-4DAE-9CEB-363829959FA1}" presName="childText" presStyleLbl="conFgAcc1" presStyleIdx="1" presStyleCnt="3">
        <dgm:presLayoutVars>
          <dgm:bulletEnabled val="1"/>
        </dgm:presLayoutVars>
      </dgm:prSet>
      <dgm:spPr/>
    </dgm:pt>
    <dgm:pt modelId="{BE38DF16-1CB9-431D-92EF-152262F74F21}" type="pres">
      <dgm:prSet presAssocID="{3B854BAE-5FCB-4670-9B4B-A56C62D2CA6C}" presName="spaceBetweenRectangles" presStyleCnt="0"/>
      <dgm:spPr/>
    </dgm:pt>
    <dgm:pt modelId="{20A4AD38-360C-4F72-AA79-AD7122FAE317}" type="pres">
      <dgm:prSet presAssocID="{48ED105A-B7A3-4CD7-95B0-B1C42A5C7F94}" presName="parentLin" presStyleCnt="0"/>
      <dgm:spPr/>
    </dgm:pt>
    <dgm:pt modelId="{51365D80-BA63-483B-95A3-CCD9DD798BE7}" type="pres">
      <dgm:prSet presAssocID="{48ED105A-B7A3-4CD7-95B0-B1C42A5C7F9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8FE5D38-B926-4B01-94B7-4F56C78DF83B}" type="pres">
      <dgm:prSet presAssocID="{48ED105A-B7A3-4CD7-95B0-B1C42A5C7F9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77CD7-A248-4086-8753-D2FF4CDA239D}" type="pres">
      <dgm:prSet presAssocID="{48ED105A-B7A3-4CD7-95B0-B1C42A5C7F94}" presName="negativeSpace" presStyleCnt="0"/>
      <dgm:spPr/>
    </dgm:pt>
    <dgm:pt modelId="{AD0E5CC9-9376-4E98-BCAB-7C7109FA740B}" type="pres">
      <dgm:prSet presAssocID="{48ED105A-B7A3-4CD7-95B0-B1C42A5C7F9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9E062B6-35E9-4744-B226-CBBF3357368B}" type="presOf" srcId="{45397D37-1DC7-4DAE-9CEB-363829959FA1}" destId="{295994B3-D3D9-4085-85E7-E74D891CE7F0}" srcOrd="1" destOrd="0" presId="urn:microsoft.com/office/officeart/2005/8/layout/list1"/>
    <dgm:cxn modelId="{E35CA713-2B52-418D-B1D4-22C92B159861}" type="presOf" srcId="{48ED105A-B7A3-4CD7-95B0-B1C42A5C7F94}" destId="{E8FE5D38-B926-4B01-94B7-4F56C78DF83B}" srcOrd="1" destOrd="0" presId="urn:microsoft.com/office/officeart/2005/8/layout/list1"/>
    <dgm:cxn modelId="{164D28BA-AE1D-4701-B8CF-81108B31F4F6}" type="presOf" srcId="{7022F988-B7A0-4898-B5CB-57019896D60E}" destId="{5F2F7EAB-4898-46D3-828D-47F03EBAB36B}" srcOrd="1" destOrd="0" presId="urn:microsoft.com/office/officeart/2005/8/layout/list1"/>
    <dgm:cxn modelId="{FABC3DC0-54BA-4D41-BB5D-7AC07070BD57}" type="presOf" srcId="{AE975FD0-3419-4465-B068-5EE277E1CC17}" destId="{B189F0D2-F2F1-4144-BFBC-F9EF04DA7A4A}" srcOrd="0" destOrd="0" presId="urn:microsoft.com/office/officeart/2005/8/layout/list1"/>
    <dgm:cxn modelId="{6DFF1CA5-1DCD-4889-AAE8-75D0A78F8933}" srcId="{AE975FD0-3419-4465-B068-5EE277E1CC17}" destId="{45397D37-1DC7-4DAE-9CEB-363829959FA1}" srcOrd="1" destOrd="0" parTransId="{2D36A53C-5E55-45DE-A2D5-FC264B551B9B}" sibTransId="{3B854BAE-5FCB-4670-9B4B-A56C62D2CA6C}"/>
    <dgm:cxn modelId="{96E717BA-1BA7-4EF0-8F1E-A9C524CC9107}" type="presOf" srcId="{45397D37-1DC7-4DAE-9CEB-363829959FA1}" destId="{22F97AD5-A092-4A8D-A941-AA29D518FB34}" srcOrd="0" destOrd="0" presId="urn:microsoft.com/office/officeart/2005/8/layout/list1"/>
    <dgm:cxn modelId="{DE127977-88E3-4454-9CED-FE2B66435AD7}" type="presOf" srcId="{7022F988-B7A0-4898-B5CB-57019896D60E}" destId="{04045875-3B76-4720-89D7-9C6B7723EA57}" srcOrd="0" destOrd="0" presId="urn:microsoft.com/office/officeart/2005/8/layout/list1"/>
    <dgm:cxn modelId="{505F260F-88D9-456E-A999-8FEE1853F740}" srcId="{AE975FD0-3419-4465-B068-5EE277E1CC17}" destId="{7022F988-B7A0-4898-B5CB-57019896D60E}" srcOrd="0" destOrd="0" parTransId="{C22ADB77-7C3C-482E-9963-81A5AD0923E3}" sibTransId="{42282ADF-016D-4F29-B5A8-5C082B66180F}"/>
    <dgm:cxn modelId="{E797CBD2-1F06-4E1B-9037-BDE37A1C4844}" type="presOf" srcId="{48ED105A-B7A3-4CD7-95B0-B1C42A5C7F94}" destId="{51365D80-BA63-483B-95A3-CCD9DD798BE7}" srcOrd="0" destOrd="0" presId="urn:microsoft.com/office/officeart/2005/8/layout/list1"/>
    <dgm:cxn modelId="{52BF8AFB-A6C3-4F9D-91C6-8CDF942B877F}" srcId="{AE975FD0-3419-4465-B068-5EE277E1CC17}" destId="{48ED105A-B7A3-4CD7-95B0-B1C42A5C7F94}" srcOrd="2" destOrd="0" parTransId="{9BA26278-1764-42D4-88BD-6D6E98DB63A0}" sibTransId="{B34B09A5-D55D-428A-933A-43976DBADEF0}"/>
    <dgm:cxn modelId="{119BF933-571A-4B6B-AF43-98A5309AD001}" type="presParOf" srcId="{B189F0D2-F2F1-4144-BFBC-F9EF04DA7A4A}" destId="{2166D465-B1C0-4EF2-9030-02205281F5EA}" srcOrd="0" destOrd="0" presId="urn:microsoft.com/office/officeart/2005/8/layout/list1"/>
    <dgm:cxn modelId="{E0D98B17-6EEB-460F-8AA9-F7AE54268500}" type="presParOf" srcId="{2166D465-B1C0-4EF2-9030-02205281F5EA}" destId="{04045875-3B76-4720-89D7-9C6B7723EA57}" srcOrd="0" destOrd="0" presId="urn:microsoft.com/office/officeart/2005/8/layout/list1"/>
    <dgm:cxn modelId="{AA5A7625-425A-4E3C-9916-178B60C87377}" type="presParOf" srcId="{2166D465-B1C0-4EF2-9030-02205281F5EA}" destId="{5F2F7EAB-4898-46D3-828D-47F03EBAB36B}" srcOrd="1" destOrd="0" presId="urn:microsoft.com/office/officeart/2005/8/layout/list1"/>
    <dgm:cxn modelId="{8A2146E4-3167-45B7-A56E-2C944A587839}" type="presParOf" srcId="{B189F0D2-F2F1-4144-BFBC-F9EF04DA7A4A}" destId="{F644BA80-FC96-4E5D-A010-12F49425B066}" srcOrd="1" destOrd="0" presId="urn:microsoft.com/office/officeart/2005/8/layout/list1"/>
    <dgm:cxn modelId="{5B4B96E4-489C-4F22-919A-31C71F51DB18}" type="presParOf" srcId="{B189F0D2-F2F1-4144-BFBC-F9EF04DA7A4A}" destId="{69F702B2-303A-4750-ADB9-EC096CE7F72C}" srcOrd="2" destOrd="0" presId="urn:microsoft.com/office/officeart/2005/8/layout/list1"/>
    <dgm:cxn modelId="{897575C1-6E01-4F99-83F7-0008E9E54A91}" type="presParOf" srcId="{B189F0D2-F2F1-4144-BFBC-F9EF04DA7A4A}" destId="{26978674-C950-4EBD-83C8-0FB5247D75C6}" srcOrd="3" destOrd="0" presId="urn:microsoft.com/office/officeart/2005/8/layout/list1"/>
    <dgm:cxn modelId="{FC23C4E9-F3DA-452D-9CB8-D793EE399076}" type="presParOf" srcId="{B189F0D2-F2F1-4144-BFBC-F9EF04DA7A4A}" destId="{16FB8E0B-A57C-4495-ACF9-3EB56D348889}" srcOrd="4" destOrd="0" presId="urn:microsoft.com/office/officeart/2005/8/layout/list1"/>
    <dgm:cxn modelId="{DA538E73-B067-42F9-94F0-55F1530BBE6A}" type="presParOf" srcId="{16FB8E0B-A57C-4495-ACF9-3EB56D348889}" destId="{22F97AD5-A092-4A8D-A941-AA29D518FB34}" srcOrd="0" destOrd="0" presId="urn:microsoft.com/office/officeart/2005/8/layout/list1"/>
    <dgm:cxn modelId="{5BE82D2C-0246-4890-99CC-3F387DFC4DDE}" type="presParOf" srcId="{16FB8E0B-A57C-4495-ACF9-3EB56D348889}" destId="{295994B3-D3D9-4085-85E7-E74D891CE7F0}" srcOrd="1" destOrd="0" presId="urn:microsoft.com/office/officeart/2005/8/layout/list1"/>
    <dgm:cxn modelId="{D6F99307-17B6-4BA7-8736-B49B02FA7184}" type="presParOf" srcId="{B189F0D2-F2F1-4144-BFBC-F9EF04DA7A4A}" destId="{5AA2C9B1-A589-4B67-BF9A-B2ACA62543AF}" srcOrd="5" destOrd="0" presId="urn:microsoft.com/office/officeart/2005/8/layout/list1"/>
    <dgm:cxn modelId="{129A6CE1-085A-4835-A51B-C4D5045C2E61}" type="presParOf" srcId="{B189F0D2-F2F1-4144-BFBC-F9EF04DA7A4A}" destId="{6DC9AC32-2F8D-45EB-B8E8-E465BD784E31}" srcOrd="6" destOrd="0" presId="urn:microsoft.com/office/officeart/2005/8/layout/list1"/>
    <dgm:cxn modelId="{CBEA4804-9716-4141-8718-06CBA21355C2}" type="presParOf" srcId="{B189F0D2-F2F1-4144-BFBC-F9EF04DA7A4A}" destId="{BE38DF16-1CB9-431D-92EF-152262F74F21}" srcOrd="7" destOrd="0" presId="urn:microsoft.com/office/officeart/2005/8/layout/list1"/>
    <dgm:cxn modelId="{89DF5EAC-DC26-4CC6-99FF-0B6D04CFFAE5}" type="presParOf" srcId="{B189F0D2-F2F1-4144-BFBC-F9EF04DA7A4A}" destId="{20A4AD38-360C-4F72-AA79-AD7122FAE317}" srcOrd="8" destOrd="0" presId="urn:microsoft.com/office/officeart/2005/8/layout/list1"/>
    <dgm:cxn modelId="{89D4ECE6-6D9E-40A8-BED7-75032AEFE169}" type="presParOf" srcId="{20A4AD38-360C-4F72-AA79-AD7122FAE317}" destId="{51365D80-BA63-483B-95A3-CCD9DD798BE7}" srcOrd="0" destOrd="0" presId="urn:microsoft.com/office/officeart/2005/8/layout/list1"/>
    <dgm:cxn modelId="{CDA169F2-8C08-4EF9-8830-16B17792F9F6}" type="presParOf" srcId="{20A4AD38-360C-4F72-AA79-AD7122FAE317}" destId="{E8FE5D38-B926-4B01-94B7-4F56C78DF83B}" srcOrd="1" destOrd="0" presId="urn:microsoft.com/office/officeart/2005/8/layout/list1"/>
    <dgm:cxn modelId="{2E1DABD2-4362-496F-B394-7A412FB33664}" type="presParOf" srcId="{B189F0D2-F2F1-4144-BFBC-F9EF04DA7A4A}" destId="{71077CD7-A248-4086-8753-D2FF4CDA239D}" srcOrd="9" destOrd="0" presId="urn:microsoft.com/office/officeart/2005/8/layout/list1"/>
    <dgm:cxn modelId="{4AE8FADB-AB07-4A3F-A9F7-F19F19D04F46}" type="presParOf" srcId="{B189F0D2-F2F1-4144-BFBC-F9EF04DA7A4A}" destId="{AD0E5CC9-9376-4E98-BCAB-7C7109FA74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7BD39B-91E6-4A3F-BBE1-B2BE1391329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DDC54A5-880A-4F13-A5C4-FCE050643C73}">
      <dgm:prSet phldrT="[Text]"/>
      <dgm:spPr/>
      <dgm:t>
        <a:bodyPr/>
        <a:lstStyle/>
        <a:p>
          <a:r>
            <a:rPr lang="en-US" dirty="0" smtClean="0"/>
            <a:t>Goal</a:t>
          </a:r>
          <a:endParaRPr lang="en-US" dirty="0"/>
        </a:p>
      </dgm:t>
    </dgm:pt>
    <dgm:pt modelId="{8161E0D6-5DEA-41F0-AE78-C7D381E86407}" type="parTrans" cxnId="{A05AE046-774A-4DC7-BDA9-1D1A25DEFF63}">
      <dgm:prSet/>
      <dgm:spPr/>
      <dgm:t>
        <a:bodyPr/>
        <a:lstStyle/>
        <a:p>
          <a:endParaRPr lang="en-US"/>
        </a:p>
      </dgm:t>
    </dgm:pt>
    <dgm:pt modelId="{43E894E9-5005-4C97-BD68-0BA1F2BF69AC}" type="sibTrans" cxnId="{A05AE046-774A-4DC7-BDA9-1D1A25DEFF63}">
      <dgm:prSet/>
      <dgm:spPr/>
      <dgm:t>
        <a:bodyPr/>
        <a:lstStyle/>
        <a:p>
          <a:endParaRPr lang="en-US"/>
        </a:p>
      </dgm:t>
    </dgm:pt>
    <dgm:pt modelId="{3048E886-4DD4-4076-AF90-43D4B5EAB78B}">
      <dgm:prSet phldrT="[Text]"/>
      <dgm:spPr/>
      <dgm:t>
        <a:bodyPr/>
        <a:lstStyle/>
        <a:p>
          <a:r>
            <a:rPr lang="en-US" dirty="0" smtClean="0"/>
            <a:t>Issues</a:t>
          </a:r>
          <a:endParaRPr lang="en-US" dirty="0"/>
        </a:p>
      </dgm:t>
    </dgm:pt>
    <dgm:pt modelId="{4D644937-F3FF-4949-8440-A87B87540140}" type="parTrans" cxnId="{F3BAAEEA-1132-4C7E-85AD-D27FFDE199E4}">
      <dgm:prSet/>
      <dgm:spPr/>
      <dgm:t>
        <a:bodyPr/>
        <a:lstStyle/>
        <a:p>
          <a:endParaRPr lang="en-US"/>
        </a:p>
      </dgm:t>
    </dgm:pt>
    <dgm:pt modelId="{6E9661D4-F491-4708-8D61-2E1706B0855C}" type="sibTrans" cxnId="{F3BAAEEA-1132-4C7E-85AD-D27FFDE199E4}">
      <dgm:prSet/>
      <dgm:spPr/>
      <dgm:t>
        <a:bodyPr/>
        <a:lstStyle/>
        <a:p>
          <a:endParaRPr lang="en-US"/>
        </a:p>
      </dgm:t>
    </dgm:pt>
    <dgm:pt modelId="{217F3F17-42F2-4A31-B303-B8755BA3DB86}">
      <dgm:prSet phldrT="[Text]"/>
      <dgm:spPr/>
      <dgm:t>
        <a:bodyPr/>
        <a:lstStyle/>
        <a:p>
          <a:r>
            <a:rPr lang="en-US" dirty="0" smtClean="0"/>
            <a:t>Solutions</a:t>
          </a:r>
          <a:endParaRPr lang="en-US" dirty="0"/>
        </a:p>
      </dgm:t>
    </dgm:pt>
    <dgm:pt modelId="{C65C03FC-F59E-4C3A-A204-B009DEFC6088}" type="parTrans" cxnId="{A0783250-0B30-4A36-B958-C3891542096E}">
      <dgm:prSet/>
      <dgm:spPr/>
      <dgm:t>
        <a:bodyPr/>
        <a:lstStyle/>
        <a:p>
          <a:endParaRPr lang="en-US"/>
        </a:p>
      </dgm:t>
    </dgm:pt>
    <dgm:pt modelId="{0AC4DA3A-EB8C-49EA-9A74-D0A8AA7256A4}" type="sibTrans" cxnId="{A0783250-0B30-4A36-B958-C3891542096E}">
      <dgm:prSet/>
      <dgm:spPr/>
      <dgm:t>
        <a:bodyPr/>
        <a:lstStyle/>
        <a:p>
          <a:endParaRPr lang="en-US"/>
        </a:p>
      </dgm:t>
    </dgm:pt>
    <dgm:pt modelId="{FBF5326E-0F5E-4D1C-8B10-E2050CEC052D}" type="pres">
      <dgm:prSet presAssocID="{947BD39B-91E6-4A3F-BBE1-B2BE13913291}" presName="Name0" presStyleCnt="0">
        <dgm:presLayoutVars>
          <dgm:dir/>
          <dgm:animLvl val="lvl"/>
          <dgm:resizeHandles val="exact"/>
        </dgm:presLayoutVars>
      </dgm:prSet>
      <dgm:spPr/>
    </dgm:pt>
    <dgm:pt modelId="{2A6D72C2-181C-4AD4-98A0-7F4CB5CB2830}" type="pres">
      <dgm:prSet presAssocID="{CDDC54A5-880A-4F13-A5C4-FCE050643C7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B6214A-659C-4EE1-9E1D-9A18DAE8B2A5}" type="pres">
      <dgm:prSet presAssocID="{43E894E9-5005-4C97-BD68-0BA1F2BF69AC}" presName="parTxOnlySpace" presStyleCnt="0"/>
      <dgm:spPr/>
    </dgm:pt>
    <dgm:pt modelId="{5001D864-3603-4C6D-BD29-6A4011138841}" type="pres">
      <dgm:prSet presAssocID="{3048E886-4DD4-4076-AF90-43D4B5EAB78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262EE5C-3445-4E51-AA5C-607A36F16DFD}" type="pres">
      <dgm:prSet presAssocID="{6E9661D4-F491-4708-8D61-2E1706B0855C}" presName="parTxOnlySpace" presStyleCnt="0"/>
      <dgm:spPr/>
    </dgm:pt>
    <dgm:pt modelId="{AB50E97E-6410-4711-8004-C9166FF0DC6E}" type="pres">
      <dgm:prSet presAssocID="{217F3F17-42F2-4A31-B303-B8755BA3DB8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FAD17CF-486E-4B1D-8A58-338CA713B0D1}" type="presOf" srcId="{3048E886-4DD4-4076-AF90-43D4B5EAB78B}" destId="{5001D864-3603-4C6D-BD29-6A4011138841}" srcOrd="0" destOrd="0" presId="urn:microsoft.com/office/officeart/2005/8/layout/chevron1"/>
    <dgm:cxn modelId="{DB7E70E8-0087-424F-95F7-2E220473E59E}" type="presOf" srcId="{947BD39B-91E6-4A3F-BBE1-B2BE13913291}" destId="{FBF5326E-0F5E-4D1C-8B10-E2050CEC052D}" srcOrd="0" destOrd="0" presId="urn:microsoft.com/office/officeart/2005/8/layout/chevron1"/>
    <dgm:cxn modelId="{A05AE046-774A-4DC7-BDA9-1D1A25DEFF63}" srcId="{947BD39B-91E6-4A3F-BBE1-B2BE13913291}" destId="{CDDC54A5-880A-4F13-A5C4-FCE050643C73}" srcOrd="0" destOrd="0" parTransId="{8161E0D6-5DEA-41F0-AE78-C7D381E86407}" sibTransId="{43E894E9-5005-4C97-BD68-0BA1F2BF69AC}"/>
    <dgm:cxn modelId="{7497A313-1728-44C7-8371-AFDABD412E21}" type="presOf" srcId="{CDDC54A5-880A-4F13-A5C4-FCE050643C73}" destId="{2A6D72C2-181C-4AD4-98A0-7F4CB5CB2830}" srcOrd="0" destOrd="0" presId="urn:microsoft.com/office/officeart/2005/8/layout/chevron1"/>
    <dgm:cxn modelId="{D3D092C1-696D-4A69-B11A-3EEA9A4004AE}" type="presOf" srcId="{217F3F17-42F2-4A31-B303-B8755BA3DB86}" destId="{AB50E97E-6410-4711-8004-C9166FF0DC6E}" srcOrd="0" destOrd="0" presId="urn:microsoft.com/office/officeart/2005/8/layout/chevron1"/>
    <dgm:cxn modelId="{A0783250-0B30-4A36-B958-C3891542096E}" srcId="{947BD39B-91E6-4A3F-BBE1-B2BE13913291}" destId="{217F3F17-42F2-4A31-B303-B8755BA3DB86}" srcOrd="2" destOrd="0" parTransId="{C65C03FC-F59E-4C3A-A204-B009DEFC6088}" sibTransId="{0AC4DA3A-EB8C-49EA-9A74-D0A8AA7256A4}"/>
    <dgm:cxn modelId="{F3BAAEEA-1132-4C7E-85AD-D27FFDE199E4}" srcId="{947BD39B-91E6-4A3F-BBE1-B2BE13913291}" destId="{3048E886-4DD4-4076-AF90-43D4B5EAB78B}" srcOrd="1" destOrd="0" parTransId="{4D644937-F3FF-4949-8440-A87B87540140}" sibTransId="{6E9661D4-F491-4708-8D61-2E1706B0855C}"/>
    <dgm:cxn modelId="{1F189508-1269-4A88-BAB5-EC7DC0376152}" type="presParOf" srcId="{FBF5326E-0F5E-4D1C-8B10-E2050CEC052D}" destId="{2A6D72C2-181C-4AD4-98A0-7F4CB5CB2830}" srcOrd="0" destOrd="0" presId="urn:microsoft.com/office/officeart/2005/8/layout/chevron1"/>
    <dgm:cxn modelId="{7DCE2B8C-CD68-45E5-9C6A-ECD91FC7876A}" type="presParOf" srcId="{FBF5326E-0F5E-4D1C-8B10-E2050CEC052D}" destId="{E2B6214A-659C-4EE1-9E1D-9A18DAE8B2A5}" srcOrd="1" destOrd="0" presId="urn:microsoft.com/office/officeart/2005/8/layout/chevron1"/>
    <dgm:cxn modelId="{2FF6F4A0-7EED-4E74-A26E-FFF064D54280}" type="presParOf" srcId="{FBF5326E-0F5E-4D1C-8B10-E2050CEC052D}" destId="{5001D864-3603-4C6D-BD29-6A4011138841}" srcOrd="2" destOrd="0" presId="urn:microsoft.com/office/officeart/2005/8/layout/chevron1"/>
    <dgm:cxn modelId="{F5CE4311-47C7-4EC4-ADCB-2B2A3ED06F9F}" type="presParOf" srcId="{FBF5326E-0F5E-4D1C-8B10-E2050CEC052D}" destId="{6262EE5C-3445-4E51-AA5C-607A36F16DFD}" srcOrd="3" destOrd="0" presId="urn:microsoft.com/office/officeart/2005/8/layout/chevron1"/>
    <dgm:cxn modelId="{8F62B7F8-B207-4175-830A-150ABFE99966}" type="presParOf" srcId="{FBF5326E-0F5E-4D1C-8B10-E2050CEC052D}" destId="{AB50E97E-6410-4711-8004-C9166FF0DC6E}" srcOrd="4" destOrd="0" presId="urn:microsoft.com/office/officeart/2005/8/layout/chevron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702B2-303A-4750-ADB9-EC096CE7F72C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F7EAB-4898-46D3-828D-47F03EBAB36B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Geometrical Rules</a:t>
          </a:r>
          <a:endParaRPr lang="en-US" sz="3100" kern="1200" dirty="0"/>
        </a:p>
      </dsp:txBody>
      <dsp:txXfrm>
        <a:off x="349472" y="51131"/>
        <a:ext cx="4177856" cy="825776"/>
      </dsp:txXfrm>
    </dsp:sp>
    <dsp:sp modelId="{6DC9AC32-2F8D-45EB-B8E8-E465BD784E31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994B3-D3D9-4085-85E7-E74D891CE7F0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Architectural Rules</a:t>
          </a:r>
          <a:endParaRPr lang="en-US" sz="3100" kern="1200" dirty="0"/>
        </a:p>
      </dsp:txBody>
      <dsp:txXfrm>
        <a:off x="349472" y="1457291"/>
        <a:ext cx="4177856" cy="825776"/>
      </dsp:txXfrm>
    </dsp:sp>
    <dsp:sp modelId="{AD0E5CC9-9376-4E98-BCAB-7C7109FA740B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E5D38-B926-4B01-94B7-4F56C78DF83B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Legal Rules</a:t>
          </a:r>
          <a:endParaRPr 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70017-89C5-40F8-A407-8706D760CD48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42E52-A326-477D-B32A-30604BE74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828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2</a:t>
            </a:fld>
            <a:endParaRPr lang="en-CA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7772400" cy="1905000"/>
          </a:xfrm>
        </p:spPr>
        <p:txBody>
          <a:bodyPr>
            <a:noAutofit/>
          </a:bodyPr>
          <a:lstStyle/>
          <a:p>
            <a:pPr algn="r"/>
            <a:r>
              <a:rPr lang="en-US" sz="3500" dirty="0" smtClean="0">
                <a:latin typeface="Corbel" pitchFamily="34" charset="0"/>
              </a:rPr>
              <a:t>Architectural Home Plan </a:t>
            </a:r>
            <a:r>
              <a:rPr lang="en-US" sz="3500" dirty="0" smtClean="0">
                <a:latin typeface="Corbel" pitchFamily="34" charset="0"/>
              </a:rPr>
              <a:t>Design </a:t>
            </a:r>
            <a:r>
              <a:rPr lang="en-US" sz="3500" dirty="0" smtClean="0">
                <a:latin typeface="Corbel" pitchFamily="34" charset="0"/>
              </a:rPr>
              <a:t/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Supporting System </a:t>
            </a:r>
            <a:r>
              <a:rPr lang="en-US" sz="3500" dirty="0" smtClean="0">
                <a:latin typeface="Corbel" pitchFamily="34" charset="0"/>
              </a:rPr>
              <a:t>with </a:t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Knowledge Base Inspection</a:t>
            </a:r>
            <a:endParaRPr lang="en-US" sz="3500" dirty="0">
              <a:latin typeface="Corbe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4400" y="47244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R.P.M.C.Rajapaksha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latin typeface="Corbel" pitchFamily="34" charset="0"/>
                <a:ea typeface="+mj-ea"/>
                <a:cs typeface="+mj-cs"/>
              </a:rPr>
              <a:t>ICT/08/09/018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2298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22860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Interim Progress I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Just a set of polygon does not represent a house</a:t>
            </a:r>
            <a:endParaRPr lang="en-US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0" y="3127612"/>
            <a:ext cx="1447800" cy="121578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>
            <a:off x="2057400" y="4800600"/>
            <a:ext cx="1333500" cy="1219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1371600" y="2514600"/>
            <a:ext cx="1143000" cy="122090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953000" y="4114800"/>
            <a:ext cx="762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7315200" y="3964106"/>
            <a:ext cx="1447800" cy="121578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7200900" y="5173639"/>
            <a:ext cx="1333500" cy="1219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182436" y="3733800"/>
            <a:ext cx="1143000" cy="122090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" y="137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They should be interconnected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2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Just a set of polygon does not represent a house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4953000" y="3895014"/>
            <a:ext cx="762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" y="137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They should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 overlap on each other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24000" y="2500668"/>
            <a:ext cx="2743200" cy="1995132"/>
            <a:chOff x="1143000" y="3200400"/>
            <a:chExt cx="2743200" cy="1995132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943100" y="3200400"/>
              <a:ext cx="1447800" cy="1215788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552700" y="3976332"/>
              <a:ext cx="1333500" cy="12192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Single Corner Rectangle 5"/>
            <p:cNvSpPr/>
            <p:nvPr/>
          </p:nvSpPr>
          <p:spPr>
            <a:xfrm>
              <a:off x="1143000" y="3424735"/>
              <a:ext cx="1143000" cy="1220906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81250" y="3352800"/>
              <a:ext cx="89535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58636" y="3437814"/>
            <a:ext cx="2580564" cy="3115386"/>
            <a:chOff x="6024918" y="3437814"/>
            <a:chExt cx="2580564" cy="3115386"/>
          </a:xfrm>
        </p:grpSpPr>
        <p:sp>
          <p:nvSpPr>
            <p:cNvPr id="8" name="Snip Diagonal Corner Rectangle 7"/>
            <p:cNvSpPr/>
            <p:nvPr/>
          </p:nvSpPr>
          <p:spPr>
            <a:xfrm>
              <a:off x="7157682" y="4124467"/>
              <a:ext cx="1447800" cy="1215788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/>
            <p:cNvSpPr/>
            <p:nvPr/>
          </p:nvSpPr>
          <p:spPr>
            <a:xfrm>
              <a:off x="7043382" y="5334000"/>
              <a:ext cx="1333500" cy="12192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6024918" y="3894161"/>
              <a:ext cx="1143000" cy="1220906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24918" y="3437814"/>
              <a:ext cx="89535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48189" y="5029200"/>
            <a:ext cx="1614211" cy="1676400"/>
            <a:chOff x="990600" y="2895600"/>
            <a:chExt cx="2743200" cy="320040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90600" y="2895600"/>
              <a:ext cx="1371600" cy="16852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62200" y="2895600"/>
              <a:ext cx="1371600" cy="999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276600" y="3895014"/>
              <a:ext cx="457200" cy="22009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67000" y="3895014"/>
              <a:ext cx="310487" cy="18199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667000" y="5715000"/>
              <a:ext cx="60960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133600" y="3395307"/>
              <a:ext cx="228600" cy="11004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362200" y="3395307"/>
              <a:ext cx="609600" cy="4997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33600" y="4495800"/>
              <a:ext cx="914400" cy="4997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90600" y="4580814"/>
              <a:ext cx="1981200" cy="10262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977487" y="4995507"/>
              <a:ext cx="70513" cy="6115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rot="5400000">
            <a:off x="3962400" y="6192387"/>
            <a:ext cx="4191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00499" y="6210442"/>
            <a:ext cx="419101" cy="361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33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latin typeface="Corbel" pitchFamily="34" charset="0"/>
              </a:rPr>
              <a:t>3. Find </a:t>
            </a:r>
            <a:r>
              <a:rPr lang="en-US" sz="4200" b="1" dirty="0" smtClean="0">
                <a:latin typeface="Corbel" pitchFamily="34" charset="0"/>
              </a:rPr>
              <a:t>adjacency of two polygons</a:t>
            </a:r>
            <a:endParaRPr lang="en-US" sz="42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5257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Find a line common to two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polygons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the slope of line1 in polygon1-&gt; m1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the slope </a:t>
            </a:r>
            <a:r>
              <a:rPr lang="en-US" dirty="0" smtClean="0"/>
              <a:t>of </a:t>
            </a:r>
          </a:p>
          <a:p>
            <a:pPr marL="971550" lvl="1" indent="-514350">
              <a:buNone/>
            </a:pPr>
            <a:r>
              <a:rPr lang="en-US" dirty="0" smtClean="0"/>
              <a:t>l</a:t>
            </a:r>
            <a:r>
              <a:rPr lang="en-US" dirty="0" smtClean="0"/>
              <a:t>ine2 In polygon2 </a:t>
            </a:r>
            <a:r>
              <a:rPr lang="en-US" dirty="0" smtClean="0"/>
              <a:t>-&gt; </a:t>
            </a:r>
            <a:r>
              <a:rPr lang="en-US" dirty="0" smtClean="0"/>
              <a:t>m2</a:t>
            </a:r>
          </a:p>
          <a:p>
            <a:pPr marL="971550" lvl="1" indent="-514350">
              <a:buNone/>
            </a:pPr>
            <a:r>
              <a:rPr lang="en-US" dirty="0" smtClean="0"/>
              <a:t>	</a:t>
            </a:r>
          </a:p>
          <a:p>
            <a:pPr marL="971550" lvl="1" indent="-514350">
              <a:buNone/>
            </a:pPr>
            <a:r>
              <a:rPr lang="en-US" dirty="0" smtClean="0"/>
              <a:t>3.	Validate m1 = m2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 rot="3971718">
            <a:off x="5606531" y="3357846"/>
            <a:ext cx="1664128" cy="151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3971718">
            <a:off x="6277470" y="4162845"/>
            <a:ext cx="1465250" cy="234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5524500" y="2933700"/>
            <a:ext cx="2057400" cy="1066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143500" y="4381500"/>
            <a:ext cx="762000" cy="5334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145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latin typeface="Corbel" pitchFamily="34" charset="0"/>
              </a:rPr>
              <a:t>3. Find </a:t>
            </a:r>
            <a:r>
              <a:rPr lang="en-US" sz="4200" b="1" dirty="0" smtClean="0">
                <a:latin typeface="Corbel" pitchFamily="34" charset="0"/>
              </a:rPr>
              <a:t>adjacency of two polygons</a:t>
            </a:r>
            <a:endParaRPr lang="en-US" sz="42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0" y="1295400"/>
            <a:ext cx="7924800" cy="525780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Find a line common to two polygons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Method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Find the slope of lines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Issues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Finding slope needs mathematical calculations like </a:t>
            </a:r>
            <a:r>
              <a:rPr lang="en-US" b="1" dirty="0" smtClean="0"/>
              <a:t>division</a:t>
            </a:r>
            <a:r>
              <a:rPr lang="en-US" dirty="0" smtClean="0"/>
              <a:t>, </a:t>
            </a:r>
            <a:r>
              <a:rPr lang="en-US" b="1" dirty="0" smtClean="0"/>
              <a:t>square</a:t>
            </a:r>
            <a:r>
              <a:rPr lang="en-US" dirty="0" smtClean="0"/>
              <a:t> </a:t>
            </a:r>
            <a:r>
              <a:rPr lang="en-US" b="1" dirty="0" smtClean="0"/>
              <a:t>root</a:t>
            </a:r>
            <a:endParaRPr lang="en-US" b="1" dirty="0" smtClean="0"/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Prolog does not support </a:t>
            </a:r>
            <a:r>
              <a:rPr lang="en-US" b="1" dirty="0" smtClean="0"/>
              <a:t>reverse</a:t>
            </a:r>
            <a:r>
              <a:rPr lang="en-US" dirty="0" smtClean="0"/>
              <a:t> calculations for division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Prolog Code</a:t>
            </a:r>
          </a:p>
          <a:p>
            <a:pPr lvl="2">
              <a:buNone/>
            </a:pPr>
            <a:r>
              <a:rPr lang="es-ES" sz="1400" dirty="0" smtClean="0"/>
              <a:t>	</a:t>
            </a:r>
            <a:r>
              <a:rPr lang="es-ES" sz="2000" dirty="0" err="1" smtClean="0"/>
              <a:t>adjacentLine</a:t>
            </a:r>
            <a:r>
              <a:rPr lang="es-ES" sz="2000" dirty="0" smtClean="0"/>
              <a:t>([[X1,Y1],[X2,Y2]],[[X3,Y3],[X4,Y4]], T1, T2) :- T1 </a:t>
            </a:r>
            <a:r>
              <a:rPr lang="es-ES" sz="2000" dirty="0" err="1" smtClean="0"/>
              <a:t>is</a:t>
            </a:r>
            <a:r>
              <a:rPr lang="es-ES" sz="2000" dirty="0" smtClean="0"/>
              <a:t> (Y2-Y1)/(X2-X1), T2 </a:t>
            </a:r>
            <a:r>
              <a:rPr lang="es-ES" sz="2000" dirty="0" err="1" smtClean="0"/>
              <a:t>is</a:t>
            </a:r>
            <a:r>
              <a:rPr lang="es-ES" sz="2000" dirty="0" smtClean="0"/>
              <a:t> (Y4-Y3)/(X4-X3), T1 </a:t>
            </a:r>
            <a:r>
              <a:rPr lang="es-ES" sz="2000" dirty="0" err="1" smtClean="0"/>
              <a:t>is</a:t>
            </a:r>
            <a:r>
              <a:rPr lang="es-ES" sz="2000" dirty="0" smtClean="0"/>
              <a:t> T2, (Y1-Y3)/(X1-X3) = T1, </a:t>
            </a:r>
            <a:r>
              <a:rPr lang="es-ES" sz="2000" dirty="0" err="1" smtClean="0"/>
              <a:t>Sqrt</a:t>
            </a:r>
            <a:r>
              <a:rPr lang="es-ES" sz="2000" dirty="0" smtClean="0"/>
              <a:t>(2,(((X1-X2)*(X1-X2))+((Y1-Y2)*(Y1-Y2)))) = (</a:t>
            </a:r>
            <a:r>
              <a:rPr lang="es-ES" sz="2000" dirty="0" err="1" smtClean="0"/>
              <a:t>Sqrt</a:t>
            </a:r>
            <a:r>
              <a:rPr lang="es-ES" sz="2000" dirty="0" smtClean="0"/>
              <a:t>(2, (((X1-X3)*(X1-X3))+((Y1-Y3)*(Y1-Y3)))) + </a:t>
            </a:r>
            <a:r>
              <a:rPr lang="es-ES" sz="2000" dirty="0" err="1" smtClean="0"/>
              <a:t>Sqrt</a:t>
            </a:r>
            <a:r>
              <a:rPr lang="es-ES" sz="2000" dirty="0" smtClean="0"/>
              <a:t>(2, (((X3-X2)*(X3-X2) + ((Y3-Y2)*(Y3-Y2)))))).</a:t>
            </a:r>
          </a:p>
          <a:p>
            <a:pPr lvl="2">
              <a:buFont typeface="Wingdings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145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latin typeface="Corbel" pitchFamily="34" charset="0"/>
              </a:rPr>
              <a:t>3. Find </a:t>
            </a:r>
            <a:r>
              <a:rPr lang="en-US" sz="4200" b="1" dirty="0" smtClean="0">
                <a:latin typeface="Corbel" pitchFamily="34" charset="0"/>
              </a:rPr>
              <a:t>adjacency of two polygons</a:t>
            </a:r>
            <a:endParaRPr lang="en-US" sz="42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7620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2146756"/>
            <a:ext cx="3619500" cy="3669387"/>
            <a:chOff x="1219200" y="2146756"/>
            <a:chExt cx="3810000" cy="3884831"/>
          </a:xfrm>
        </p:grpSpPr>
        <p:sp>
          <p:nvSpPr>
            <p:cNvPr id="4" name="Rectangle 3"/>
            <p:cNvSpPr/>
            <p:nvPr/>
          </p:nvSpPr>
          <p:spPr>
            <a:xfrm>
              <a:off x="1600200" y="2362200"/>
              <a:ext cx="30480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00300" y="3962400"/>
              <a:ext cx="12192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2146756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Monotype Corsiva" pitchFamily="66" charset="0"/>
                </a:rPr>
                <a:t>A</a:t>
              </a:r>
              <a:endParaRPr lang="en-US" sz="2200" dirty="0">
                <a:latin typeface="Monotype Corsiva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8200" y="2159913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3607713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Monotype Corsiva" pitchFamily="66" charset="0"/>
                </a:rPr>
                <a:t>C</a:t>
              </a:r>
              <a:endParaRPr lang="en-US" sz="2200" dirty="0">
                <a:latin typeface="Monotype Corsiva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0" y="3683913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19500" y="3988144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54473" y="5600700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55242" y="5600700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7400" y="3988713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Monotype Corsiva" pitchFamily="66" charset="0"/>
                </a:rPr>
                <a:t>E</a:t>
              </a:r>
              <a:endParaRPr lang="en-US" sz="2200" dirty="0">
                <a:latin typeface="Monotype Corsiva" pitchFamily="66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86000" y="2870699"/>
            <a:ext cx="147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Monotype Corsiva" pitchFamily="66" charset="0"/>
              </a:rPr>
              <a:t>Polygon 1</a:t>
            </a:r>
            <a:endParaRPr lang="en-US" sz="22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2188" y="4293016"/>
            <a:ext cx="147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Monotype Corsiva" pitchFamily="66" charset="0"/>
              </a:rPr>
              <a:t>Polygon 2</a:t>
            </a:r>
            <a:endParaRPr lang="en-US" sz="22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21" name="Content Placeholder 6"/>
          <p:cNvSpPr txBox="1">
            <a:spLocks/>
          </p:cNvSpPr>
          <p:nvPr/>
        </p:nvSpPr>
        <p:spPr>
          <a:xfrm>
            <a:off x="4876800" y="22860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None/>
            </a:pPr>
            <a:r>
              <a:rPr lang="en-US" sz="3200" dirty="0" smtClean="0"/>
              <a:t>Polygon 1 [(A,B),(B,C),(C,D),(D,A)]</a:t>
            </a:r>
            <a:endParaRPr lang="en-US" dirty="0" smtClean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4876800" y="31242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None/>
            </a:pPr>
            <a:r>
              <a:rPr lang="en-US" sz="3200" dirty="0" smtClean="0"/>
              <a:t>Polygon 2 [(E,F),(F,G),(G,H),(H,E)]</a:t>
            </a:r>
            <a:endParaRPr lang="en-US" dirty="0" smtClean="0"/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3581400" y="58674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None/>
            </a:pPr>
            <a:r>
              <a:rPr lang="en-US" sz="3200" dirty="0" smtClean="0"/>
              <a:t>Polygon 2 [(E,F),(F,G),(G,H),(H,E)]</a:t>
            </a:r>
            <a:endParaRPr lang="en-US" dirty="0" smtClean="0"/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3590840" y="4953000"/>
            <a:ext cx="5476960" cy="81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None/>
            </a:pPr>
            <a:r>
              <a:rPr lang="en-US" sz="2500" dirty="0" smtClean="0"/>
              <a:t>Polygon 1 [(A,B),(B,C),(C,F),(F,E),(E,D),(D,A)]</a:t>
            </a:r>
          </a:p>
        </p:txBody>
      </p:sp>
      <p:sp>
        <p:nvSpPr>
          <p:cNvPr id="26" name="Right Arrow 25"/>
          <p:cNvSpPr/>
          <p:nvPr/>
        </p:nvSpPr>
        <p:spPr>
          <a:xfrm rot="5400000">
            <a:off x="6378224" y="4165559"/>
            <a:ext cx="762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latin typeface="Corbel" pitchFamily="34" charset="0"/>
              </a:rPr>
              <a:t>3. Find </a:t>
            </a:r>
            <a:r>
              <a:rPr lang="en-US" sz="4200" b="1" dirty="0" smtClean="0">
                <a:latin typeface="Corbel" pitchFamily="34" charset="0"/>
              </a:rPr>
              <a:t>adjacency of two polygons</a:t>
            </a:r>
            <a:endParaRPr lang="en-US" sz="42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Prolog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</a:p>
          <a:p>
            <a:r>
              <a:rPr lang="en-US" dirty="0" smtClean="0"/>
              <a:t>Solution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Break a polygon line to several lines at the common region of a line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600" dirty="0" smtClean="0"/>
              <a:t>	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581400"/>
            <a:ext cx="77247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latin typeface="Corbel" pitchFamily="34" charset="0"/>
              </a:rPr>
              <a:t>4. Find </a:t>
            </a:r>
            <a:r>
              <a:rPr lang="en-US" sz="4200" b="1" dirty="0" smtClean="0">
                <a:latin typeface="Corbel" pitchFamily="34" charset="0"/>
              </a:rPr>
              <a:t>intersection of two polygons</a:t>
            </a:r>
            <a:endParaRPr lang="en-US" sz="42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dirty="0" smtClean="0"/>
              <a:t>Find a common point shared by two polygons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Find intersection of two lines</a:t>
            </a:r>
          </a:p>
          <a:p>
            <a:pPr lvl="1" algn="just">
              <a:buFont typeface="Arial" pitchFamily="34" charset="0"/>
              <a:buChar char="•"/>
            </a:pPr>
            <a:endParaRPr lang="en-US" dirty="0" smtClean="0"/>
          </a:p>
          <a:p>
            <a:pPr lvl="2" algn="just"/>
            <a:endParaRPr lang="en-US" dirty="0" smtClean="0"/>
          </a:p>
        </p:txBody>
      </p:sp>
      <p:sp>
        <p:nvSpPr>
          <p:cNvPr id="4" name="Diamond 3"/>
          <p:cNvSpPr/>
          <p:nvPr/>
        </p:nvSpPr>
        <p:spPr>
          <a:xfrm>
            <a:off x="2438400" y="3352800"/>
            <a:ext cx="1905000" cy="1981200"/>
          </a:xfrm>
          <a:prstGeom prst="diamond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4495800"/>
            <a:ext cx="1981200" cy="1524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114800" y="4419600"/>
            <a:ext cx="152400" cy="1524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581400" y="4953000"/>
            <a:ext cx="152400" cy="1524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172200" y="4114800"/>
            <a:ext cx="1614211" cy="1676400"/>
            <a:chOff x="990600" y="2895600"/>
            <a:chExt cx="2743200" cy="32004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990600" y="2895600"/>
              <a:ext cx="1371600" cy="168521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62200" y="2895600"/>
              <a:ext cx="1371600" cy="99941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276600" y="3895014"/>
              <a:ext cx="457200" cy="220098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667000" y="3895014"/>
              <a:ext cx="310487" cy="181998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667000" y="5715000"/>
              <a:ext cx="609600" cy="3810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133600" y="3395307"/>
              <a:ext cx="228600" cy="1100493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62200" y="3395307"/>
              <a:ext cx="609600" cy="49970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33600" y="4495800"/>
              <a:ext cx="914400" cy="49970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90600" y="4580814"/>
              <a:ext cx="1981200" cy="1026283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977487" y="4995507"/>
              <a:ext cx="70513" cy="61159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lowchart: Connector 20"/>
          <p:cNvSpPr/>
          <p:nvPr/>
        </p:nvSpPr>
        <p:spPr>
          <a:xfrm>
            <a:off x="7086600" y="5410200"/>
            <a:ext cx="152400" cy="1524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162800" y="5105400"/>
            <a:ext cx="152400" cy="1524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Solution </a:t>
            </a:r>
            <a:r>
              <a:rPr lang="en-US" b="1" dirty="0" smtClean="0">
                <a:latin typeface="Corbel" pitchFamily="34" charset="0"/>
              </a:rPr>
              <a:t>1</a:t>
            </a:r>
            <a:endParaRPr lang="en-US" b="1" dirty="0">
              <a:latin typeface="Corbe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514600" y="1676400"/>
            <a:ext cx="6248400" cy="4953000"/>
            <a:chOff x="2514600" y="1828800"/>
            <a:chExt cx="6248400" cy="49530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514600" y="5943600"/>
              <a:ext cx="5638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952500" y="4228306"/>
              <a:ext cx="41910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114800" y="3505200"/>
              <a:ext cx="2286000" cy="1371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72000" y="3048000"/>
              <a:ext cx="2895600" cy="2209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581400" y="5410200"/>
              <a:ext cx="1066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124994" y="4495006"/>
              <a:ext cx="2895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182394" y="4723606"/>
              <a:ext cx="24384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125494" y="5600700"/>
              <a:ext cx="685006" cy="7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3048000" y="3048000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048000" y="4876800"/>
              <a:ext cx="1066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3048000" y="5181600"/>
              <a:ext cx="4419600" cy="777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3048000" y="3429000"/>
              <a:ext cx="3352800" cy="777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514600" y="47244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l1y1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4600" y="50292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14600" y="3276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14600" y="2877235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3400" y="5925235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l2x1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10000" y="5943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l1x1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72200" y="5943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l1x2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39000" y="5943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l2x2</a:t>
              </a:r>
              <a:endParaRPr lang="en-US" sz="1500" dirty="0">
                <a:latin typeface="Monotype Corsiva" pitchFamily="66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10800000">
              <a:off x="3048002" y="4570412"/>
              <a:ext cx="1523999" cy="158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3048000" y="4417694"/>
              <a:ext cx="3352800" cy="349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14600" y="4419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FF0000"/>
                  </a:solidFill>
                  <a:latin typeface="Monotype Corsiva" pitchFamily="66" charset="0"/>
                </a:rPr>
                <a:t>l1y3</a:t>
              </a:r>
              <a:endParaRPr lang="en-US" sz="1500" dirty="0">
                <a:solidFill>
                  <a:srgbClr val="FF0000"/>
                </a:solidFill>
                <a:latin typeface="Monotype Corsiva" pitchFamily="66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1910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FF0000"/>
                  </a:solidFill>
                  <a:latin typeface="Monotype Corsiva" pitchFamily="66" charset="0"/>
                </a:rPr>
                <a:t>l2y3</a:t>
              </a:r>
              <a:endParaRPr lang="en-US" sz="1500" dirty="0">
                <a:solidFill>
                  <a:srgbClr val="FF0000"/>
                </a:solidFill>
                <a:latin typeface="Monotype Corsiva" pitchFamily="66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43200" y="18288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y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29600" y="57912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x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57" name="Right Brace 56"/>
            <p:cNvSpPr/>
            <p:nvPr/>
          </p:nvSpPr>
          <p:spPr>
            <a:xfrm rot="5400000">
              <a:off x="5295900" y="5372100"/>
              <a:ext cx="381000" cy="1828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Brace 57"/>
            <p:cNvSpPr/>
            <p:nvPr/>
          </p:nvSpPr>
          <p:spPr>
            <a:xfrm>
              <a:off x="6400800" y="3505200"/>
              <a:ext cx="30480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Brace 58"/>
            <p:cNvSpPr/>
            <p:nvPr/>
          </p:nvSpPr>
          <p:spPr>
            <a:xfrm rot="10800000">
              <a:off x="4191000" y="3048000"/>
              <a:ext cx="381000" cy="1524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29000" y="3657601"/>
              <a:ext cx="990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l2y2-l1y3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81800" y="3810000"/>
              <a:ext cx="990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l2y3-l1y2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00600" y="6458635"/>
              <a:ext cx="1828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Common X region</a:t>
              </a:r>
              <a:endParaRPr lang="en-US" sz="1500" dirty="0">
                <a:latin typeface="Monotype Corsiva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417637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quation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(l2y1-l1y2)(l1x2-l1x1) + (l1y2-l1y1)(l1x2-l2x1) *</a:t>
            </a:r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				(l1x2-l1x1)</a:t>
            </a:r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(l2y1-l1y2)(l1x2-l1x1) - (l2y1-l2y2)(l1x2-l2x1)  &gt; 0</a:t>
            </a:r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				(l2x2-l2x1)</a:t>
            </a:r>
          </a:p>
          <a:p>
            <a:pPr lvl="1">
              <a:buNone/>
            </a:pPr>
            <a:endParaRPr lang="en-US" dirty="0" smtClean="0">
              <a:latin typeface="Monotype Corsiva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3962400"/>
            <a:ext cx="5943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52600" y="4953000"/>
            <a:ext cx="5943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0" y="23723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(l2y2-l1y3) *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23723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(l2y3-l1y2)  &gt;  0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4. Find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intersection of two polygons Solution 1(cont)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31812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3962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3200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31812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3200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430518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0200" y="50862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43242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0" y="430518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43242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Solution 1(cont)</a:t>
            </a:r>
            <a:endParaRPr lang="en-US" b="1" dirty="0">
              <a:latin typeface="Corbe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514600" y="1600200"/>
            <a:ext cx="6248400" cy="4953000"/>
            <a:chOff x="2514600" y="1828800"/>
            <a:chExt cx="6248400" cy="49530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514600" y="5943600"/>
              <a:ext cx="5638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952500" y="4228306"/>
              <a:ext cx="41910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114800" y="2667000"/>
              <a:ext cx="3581400" cy="2209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72000" y="3048000"/>
              <a:ext cx="2895600" cy="2209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581400" y="5410200"/>
              <a:ext cx="1066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124994" y="4495006"/>
              <a:ext cx="2895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6058694" y="4304506"/>
              <a:ext cx="3276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125494" y="5600700"/>
              <a:ext cx="685006" cy="7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3048000" y="3048000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048000" y="4876800"/>
              <a:ext cx="1066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3048000" y="5181600"/>
              <a:ext cx="4419600" cy="777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3048000" y="2665411"/>
              <a:ext cx="4572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514600" y="47244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l1y1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4600" y="50292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14600" y="24384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14600" y="2953435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3400" y="5925235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l2x1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10000" y="5943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l1x1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43800" y="5943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l1x2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62800" y="5943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l2x2</a:t>
              </a:r>
              <a:endParaRPr lang="en-US" sz="1500" dirty="0">
                <a:latin typeface="Monotype Corsiva" pitchFamily="66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10800000">
              <a:off x="3048002" y="4570412"/>
              <a:ext cx="1523999" cy="158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3048000" y="2819400"/>
              <a:ext cx="4343400" cy="34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14600" y="4419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FF0000"/>
                  </a:solidFill>
                  <a:latin typeface="Monotype Corsiva" pitchFamily="66" charset="0"/>
                </a:rPr>
                <a:t>l1y3</a:t>
              </a:r>
              <a:endParaRPr lang="en-US" sz="1500" dirty="0">
                <a:solidFill>
                  <a:srgbClr val="FF0000"/>
                </a:solidFill>
                <a:latin typeface="Monotype Corsiva" pitchFamily="66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26670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FF0000"/>
                  </a:solidFill>
                  <a:latin typeface="Monotype Corsiva" pitchFamily="66" charset="0"/>
                </a:rPr>
                <a:t>l1y4</a:t>
              </a:r>
              <a:endParaRPr lang="en-US" sz="1500" dirty="0">
                <a:solidFill>
                  <a:srgbClr val="FF0000"/>
                </a:solidFill>
                <a:latin typeface="Monotype Corsiva" pitchFamily="66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43200" y="18288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y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29600" y="57912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x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57" name="Right Brace 56"/>
            <p:cNvSpPr/>
            <p:nvPr/>
          </p:nvSpPr>
          <p:spPr>
            <a:xfrm rot="5400000">
              <a:off x="5829300" y="4838700"/>
              <a:ext cx="381000" cy="2895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Brace 57"/>
            <p:cNvSpPr/>
            <p:nvPr/>
          </p:nvSpPr>
          <p:spPr>
            <a:xfrm>
              <a:off x="7467600" y="2819400"/>
              <a:ext cx="304800" cy="2438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Brace 58"/>
            <p:cNvSpPr/>
            <p:nvPr/>
          </p:nvSpPr>
          <p:spPr>
            <a:xfrm rot="10800000">
              <a:off x="4191000" y="3048000"/>
              <a:ext cx="381000" cy="1524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29000" y="3657601"/>
              <a:ext cx="990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l2y2-l1y3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3810000"/>
              <a:ext cx="990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l2y2-l1y4</a:t>
              </a:r>
              <a:endParaRPr lang="en-US" sz="1500" dirty="0">
                <a:latin typeface="Monotype Corsiva" pitchFamily="66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6248400" y="4038600"/>
              <a:ext cx="2438400" cy="158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181600" y="6458635"/>
              <a:ext cx="1828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Common X region</a:t>
              </a:r>
              <a:endParaRPr lang="en-US" sz="1500" dirty="0">
                <a:latin typeface="Monotype Corsiva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71600" y="152400"/>
            <a:ext cx="78343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33400" lvl="0" indent="-533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400" b="1" dirty="0" smtClean="0">
                <a:latin typeface="Corbel" pitchFamily="34" charset="0"/>
              </a:rPr>
              <a:t>Knowledge base paradigm</a:t>
            </a: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66" name="Picture 65" descr="residential-architect-742-main_full-448x29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057400"/>
            <a:ext cx="7152425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646237"/>
            <a:ext cx="7924800" cy="48307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quation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(l2y1-l1y2)(l1x2-l1x1) </a:t>
            </a:r>
            <a:r>
              <a:rPr lang="en-US" dirty="0" smtClean="0">
                <a:latin typeface="Monotype Corsiva" pitchFamily="66" charset="0"/>
              </a:rPr>
              <a:t>- </a:t>
            </a:r>
            <a:r>
              <a:rPr lang="en-US" dirty="0" smtClean="0">
                <a:latin typeface="Monotype Corsiva" pitchFamily="66" charset="0"/>
              </a:rPr>
              <a:t>(l1y2-l1y1)(l1x2-l2x1) *</a:t>
            </a:r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				(l1x2-l1x1)</a:t>
            </a:r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(</a:t>
            </a:r>
            <a:r>
              <a:rPr lang="en-US" dirty="0" smtClean="0">
                <a:latin typeface="Monotype Corsiva" pitchFamily="66" charset="0"/>
              </a:rPr>
              <a:t>l2y1-l1y2</a:t>
            </a:r>
            <a:r>
              <a:rPr lang="en-US" dirty="0" smtClean="0">
                <a:latin typeface="Monotype Corsiva" pitchFamily="66" charset="0"/>
              </a:rPr>
              <a:t>)(l1x2-l1x1) </a:t>
            </a:r>
            <a:r>
              <a:rPr lang="en-US" dirty="0" smtClean="0">
                <a:latin typeface="Monotype Corsiva" pitchFamily="66" charset="0"/>
              </a:rPr>
              <a:t>- </a:t>
            </a:r>
            <a:r>
              <a:rPr lang="en-US" dirty="0" smtClean="0">
                <a:latin typeface="Monotype Corsiva" pitchFamily="66" charset="0"/>
              </a:rPr>
              <a:t>(l2y1-l2y2)(l1x2-l2x1)  &gt; 0</a:t>
            </a:r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				(l2x2-l2x1)</a:t>
            </a:r>
          </a:p>
          <a:p>
            <a:pPr lvl="1">
              <a:buNone/>
            </a:pPr>
            <a:endParaRPr lang="en-US" dirty="0" smtClean="0">
              <a:latin typeface="Monotype Corsiva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4235449"/>
            <a:ext cx="5943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52600" y="5226049"/>
            <a:ext cx="5943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0" y="2408237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(l2y2-l1y3) *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2408237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(l2y3-l1y2)  &gt;  0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0" y="274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Solution 1(cont)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34098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4191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3429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34098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3429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453378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-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0200" y="53148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45528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0" y="453378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45528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notype Corsiva" pitchFamily="66" charset="0"/>
              </a:rPr>
              <a:t>+</a:t>
            </a:r>
            <a:endParaRPr lang="en-US" sz="2000" dirty="0">
              <a:solidFill>
                <a:srgbClr val="FF00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0" y="1417637"/>
            <a:ext cx="7924800" cy="4830763"/>
          </a:xfrm>
        </p:spPr>
        <p:txBody>
          <a:bodyPr>
            <a:normAutofit fontScale="925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	Prolog Code</a:t>
            </a:r>
          </a:p>
          <a:p>
            <a:pPr lvl="1">
              <a:buNone/>
            </a:pPr>
            <a:r>
              <a:rPr lang="es-ES" sz="2100" dirty="0" err="1" smtClean="0"/>
              <a:t>lineNotIntersect</a:t>
            </a:r>
            <a:r>
              <a:rPr lang="es-ES" sz="2100" dirty="0" smtClean="0"/>
              <a:t>([[L1X1,L1Y1],[L1X2,L1Y2]],[[L2X1,L2Y1],[L2X2,L2Y2]]) :- L1X1&lt;L1X2, L2X1&lt;L2X2, (L1X1&lt;L2X1 ; L1X1 </a:t>
            </a:r>
            <a:r>
              <a:rPr lang="es-ES" sz="2100" dirty="0" err="1" smtClean="0"/>
              <a:t>is</a:t>
            </a:r>
            <a:r>
              <a:rPr lang="es-ES" sz="2100" dirty="0" smtClean="0"/>
              <a:t> L2X1), (L1X2&lt;L2X2 ; L1X2 </a:t>
            </a:r>
            <a:r>
              <a:rPr lang="es-ES" sz="2100" dirty="0" err="1" smtClean="0"/>
              <a:t>is</a:t>
            </a:r>
            <a:r>
              <a:rPr lang="es-ES" sz="2100" dirty="0" smtClean="0"/>
              <a:t> L2X2), (((L2Y1-L1Y2)*(L1X2-L1X1)) - ((L2Y1-L2Y2)*(L1X2-L2X1))) &gt; 0.</a:t>
            </a:r>
          </a:p>
          <a:p>
            <a:pPr lvl="1">
              <a:buNone/>
            </a:pPr>
            <a:endParaRPr lang="es-ES" sz="2100" dirty="0" smtClean="0"/>
          </a:p>
          <a:p>
            <a:pPr lvl="1">
              <a:buNone/>
            </a:pPr>
            <a:r>
              <a:rPr lang="es-ES" sz="2100" dirty="0" err="1" smtClean="0"/>
              <a:t>lineNotIntersect</a:t>
            </a:r>
            <a:r>
              <a:rPr lang="es-ES" sz="2100" dirty="0" smtClean="0"/>
              <a:t>([[L1X1,L1Y1],[L1X2,L1Y2]],[[L2X1,L2Y1],[L2X2,L2Y2]]) :- L1X1&lt;L1X2, L2X1&lt;L2X2, L1X1&lt;L2X1, L1X2&gt;L2X2, (((L2Y2-L1Y1)*(L1X2-L1X1)) - ((L1Y1-L1Y1)*(L2X2-L1X1))) &gt; 0.</a:t>
            </a:r>
          </a:p>
          <a:p>
            <a:pPr lvl="1">
              <a:buNone/>
            </a:pPr>
            <a:endParaRPr lang="es-ES" sz="2100" dirty="0" smtClean="0"/>
          </a:p>
          <a:p>
            <a:pPr lvl="1">
              <a:buNone/>
            </a:pPr>
            <a:r>
              <a:rPr lang="es-ES" sz="2100" dirty="0" err="1" smtClean="0"/>
              <a:t>checkPolygonInterSection</a:t>
            </a:r>
            <a:r>
              <a:rPr lang="es-ES" sz="2100" dirty="0" smtClean="0"/>
              <a:t>(X,Y) :- </a:t>
            </a:r>
            <a:r>
              <a:rPr lang="es-ES" sz="2100" dirty="0" err="1" smtClean="0"/>
              <a:t>append</a:t>
            </a:r>
            <a:r>
              <a:rPr lang="es-ES" sz="2100" dirty="0" smtClean="0"/>
              <a:t>(X,Y,R),</a:t>
            </a:r>
            <a:r>
              <a:rPr lang="es-ES" sz="2100" dirty="0" err="1" smtClean="0"/>
              <a:t>checkIntersection</a:t>
            </a:r>
            <a:r>
              <a:rPr lang="es-ES" sz="2100" dirty="0" smtClean="0"/>
              <a:t>(R).</a:t>
            </a:r>
          </a:p>
          <a:p>
            <a:pPr lvl="1">
              <a:buNone/>
            </a:pPr>
            <a:endParaRPr lang="es-ES" sz="2100" dirty="0" smtClean="0"/>
          </a:p>
          <a:p>
            <a:pPr lvl="1">
              <a:buNone/>
            </a:pPr>
            <a:r>
              <a:rPr lang="es-ES" sz="2100" dirty="0" err="1" smtClean="0"/>
              <a:t>checkIntersection</a:t>
            </a:r>
            <a:r>
              <a:rPr lang="es-ES" sz="2100" dirty="0" smtClean="0"/>
              <a:t>([H,T]) :- </a:t>
            </a:r>
            <a:r>
              <a:rPr lang="es-ES" sz="2100" dirty="0" err="1" smtClean="0"/>
              <a:t>lineNotIntersect</a:t>
            </a:r>
            <a:r>
              <a:rPr lang="es-ES" sz="2100" dirty="0" smtClean="0"/>
              <a:t>(H,T).</a:t>
            </a:r>
          </a:p>
          <a:p>
            <a:pPr lvl="1">
              <a:buNone/>
            </a:pPr>
            <a:r>
              <a:rPr lang="es-ES" sz="2100" dirty="0" err="1" smtClean="0"/>
              <a:t>checkIntersection</a:t>
            </a:r>
            <a:r>
              <a:rPr lang="es-ES" sz="2100" dirty="0" smtClean="0"/>
              <a:t>([H|[H1|T]]) :- </a:t>
            </a:r>
            <a:r>
              <a:rPr lang="es-ES" sz="2100" dirty="0" err="1" smtClean="0"/>
              <a:t>lineNotIntersect</a:t>
            </a:r>
            <a:r>
              <a:rPr lang="es-ES" sz="2100" dirty="0" smtClean="0"/>
              <a:t>(H,H1), </a:t>
            </a:r>
            <a:r>
              <a:rPr lang="es-ES" sz="2100" dirty="0" err="1" smtClean="0"/>
              <a:t>checkIntersection</a:t>
            </a:r>
            <a:r>
              <a:rPr lang="es-ES" sz="2100" dirty="0" smtClean="0"/>
              <a:t>([H|T]), </a:t>
            </a:r>
            <a:r>
              <a:rPr lang="es-ES" sz="2100" dirty="0" err="1" smtClean="0"/>
              <a:t>checkIntersection</a:t>
            </a:r>
            <a:r>
              <a:rPr lang="es-ES" sz="2100" dirty="0" smtClean="0"/>
              <a:t>([H1|T]).</a:t>
            </a:r>
          </a:p>
          <a:p>
            <a:pPr lvl="1">
              <a:buNone/>
            </a:pPr>
            <a:endParaRPr lang="es-ES" sz="2100" dirty="0" smtClean="0"/>
          </a:p>
          <a:p>
            <a:pPr lvl="1">
              <a:buNone/>
            </a:pPr>
            <a:endParaRPr lang="es-ES" sz="2100" dirty="0" smtClean="0"/>
          </a:p>
          <a:p>
            <a:pPr lvl="1">
              <a:buNone/>
            </a:pP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4. Find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intersection of two polygons Solution 1(cont)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</a:t>
            </a:r>
            <a:r>
              <a:rPr lang="en-US" b="1" dirty="0" smtClean="0">
                <a:latin typeface="Corbel" pitchFamily="34" charset="0"/>
              </a:rPr>
              <a:t>Solution 1</a:t>
            </a:r>
            <a:r>
              <a:rPr lang="en-US" b="1" dirty="0" smtClean="0">
                <a:latin typeface="Corbel" pitchFamily="34" charset="0"/>
              </a:rPr>
              <a:t>(</a:t>
            </a:r>
            <a:r>
              <a:rPr lang="en-US" b="1" dirty="0" smtClean="0">
                <a:latin typeface="Corbel" pitchFamily="34" charset="0"/>
              </a:rPr>
              <a:t>cont</a:t>
            </a:r>
            <a:r>
              <a:rPr lang="en-US" b="1" dirty="0" smtClean="0">
                <a:latin typeface="Corbel" pitchFamily="34" charset="0"/>
              </a:rPr>
              <a:t>)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4830763"/>
          </a:xfrm>
        </p:spPr>
        <p:txBody>
          <a:bodyPr>
            <a:normAutofit lnSpcReduction="10000"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Get the common X regions of two lines and get the difference of Y coordinates of two lines at the common X points and the difference should be greater than zero if lines are not intersecting.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Issues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When prolog generates the coordinates of the lines, it generates the coordinates without following a particular order. To apply coordinates to above function coordinates should be in a particular order. </a:t>
            </a:r>
            <a:r>
              <a:rPr lang="en-US" b="1" dirty="0" smtClean="0"/>
              <a:t>Sorting</a:t>
            </a:r>
            <a:r>
              <a:rPr lang="en-US" dirty="0" smtClean="0"/>
              <a:t> the coordinates of a line in prolog is really hard since a coordinate is coupled with it’s X and Y values.</a:t>
            </a:r>
          </a:p>
          <a:p>
            <a:pPr lvl="2"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(cont)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0" y="1646237"/>
            <a:ext cx="7924800" cy="48307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 2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Find the common point of two lines using </a:t>
            </a:r>
            <a:r>
              <a:rPr lang="en-US" b="1" dirty="0" err="1" smtClean="0"/>
              <a:t>Bresenham’s</a:t>
            </a:r>
            <a:r>
              <a:rPr lang="en-US" dirty="0" smtClean="0"/>
              <a:t> line drawing algorithm</a:t>
            </a:r>
            <a:r>
              <a:rPr lang="en-US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Get rid of </a:t>
            </a:r>
            <a:r>
              <a:rPr lang="en-US" b="1" dirty="0" smtClean="0"/>
              <a:t>divisions</a:t>
            </a:r>
            <a:r>
              <a:rPr lang="en-US" dirty="0" smtClean="0"/>
              <a:t> and </a:t>
            </a:r>
            <a:r>
              <a:rPr lang="en-US" b="1" dirty="0" smtClean="0"/>
              <a:t>square root </a:t>
            </a:r>
            <a:r>
              <a:rPr lang="en-US" dirty="0" smtClean="0"/>
              <a:t>calculations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Issues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If the common point lies in a </a:t>
            </a:r>
            <a:r>
              <a:rPr lang="en-US" b="1" dirty="0" smtClean="0"/>
              <a:t>fraction</a:t>
            </a:r>
            <a:r>
              <a:rPr lang="en-US" dirty="0" smtClean="0"/>
              <a:t> value it will not be identified by the </a:t>
            </a:r>
            <a:r>
              <a:rPr lang="en-US" dirty="0" err="1" smtClean="0"/>
              <a:t>Bresenham’s</a:t>
            </a:r>
            <a:r>
              <a:rPr lang="en-US" dirty="0" smtClean="0"/>
              <a:t> algorithm.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If a line contains </a:t>
            </a:r>
            <a:r>
              <a:rPr lang="en-US" b="1" dirty="0" smtClean="0"/>
              <a:t>millions</a:t>
            </a:r>
            <a:r>
              <a:rPr lang="en-US" dirty="0" smtClean="0"/>
              <a:t> of pixel points to calculate all the pixel points using this algorithm takes much time and increases the complexity.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Solution 2(cont)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4" name="Picture 3" descr="bresenh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52600"/>
            <a:ext cx="6781800" cy="4542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Solution 2(cont)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1295400"/>
            <a:ext cx="7924800" cy="5410200"/>
          </a:xfrm>
        </p:spPr>
        <p:txBody>
          <a:bodyPr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Prolog Code</a:t>
            </a:r>
          </a:p>
          <a:p>
            <a:pPr lvl="1">
              <a:buNone/>
            </a:pPr>
            <a:r>
              <a:rPr lang="en-US" sz="1800" dirty="0" err="1" smtClean="0"/>
              <a:t>addToList</a:t>
            </a:r>
            <a:r>
              <a:rPr lang="en-US" sz="1800" dirty="0" smtClean="0"/>
              <a:t>(H,[H|T],T).</a:t>
            </a:r>
          </a:p>
          <a:p>
            <a:pPr lvl="1">
              <a:buNone/>
            </a:pPr>
            <a:r>
              <a:rPr lang="en-US" sz="1800" dirty="0" err="1" smtClean="0"/>
              <a:t>addToList</a:t>
            </a:r>
            <a:r>
              <a:rPr lang="en-US" sz="1800" dirty="0" smtClean="0"/>
              <a:t>(X,[H|T],[H|R]) :- </a:t>
            </a:r>
            <a:r>
              <a:rPr lang="en-US" sz="1800" dirty="0" err="1" smtClean="0"/>
              <a:t>addToList</a:t>
            </a:r>
            <a:r>
              <a:rPr lang="en-US" sz="1800" dirty="0" smtClean="0"/>
              <a:t>(X,T,R).</a:t>
            </a:r>
          </a:p>
          <a:p>
            <a:pPr lvl="1">
              <a:buNone/>
            </a:pPr>
            <a:r>
              <a:rPr lang="en-US" sz="1800" dirty="0" err="1" smtClean="0"/>
              <a:t>checkIntersection</a:t>
            </a:r>
            <a:r>
              <a:rPr lang="en-US" sz="1800" dirty="0" smtClean="0"/>
              <a:t>([P1,P2], [P3,P4]) :- </a:t>
            </a:r>
            <a:r>
              <a:rPr lang="en-US" sz="1800" dirty="0" err="1" smtClean="0"/>
              <a:t>lineDraw</a:t>
            </a:r>
            <a:r>
              <a:rPr lang="en-US" sz="1800" dirty="0" smtClean="0"/>
              <a:t>([P1,P2], L1), </a:t>
            </a:r>
            <a:r>
              <a:rPr lang="en-US" sz="1800" dirty="0" err="1" smtClean="0"/>
              <a:t>lineDraw</a:t>
            </a:r>
            <a:r>
              <a:rPr lang="en-US" sz="1800" dirty="0" smtClean="0"/>
              <a:t>([P3,P4], L2), </a:t>
            </a:r>
            <a:r>
              <a:rPr lang="en-US" sz="1800" dirty="0" err="1" smtClean="0"/>
              <a:t>findNth</a:t>
            </a:r>
            <a:r>
              <a:rPr lang="en-US" sz="1800" dirty="0" smtClean="0"/>
              <a:t>(L1,X), </a:t>
            </a:r>
            <a:r>
              <a:rPr lang="en-US" sz="1800" dirty="0" err="1" smtClean="0"/>
              <a:t>findNth</a:t>
            </a:r>
            <a:r>
              <a:rPr lang="en-US" sz="1800" dirty="0" smtClean="0"/>
              <a:t>(L2,X).</a:t>
            </a:r>
          </a:p>
          <a:p>
            <a:pPr lvl="1">
              <a:buNone/>
            </a:pPr>
            <a:r>
              <a:rPr lang="en-US" sz="1800" dirty="0" err="1" smtClean="0"/>
              <a:t>lineDraw</a:t>
            </a:r>
            <a:r>
              <a:rPr lang="en-US" sz="1800" dirty="0" smtClean="0"/>
              <a:t>([[X1,Y1],[X2,Y2]],R) :- X1&lt;X2, </a:t>
            </a:r>
            <a:r>
              <a:rPr lang="en-US" sz="1800" dirty="0" err="1" smtClean="0"/>
              <a:t>getPo</a:t>
            </a:r>
            <a:r>
              <a:rPr lang="en-US" sz="1800" dirty="0" smtClean="0"/>
              <a:t>([[X1,Y1],[X2,Y2]], Po), </a:t>
            </a:r>
            <a:r>
              <a:rPr lang="en-US" sz="1800" dirty="0" err="1" smtClean="0"/>
              <a:t>getLine</a:t>
            </a:r>
            <a:r>
              <a:rPr lang="en-US" sz="1800" dirty="0" smtClean="0"/>
              <a:t>([[X1,Y1],[X2,Y2]],R , Po, </a:t>
            </a:r>
            <a:r>
              <a:rPr lang="en-US" sz="1800" dirty="0" err="1" smtClean="0"/>
              <a:t>DeltaY</a:t>
            </a:r>
            <a:r>
              <a:rPr lang="en-US" sz="1800" dirty="0" smtClean="0"/>
              <a:t>, </a:t>
            </a:r>
            <a:r>
              <a:rPr lang="en-US" sz="1800" dirty="0" err="1" smtClean="0"/>
              <a:t>DeltaX</a:t>
            </a:r>
            <a:r>
              <a:rPr lang="en-US" sz="1800" dirty="0" smtClean="0"/>
              <a:t>), </a:t>
            </a:r>
            <a:r>
              <a:rPr lang="en-US" sz="1800" dirty="0" err="1" smtClean="0"/>
              <a:t>DeltaY</a:t>
            </a:r>
            <a:r>
              <a:rPr lang="en-US" sz="1800" dirty="0" smtClean="0"/>
              <a:t> is Y2-Y1, </a:t>
            </a:r>
            <a:r>
              <a:rPr lang="en-US" sz="1800" dirty="0" err="1" smtClean="0"/>
              <a:t>DeltaX</a:t>
            </a:r>
            <a:r>
              <a:rPr lang="en-US" sz="1800" dirty="0" smtClean="0"/>
              <a:t> is X2-X1.</a:t>
            </a:r>
          </a:p>
          <a:p>
            <a:pPr lvl="1">
              <a:buNone/>
            </a:pPr>
            <a:r>
              <a:rPr lang="en-US" sz="1800" dirty="0" err="1" smtClean="0"/>
              <a:t>getPo</a:t>
            </a:r>
            <a:r>
              <a:rPr lang="en-US" sz="1800" dirty="0" smtClean="0"/>
              <a:t>([[X1,Y1],[X2,Y2]], Po) :- Po is 2*(Y2-Y1) - (X2-X1).</a:t>
            </a:r>
          </a:p>
          <a:p>
            <a:pPr lvl="1">
              <a:buNone/>
            </a:pPr>
            <a:r>
              <a:rPr lang="en-US" sz="1800" dirty="0" err="1" smtClean="0"/>
              <a:t>getLine</a:t>
            </a:r>
            <a:r>
              <a:rPr lang="en-US" sz="1800" dirty="0" smtClean="0"/>
              <a:t>([[X2,Y2],[X2,Y2]],R, Po,  </a:t>
            </a:r>
            <a:r>
              <a:rPr lang="en-US" sz="1800" dirty="0" err="1" smtClean="0"/>
              <a:t>DeltaY</a:t>
            </a:r>
            <a:r>
              <a:rPr lang="en-US" sz="1800" dirty="0" smtClean="0"/>
              <a:t>, </a:t>
            </a:r>
            <a:r>
              <a:rPr lang="en-US" sz="1800" dirty="0" err="1" smtClean="0"/>
              <a:t>DeltaX</a:t>
            </a:r>
            <a:r>
              <a:rPr lang="en-US" sz="1800" dirty="0" smtClean="0"/>
              <a:t>).</a:t>
            </a:r>
          </a:p>
          <a:p>
            <a:pPr lvl="1">
              <a:buNone/>
            </a:pPr>
            <a:r>
              <a:rPr lang="en-US" sz="1800" dirty="0" err="1" smtClean="0"/>
              <a:t>getLine</a:t>
            </a:r>
            <a:r>
              <a:rPr lang="en-US" sz="1800" dirty="0" smtClean="0"/>
              <a:t>([[X1,Y1],[X2,Y2]],[H|T], Po,  </a:t>
            </a:r>
            <a:r>
              <a:rPr lang="en-US" sz="1800" dirty="0" err="1" smtClean="0"/>
              <a:t>DeltaY</a:t>
            </a:r>
            <a:r>
              <a:rPr lang="en-US" sz="1800" dirty="0" smtClean="0"/>
              <a:t>, </a:t>
            </a:r>
            <a:r>
              <a:rPr lang="en-US" sz="1800" dirty="0" err="1" smtClean="0"/>
              <a:t>DeltaX</a:t>
            </a:r>
            <a:r>
              <a:rPr lang="en-US" sz="1800" dirty="0" smtClean="0"/>
              <a:t>) :- ( Po&lt;0, </a:t>
            </a:r>
            <a:r>
              <a:rPr lang="en-US" sz="1800" dirty="0" err="1" smtClean="0"/>
              <a:t>addToList</a:t>
            </a:r>
            <a:r>
              <a:rPr lang="en-US" sz="1800" dirty="0" smtClean="0"/>
              <a:t>(N,R,[H|T]), N is (X1+1,Y1), Pk1 is Po + (2*</a:t>
            </a:r>
            <a:r>
              <a:rPr lang="en-US" sz="1800" dirty="0" err="1" smtClean="0"/>
              <a:t>DeltaY</a:t>
            </a:r>
            <a:r>
              <a:rPr lang="en-US" sz="1800" dirty="0" smtClean="0"/>
              <a:t>), </a:t>
            </a:r>
            <a:r>
              <a:rPr lang="en-US" sz="1800" dirty="0" err="1" smtClean="0"/>
              <a:t>getLine</a:t>
            </a:r>
            <a:r>
              <a:rPr lang="en-US" sz="1800" dirty="0" smtClean="0"/>
              <a:t>(N,[X2,Y2],R ,Pk1 ,</a:t>
            </a:r>
            <a:r>
              <a:rPr lang="en-US" sz="1800" dirty="0" err="1" smtClean="0"/>
              <a:t>DeltaY</a:t>
            </a:r>
            <a:r>
              <a:rPr lang="en-US" sz="1800" dirty="0" smtClean="0"/>
              <a:t>, </a:t>
            </a:r>
            <a:r>
              <a:rPr lang="en-US" sz="1800" dirty="0" err="1" smtClean="0"/>
              <a:t>DeltaX</a:t>
            </a:r>
            <a:r>
              <a:rPr lang="en-US" sz="1800" dirty="0" smtClean="0"/>
              <a:t>) ) ; ( Po&gt;0,  </a:t>
            </a:r>
            <a:r>
              <a:rPr lang="en-US" sz="1800" dirty="0" err="1" smtClean="0"/>
              <a:t>addToList</a:t>
            </a:r>
            <a:r>
              <a:rPr lang="en-US" sz="1800" dirty="0" smtClean="0"/>
              <a:t>(N,R,[H|T]), N is (X1+1,Y1+1), Pk1 is Po + (2*DeltaY-2*</a:t>
            </a:r>
            <a:r>
              <a:rPr lang="en-US" sz="1800" dirty="0" err="1" smtClean="0"/>
              <a:t>DeltaX</a:t>
            </a:r>
            <a:r>
              <a:rPr lang="en-US" sz="1800" dirty="0" smtClean="0"/>
              <a:t>), </a:t>
            </a:r>
            <a:r>
              <a:rPr lang="en-US" sz="1800" dirty="0" err="1" smtClean="0"/>
              <a:t>getLine</a:t>
            </a:r>
            <a:r>
              <a:rPr lang="en-US" sz="1800" dirty="0" smtClean="0"/>
              <a:t>(N,[X2,Y2],R, Pk1, </a:t>
            </a:r>
            <a:r>
              <a:rPr lang="en-US" sz="1800" dirty="0" err="1" smtClean="0"/>
              <a:t>DeltaY</a:t>
            </a:r>
            <a:r>
              <a:rPr lang="en-US" sz="1800" dirty="0" smtClean="0"/>
              <a:t>, </a:t>
            </a:r>
            <a:r>
              <a:rPr lang="en-US" sz="1800" dirty="0" err="1" smtClean="0"/>
              <a:t>DeltaX</a:t>
            </a:r>
            <a:r>
              <a:rPr lang="en-US" sz="1800" dirty="0" smtClean="0"/>
              <a:t>) ).</a:t>
            </a:r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Solution </a:t>
            </a:r>
            <a:r>
              <a:rPr lang="en-US" b="1" dirty="0" smtClean="0">
                <a:latin typeface="Corbel" pitchFamily="34" charset="0"/>
              </a:rPr>
              <a:t>3</a:t>
            </a:r>
            <a:endParaRPr lang="en-US" b="1" dirty="0">
              <a:latin typeface="Corbe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5791200"/>
            <a:ext cx="5638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952500" y="4075906"/>
            <a:ext cx="419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14800" y="3352800"/>
            <a:ext cx="228600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2895600"/>
            <a:ext cx="289560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581400" y="5257800"/>
            <a:ext cx="1066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124994" y="4342606"/>
            <a:ext cx="2895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182394" y="4571206"/>
            <a:ext cx="2438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125494" y="5448300"/>
            <a:ext cx="685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048000" y="2895600"/>
            <a:ext cx="1524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048000" y="4724400"/>
            <a:ext cx="1066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3048000" y="5029200"/>
            <a:ext cx="4419600" cy="777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3048000" y="3276600"/>
            <a:ext cx="3352800" cy="777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4600" y="45720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l1y1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4600" y="48768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l2y2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3124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l1y2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4600" y="2724835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l2y2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5772835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l2x1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0000" y="5791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l1x1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72200" y="5791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l1x2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9000" y="5791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l2x2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43200" y="16764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y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29600" y="56388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57" name="Right Brace 56"/>
          <p:cNvSpPr/>
          <p:nvPr/>
        </p:nvSpPr>
        <p:spPr>
          <a:xfrm rot="5400000">
            <a:off x="5066903" y="4914503"/>
            <a:ext cx="381000" cy="2286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316104" y="6077635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 region line 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1200" y="3581400"/>
            <a:ext cx="874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x0 , y0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7" name="Right Brace 46"/>
          <p:cNvSpPr/>
          <p:nvPr/>
        </p:nvSpPr>
        <p:spPr>
          <a:xfrm rot="5400000">
            <a:off x="5829300" y="4896535"/>
            <a:ext cx="3810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791200" y="6458635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 region line 2</a:t>
            </a:r>
            <a:endParaRPr lang="en-US" sz="15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27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0" y="1295400"/>
            <a:ext cx="7924800" cy="48307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Equation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s-ES" dirty="0" smtClean="0">
                <a:latin typeface="Monotype Corsiva" pitchFamily="66" charset="0"/>
              </a:rPr>
              <a:t>x</a:t>
            </a:r>
            <a:r>
              <a:rPr lang="es-ES" dirty="0" smtClean="0">
                <a:latin typeface="Monotype Corsiva" pitchFamily="66" charset="0"/>
              </a:rPr>
              <a:t>0 = (x1*x3*y2 </a:t>
            </a:r>
            <a:r>
              <a:rPr lang="es-ES" dirty="0" smtClean="0">
                <a:latin typeface="Monotype Corsiva" pitchFamily="66" charset="0"/>
              </a:rPr>
              <a:t>- x2*x3*y1 - x1*x4*y2 + x2*x4*y1 - </a:t>
            </a:r>
            <a:r>
              <a:rPr lang="es-ES" dirty="0" smtClean="0">
                <a:latin typeface="Monotype Corsiva" pitchFamily="66" charset="0"/>
              </a:rPr>
              <a:t>    x1*x3*y4 </a:t>
            </a:r>
            <a:r>
              <a:rPr lang="es-ES" dirty="0" smtClean="0">
                <a:latin typeface="Monotype Corsiva" pitchFamily="66" charset="0"/>
              </a:rPr>
              <a:t>+ x1*x4*y3 + x2*x3*y4 - x2*x4*y3</a:t>
            </a:r>
            <a:r>
              <a:rPr lang="es-ES" dirty="0" smtClean="0">
                <a:latin typeface="Monotype Corsiva" pitchFamily="66" charset="0"/>
              </a:rPr>
              <a:t>)</a:t>
            </a:r>
          </a:p>
          <a:p>
            <a:pPr lvl="1">
              <a:buNone/>
            </a:pPr>
            <a:r>
              <a:rPr lang="es-ES" dirty="0" smtClean="0">
                <a:latin typeface="Monotype Corsiva" pitchFamily="66" charset="0"/>
              </a:rPr>
              <a:t>        (</a:t>
            </a:r>
            <a:r>
              <a:rPr lang="es-ES" dirty="0" smtClean="0">
                <a:latin typeface="Monotype Corsiva" pitchFamily="66" charset="0"/>
              </a:rPr>
              <a:t>x1*y3 - x3*y1 - x1*y4 - x2*y3 + x3*y2 + x4*y1 + x2*y4 - x4*y2)</a:t>
            </a:r>
            <a:endParaRPr lang="en-US" dirty="0" smtClean="0">
              <a:latin typeface="Monotype Corsiva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28800" y="3276600"/>
            <a:ext cx="7086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Solution </a:t>
            </a:r>
            <a:r>
              <a:rPr lang="en-US" b="1" dirty="0" smtClean="0">
                <a:latin typeface="Corbel" pitchFamily="34" charset="0"/>
              </a:rPr>
              <a:t>3(cont</a:t>
            </a:r>
            <a:r>
              <a:rPr lang="en-US" b="1" dirty="0" smtClean="0">
                <a:latin typeface="Corbel" pitchFamily="34" charset="0"/>
              </a:rPr>
              <a:t>)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0" y="50292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l1x</a:t>
            </a:r>
            <a:r>
              <a:rPr lang="en-US" sz="2800" dirty="0" smtClean="0">
                <a:latin typeface="Monotype Corsiva" pitchFamily="66" charset="0"/>
              </a:rPr>
              <a:t>1 &lt; x0 &lt; l1x2  AND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50292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l2x</a:t>
            </a:r>
            <a:r>
              <a:rPr lang="en-US" sz="2800" dirty="0" smtClean="0">
                <a:latin typeface="Monotype Corsiva" pitchFamily="66" charset="0"/>
              </a:rPr>
              <a:t>1 &lt; x0 &lt; l2x2</a:t>
            </a:r>
            <a:endParaRPr lang="en-US" sz="2800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</a:t>
            </a:r>
            <a:r>
              <a:rPr lang="en-US" b="1" dirty="0" smtClean="0">
                <a:latin typeface="Corbel" pitchFamily="34" charset="0"/>
              </a:rPr>
              <a:t>Solution 3(cont</a:t>
            </a:r>
            <a:r>
              <a:rPr lang="en-US" b="1" dirty="0" smtClean="0">
                <a:latin typeface="Corbel" pitchFamily="34" charset="0"/>
              </a:rPr>
              <a:t>)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0" y="1295400"/>
            <a:ext cx="7924800" cy="4830763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Define the intersection point of two lines using coordinates of the two lines and then the common  X point should be in the both X coordinates range of lines.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To implement above algorithm in prolog I should have to write specific prolog code for</a:t>
            </a:r>
          </a:p>
          <a:p>
            <a:pPr lvl="2">
              <a:buNone/>
            </a:pP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828800" lvl="3" indent="-457200">
              <a:buFont typeface="+mj-lt"/>
              <a:buAutoNum type="alphaLcParenR"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Addition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28800" lvl="3" indent="-457200">
              <a:buFont typeface="+mj-lt"/>
              <a:buAutoNum type="alphaLcParenR"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Multiplication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Solution 3(cont)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0" y="1417637"/>
            <a:ext cx="7924800" cy="4830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Prolog Implementation for Arithmetic Addition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Reason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Add two numbers using “+” operator is not supporting reverse functions like subtraction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Issues Identified in implementation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Implemented prolog code just satisfies adding numbers in </a:t>
            </a:r>
            <a:r>
              <a:rPr lang="en-US" sz="2100" b="1" dirty="0" smtClean="0"/>
              <a:t>same</a:t>
            </a:r>
            <a:r>
              <a:rPr lang="en-US" sz="2100" dirty="0" smtClean="0"/>
              <a:t> </a:t>
            </a:r>
            <a:r>
              <a:rPr lang="en-US" sz="2100" b="1" dirty="0" smtClean="0"/>
              <a:t>amount </a:t>
            </a:r>
            <a:r>
              <a:rPr lang="en-US" sz="2100" dirty="0" smtClean="0"/>
              <a:t>of number bits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When going to solve above prolog adds </a:t>
            </a:r>
            <a:r>
              <a:rPr lang="en-US" sz="2100" b="1" dirty="0" smtClean="0"/>
              <a:t>unnecessary</a:t>
            </a:r>
            <a:r>
              <a:rPr lang="en-US" sz="2100" dirty="0" smtClean="0"/>
              <a:t> </a:t>
            </a:r>
            <a:r>
              <a:rPr lang="en-US" sz="2100" b="1" dirty="0" smtClean="0"/>
              <a:t>zero </a:t>
            </a:r>
            <a:r>
              <a:rPr lang="en-US" sz="2100" dirty="0" smtClean="0"/>
              <a:t>values in front of the numbers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b="1" dirty="0" smtClean="0"/>
              <a:t>Depth</a:t>
            </a:r>
            <a:r>
              <a:rPr lang="en-US" sz="2100" dirty="0" smtClean="0"/>
              <a:t> should be limited since when we call reverse function it ends up in an infinite loop</a:t>
            </a:r>
            <a:endParaRPr lang="en-US" sz="2100" dirty="0" smtClean="0"/>
          </a:p>
          <a:p>
            <a:pPr lvl="2">
              <a:buNone/>
            </a:pP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latin typeface="Corbel" pitchFamily="34" charset="0"/>
              </a:rPr>
              <a:t>Knowledge Base </a:t>
            </a:r>
            <a:r>
              <a:rPr lang="en-US" sz="4200" b="1" dirty="0" smtClean="0">
                <a:latin typeface="Corbel" pitchFamily="34" charset="0"/>
              </a:rPr>
              <a:t>Implementation Categories</a:t>
            </a:r>
            <a:endParaRPr lang="en-US" sz="4200" b="1" dirty="0">
              <a:latin typeface="Corbel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2860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381000"/>
            <a:ext cx="7924800" cy="533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Prolog Implementation for Arithmetic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Addition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857250"/>
            <a:ext cx="807720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Group 18"/>
          <p:cNvGrpSpPr/>
          <p:nvPr/>
        </p:nvGrpSpPr>
        <p:grpSpPr>
          <a:xfrm>
            <a:off x="7924800" y="4419600"/>
            <a:ext cx="990600" cy="1664732"/>
            <a:chOff x="7924800" y="4419600"/>
            <a:chExt cx="990600" cy="1664732"/>
          </a:xfrm>
        </p:grpSpPr>
        <p:sp>
          <p:nvSpPr>
            <p:cNvPr id="6" name="TextBox 5"/>
            <p:cNvSpPr txBox="1"/>
            <p:nvPr/>
          </p:nvSpPr>
          <p:spPr>
            <a:xfrm>
              <a:off x="7924800" y="4419600"/>
              <a:ext cx="990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   194</a:t>
              </a:r>
            </a:p>
            <a:p>
              <a:r>
                <a:rPr lang="en-US" sz="2500" dirty="0" smtClean="0"/>
                <a:t>   067</a:t>
              </a:r>
            </a:p>
            <a:p>
              <a:r>
                <a:rPr lang="en-US" sz="2500" dirty="0" smtClean="0"/>
                <a:t> </a:t>
              </a:r>
              <a:r>
                <a:rPr lang="en-US" sz="2500" dirty="0" smtClean="0"/>
                <a:t>  261</a:t>
              </a:r>
            </a:p>
            <a:p>
              <a:endParaRPr lang="en-US" sz="25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 flipH="1" flipV="1">
              <a:off x="8077200" y="5638800"/>
              <a:ext cx="609600" cy="9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H="1" flipV="1">
              <a:off x="8077200" y="5562600"/>
              <a:ext cx="609600" cy="9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rved Left Arrow 12"/>
            <p:cNvSpPr/>
            <p:nvPr/>
          </p:nvSpPr>
          <p:spPr>
            <a:xfrm rot="5558738">
              <a:off x="8526369" y="5579979"/>
              <a:ext cx="142267" cy="272328"/>
            </a:xfrm>
            <a:prstGeom prst="curvedLef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 flipH="1" flipV="1">
              <a:off x="8077200" y="5181600"/>
              <a:ext cx="609600" cy="9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534400" y="5715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9600" y="5715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Curved Left Arrow 17"/>
            <p:cNvSpPr/>
            <p:nvPr/>
          </p:nvSpPr>
          <p:spPr>
            <a:xfrm rot="5558738">
              <a:off x="8221569" y="5579979"/>
              <a:ext cx="142267" cy="272328"/>
            </a:xfrm>
            <a:prstGeom prst="curvedLef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Solution 3(cont)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0" y="1570037"/>
            <a:ext cx="7924800" cy="48307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 startAt="2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Prolog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 for Arithmetic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Multiplication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Reason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Multiply two numbers using “*” operator is not supporting reverse functions.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Issues identified in implementation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Adding </a:t>
            </a:r>
            <a:r>
              <a:rPr lang="en-US" sz="2100" b="1" dirty="0" smtClean="0"/>
              <a:t>zero</a:t>
            </a:r>
            <a:r>
              <a:rPr lang="en-US" sz="2100" dirty="0" smtClean="0"/>
              <a:t> elements to </a:t>
            </a:r>
            <a:r>
              <a:rPr lang="en-US" sz="2100" b="1" dirty="0" smtClean="0"/>
              <a:t>front</a:t>
            </a:r>
            <a:r>
              <a:rPr lang="en-US" sz="2100" dirty="0" smtClean="0"/>
              <a:t> and </a:t>
            </a:r>
            <a:r>
              <a:rPr lang="en-US" sz="2100" b="1" dirty="0" smtClean="0"/>
              <a:t>end</a:t>
            </a:r>
            <a:r>
              <a:rPr lang="en-US" sz="2100" dirty="0" smtClean="0"/>
              <a:t> of the number lists.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Solution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Adding zeros to front of the lists has been already solved by prolog addition implementation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Solved adding </a:t>
            </a:r>
            <a:r>
              <a:rPr lang="en-US" sz="2100" dirty="0" smtClean="0"/>
              <a:t>z</a:t>
            </a:r>
            <a:r>
              <a:rPr lang="en-US" sz="2100" dirty="0" smtClean="0"/>
              <a:t>eros to end of the result of row multiplication</a:t>
            </a: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90800"/>
            <a:ext cx="7924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Solution 3(cont)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1219200" y="1447800"/>
            <a:ext cx="79248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 startAt="2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Prolog Implementation for Arithmetic  Multiplication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543800" y="4419600"/>
            <a:ext cx="1371600" cy="2400657"/>
            <a:chOff x="7543800" y="4419600"/>
            <a:chExt cx="1371600" cy="2400657"/>
          </a:xfrm>
        </p:grpSpPr>
        <p:sp>
          <p:nvSpPr>
            <p:cNvPr id="11" name="TextBox 10"/>
            <p:cNvSpPr txBox="1"/>
            <p:nvPr/>
          </p:nvSpPr>
          <p:spPr>
            <a:xfrm>
              <a:off x="7543800" y="4419600"/>
              <a:ext cx="137160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       194</a:t>
              </a:r>
            </a:p>
            <a:p>
              <a:r>
                <a:rPr lang="en-US" sz="2500" dirty="0" smtClean="0"/>
                <a:t>          67</a:t>
              </a:r>
            </a:p>
            <a:p>
              <a:r>
                <a:rPr lang="en-US" sz="2500" dirty="0" smtClean="0"/>
                <a:t> </a:t>
              </a:r>
              <a:r>
                <a:rPr lang="en-US" sz="2500" dirty="0" smtClean="0"/>
                <a:t>  01358</a:t>
              </a:r>
            </a:p>
            <a:p>
              <a:r>
                <a:rPr lang="en-US" sz="2500" dirty="0" smtClean="0"/>
                <a:t>   11640</a:t>
              </a:r>
            </a:p>
            <a:p>
              <a:r>
                <a:rPr lang="en-US" sz="2500" dirty="0" smtClean="0"/>
                <a:t>   12998</a:t>
              </a:r>
            </a:p>
            <a:p>
              <a:endParaRPr lang="en-US" sz="25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7772400" y="6476998"/>
              <a:ext cx="9144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rved Left Arrow 13"/>
            <p:cNvSpPr/>
            <p:nvPr/>
          </p:nvSpPr>
          <p:spPr>
            <a:xfrm rot="5558738">
              <a:off x="8526369" y="5427579"/>
              <a:ext cx="142267" cy="272328"/>
            </a:xfrm>
            <a:prstGeom prst="curvedLef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772400" y="5181600"/>
              <a:ext cx="914400" cy="9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763000" y="5334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63000" y="61722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Curved Left Arrow 17"/>
            <p:cNvSpPr/>
            <p:nvPr/>
          </p:nvSpPr>
          <p:spPr>
            <a:xfrm rot="5558738">
              <a:off x="8450169" y="6265779"/>
              <a:ext cx="142267" cy="272328"/>
            </a:xfrm>
            <a:prstGeom prst="curvedLef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V="1">
            <a:off x="7772400" y="6553199"/>
            <a:ext cx="9144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72400" y="6010365"/>
            <a:ext cx="914400" cy="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4. Find </a:t>
            </a:r>
            <a:r>
              <a:rPr lang="en-US" b="1" dirty="0" smtClean="0">
                <a:latin typeface="Corbel" pitchFamily="34" charset="0"/>
              </a:rPr>
              <a:t>intersection of two polygons Solution 3(cont)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0" y="1570037"/>
            <a:ext cx="7924800" cy="4830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 startAt="3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Prolog Implementation for Arithmetic Comparison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Reason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Comparison of two numbers using “&lt; and &gt;” operators are not supporting reverse functions.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Issues identified in implementation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Adding </a:t>
            </a:r>
            <a:r>
              <a:rPr lang="en-US" sz="2100" b="1" dirty="0" smtClean="0"/>
              <a:t>zero</a:t>
            </a:r>
            <a:r>
              <a:rPr lang="en-US" sz="2100" dirty="0" smtClean="0"/>
              <a:t> elements to </a:t>
            </a:r>
            <a:r>
              <a:rPr lang="en-US" sz="2100" b="1" dirty="0" smtClean="0"/>
              <a:t>front</a:t>
            </a:r>
            <a:r>
              <a:rPr lang="en-US" sz="2100" dirty="0" smtClean="0"/>
              <a:t> </a:t>
            </a:r>
            <a:r>
              <a:rPr lang="en-US" sz="2100" dirty="0" smtClean="0"/>
              <a:t>of </a:t>
            </a:r>
            <a:r>
              <a:rPr lang="en-US" sz="2100" dirty="0" smtClean="0"/>
              <a:t>the number lists.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Solution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Adding zeros to front of the lists has been already solved by prolog addition implementation</a:t>
            </a:r>
          </a:p>
          <a:p>
            <a:pPr lvl="2">
              <a:buFont typeface="Wingdings" pitchFamily="2" charset="2"/>
              <a:buChar char="ü"/>
            </a:pP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1219200" y="381000"/>
            <a:ext cx="79248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Prolog Implementation for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en-US" sz="21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192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Write the output of the predicate to tex</a:t>
            </a:r>
            <a:r>
              <a:rPr lang="en-US" b="1" dirty="0" smtClean="0">
                <a:latin typeface="Corbel" pitchFamily="34" charset="0"/>
              </a:rPr>
              <a:t>t file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417637"/>
            <a:ext cx="7924800" cy="1706563"/>
          </a:xfrm>
        </p:spPr>
        <p:txBody>
          <a:bodyPr>
            <a:normAutofit/>
          </a:bodyPr>
          <a:lstStyle/>
          <a:p>
            <a:pPr lvl="1" algn="just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line(A,B), </a:t>
            </a:r>
            <a:r>
              <a:rPr lang="en-US" dirty="0" smtClean="0"/>
              <a:t>open('out.txt', write, Out), write(</a:t>
            </a:r>
            <a:r>
              <a:rPr lang="en-US" dirty="0" err="1" smtClean="0"/>
              <a:t>Out,N</a:t>
            </a:r>
            <a:r>
              <a:rPr lang="en-US" dirty="0" smtClean="0"/>
              <a:t>), close(Out).</a:t>
            </a:r>
          </a:p>
          <a:p>
            <a:pPr lvl="1" algn="just">
              <a:buFont typeface="Arial" pitchFamily="34" charset="0"/>
              <a:buChar char="•"/>
            </a:pPr>
            <a:endParaRPr lang="en-US" dirty="0" smtClean="0"/>
          </a:p>
          <a:p>
            <a:pPr lvl="2" algn="just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276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Graphic design in Visual Studio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1219200" y="3962400"/>
            <a:ext cx="79248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 smtClean="0"/>
          </a:p>
          <a:p>
            <a:pPr marL="971550" marR="0" lvl="1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text file output in visual studio </a:t>
            </a:r>
          </a:p>
          <a:p>
            <a:pPr marL="971550" marR="0" lvl="1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baseline="0" dirty="0" smtClean="0"/>
              <a:t>Generate a polygon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79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Knowledge Base Implementation </a:t>
            </a:r>
            <a:r>
              <a:rPr lang="en-US" b="1" dirty="0" smtClean="0">
                <a:latin typeface="Corbel" pitchFamily="34" charset="0"/>
              </a:rPr>
              <a:t/>
            </a:r>
            <a:br>
              <a:rPr lang="en-US" b="1" dirty="0" smtClean="0">
                <a:latin typeface="Corbel" pitchFamily="34" charset="0"/>
              </a:rPr>
            </a:br>
            <a:r>
              <a:rPr lang="en-US" b="1" dirty="0" smtClean="0">
                <a:latin typeface="Corbel" pitchFamily="34" charset="0"/>
              </a:rPr>
              <a:t>Next Phase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057400"/>
            <a:ext cx="7467600" cy="37338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7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Geometrical Rules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500" dirty="0" smtClean="0">
                <a:latin typeface="Corbel" pitchFamily="34" charset="0"/>
              </a:rPr>
              <a:t>Find the </a:t>
            </a:r>
            <a:r>
              <a:rPr lang="en-US" sz="3500" dirty="0" smtClean="0">
                <a:latin typeface="Corbel" pitchFamily="34" charset="0"/>
              </a:rPr>
              <a:t>o</a:t>
            </a:r>
            <a:r>
              <a:rPr lang="en-US" sz="3500" dirty="0" smtClean="0">
                <a:latin typeface="Corbel" pitchFamily="34" charset="0"/>
              </a:rPr>
              <a:t>verlapping of two polygons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7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Architectural Rules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Legal Rules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US" sz="3500" b="1" dirty="0" smtClean="0">
              <a:latin typeface="Corbe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3700" dirty="0" smtClean="0">
              <a:latin typeface="Corbel" pitchFamily="34" charset="0"/>
            </a:endParaRPr>
          </a:p>
          <a:p>
            <a:pPr lvl="1">
              <a:buNone/>
            </a:pPr>
            <a:endParaRPr lang="en-US" sz="37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981200"/>
            <a:ext cx="6324600" cy="1143000"/>
          </a:xfrm>
        </p:spPr>
        <p:txBody>
          <a:bodyPr>
            <a:noAutofit/>
          </a:bodyPr>
          <a:lstStyle/>
          <a:p>
            <a:r>
              <a:rPr lang="en-US" sz="7000" dirty="0" smtClean="0">
                <a:latin typeface="Corbel" pitchFamily="34" charset="0"/>
              </a:rPr>
              <a:t>Thank You</a:t>
            </a:r>
            <a:endParaRPr lang="en-US" sz="70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Find overlapping of two polygons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dirty="0" smtClean="0"/>
              <a:t>Count intersecting points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Draw a line from the middle point of a line to other polygon and count the points that intersect other polygon.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If count gives an odd value polygons are not intersecting.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If count gives even value polygons are intersecting.</a:t>
            </a:r>
          </a:p>
          <a:p>
            <a:pPr lvl="1" algn="just">
              <a:buFont typeface="Arial" pitchFamily="34" charset="0"/>
              <a:buChar char="•"/>
            </a:pPr>
            <a:endParaRPr lang="en-US" dirty="0" smtClean="0"/>
          </a:p>
          <a:p>
            <a:pPr lvl="2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979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Solution 3(cont)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Prolog Implementation for Arithmetic Addition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Solution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If two lists are in same length I should have to define a specific method to skip adding zeros to that list.</a:t>
            </a:r>
          </a:p>
          <a:p>
            <a:pPr lvl="2">
              <a:buFont typeface="Wingdings" pitchFamily="2" charset="2"/>
              <a:buChar char="ü"/>
            </a:pPr>
            <a:endParaRPr lang="en-US" sz="2100" dirty="0" smtClean="0"/>
          </a:p>
          <a:p>
            <a:pPr lvl="2">
              <a:buFont typeface="Wingdings" pitchFamily="2" charset="2"/>
              <a:buChar char="ü"/>
            </a:pPr>
            <a:endParaRPr lang="en-US" sz="2100" dirty="0" smtClean="0"/>
          </a:p>
          <a:p>
            <a:pPr lvl="2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FF0000"/>
                </a:solidFill>
              </a:rPr>
              <a:t>Depth limit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FF0000"/>
                </a:solidFill>
              </a:rPr>
              <a:t>Visual studio – graphical display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FF0000"/>
                </a:solidFill>
              </a:rPr>
              <a:t>Write to text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FF0000"/>
                </a:solidFill>
              </a:rPr>
              <a:t>Read from text</a:t>
            </a:r>
          </a:p>
          <a:p>
            <a:pPr lvl="2">
              <a:buFont typeface="Wingdings" pitchFamily="2" charset="2"/>
              <a:buChar char="ü"/>
            </a:pPr>
            <a:endParaRPr lang="en-US" sz="2100" dirty="0" smtClean="0"/>
          </a:p>
          <a:p>
            <a:pPr lvl="2">
              <a:buNone/>
            </a:pP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Knowledge Base Implementation </a:t>
            </a:r>
            <a:r>
              <a:rPr lang="en-US" b="1" dirty="0" smtClean="0">
                <a:latin typeface="Corbel" pitchFamily="34" charset="0"/>
              </a:rPr>
              <a:t/>
            </a:r>
            <a:br>
              <a:rPr lang="en-US" b="1" dirty="0" smtClean="0">
                <a:latin typeface="Corbel" pitchFamily="34" charset="0"/>
              </a:rPr>
            </a:br>
            <a:r>
              <a:rPr lang="en-US" b="1" dirty="0" smtClean="0">
                <a:latin typeface="Corbel" pitchFamily="34" charset="0"/>
              </a:rPr>
              <a:t>First </a:t>
            </a:r>
            <a:r>
              <a:rPr lang="en-US" b="1" dirty="0" smtClean="0">
                <a:latin typeface="Corbel" pitchFamily="34" charset="0"/>
              </a:rPr>
              <a:t>Phase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467600" cy="3733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7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Geometrical Rules</a:t>
            </a:r>
          </a:p>
          <a:p>
            <a:pPr lvl="1">
              <a:buFont typeface="Arial" pitchFamily="34" charset="0"/>
              <a:buChar char="•"/>
            </a:pPr>
            <a:r>
              <a:rPr lang="en-US" sz="3500" dirty="0" smtClean="0">
                <a:latin typeface="Corbel" pitchFamily="34" charset="0"/>
              </a:rPr>
              <a:t>Most difficult </a:t>
            </a:r>
            <a:r>
              <a:rPr lang="en-US" sz="3500" dirty="0" smtClean="0">
                <a:latin typeface="Corbel" pitchFamily="34" charset="0"/>
              </a:rPr>
              <a:t>implementation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3500" dirty="0" smtClean="0">
                <a:latin typeface="Corbel" pitchFamily="34" charset="0"/>
              </a:rPr>
              <a:t>Foundation of generating a design</a:t>
            </a:r>
          </a:p>
          <a:p>
            <a:pPr lvl="1">
              <a:buFont typeface="Arial" pitchFamily="34" charset="0"/>
              <a:buChar char="•"/>
            </a:pPr>
            <a:r>
              <a:rPr lang="en-US" sz="3500" dirty="0" smtClean="0">
                <a:latin typeface="Corbel" pitchFamily="34" charset="0"/>
              </a:rPr>
              <a:t>It is necessary to define the basic shape of a house</a:t>
            </a:r>
            <a:endParaRPr lang="en-US" sz="3500" dirty="0" smtClean="0">
              <a:latin typeface="Corbe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3700" dirty="0" smtClean="0">
              <a:latin typeface="Corbel" pitchFamily="34" charset="0"/>
            </a:endParaRPr>
          </a:p>
          <a:p>
            <a:pPr lvl="1">
              <a:buNone/>
            </a:pPr>
            <a:endParaRPr lang="en-US" sz="37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Find overlapping of two polygons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dirty="0" smtClean="0"/>
              <a:t>Count intersecting points</a:t>
            </a:r>
          </a:p>
        </p:txBody>
      </p:sp>
      <p:sp>
        <p:nvSpPr>
          <p:cNvPr id="3" name="Snip Same Side Corner Rectangle 2"/>
          <p:cNvSpPr/>
          <p:nvPr/>
        </p:nvSpPr>
        <p:spPr>
          <a:xfrm>
            <a:off x="2286000" y="2590800"/>
            <a:ext cx="2057400" cy="22098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Single Corner Rectangle 3"/>
          <p:cNvSpPr/>
          <p:nvPr/>
        </p:nvSpPr>
        <p:spPr>
          <a:xfrm>
            <a:off x="3886200" y="4114800"/>
            <a:ext cx="2209800" cy="18288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0" y="3886200"/>
            <a:ext cx="4572000" cy="1905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87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Outline of Geometrical Rule Knowledge Base Implementation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6400" y="1828800"/>
            <a:ext cx="69342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Polygon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adjacency of two polygons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intersection of two polygons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overlapping of two polygons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514600" y="4953000"/>
          <a:ext cx="609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1. Define </a:t>
            </a:r>
            <a:r>
              <a:rPr lang="en-US" b="1" dirty="0" smtClean="0">
                <a:latin typeface="Corbel" pitchFamily="34" charset="0"/>
              </a:rPr>
              <a:t>A Line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219200"/>
            <a:ext cx="8153400" cy="48307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3200" dirty="0" smtClean="0"/>
          </a:p>
          <a:p>
            <a:pPr lvl="1">
              <a:buNone/>
            </a:pPr>
            <a:r>
              <a:rPr lang="en-US" sz="3000" dirty="0" smtClean="0"/>
              <a:t>	</a:t>
            </a:r>
            <a:endParaRPr lang="en-US" sz="3000" dirty="0" smtClean="0"/>
          </a:p>
          <a:p>
            <a:pPr lvl="1">
              <a:buNone/>
            </a:pPr>
            <a:endParaRPr lang="en-US" sz="3000" dirty="0" smtClean="0"/>
          </a:p>
          <a:p>
            <a:pPr lvl="1" algn="just">
              <a:buFont typeface="Arial" pitchFamily="34" charset="0"/>
              <a:buChar char="•"/>
            </a:pPr>
            <a:endParaRPr lang="en-US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Issue</a:t>
            </a:r>
            <a:r>
              <a:rPr lang="en-US" sz="3000" dirty="0" smtClean="0"/>
              <a:t>	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G</a:t>
            </a:r>
            <a:r>
              <a:rPr lang="en-US" dirty="0" smtClean="0"/>
              <a:t>eneration </a:t>
            </a:r>
            <a:r>
              <a:rPr lang="en-US" dirty="0" smtClean="0"/>
              <a:t>of </a:t>
            </a:r>
            <a:r>
              <a:rPr lang="en-US" dirty="0" smtClean="0"/>
              <a:t>coordinates ends up </a:t>
            </a:r>
            <a:r>
              <a:rPr lang="en-US" dirty="0" smtClean="0"/>
              <a:t>in </a:t>
            </a:r>
            <a:r>
              <a:rPr lang="en-US" dirty="0" smtClean="0"/>
              <a:t>an infinite loop</a:t>
            </a:r>
            <a:r>
              <a:rPr lang="en-US" dirty="0" smtClean="0"/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3200" dirty="0" smtClean="0"/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981200" y="1447800"/>
            <a:ext cx="5048251" cy="1295400"/>
            <a:chOff x="2819400" y="5410200"/>
            <a:chExt cx="5048251" cy="12954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2800" y="5715000"/>
              <a:ext cx="182880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urved Connector 5"/>
            <p:cNvCxnSpPr/>
            <p:nvPr/>
          </p:nvCxnSpPr>
          <p:spPr>
            <a:xfrm rot="5400000" flipH="1" flipV="1">
              <a:off x="6629400" y="5410200"/>
              <a:ext cx="1143000" cy="1143000"/>
            </a:xfrm>
            <a:prstGeom prst="curved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4200" y="6400800"/>
              <a:ext cx="152400" cy="762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3239069" y="6057900"/>
              <a:ext cx="304800" cy="4191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467601" y="5981700"/>
              <a:ext cx="304800" cy="419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48550" y="6056905"/>
              <a:ext cx="419101" cy="361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19400" y="5524500"/>
              <a:ext cx="762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otype Corsiva" pitchFamily="66" charset="0"/>
                </a:rPr>
                <a:t>x</a:t>
              </a:r>
              <a:r>
                <a:rPr lang="en-US" dirty="0" smtClean="0">
                  <a:latin typeface="Monotype Corsiva" pitchFamily="66" charset="0"/>
                </a:rPr>
                <a:t>1,y1</a:t>
              </a:r>
              <a:endParaRPr lang="en-US" dirty="0">
                <a:latin typeface="Monotype Corsiva" pitchFamily="66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5400" y="6324600"/>
              <a:ext cx="762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otype Corsiva" pitchFamily="66" charset="0"/>
                </a:rPr>
                <a:t>x</a:t>
              </a:r>
              <a:r>
                <a:rPr lang="en-US" dirty="0" smtClean="0">
                  <a:latin typeface="Monotype Corsiva" pitchFamily="66" charset="0"/>
                </a:rPr>
                <a:t>2,y2</a:t>
              </a:r>
              <a:endParaRPr lang="en-US" dirty="0">
                <a:latin typeface="Monotype Corsiva" pitchFamily="66" charset="0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029200"/>
            <a:ext cx="7239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3975" y="3067050"/>
            <a:ext cx="77438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2. Define </a:t>
            </a:r>
            <a:r>
              <a:rPr lang="en-US" b="1" dirty="0" smtClean="0">
                <a:latin typeface="Corbel" pitchFamily="34" charset="0"/>
              </a:rPr>
              <a:t>A Polygon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95400"/>
            <a:ext cx="7924800" cy="4830763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Basic Requirements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buNone/>
            </a:pPr>
            <a:r>
              <a:rPr lang="en-US" sz="3200" dirty="0" smtClean="0"/>
              <a:t>1.	Should have more than three lines.</a:t>
            </a:r>
          </a:p>
          <a:p>
            <a:pPr lvl="1" algn="just">
              <a:buNone/>
            </a:pPr>
            <a:r>
              <a:rPr lang="en-US" sz="3200" dirty="0" smtClean="0"/>
              <a:t>2.	First coordinates of a line should be the </a:t>
            </a:r>
            <a:r>
              <a:rPr lang="en-US" sz="3200" dirty="0" smtClean="0"/>
              <a:t>	last </a:t>
            </a:r>
            <a:r>
              <a:rPr lang="en-US" sz="3200" dirty="0" smtClean="0"/>
              <a:t>coordinates of the previous line.</a:t>
            </a:r>
          </a:p>
          <a:p>
            <a:pPr lvl="1" algn="just">
              <a:buNone/>
            </a:pPr>
            <a:r>
              <a:rPr lang="en-US" sz="3200" dirty="0" smtClean="0"/>
              <a:t>3.	First coordinates of the first line should </a:t>
            </a:r>
            <a:r>
              <a:rPr lang="en-US" sz="3200" dirty="0" smtClean="0"/>
              <a:t>	be </a:t>
            </a:r>
            <a:r>
              <a:rPr lang="en-US" sz="3200" dirty="0" smtClean="0"/>
              <a:t>equal to last coordinates of the last </a:t>
            </a:r>
            <a:r>
              <a:rPr lang="en-US" sz="3200" dirty="0" smtClean="0"/>
              <a:t>	line</a:t>
            </a:r>
            <a:r>
              <a:rPr lang="en-US" sz="3200" dirty="0" smtClean="0"/>
              <a:t>.</a:t>
            </a:r>
          </a:p>
          <a:p>
            <a:pPr lvl="1"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2. Define </a:t>
            </a:r>
            <a:r>
              <a:rPr lang="en-US" b="1" dirty="0" smtClean="0"/>
              <a:t>a Polygon</a:t>
            </a:r>
            <a:endParaRPr lang="en-US" b="1" dirty="0"/>
          </a:p>
        </p:txBody>
      </p:sp>
      <p:sp>
        <p:nvSpPr>
          <p:cNvPr id="8" name="Regular Pentagon 7"/>
          <p:cNvSpPr/>
          <p:nvPr/>
        </p:nvSpPr>
        <p:spPr>
          <a:xfrm>
            <a:off x="2590800" y="1981200"/>
            <a:ext cx="3886200" cy="38862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3276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type Corsiva" pitchFamily="66" charset="0"/>
              </a:rPr>
              <a:t>x</a:t>
            </a:r>
            <a:r>
              <a:rPr lang="en-US" dirty="0" smtClean="0">
                <a:latin typeface="Monotype Corsiva" pitchFamily="66" charset="0"/>
              </a:rPr>
              <a:t>1,y1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2900" y="1524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otype Corsiva" pitchFamily="66" charset="0"/>
              </a:rPr>
              <a:t>x2,y2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32385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otype Corsiva" pitchFamily="66" charset="0"/>
              </a:rPr>
              <a:t>x3,y3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6019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otype Corsiva" pitchFamily="66" charset="0"/>
              </a:rPr>
              <a:t>x4,y4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9385" y="6019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otype Corsiva" pitchFamily="66" charset="0"/>
              </a:rPr>
              <a:t>x5,y5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22098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onotype Corsiva" pitchFamily="66" charset="0"/>
              </a:rPr>
              <a:t>Line 1</a:t>
            </a:r>
            <a:endParaRPr lang="en-US" sz="2000" dirty="0">
              <a:solidFill>
                <a:schemeClr val="accent2"/>
              </a:solidFill>
              <a:latin typeface="Monotype Corsiva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800" y="2286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onotype Corsiva" pitchFamily="66" charset="0"/>
              </a:rPr>
              <a:t>Line 2</a:t>
            </a:r>
            <a:endParaRPr lang="en-US" sz="2000" dirty="0">
              <a:solidFill>
                <a:schemeClr val="accent2"/>
              </a:solidFill>
              <a:latin typeface="Monotype Corsiva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4600" y="44958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onotype Corsiva" pitchFamily="66" charset="0"/>
              </a:rPr>
              <a:t>Line 3</a:t>
            </a:r>
            <a:endParaRPr lang="en-US" sz="2000" dirty="0">
              <a:solidFill>
                <a:schemeClr val="accent2"/>
              </a:solidFill>
              <a:latin typeface="Monotype Corsiva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1000" y="60198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onotype Corsiva" pitchFamily="66" charset="0"/>
              </a:rPr>
              <a:t>Line 4</a:t>
            </a:r>
            <a:endParaRPr lang="en-US" sz="2000" dirty="0">
              <a:solidFill>
                <a:schemeClr val="accent2"/>
              </a:solidFill>
              <a:latin typeface="Monotype Corsiva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4572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onotype Corsiva" pitchFamily="66" charset="0"/>
              </a:rPr>
              <a:t>Line 5</a:t>
            </a:r>
            <a:endParaRPr lang="en-US" sz="2000" dirty="0">
              <a:solidFill>
                <a:schemeClr val="accent2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2. Define </a:t>
            </a:r>
            <a:r>
              <a:rPr lang="en-US" b="1" dirty="0" smtClean="0">
                <a:latin typeface="Corbel" pitchFamily="34" charset="0"/>
              </a:rPr>
              <a:t>A Polygon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77"/>
          <a:stretch>
            <a:fillRect/>
          </a:stretch>
        </p:blipFill>
        <p:spPr bwMode="auto">
          <a:xfrm>
            <a:off x="1219200" y="2490952"/>
            <a:ext cx="7696200" cy="291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43000" y="137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Prolog Code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1461</Words>
  <Application>Microsoft Office PowerPoint</Application>
  <PresentationFormat>On-screen Show (4:3)</PresentationFormat>
  <Paragraphs>313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Architectural Home Plan Design  Supporting System with  Knowledge Base Inspection</vt:lpstr>
      <vt:lpstr>Slide 2</vt:lpstr>
      <vt:lpstr>Knowledge Base Implementation Categories</vt:lpstr>
      <vt:lpstr>Knowledge Base Implementation  First Phase</vt:lpstr>
      <vt:lpstr>Outline of Geometrical Rule Knowledge Base Implementation</vt:lpstr>
      <vt:lpstr>1. Define A Line</vt:lpstr>
      <vt:lpstr>2. Define A Polygon</vt:lpstr>
      <vt:lpstr>2. Define a Polygon</vt:lpstr>
      <vt:lpstr>2. Define A Polygon</vt:lpstr>
      <vt:lpstr>Just a set of polygon does not represent a house</vt:lpstr>
      <vt:lpstr>Just a set of polygon does not represent a house</vt:lpstr>
      <vt:lpstr>3. Find adjacency of two polygons</vt:lpstr>
      <vt:lpstr>3. Find adjacency of two polygons</vt:lpstr>
      <vt:lpstr>3. Find adjacency of two polygons</vt:lpstr>
      <vt:lpstr>3. Find adjacency of two polygons</vt:lpstr>
      <vt:lpstr>4. Find intersection of two polygons</vt:lpstr>
      <vt:lpstr>4. Find intersection of two polygons Solution 1</vt:lpstr>
      <vt:lpstr>Slide 18</vt:lpstr>
      <vt:lpstr>4. Find intersection of two polygons Solution 1(cont)</vt:lpstr>
      <vt:lpstr>4. Find intersection of two polygons Solution 1(cont)</vt:lpstr>
      <vt:lpstr>Slide 21</vt:lpstr>
      <vt:lpstr>4. Find intersection of two polygons Solution 1(cont)</vt:lpstr>
      <vt:lpstr>4. Find intersection of two polygons (cont)</vt:lpstr>
      <vt:lpstr>4. Find intersection of two polygons Solution 2(cont)</vt:lpstr>
      <vt:lpstr>4. Find intersection of two polygons Solution 2(cont)</vt:lpstr>
      <vt:lpstr>4. Find intersection of two polygons Solution 3</vt:lpstr>
      <vt:lpstr>4. Find intersection of two polygons Solution 3(cont)</vt:lpstr>
      <vt:lpstr>4. Find intersection of two polygons Solution 3(cont)</vt:lpstr>
      <vt:lpstr>4. Find intersection of two polygons Solution 3(cont)</vt:lpstr>
      <vt:lpstr>Slide 30</vt:lpstr>
      <vt:lpstr>4. Find intersection of two polygons Solution 3(cont)</vt:lpstr>
      <vt:lpstr>4. Find intersection of two polygons Solution 3(cont)</vt:lpstr>
      <vt:lpstr>4. Find intersection of two polygons Solution 3(cont)</vt:lpstr>
      <vt:lpstr>Slide 34</vt:lpstr>
      <vt:lpstr>Write the output of the predicate to text file</vt:lpstr>
      <vt:lpstr>Knowledge Base Implementation  Next Phase</vt:lpstr>
      <vt:lpstr>Thank You</vt:lpstr>
      <vt:lpstr>Find overlapping of two polygons</vt:lpstr>
      <vt:lpstr>Find intersection of two polygons Solution 3(cont)</vt:lpstr>
      <vt:lpstr>Find overlapping of two polygons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Initial Home Plan Designing System</dc:title>
  <dc:creator>Minu</dc:creator>
  <cp:lastModifiedBy>Minu</cp:lastModifiedBy>
  <cp:revision>189</cp:revision>
  <dcterms:created xsi:type="dcterms:W3CDTF">2014-01-27T15:33:49Z</dcterms:created>
  <dcterms:modified xsi:type="dcterms:W3CDTF">2014-09-28T05:11:52Z</dcterms:modified>
</cp:coreProperties>
</file>