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07" r:id="rId3"/>
    <p:sldId id="272" r:id="rId4"/>
    <p:sldId id="271" r:id="rId5"/>
    <p:sldId id="326" r:id="rId6"/>
    <p:sldId id="334" r:id="rId7"/>
    <p:sldId id="332" r:id="rId8"/>
    <p:sldId id="328" r:id="rId9"/>
    <p:sldId id="329" r:id="rId10"/>
    <p:sldId id="330" r:id="rId11"/>
    <p:sldId id="331" r:id="rId12"/>
    <p:sldId id="341" r:id="rId13"/>
    <p:sldId id="342" r:id="rId14"/>
    <p:sldId id="309" r:id="rId15"/>
    <p:sldId id="318" r:id="rId16"/>
    <p:sldId id="336" r:id="rId17"/>
    <p:sldId id="311" r:id="rId18"/>
    <p:sldId id="312" r:id="rId19"/>
    <p:sldId id="340" r:id="rId20"/>
    <p:sldId id="313" r:id="rId21"/>
    <p:sldId id="317" r:id="rId22"/>
    <p:sldId id="319" r:id="rId23"/>
    <p:sldId id="315" r:id="rId24"/>
    <p:sldId id="320" r:id="rId25"/>
    <p:sldId id="321" r:id="rId26"/>
    <p:sldId id="337" r:id="rId27"/>
    <p:sldId id="339" r:id="rId28"/>
    <p:sldId id="335" r:id="rId29"/>
    <p:sldId id="338" r:id="rId30"/>
    <p:sldId id="344" r:id="rId31"/>
    <p:sldId id="343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5050"/>
    <a:srgbClr val="FF00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7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7BD39B-91E6-4A3F-BBE1-B2BE1391329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DDC54A5-880A-4F13-A5C4-FCE050643C73}">
      <dgm:prSet phldrT="[Text]" custT="1"/>
      <dgm:spPr/>
      <dgm:t>
        <a:bodyPr/>
        <a:lstStyle/>
        <a:p>
          <a:r>
            <a:rPr lang="en-US" sz="2500" dirty="0" smtClean="0"/>
            <a:t>Geometrical Rules</a:t>
          </a:r>
          <a:endParaRPr lang="en-US" sz="2500" dirty="0"/>
        </a:p>
      </dgm:t>
    </dgm:pt>
    <dgm:pt modelId="{8161E0D6-5DEA-41F0-AE78-C7D381E86407}" type="parTrans" cxnId="{A05AE046-774A-4DC7-BDA9-1D1A25DEFF63}">
      <dgm:prSet/>
      <dgm:spPr/>
      <dgm:t>
        <a:bodyPr/>
        <a:lstStyle/>
        <a:p>
          <a:endParaRPr lang="en-US"/>
        </a:p>
      </dgm:t>
    </dgm:pt>
    <dgm:pt modelId="{43E894E9-5005-4C97-BD68-0BA1F2BF69AC}" type="sibTrans" cxnId="{A05AE046-774A-4DC7-BDA9-1D1A25DEFF63}">
      <dgm:prSet/>
      <dgm:spPr/>
      <dgm:t>
        <a:bodyPr/>
        <a:lstStyle/>
        <a:p>
          <a:endParaRPr lang="en-US"/>
        </a:p>
      </dgm:t>
    </dgm:pt>
    <dgm:pt modelId="{3048E886-4DD4-4076-AF90-43D4B5EAB78B}">
      <dgm:prSet phldrT="[Text]" custT="1"/>
      <dgm:spPr/>
      <dgm:t>
        <a:bodyPr/>
        <a:lstStyle/>
        <a:p>
          <a:r>
            <a:rPr lang="en-US" sz="2500" dirty="0" smtClean="0"/>
            <a:t>Architectural Rules</a:t>
          </a:r>
          <a:endParaRPr lang="en-US" sz="2500" dirty="0"/>
        </a:p>
      </dgm:t>
    </dgm:pt>
    <dgm:pt modelId="{4D644937-F3FF-4949-8440-A87B87540140}" type="parTrans" cxnId="{F3BAAEEA-1132-4C7E-85AD-D27FFDE199E4}">
      <dgm:prSet/>
      <dgm:spPr/>
      <dgm:t>
        <a:bodyPr/>
        <a:lstStyle/>
        <a:p>
          <a:endParaRPr lang="en-US"/>
        </a:p>
      </dgm:t>
    </dgm:pt>
    <dgm:pt modelId="{6E9661D4-F491-4708-8D61-2E1706B0855C}" type="sibTrans" cxnId="{F3BAAEEA-1132-4C7E-85AD-D27FFDE199E4}">
      <dgm:prSet/>
      <dgm:spPr/>
      <dgm:t>
        <a:bodyPr/>
        <a:lstStyle/>
        <a:p>
          <a:endParaRPr lang="en-US"/>
        </a:p>
      </dgm:t>
    </dgm:pt>
    <dgm:pt modelId="{B6D7848E-AE91-43F4-BF8F-9C9DC549C389}">
      <dgm:prSet phldrT="[Text]" custT="1"/>
      <dgm:spPr/>
      <dgm:t>
        <a:bodyPr/>
        <a:lstStyle/>
        <a:p>
          <a:r>
            <a:rPr lang="en-US" sz="2500" dirty="0" smtClean="0"/>
            <a:t>Legal Rules</a:t>
          </a:r>
          <a:endParaRPr lang="en-US" sz="2500" dirty="0"/>
        </a:p>
      </dgm:t>
    </dgm:pt>
    <dgm:pt modelId="{FAF959F6-11A5-4CF8-8E4F-2B9CD11F8031}" type="parTrans" cxnId="{DD17C80E-A9C6-4E5B-A9BC-9067DBBFC67D}">
      <dgm:prSet/>
      <dgm:spPr/>
      <dgm:t>
        <a:bodyPr/>
        <a:lstStyle/>
        <a:p>
          <a:endParaRPr lang="en-US"/>
        </a:p>
      </dgm:t>
    </dgm:pt>
    <dgm:pt modelId="{0290826C-32F7-4A5A-B638-C77F8F5A8204}" type="sibTrans" cxnId="{DD17C80E-A9C6-4E5B-A9BC-9067DBBFC67D}">
      <dgm:prSet/>
      <dgm:spPr/>
      <dgm:t>
        <a:bodyPr/>
        <a:lstStyle/>
        <a:p>
          <a:endParaRPr lang="en-US"/>
        </a:p>
      </dgm:t>
    </dgm:pt>
    <dgm:pt modelId="{FBF5326E-0F5E-4D1C-8B10-E2050CEC052D}" type="pres">
      <dgm:prSet presAssocID="{947BD39B-91E6-4A3F-BBE1-B2BE13913291}" presName="Name0" presStyleCnt="0">
        <dgm:presLayoutVars>
          <dgm:dir/>
          <dgm:animLvl val="lvl"/>
          <dgm:resizeHandles val="exact"/>
        </dgm:presLayoutVars>
      </dgm:prSet>
      <dgm:spPr/>
    </dgm:pt>
    <dgm:pt modelId="{2A6D72C2-181C-4AD4-98A0-7F4CB5CB2830}" type="pres">
      <dgm:prSet presAssocID="{CDDC54A5-880A-4F13-A5C4-FCE050643C73}" presName="parTxOnly" presStyleLbl="node1" presStyleIdx="0" presStyleCnt="3" custScaleX="222577" custScaleY="1973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B6214A-659C-4EE1-9E1D-9A18DAE8B2A5}" type="pres">
      <dgm:prSet presAssocID="{43E894E9-5005-4C97-BD68-0BA1F2BF69AC}" presName="parTxOnlySpace" presStyleCnt="0"/>
      <dgm:spPr/>
    </dgm:pt>
    <dgm:pt modelId="{5001D864-3603-4C6D-BD29-6A4011138841}" type="pres">
      <dgm:prSet presAssocID="{3048E886-4DD4-4076-AF90-43D4B5EAB78B}" presName="parTxOnly" presStyleLbl="node1" presStyleIdx="1" presStyleCnt="3" custScaleX="227643" custScaleY="1973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62EE5C-3445-4E51-AA5C-607A36F16DFD}" type="pres">
      <dgm:prSet presAssocID="{6E9661D4-F491-4708-8D61-2E1706B0855C}" presName="parTxOnlySpace" presStyleCnt="0"/>
      <dgm:spPr/>
    </dgm:pt>
    <dgm:pt modelId="{6488FE40-A1E7-4387-B511-1541C99F2383}" type="pres">
      <dgm:prSet presAssocID="{B6D7848E-AE91-43F4-BF8F-9C9DC549C389}" presName="parTxOnly" presStyleLbl="node1" presStyleIdx="2" presStyleCnt="3" custScaleX="148765" custScaleY="19739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EA7719-8131-4D23-B8C6-FD3CC11DB856}" type="presOf" srcId="{CDDC54A5-880A-4F13-A5C4-FCE050643C73}" destId="{2A6D72C2-181C-4AD4-98A0-7F4CB5CB2830}" srcOrd="0" destOrd="0" presId="urn:microsoft.com/office/officeart/2005/8/layout/chevron1"/>
    <dgm:cxn modelId="{DD17C80E-A9C6-4E5B-A9BC-9067DBBFC67D}" srcId="{947BD39B-91E6-4A3F-BBE1-B2BE13913291}" destId="{B6D7848E-AE91-43F4-BF8F-9C9DC549C389}" srcOrd="2" destOrd="0" parTransId="{FAF959F6-11A5-4CF8-8E4F-2B9CD11F8031}" sibTransId="{0290826C-32F7-4A5A-B638-C77F8F5A8204}"/>
    <dgm:cxn modelId="{A05AE046-774A-4DC7-BDA9-1D1A25DEFF63}" srcId="{947BD39B-91E6-4A3F-BBE1-B2BE13913291}" destId="{CDDC54A5-880A-4F13-A5C4-FCE050643C73}" srcOrd="0" destOrd="0" parTransId="{8161E0D6-5DEA-41F0-AE78-C7D381E86407}" sibTransId="{43E894E9-5005-4C97-BD68-0BA1F2BF69AC}"/>
    <dgm:cxn modelId="{B0478D69-E3E9-4625-B7F9-424A8FFCC8D4}" type="presOf" srcId="{3048E886-4DD4-4076-AF90-43D4B5EAB78B}" destId="{5001D864-3603-4C6D-BD29-6A4011138841}" srcOrd="0" destOrd="0" presId="urn:microsoft.com/office/officeart/2005/8/layout/chevron1"/>
    <dgm:cxn modelId="{15EF7D48-3EA2-43B2-8B11-1EFA4A253CF6}" type="presOf" srcId="{B6D7848E-AE91-43F4-BF8F-9C9DC549C389}" destId="{6488FE40-A1E7-4387-B511-1541C99F2383}" srcOrd="0" destOrd="0" presId="urn:microsoft.com/office/officeart/2005/8/layout/chevron1"/>
    <dgm:cxn modelId="{FF04F4FB-5CDE-4068-8282-2FAB41382B4F}" type="presOf" srcId="{947BD39B-91E6-4A3F-BBE1-B2BE13913291}" destId="{FBF5326E-0F5E-4D1C-8B10-E2050CEC052D}" srcOrd="0" destOrd="0" presId="urn:microsoft.com/office/officeart/2005/8/layout/chevron1"/>
    <dgm:cxn modelId="{F3BAAEEA-1132-4C7E-85AD-D27FFDE199E4}" srcId="{947BD39B-91E6-4A3F-BBE1-B2BE13913291}" destId="{3048E886-4DD4-4076-AF90-43D4B5EAB78B}" srcOrd="1" destOrd="0" parTransId="{4D644937-F3FF-4949-8440-A87B87540140}" sibTransId="{6E9661D4-F491-4708-8D61-2E1706B0855C}"/>
    <dgm:cxn modelId="{24EA3F7A-01F9-448D-B88C-BCDB5A7F0B69}" type="presParOf" srcId="{FBF5326E-0F5E-4D1C-8B10-E2050CEC052D}" destId="{2A6D72C2-181C-4AD4-98A0-7F4CB5CB2830}" srcOrd="0" destOrd="0" presId="urn:microsoft.com/office/officeart/2005/8/layout/chevron1"/>
    <dgm:cxn modelId="{838C989F-C875-4747-82E0-41B03F82E255}" type="presParOf" srcId="{FBF5326E-0F5E-4D1C-8B10-E2050CEC052D}" destId="{E2B6214A-659C-4EE1-9E1D-9A18DAE8B2A5}" srcOrd="1" destOrd="0" presId="urn:microsoft.com/office/officeart/2005/8/layout/chevron1"/>
    <dgm:cxn modelId="{53385F8C-868C-42D5-9B92-BFC6ACA73632}" type="presParOf" srcId="{FBF5326E-0F5E-4D1C-8B10-E2050CEC052D}" destId="{5001D864-3603-4C6D-BD29-6A4011138841}" srcOrd="2" destOrd="0" presId="urn:microsoft.com/office/officeart/2005/8/layout/chevron1"/>
    <dgm:cxn modelId="{CDCB713B-CEFD-4DE6-A594-85316E6893C6}" type="presParOf" srcId="{FBF5326E-0F5E-4D1C-8B10-E2050CEC052D}" destId="{6262EE5C-3445-4E51-AA5C-607A36F16DFD}" srcOrd="3" destOrd="0" presId="urn:microsoft.com/office/officeart/2005/8/layout/chevron1"/>
    <dgm:cxn modelId="{42AE0522-177C-429A-B0E8-BE05C59532E7}" type="presParOf" srcId="{FBF5326E-0F5E-4D1C-8B10-E2050CEC052D}" destId="{6488FE40-A1E7-4387-B511-1541C99F2383}" srcOrd="4" destOrd="0" presId="urn:microsoft.com/office/officeart/2005/8/layout/chevron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975FD0-3419-4465-B068-5EE277E1CC1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22F988-B7A0-4898-B5CB-57019896D60E}">
      <dgm:prSet phldrT="[Text]"/>
      <dgm:spPr/>
      <dgm:t>
        <a:bodyPr/>
        <a:lstStyle/>
        <a:p>
          <a:r>
            <a:rPr lang="en-US" dirty="0" smtClean="0"/>
            <a:t>Geometrical Rules</a:t>
          </a:r>
          <a:endParaRPr lang="en-US" dirty="0"/>
        </a:p>
      </dgm:t>
    </dgm:pt>
    <dgm:pt modelId="{C22ADB77-7C3C-482E-9963-81A5AD0923E3}" type="parTrans" cxnId="{505F260F-88D9-456E-A999-8FEE1853F740}">
      <dgm:prSet/>
      <dgm:spPr/>
      <dgm:t>
        <a:bodyPr/>
        <a:lstStyle/>
        <a:p>
          <a:endParaRPr lang="en-US"/>
        </a:p>
      </dgm:t>
    </dgm:pt>
    <dgm:pt modelId="{42282ADF-016D-4F29-B5A8-5C082B66180F}" type="sibTrans" cxnId="{505F260F-88D9-456E-A999-8FEE1853F740}">
      <dgm:prSet/>
      <dgm:spPr/>
      <dgm:t>
        <a:bodyPr/>
        <a:lstStyle/>
        <a:p>
          <a:endParaRPr lang="en-US"/>
        </a:p>
      </dgm:t>
    </dgm:pt>
    <dgm:pt modelId="{B189F0D2-F2F1-4144-BFBC-F9EF04DA7A4A}" type="pres">
      <dgm:prSet presAssocID="{AE975FD0-3419-4465-B068-5EE277E1CC1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166D465-B1C0-4EF2-9030-02205281F5EA}" type="pres">
      <dgm:prSet presAssocID="{7022F988-B7A0-4898-B5CB-57019896D60E}" presName="parentLin" presStyleCnt="0"/>
      <dgm:spPr/>
    </dgm:pt>
    <dgm:pt modelId="{04045875-3B76-4720-89D7-9C6B7723EA57}" type="pres">
      <dgm:prSet presAssocID="{7022F988-B7A0-4898-B5CB-57019896D60E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5F2F7EAB-4898-46D3-828D-47F03EBAB36B}" type="pres">
      <dgm:prSet presAssocID="{7022F988-B7A0-4898-B5CB-57019896D60E}" presName="parentText" presStyleLbl="node1" presStyleIdx="0" presStyleCnt="1" custScaleY="14292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44BA80-FC96-4E5D-A010-12F49425B066}" type="pres">
      <dgm:prSet presAssocID="{7022F988-B7A0-4898-B5CB-57019896D60E}" presName="negativeSpace" presStyleCnt="0"/>
      <dgm:spPr/>
    </dgm:pt>
    <dgm:pt modelId="{69F702B2-303A-4750-ADB9-EC096CE7F72C}" type="pres">
      <dgm:prSet presAssocID="{7022F988-B7A0-4898-B5CB-57019896D60E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164D28BA-AE1D-4701-B8CF-81108B31F4F6}" type="presOf" srcId="{7022F988-B7A0-4898-B5CB-57019896D60E}" destId="{5F2F7EAB-4898-46D3-828D-47F03EBAB36B}" srcOrd="1" destOrd="0" presId="urn:microsoft.com/office/officeart/2005/8/layout/list1"/>
    <dgm:cxn modelId="{FABC3DC0-54BA-4D41-BB5D-7AC07070BD57}" type="presOf" srcId="{AE975FD0-3419-4465-B068-5EE277E1CC17}" destId="{B189F0D2-F2F1-4144-BFBC-F9EF04DA7A4A}" srcOrd="0" destOrd="0" presId="urn:microsoft.com/office/officeart/2005/8/layout/list1"/>
    <dgm:cxn modelId="{DE127977-88E3-4454-9CED-FE2B66435AD7}" type="presOf" srcId="{7022F988-B7A0-4898-B5CB-57019896D60E}" destId="{04045875-3B76-4720-89D7-9C6B7723EA57}" srcOrd="0" destOrd="0" presId="urn:microsoft.com/office/officeart/2005/8/layout/list1"/>
    <dgm:cxn modelId="{505F260F-88D9-456E-A999-8FEE1853F740}" srcId="{AE975FD0-3419-4465-B068-5EE277E1CC17}" destId="{7022F988-B7A0-4898-B5CB-57019896D60E}" srcOrd="0" destOrd="0" parTransId="{C22ADB77-7C3C-482E-9963-81A5AD0923E3}" sibTransId="{42282ADF-016D-4F29-B5A8-5C082B66180F}"/>
    <dgm:cxn modelId="{119BF933-571A-4B6B-AF43-98A5309AD001}" type="presParOf" srcId="{B189F0D2-F2F1-4144-BFBC-F9EF04DA7A4A}" destId="{2166D465-B1C0-4EF2-9030-02205281F5EA}" srcOrd="0" destOrd="0" presId="urn:microsoft.com/office/officeart/2005/8/layout/list1"/>
    <dgm:cxn modelId="{E0D98B17-6EEB-460F-8AA9-F7AE54268500}" type="presParOf" srcId="{2166D465-B1C0-4EF2-9030-02205281F5EA}" destId="{04045875-3B76-4720-89D7-9C6B7723EA57}" srcOrd="0" destOrd="0" presId="urn:microsoft.com/office/officeart/2005/8/layout/list1"/>
    <dgm:cxn modelId="{AA5A7625-425A-4E3C-9916-178B60C87377}" type="presParOf" srcId="{2166D465-B1C0-4EF2-9030-02205281F5EA}" destId="{5F2F7EAB-4898-46D3-828D-47F03EBAB36B}" srcOrd="1" destOrd="0" presId="urn:microsoft.com/office/officeart/2005/8/layout/list1"/>
    <dgm:cxn modelId="{8A2146E4-3167-45B7-A56E-2C944A587839}" type="presParOf" srcId="{B189F0D2-F2F1-4144-BFBC-F9EF04DA7A4A}" destId="{F644BA80-FC96-4E5D-A010-12F49425B066}" srcOrd="1" destOrd="0" presId="urn:microsoft.com/office/officeart/2005/8/layout/list1"/>
    <dgm:cxn modelId="{5B4B96E4-489C-4F22-919A-31C71F51DB18}" type="presParOf" srcId="{B189F0D2-F2F1-4144-BFBC-F9EF04DA7A4A}" destId="{69F702B2-303A-4750-ADB9-EC096CE7F72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975FD0-3419-4465-B068-5EE277E1CC1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397D37-1DC7-4DAE-9CEB-363829959FA1}">
      <dgm:prSet phldrT="[Text]" custT="1"/>
      <dgm:spPr/>
      <dgm:t>
        <a:bodyPr/>
        <a:lstStyle/>
        <a:p>
          <a:r>
            <a:rPr lang="en-US" sz="4000" dirty="0" smtClean="0">
              <a:latin typeface="Corbel" pitchFamily="34" charset="0"/>
            </a:rPr>
            <a:t>Architectural Rules Basic Terminology</a:t>
          </a:r>
          <a:endParaRPr lang="en-US" sz="4000" dirty="0">
            <a:latin typeface="Corbel" pitchFamily="34" charset="0"/>
          </a:endParaRPr>
        </a:p>
      </dgm:t>
    </dgm:pt>
    <dgm:pt modelId="{2D36A53C-5E55-45DE-A2D5-FC264B551B9B}" type="parTrans" cxnId="{6DFF1CA5-1DCD-4889-AAE8-75D0A78F8933}">
      <dgm:prSet/>
      <dgm:spPr/>
      <dgm:t>
        <a:bodyPr/>
        <a:lstStyle/>
        <a:p>
          <a:endParaRPr lang="en-US"/>
        </a:p>
      </dgm:t>
    </dgm:pt>
    <dgm:pt modelId="{3B854BAE-5FCB-4670-9B4B-A56C62D2CA6C}" type="sibTrans" cxnId="{6DFF1CA5-1DCD-4889-AAE8-75D0A78F8933}">
      <dgm:prSet/>
      <dgm:spPr/>
      <dgm:t>
        <a:bodyPr/>
        <a:lstStyle/>
        <a:p>
          <a:endParaRPr lang="en-US"/>
        </a:p>
      </dgm:t>
    </dgm:pt>
    <dgm:pt modelId="{B189F0D2-F2F1-4144-BFBC-F9EF04DA7A4A}" type="pres">
      <dgm:prSet presAssocID="{AE975FD0-3419-4465-B068-5EE277E1CC1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FB8E0B-A57C-4495-ACF9-3EB56D348889}" type="pres">
      <dgm:prSet presAssocID="{45397D37-1DC7-4DAE-9CEB-363829959FA1}" presName="parentLin" presStyleCnt="0"/>
      <dgm:spPr/>
    </dgm:pt>
    <dgm:pt modelId="{22F97AD5-A092-4A8D-A941-AA29D518FB34}" type="pres">
      <dgm:prSet presAssocID="{45397D37-1DC7-4DAE-9CEB-363829959FA1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295994B3-D3D9-4085-85E7-E74D891CE7F0}" type="pres">
      <dgm:prSet presAssocID="{45397D37-1DC7-4DAE-9CEB-363829959FA1}" presName="parentText" presStyleLbl="node1" presStyleIdx="0" presStyleCnt="1" custScaleX="121659" custScaleY="10677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A2C9B1-A589-4B67-BF9A-B2ACA62543AF}" type="pres">
      <dgm:prSet presAssocID="{45397D37-1DC7-4DAE-9CEB-363829959FA1}" presName="negativeSpace" presStyleCnt="0"/>
      <dgm:spPr/>
    </dgm:pt>
    <dgm:pt modelId="{6DC9AC32-2F8D-45EB-B8E8-E465BD784E31}" type="pres">
      <dgm:prSet presAssocID="{45397D37-1DC7-4DAE-9CEB-363829959FA1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912570-8295-4132-835B-4D35BB8CB109}" type="presOf" srcId="{45397D37-1DC7-4DAE-9CEB-363829959FA1}" destId="{22F97AD5-A092-4A8D-A941-AA29D518FB34}" srcOrd="0" destOrd="0" presId="urn:microsoft.com/office/officeart/2005/8/layout/list1"/>
    <dgm:cxn modelId="{67291D40-8B4E-4853-B909-9A45BD50EC81}" type="presOf" srcId="{45397D37-1DC7-4DAE-9CEB-363829959FA1}" destId="{295994B3-D3D9-4085-85E7-E74D891CE7F0}" srcOrd="1" destOrd="0" presId="urn:microsoft.com/office/officeart/2005/8/layout/list1"/>
    <dgm:cxn modelId="{6DFF1CA5-1DCD-4889-AAE8-75D0A78F8933}" srcId="{AE975FD0-3419-4465-B068-5EE277E1CC17}" destId="{45397D37-1DC7-4DAE-9CEB-363829959FA1}" srcOrd="0" destOrd="0" parTransId="{2D36A53C-5E55-45DE-A2D5-FC264B551B9B}" sibTransId="{3B854BAE-5FCB-4670-9B4B-A56C62D2CA6C}"/>
    <dgm:cxn modelId="{76FB6EF8-6B70-459D-B2ED-A0459BF05CC8}" type="presOf" srcId="{AE975FD0-3419-4465-B068-5EE277E1CC17}" destId="{B189F0D2-F2F1-4144-BFBC-F9EF04DA7A4A}" srcOrd="0" destOrd="0" presId="urn:microsoft.com/office/officeart/2005/8/layout/list1"/>
    <dgm:cxn modelId="{E7FFDD43-3511-471B-BB97-19AA7AFD54BA}" type="presParOf" srcId="{B189F0D2-F2F1-4144-BFBC-F9EF04DA7A4A}" destId="{16FB8E0B-A57C-4495-ACF9-3EB56D348889}" srcOrd="0" destOrd="0" presId="urn:microsoft.com/office/officeart/2005/8/layout/list1"/>
    <dgm:cxn modelId="{35027A45-943C-4C38-99B1-BBF601CDA426}" type="presParOf" srcId="{16FB8E0B-A57C-4495-ACF9-3EB56D348889}" destId="{22F97AD5-A092-4A8D-A941-AA29D518FB34}" srcOrd="0" destOrd="0" presId="urn:microsoft.com/office/officeart/2005/8/layout/list1"/>
    <dgm:cxn modelId="{8FE5E42D-75F8-4B33-9084-D259AF36BBFC}" type="presParOf" srcId="{16FB8E0B-A57C-4495-ACF9-3EB56D348889}" destId="{295994B3-D3D9-4085-85E7-E74D891CE7F0}" srcOrd="1" destOrd="0" presId="urn:microsoft.com/office/officeart/2005/8/layout/list1"/>
    <dgm:cxn modelId="{0249EBE8-4131-41B8-9C8A-5398B6E921E5}" type="presParOf" srcId="{B189F0D2-F2F1-4144-BFBC-F9EF04DA7A4A}" destId="{5AA2C9B1-A589-4B67-BF9A-B2ACA62543AF}" srcOrd="1" destOrd="0" presId="urn:microsoft.com/office/officeart/2005/8/layout/list1"/>
    <dgm:cxn modelId="{F9884082-5182-4431-83C2-5F114EC978FA}" type="presParOf" srcId="{B189F0D2-F2F1-4144-BFBC-F9EF04DA7A4A}" destId="{6DC9AC32-2F8D-45EB-B8E8-E465BD784E31}" srcOrd="2" destOrd="0" presId="urn:microsoft.com/office/officeart/2005/8/layout/list1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09BCEF-769A-4AB5-976F-2FAC895283FC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4A7901-92D2-4BFE-95AC-19BEED6BE2E3}">
      <dgm:prSet phldrT="[Text]" custT="1"/>
      <dgm:spPr/>
      <dgm:t>
        <a:bodyPr/>
        <a:lstStyle/>
        <a:p>
          <a:r>
            <a:rPr lang="en-US" sz="2000" dirty="0" smtClean="0">
              <a:latin typeface="Corbel" pitchFamily="34" charset="0"/>
            </a:rPr>
            <a:t>Find the centroid of the house</a:t>
          </a:r>
          <a:endParaRPr lang="en-US" sz="2000" dirty="0">
            <a:latin typeface="Corbel" pitchFamily="34" charset="0"/>
          </a:endParaRPr>
        </a:p>
      </dgm:t>
    </dgm:pt>
    <dgm:pt modelId="{02DD4720-18B9-4C27-AC66-BD6ECDF34080}" type="parTrans" cxnId="{D4A23E3E-FACC-4ECC-B017-4B7FB56DC3DE}">
      <dgm:prSet/>
      <dgm:spPr/>
      <dgm:t>
        <a:bodyPr/>
        <a:lstStyle/>
        <a:p>
          <a:endParaRPr lang="en-US"/>
        </a:p>
      </dgm:t>
    </dgm:pt>
    <dgm:pt modelId="{84731C44-B905-4370-8A55-F684A12FDAC8}" type="sibTrans" cxnId="{D4A23E3E-FACC-4ECC-B017-4B7FB56DC3DE}">
      <dgm:prSet/>
      <dgm:spPr/>
      <dgm:t>
        <a:bodyPr/>
        <a:lstStyle/>
        <a:p>
          <a:endParaRPr lang="en-US" dirty="0"/>
        </a:p>
      </dgm:t>
    </dgm:pt>
    <dgm:pt modelId="{42DCF862-1230-4A22-BC7E-8113645A3ACB}">
      <dgm:prSet phldrT="[Text]" custT="1"/>
      <dgm:spPr/>
      <dgm:t>
        <a:bodyPr/>
        <a:lstStyle/>
        <a:p>
          <a:r>
            <a:rPr lang="en-US" sz="2000" dirty="0" smtClean="0">
              <a:latin typeface="Corbel" pitchFamily="34" charset="0"/>
            </a:rPr>
            <a:t>Find the centroid of the polygon</a:t>
          </a:r>
          <a:endParaRPr lang="en-US" sz="2000" dirty="0">
            <a:latin typeface="Corbel" pitchFamily="34" charset="0"/>
          </a:endParaRPr>
        </a:p>
      </dgm:t>
    </dgm:pt>
    <dgm:pt modelId="{779ADFCF-5AF1-4812-B006-C90479DAEFD7}" type="parTrans" cxnId="{DC2D1113-E806-4709-A4CC-13ED95F7C5CC}">
      <dgm:prSet/>
      <dgm:spPr/>
      <dgm:t>
        <a:bodyPr/>
        <a:lstStyle/>
        <a:p>
          <a:endParaRPr lang="en-US"/>
        </a:p>
      </dgm:t>
    </dgm:pt>
    <dgm:pt modelId="{92CB3859-E30C-4804-BF47-A2DC794DBD66}" type="sibTrans" cxnId="{DC2D1113-E806-4709-A4CC-13ED95F7C5CC}">
      <dgm:prSet/>
      <dgm:spPr/>
      <dgm:t>
        <a:bodyPr/>
        <a:lstStyle/>
        <a:p>
          <a:endParaRPr lang="en-US" dirty="0"/>
        </a:p>
      </dgm:t>
    </dgm:pt>
    <dgm:pt modelId="{E0B02F4F-2391-452B-8467-8DFBFA408844}">
      <dgm:prSet phldrT="[Text]" custT="1"/>
      <dgm:spPr/>
      <dgm:t>
        <a:bodyPr/>
        <a:lstStyle/>
        <a:p>
          <a:r>
            <a:rPr lang="en-US" sz="2000" dirty="0" smtClean="0">
              <a:latin typeface="Corbel" pitchFamily="34" charset="0"/>
            </a:rPr>
            <a:t>Assume North Direction</a:t>
          </a:r>
          <a:endParaRPr lang="en-US" sz="2000" dirty="0">
            <a:latin typeface="Corbel" pitchFamily="34" charset="0"/>
          </a:endParaRPr>
        </a:p>
      </dgm:t>
    </dgm:pt>
    <dgm:pt modelId="{EB0734FA-9917-48C4-92FD-F4AD94EBD382}" type="parTrans" cxnId="{7DFB46DE-EB76-4B99-9324-7F280CE7BEF2}">
      <dgm:prSet/>
      <dgm:spPr/>
      <dgm:t>
        <a:bodyPr/>
        <a:lstStyle/>
        <a:p>
          <a:endParaRPr lang="en-US"/>
        </a:p>
      </dgm:t>
    </dgm:pt>
    <dgm:pt modelId="{BD7BBF06-34EB-43AD-BE16-DD89E0A556F5}" type="sibTrans" cxnId="{7DFB46DE-EB76-4B99-9324-7F280CE7BEF2}">
      <dgm:prSet/>
      <dgm:spPr/>
      <dgm:t>
        <a:bodyPr/>
        <a:lstStyle/>
        <a:p>
          <a:endParaRPr lang="en-US" dirty="0"/>
        </a:p>
      </dgm:t>
    </dgm:pt>
    <dgm:pt modelId="{CB62FE8F-5158-4F06-852A-1C1683E93BA1}">
      <dgm:prSet phldrT="[Text]" custT="1"/>
      <dgm:spPr/>
      <dgm:t>
        <a:bodyPr/>
        <a:lstStyle/>
        <a:p>
          <a:r>
            <a:rPr lang="en-US" sz="2000" dirty="0" smtClean="0">
              <a:latin typeface="Corbel" pitchFamily="34" charset="0"/>
            </a:rPr>
            <a:t>Calculate the tangent value </a:t>
          </a:r>
          <a:endParaRPr lang="en-US" sz="2000" dirty="0">
            <a:latin typeface="Corbel" pitchFamily="34" charset="0"/>
          </a:endParaRPr>
        </a:p>
      </dgm:t>
    </dgm:pt>
    <dgm:pt modelId="{EE80F5E7-4ED7-4DE5-B7DB-DD8959AECB64}" type="parTrans" cxnId="{A002DDF4-1404-4980-AC56-A6ADC9CCB05A}">
      <dgm:prSet/>
      <dgm:spPr/>
      <dgm:t>
        <a:bodyPr/>
        <a:lstStyle/>
        <a:p>
          <a:endParaRPr lang="en-US"/>
        </a:p>
      </dgm:t>
    </dgm:pt>
    <dgm:pt modelId="{E829545F-4D8E-44A2-856D-0A89DD42C41C}" type="sibTrans" cxnId="{A002DDF4-1404-4980-AC56-A6ADC9CCB05A}">
      <dgm:prSet/>
      <dgm:spPr/>
      <dgm:t>
        <a:bodyPr/>
        <a:lstStyle/>
        <a:p>
          <a:endParaRPr lang="en-US" dirty="0"/>
        </a:p>
      </dgm:t>
    </dgm:pt>
    <dgm:pt modelId="{F1B4550B-FF1F-4D39-A337-A36FD9CC60E0}">
      <dgm:prSet phldrT="[Text]" custT="1"/>
      <dgm:spPr/>
      <dgm:t>
        <a:bodyPr/>
        <a:lstStyle/>
        <a:p>
          <a:r>
            <a:rPr lang="en-US" sz="2000" dirty="0" smtClean="0">
              <a:latin typeface="Corbel" pitchFamily="34" charset="0"/>
            </a:rPr>
            <a:t>According to the tangent value determine the direction of the polygon</a:t>
          </a:r>
          <a:endParaRPr lang="en-US" sz="2000" dirty="0">
            <a:latin typeface="Corbel" pitchFamily="34" charset="0"/>
          </a:endParaRPr>
        </a:p>
      </dgm:t>
    </dgm:pt>
    <dgm:pt modelId="{0B3C5A4E-6C33-4AF6-BEA7-539876BEE2E1}" type="parTrans" cxnId="{DD5A2404-AC92-4D5F-8BF5-863A11511C67}">
      <dgm:prSet/>
      <dgm:spPr/>
      <dgm:t>
        <a:bodyPr/>
        <a:lstStyle/>
        <a:p>
          <a:endParaRPr lang="en-US"/>
        </a:p>
      </dgm:t>
    </dgm:pt>
    <dgm:pt modelId="{415F2440-AF7F-46A3-B5DE-2C2DAC58F4BF}" type="sibTrans" cxnId="{DD5A2404-AC92-4D5F-8BF5-863A11511C67}">
      <dgm:prSet/>
      <dgm:spPr/>
      <dgm:t>
        <a:bodyPr/>
        <a:lstStyle/>
        <a:p>
          <a:endParaRPr lang="en-US"/>
        </a:p>
      </dgm:t>
    </dgm:pt>
    <dgm:pt modelId="{173AF12F-5E74-424D-BEF8-35887F5DA87A}" type="pres">
      <dgm:prSet presAssocID="{6809BCEF-769A-4AB5-976F-2FAC895283F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F576BB-1C83-45F4-8568-40E499C700BD}" type="pres">
      <dgm:prSet presAssocID="{F74A7901-92D2-4BFE-95AC-19BEED6BE2E3}" presName="node" presStyleLbl="node1" presStyleIdx="0" presStyleCnt="5" custScaleX="143962" custScaleY="2146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E30C4A-09E9-41BE-BDE3-CFD6CC75B474}" type="pres">
      <dgm:prSet presAssocID="{84731C44-B905-4370-8A55-F684A12FDAC8}" presName="sibTrans" presStyleLbl="sibTrans2D1" presStyleIdx="0" presStyleCnt="4"/>
      <dgm:spPr/>
      <dgm:t>
        <a:bodyPr/>
        <a:lstStyle/>
        <a:p>
          <a:endParaRPr lang="en-US"/>
        </a:p>
      </dgm:t>
    </dgm:pt>
    <dgm:pt modelId="{7F738379-6F0B-425C-B602-08F73C9F2539}" type="pres">
      <dgm:prSet presAssocID="{84731C44-B905-4370-8A55-F684A12FDAC8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CC29950E-DAF6-49DB-8086-86D858D15EEF}" type="pres">
      <dgm:prSet presAssocID="{42DCF862-1230-4A22-BC7E-8113645A3ACB}" presName="node" presStyleLbl="node1" presStyleIdx="1" presStyleCnt="5" custScaleX="143962" custScaleY="2146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891E04-1886-40CF-8E69-D792D95284D1}" type="pres">
      <dgm:prSet presAssocID="{92CB3859-E30C-4804-BF47-A2DC794DBD66}" presName="sibTrans" presStyleLbl="sibTrans2D1" presStyleIdx="1" presStyleCnt="4"/>
      <dgm:spPr/>
      <dgm:t>
        <a:bodyPr/>
        <a:lstStyle/>
        <a:p>
          <a:endParaRPr lang="en-US"/>
        </a:p>
      </dgm:t>
    </dgm:pt>
    <dgm:pt modelId="{DC850F26-8533-4D6A-9DBA-A340E80DEED1}" type="pres">
      <dgm:prSet presAssocID="{92CB3859-E30C-4804-BF47-A2DC794DBD66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0664EE32-5FE8-4F7A-96D7-4CFBFEC39022}" type="pres">
      <dgm:prSet presAssocID="{E0B02F4F-2391-452B-8467-8DFBFA408844}" presName="node" presStyleLbl="node1" presStyleIdx="2" presStyleCnt="5" custScaleX="143962" custScaleY="2146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9722C0-1D16-4F7D-A66D-4B3AA8E70E0B}" type="pres">
      <dgm:prSet presAssocID="{BD7BBF06-34EB-43AD-BE16-DD89E0A556F5}" presName="sibTrans" presStyleLbl="sibTrans2D1" presStyleIdx="2" presStyleCnt="4"/>
      <dgm:spPr/>
      <dgm:t>
        <a:bodyPr/>
        <a:lstStyle/>
        <a:p>
          <a:endParaRPr lang="en-US"/>
        </a:p>
      </dgm:t>
    </dgm:pt>
    <dgm:pt modelId="{A31B0C46-C369-4C0F-BFC7-ECC34B671D78}" type="pres">
      <dgm:prSet presAssocID="{BD7BBF06-34EB-43AD-BE16-DD89E0A556F5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F53E6F3D-FB4F-4FF4-BC9F-32B479209E38}" type="pres">
      <dgm:prSet presAssocID="{CB62FE8F-5158-4F06-852A-1C1683E93BA1}" presName="node" presStyleLbl="node1" presStyleIdx="3" presStyleCnt="5" custScaleX="143962" custScaleY="2146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3FA9A4-E469-448A-B02D-DA1C6431CB41}" type="pres">
      <dgm:prSet presAssocID="{E829545F-4D8E-44A2-856D-0A89DD42C41C}" presName="sibTrans" presStyleLbl="sibTrans2D1" presStyleIdx="3" presStyleCnt="4"/>
      <dgm:spPr/>
      <dgm:t>
        <a:bodyPr/>
        <a:lstStyle/>
        <a:p>
          <a:endParaRPr lang="en-US"/>
        </a:p>
      </dgm:t>
    </dgm:pt>
    <dgm:pt modelId="{504C64B5-B017-4F0D-82C4-40B770263CF1}" type="pres">
      <dgm:prSet presAssocID="{E829545F-4D8E-44A2-856D-0A89DD42C41C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7A1932DB-8F0E-4631-A431-634381C9E5A9}" type="pres">
      <dgm:prSet presAssocID="{F1B4550B-FF1F-4D39-A337-A36FD9CC60E0}" presName="node" presStyleLbl="node1" presStyleIdx="4" presStyleCnt="5" custScaleX="143962" custScaleY="2146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E4ED3B-962B-45EF-85AA-ED9F81722072}" type="presOf" srcId="{BD7BBF06-34EB-43AD-BE16-DD89E0A556F5}" destId="{A31B0C46-C369-4C0F-BFC7-ECC34B671D78}" srcOrd="1" destOrd="0" presId="urn:microsoft.com/office/officeart/2005/8/layout/process5"/>
    <dgm:cxn modelId="{A002DDF4-1404-4980-AC56-A6ADC9CCB05A}" srcId="{6809BCEF-769A-4AB5-976F-2FAC895283FC}" destId="{CB62FE8F-5158-4F06-852A-1C1683E93BA1}" srcOrd="3" destOrd="0" parTransId="{EE80F5E7-4ED7-4DE5-B7DB-DD8959AECB64}" sibTransId="{E829545F-4D8E-44A2-856D-0A89DD42C41C}"/>
    <dgm:cxn modelId="{F1C06A51-0F90-4B16-8FF5-70F564B6D70F}" type="presOf" srcId="{CB62FE8F-5158-4F06-852A-1C1683E93BA1}" destId="{F53E6F3D-FB4F-4FF4-BC9F-32B479209E38}" srcOrd="0" destOrd="0" presId="urn:microsoft.com/office/officeart/2005/8/layout/process5"/>
    <dgm:cxn modelId="{5C26375B-ED3A-48E0-A76A-1447CEEF7FD2}" type="presOf" srcId="{84731C44-B905-4370-8A55-F684A12FDAC8}" destId="{59E30C4A-09E9-41BE-BDE3-CFD6CC75B474}" srcOrd="0" destOrd="0" presId="urn:microsoft.com/office/officeart/2005/8/layout/process5"/>
    <dgm:cxn modelId="{DC2D1113-E806-4709-A4CC-13ED95F7C5CC}" srcId="{6809BCEF-769A-4AB5-976F-2FAC895283FC}" destId="{42DCF862-1230-4A22-BC7E-8113645A3ACB}" srcOrd="1" destOrd="0" parTransId="{779ADFCF-5AF1-4812-B006-C90479DAEFD7}" sibTransId="{92CB3859-E30C-4804-BF47-A2DC794DBD66}"/>
    <dgm:cxn modelId="{E008481E-B415-4652-9ADF-92ECE16AE785}" type="presOf" srcId="{E829545F-4D8E-44A2-856D-0A89DD42C41C}" destId="{803FA9A4-E469-448A-B02D-DA1C6431CB41}" srcOrd="0" destOrd="0" presId="urn:microsoft.com/office/officeart/2005/8/layout/process5"/>
    <dgm:cxn modelId="{E6980072-B2B5-43AB-B19B-57E627C872E2}" type="presOf" srcId="{E0B02F4F-2391-452B-8467-8DFBFA408844}" destId="{0664EE32-5FE8-4F7A-96D7-4CFBFEC39022}" srcOrd="0" destOrd="0" presId="urn:microsoft.com/office/officeart/2005/8/layout/process5"/>
    <dgm:cxn modelId="{A78B6471-2C57-4A8B-9FAF-D39D7DC1BFBD}" type="presOf" srcId="{6809BCEF-769A-4AB5-976F-2FAC895283FC}" destId="{173AF12F-5E74-424D-BEF8-35887F5DA87A}" srcOrd="0" destOrd="0" presId="urn:microsoft.com/office/officeart/2005/8/layout/process5"/>
    <dgm:cxn modelId="{515D3368-8178-4DB1-92BA-CB1D0D793B17}" type="presOf" srcId="{F74A7901-92D2-4BFE-95AC-19BEED6BE2E3}" destId="{ADF576BB-1C83-45F4-8568-40E499C700BD}" srcOrd="0" destOrd="0" presId="urn:microsoft.com/office/officeart/2005/8/layout/process5"/>
    <dgm:cxn modelId="{74541181-1301-420F-A5F6-D0C44BAB7EDC}" type="presOf" srcId="{F1B4550B-FF1F-4D39-A337-A36FD9CC60E0}" destId="{7A1932DB-8F0E-4631-A431-634381C9E5A9}" srcOrd="0" destOrd="0" presId="urn:microsoft.com/office/officeart/2005/8/layout/process5"/>
    <dgm:cxn modelId="{7DFB46DE-EB76-4B99-9324-7F280CE7BEF2}" srcId="{6809BCEF-769A-4AB5-976F-2FAC895283FC}" destId="{E0B02F4F-2391-452B-8467-8DFBFA408844}" srcOrd="2" destOrd="0" parTransId="{EB0734FA-9917-48C4-92FD-F4AD94EBD382}" sibTransId="{BD7BBF06-34EB-43AD-BE16-DD89E0A556F5}"/>
    <dgm:cxn modelId="{D4A23E3E-FACC-4ECC-B017-4B7FB56DC3DE}" srcId="{6809BCEF-769A-4AB5-976F-2FAC895283FC}" destId="{F74A7901-92D2-4BFE-95AC-19BEED6BE2E3}" srcOrd="0" destOrd="0" parTransId="{02DD4720-18B9-4C27-AC66-BD6ECDF34080}" sibTransId="{84731C44-B905-4370-8A55-F684A12FDAC8}"/>
    <dgm:cxn modelId="{B315D634-BFC2-4322-9969-70AC8EA9E140}" type="presOf" srcId="{E829545F-4D8E-44A2-856D-0A89DD42C41C}" destId="{504C64B5-B017-4F0D-82C4-40B770263CF1}" srcOrd="1" destOrd="0" presId="urn:microsoft.com/office/officeart/2005/8/layout/process5"/>
    <dgm:cxn modelId="{DD5A2404-AC92-4D5F-8BF5-863A11511C67}" srcId="{6809BCEF-769A-4AB5-976F-2FAC895283FC}" destId="{F1B4550B-FF1F-4D39-A337-A36FD9CC60E0}" srcOrd="4" destOrd="0" parTransId="{0B3C5A4E-6C33-4AF6-BEA7-539876BEE2E1}" sibTransId="{415F2440-AF7F-46A3-B5DE-2C2DAC58F4BF}"/>
    <dgm:cxn modelId="{7A890783-1040-4540-934D-F6598DECE100}" type="presOf" srcId="{84731C44-B905-4370-8A55-F684A12FDAC8}" destId="{7F738379-6F0B-425C-B602-08F73C9F2539}" srcOrd="1" destOrd="0" presId="urn:microsoft.com/office/officeart/2005/8/layout/process5"/>
    <dgm:cxn modelId="{5FE08693-8190-4321-9CBE-6C24A1410138}" type="presOf" srcId="{42DCF862-1230-4A22-BC7E-8113645A3ACB}" destId="{CC29950E-DAF6-49DB-8086-86D858D15EEF}" srcOrd="0" destOrd="0" presId="urn:microsoft.com/office/officeart/2005/8/layout/process5"/>
    <dgm:cxn modelId="{0AC468BC-D35C-4D3B-AABF-0DAF7D30D19C}" type="presOf" srcId="{92CB3859-E30C-4804-BF47-A2DC794DBD66}" destId="{DC850F26-8533-4D6A-9DBA-A340E80DEED1}" srcOrd="1" destOrd="0" presId="urn:microsoft.com/office/officeart/2005/8/layout/process5"/>
    <dgm:cxn modelId="{CD8B1DC5-A25A-4789-8980-099771E6AF51}" type="presOf" srcId="{BD7BBF06-34EB-43AD-BE16-DD89E0A556F5}" destId="{639722C0-1D16-4F7D-A66D-4B3AA8E70E0B}" srcOrd="0" destOrd="0" presId="urn:microsoft.com/office/officeart/2005/8/layout/process5"/>
    <dgm:cxn modelId="{8905AB19-EAA1-4903-9CF6-4A3FAFBDA221}" type="presOf" srcId="{92CB3859-E30C-4804-BF47-A2DC794DBD66}" destId="{28891E04-1886-40CF-8E69-D792D95284D1}" srcOrd="0" destOrd="0" presId="urn:microsoft.com/office/officeart/2005/8/layout/process5"/>
    <dgm:cxn modelId="{D6FCFB1F-CBD3-4D85-92CB-7E3D1B191C07}" type="presParOf" srcId="{173AF12F-5E74-424D-BEF8-35887F5DA87A}" destId="{ADF576BB-1C83-45F4-8568-40E499C700BD}" srcOrd="0" destOrd="0" presId="urn:microsoft.com/office/officeart/2005/8/layout/process5"/>
    <dgm:cxn modelId="{7550F5D6-AA95-4079-A7DA-C9D6608CAE81}" type="presParOf" srcId="{173AF12F-5E74-424D-BEF8-35887F5DA87A}" destId="{59E30C4A-09E9-41BE-BDE3-CFD6CC75B474}" srcOrd="1" destOrd="0" presId="urn:microsoft.com/office/officeart/2005/8/layout/process5"/>
    <dgm:cxn modelId="{C6A90900-4930-4898-9462-7BCC2227A86C}" type="presParOf" srcId="{59E30C4A-09E9-41BE-BDE3-CFD6CC75B474}" destId="{7F738379-6F0B-425C-B602-08F73C9F2539}" srcOrd="0" destOrd="0" presId="urn:microsoft.com/office/officeart/2005/8/layout/process5"/>
    <dgm:cxn modelId="{091B77BC-0D14-4CA0-9962-A37FD003B24E}" type="presParOf" srcId="{173AF12F-5E74-424D-BEF8-35887F5DA87A}" destId="{CC29950E-DAF6-49DB-8086-86D858D15EEF}" srcOrd="2" destOrd="0" presId="urn:microsoft.com/office/officeart/2005/8/layout/process5"/>
    <dgm:cxn modelId="{0E9F2B35-D655-4408-8B70-B2548258125E}" type="presParOf" srcId="{173AF12F-5E74-424D-BEF8-35887F5DA87A}" destId="{28891E04-1886-40CF-8E69-D792D95284D1}" srcOrd="3" destOrd="0" presId="urn:microsoft.com/office/officeart/2005/8/layout/process5"/>
    <dgm:cxn modelId="{53AA6D1D-BFA5-4692-BCA9-C3D993BD164B}" type="presParOf" srcId="{28891E04-1886-40CF-8E69-D792D95284D1}" destId="{DC850F26-8533-4D6A-9DBA-A340E80DEED1}" srcOrd="0" destOrd="0" presId="urn:microsoft.com/office/officeart/2005/8/layout/process5"/>
    <dgm:cxn modelId="{16AAD1AC-4F73-4A4C-B05A-89DC7716D13F}" type="presParOf" srcId="{173AF12F-5E74-424D-BEF8-35887F5DA87A}" destId="{0664EE32-5FE8-4F7A-96D7-4CFBFEC39022}" srcOrd="4" destOrd="0" presId="urn:microsoft.com/office/officeart/2005/8/layout/process5"/>
    <dgm:cxn modelId="{FF87B0BB-1B10-4900-8691-6B5A1F6A080C}" type="presParOf" srcId="{173AF12F-5E74-424D-BEF8-35887F5DA87A}" destId="{639722C0-1D16-4F7D-A66D-4B3AA8E70E0B}" srcOrd="5" destOrd="0" presId="urn:microsoft.com/office/officeart/2005/8/layout/process5"/>
    <dgm:cxn modelId="{F4A4DD85-E83A-4EFB-BB23-D81153E99FB2}" type="presParOf" srcId="{639722C0-1D16-4F7D-A66D-4B3AA8E70E0B}" destId="{A31B0C46-C369-4C0F-BFC7-ECC34B671D78}" srcOrd="0" destOrd="0" presId="urn:microsoft.com/office/officeart/2005/8/layout/process5"/>
    <dgm:cxn modelId="{6505B82D-D32F-47AB-9E2F-F2AA7713C106}" type="presParOf" srcId="{173AF12F-5E74-424D-BEF8-35887F5DA87A}" destId="{F53E6F3D-FB4F-4FF4-BC9F-32B479209E38}" srcOrd="6" destOrd="0" presId="urn:microsoft.com/office/officeart/2005/8/layout/process5"/>
    <dgm:cxn modelId="{FE949CC6-69BF-49EF-A94E-C7C257C0F2DC}" type="presParOf" srcId="{173AF12F-5E74-424D-BEF8-35887F5DA87A}" destId="{803FA9A4-E469-448A-B02D-DA1C6431CB41}" srcOrd="7" destOrd="0" presId="urn:microsoft.com/office/officeart/2005/8/layout/process5"/>
    <dgm:cxn modelId="{1E1973B7-FB52-4FFC-9BA1-BF9E87320DB7}" type="presParOf" srcId="{803FA9A4-E469-448A-B02D-DA1C6431CB41}" destId="{504C64B5-B017-4F0D-82C4-40B770263CF1}" srcOrd="0" destOrd="0" presId="urn:microsoft.com/office/officeart/2005/8/layout/process5"/>
    <dgm:cxn modelId="{1B28F500-17A9-483D-88E1-FEB04895CCED}" type="presParOf" srcId="{173AF12F-5E74-424D-BEF8-35887F5DA87A}" destId="{7A1932DB-8F0E-4631-A431-634381C9E5A9}" srcOrd="8" destOrd="0" presId="urn:microsoft.com/office/officeart/2005/8/layout/process5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975FD0-3419-4465-B068-5EE277E1CC1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397D37-1DC7-4DAE-9CEB-363829959FA1}">
      <dgm:prSet phldrT="[Text]" custT="1"/>
      <dgm:spPr/>
      <dgm:t>
        <a:bodyPr/>
        <a:lstStyle/>
        <a:p>
          <a:r>
            <a:rPr lang="en-US" sz="4000" dirty="0" smtClean="0">
              <a:latin typeface="Corbel" pitchFamily="34" charset="0"/>
            </a:rPr>
            <a:t>Legal Rules Basic Terminology</a:t>
          </a:r>
          <a:endParaRPr lang="en-US" sz="4000" dirty="0">
            <a:latin typeface="Corbel" pitchFamily="34" charset="0"/>
          </a:endParaRPr>
        </a:p>
      </dgm:t>
    </dgm:pt>
    <dgm:pt modelId="{2D36A53C-5E55-45DE-A2D5-FC264B551B9B}" type="parTrans" cxnId="{6DFF1CA5-1DCD-4889-AAE8-75D0A78F8933}">
      <dgm:prSet/>
      <dgm:spPr/>
      <dgm:t>
        <a:bodyPr/>
        <a:lstStyle/>
        <a:p>
          <a:endParaRPr lang="en-US"/>
        </a:p>
      </dgm:t>
    </dgm:pt>
    <dgm:pt modelId="{3B854BAE-5FCB-4670-9B4B-A56C62D2CA6C}" type="sibTrans" cxnId="{6DFF1CA5-1DCD-4889-AAE8-75D0A78F8933}">
      <dgm:prSet/>
      <dgm:spPr/>
      <dgm:t>
        <a:bodyPr/>
        <a:lstStyle/>
        <a:p>
          <a:endParaRPr lang="en-US"/>
        </a:p>
      </dgm:t>
    </dgm:pt>
    <dgm:pt modelId="{B189F0D2-F2F1-4144-BFBC-F9EF04DA7A4A}" type="pres">
      <dgm:prSet presAssocID="{AE975FD0-3419-4465-B068-5EE277E1CC17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6FB8E0B-A57C-4495-ACF9-3EB56D348889}" type="pres">
      <dgm:prSet presAssocID="{45397D37-1DC7-4DAE-9CEB-363829959FA1}" presName="parentLin" presStyleCnt="0"/>
      <dgm:spPr/>
    </dgm:pt>
    <dgm:pt modelId="{22F97AD5-A092-4A8D-A941-AA29D518FB34}" type="pres">
      <dgm:prSet presAssocID="{45397D37-1DC7-4DAE-9CEB-363829959FA1}" presName="parentLeftMargin" presStyleLbl="node1" presStyleIdx="0" presStyleCnt="1"/>
      <dgm:spPr/>
      <dgm:t>
        <a:bodyPr/>
        <a:lstStyle/>
        <a:p>
          <a:endParaRPr lang="en-US"/>
        </a:p>
      </dgm:t>
    </dgm:pt>
    <dgm:pt modelId="{295994B3-D3D9-4085-85E7-E74D891CE7F0}" type="pres">
      <dgm:prSet presAssocID="{45397D37-1DC7-4DAE-9CEB-363829959FA1}" presName="parentText" presStyleLbl="node1" presStyleIdx="0" presStyleCnt="1" custScaleX="278571" custScaleY="8645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A2C9B1-A589-4B67-BF9A-B2ACA62543AF}" type="pres">
      <dgm:prSet presAssocID="{45397D37-1DC7-4DAE-9CEB-363829959FA1}" presName="negativeSpace" presStyleCnt="0"/>
      <dgm:spPr/>
    </dgm:pt>
    <dgm:pt modelId="{6DC9AC32-2F8D-45EB-B8E8-E465BD784E31}" type="pres">
      <dgm:prSet presAssocID="{45397D37-1DC7-4DAE-9CEB-363829959FA1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81F54E4-14B6-4DE3-8F98-F2E0CF8C8F52}" type="presOf" srcId="{AE975FD0-3419-4465-B068-5EE277E1CC17}" destId="{B189F0D2-F2F1-4144-BFBC-F9EF04DA7A4A}" srcOrd="0" destOrd="0" presId="urn:microsoft.com/office/officeart/2005/8/layout/list1"/>
    <dgm:cxn modelId="{6DFF1CA5-1DCD-4889-AAE8-75D0A78F8933}" srcId="{AE975FD0-3419-4465-B068-5EE277E1CC17}" destId="{45397D37-1DC7-4DAE-9CEB-363829959FA1}" srcOrd="0" destOrd="0" parTransId="{2D36A53C-5E55-45DE-A2D5-FC264B551B9B}" sibTransId="{3B854BAE-5FCB-4670-9B4B-A56C62D2CA6C}"/>
    <dgm:cxn modelId="{7D5D5159-B59F-49AF-9EFA-1DA3AC0C5785}" type="presOf" srcId="{45397D37-1DC7-4DAE-9CEB-363829959FA1}" destId="{22F97AD5-A092-4A8D-A941-AA29D518FB34}" srcOrd="0" destOrd="0" presId="urn:microsoft.com/office/officeart/2005/8/layout/list1"/>
    <dgm:cxn modelId="{CAA91FAB-0937-4F12-B0BE-1FBABB70E32C}" type="presOf" srcId="{45397D37-1DC7-4DAE-9CEB-363829959FA1}" destId="{295994B3-D3D9-4085-85E7-E74D891CE7F0}" srcOrd="1" destOrd="0" presId="urn:microsoft.com/office/officeart/2005/8/layout/list1"/>
    <dgm:cxn modelId="{145E763C-A0CF-4715-809F-328CB81DC54C}" type="presParOf" srcId="{B189F0D2-F2F1-4144-BFBC-F9EF04DA7A4A}" destId="{16FB8E0B-A57C-4495-ACF9-3EB56D348889}" srcOrd="0" destOrd="0" presId="urn:microsoft.com/office/officeart/2005/8/layout/list1"/>
    <dgm:cxn modelId="{D6146CFD-0748-4C85-BB01-FE79CC60DBA5}" type="presParOf" srcId="{16FB8E0B-A57C-4495-ACF9-3EB56D348889}" destId="{22F97AD5-A092-4A8D-A941-AA29D518FB34}" srcOrd="0" destOrd="0" presId="urn:microsoft.com/office/officeart/2005/8/layout/list1"/>
    <dgm:cxn modelId="{3982AD4F-7247-4128-85C8-E1092A83B5BB}" type="presParOf" srcId="{16FB8E0B-A57C-4495-ACF9-3EB56D348889}" destId="{295994B3-D3D9-4085-85E7-E74D891CE7F0}" srcOrd="1" destOrd="0" presId="urn:microsoft.com/office/officeart/2005/8/layout/list1"/>
    <dgm:cxn modelId="{81A228AE-A960-4B40-A810-BD9897EA6276}" type="presParOf" srcId="{B189F0D2-F2F1-4144-BFBC-F9EF04DA7A4A}" destId="{5AA2C9B1-A589-4B67-BF9A-B2ACA62543AF}" srcOrd="1" destOrd="0" presId="urn:microsoft.com/office/officeart/2005/8/layout/list1"/>
    <dgm:cxn modelId="{E9EC8F4B-DF5D-4861-9612-242FEF257F4B}" type="presParOf" srcId="{B189F0D2-F2F1-4144-BFBC-F9EF04DA7A4A}" destId="{6DC9AC32-2F8D-45EB-B8E8-E465BD784E31}" srcOrd="2" destOrd="0" presId="urn:microsoft.com/office/officeart/2005/8/layout/list1"/>
  </dgm:cxnLst>
  <dgm:bg/>
  <dgm:whole/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702B2-303A-4750-ADB9-EC096CE7F72C}">
      <dsp:nvSpPr>
        <dsp:cNvPr id="0" name=""/>
        <dsp:cNvSpPr/>
      </dsp:nvSpPr>
      <dsp:spPr>
        <a:xfrm>
          <a:off x="0" y="464019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2F7EAB-4898-46D3-828D-47F03EBAB36B}">
      <dsp:nvSpPr>
        <dsp:cNvPr id="0" name=""/>
        <dsp:cNvSpPr/>
      </dsp:nvSpPr>
      <dsp:spPr>
        <a:xfrm>
          <a:off x="304800" y="6459"/>
          <a:ext cx="426720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Geometrical Rules</a:t>
          </a:r>
          <a:endParaRPr lang="en-US" sz="3100" kern="1200" dirty="0"/>
        </a:p>
      </dsp:txBody>
      <dsp:txXfrm>
        <a:off x="349472" y="51131"/>
        <a:ext cx="4177856" cy="825776"/>
      </dsp:txXfrm>
    </dsp:sp>
    <dsp:sp modelId="{6DC9AC32-2F8D-45EB-B8E8-E465BD784E31}">
      <dsp:nvSpPr>
        <dsp:cNvPr id="0" name=""/>
        <dsp:cNvSpPr/>
      </dsp:nvSpPr>
      <dsp:spPr>
        <a:xfrm>
          <a:off x="0" y="1870179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5994B3-D3D9-4085-85E7-E74D891CE7F0}">
      <dsp:nvSpPr>
        <dsp:cNvPr id="0" name=""/>
        <dsp:cNvSpPr/>
      </dsp:nvSpPr>
      <dsp:spPr>
        <a:xfrm>
          <a:off x="304800" y="1412619"/>
          <a:ext cx="426720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Architectural Rules</a:t>
          </a:r>
          <a:endParaRPr lang="en-US" sz="3100" kern="1200" dirty="0"/>
        </a:p>
      </dsp:txBody>
      <dsp:txXfrm>
        <a:off x="349472" y="1457291"/>
        <a:ext cx="4177856" cy="825776"/>
      </dsp:txXfrm>
    </dsp:sp>
    <dsp:sp modelId="{AD0E5CC9-9376-4E98-BCAB-7C7109FA740B}">
      <dsp:nvSpPr>
        <dsp:cNvPr id="0" name=""/>
        <dsp:cNvSpPr/>
      </dsp:nvSpPr>
      <dsp:spPr>
        <a:xfrm>
          <a:off x="0" y="3276340"/>
          <a:ext cx="6096000" cy="78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E5D38-B926-4B01-94B7-4F56C78DF83B}">
      <dsp:nvSpPr>
        <dsp:cNvPr id="0" name=""/>
        <dsp:cNvSpPr/>
      </dsp:nvSpPr>
      <dsp:spPr>
        <a:xfrm>
          <a:off x="304800" y="2818780"/>
          <a:ext cx="4267200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Legal Rules</a:t>
          </a:r>
          <a:endParaRPr lang="en-US" sz="3100" kern="1200" dirty="0"/>
        </a:p>
      </dsp:txBody>
      <dsp:txXfrm>
        <a:off x="349472" y="2863452"/>
        <a:ext cx="4177856" cy="825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70017-89C5-40F8-A407-8706D760CD48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42E52-A326-477D-B32A-30604BE74C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828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39B36A-6663-449C-9DEC-A2C7E4C842A9}" type="slidenum">
              <a:rPr lang="en-CA" smtClean="0"/>
              <a:pPr/>
              <a:t>2</a:t>
            </a:fld>
            <a:endParaRPr lang="en-CA" dirty="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742E52-A326-477D-B32A-30604BE74C0D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04426-3CDD-467D-B259-2F526E883D33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04426-3CDD-467D-B259-2F526E883D33}" type="datetimeFigureOut">
              <a:rPr lang="en-US" smtClean="0"/>
              <a:pPr/>
              <a:t>10/27/2014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64EFD-D663-47D6-9A88-3079E72099F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1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jpe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8600"/>
            <a:ext cx="7772400" cy="1905000"/>
          </a:xfrm>
        </p:spPr>
        <p:txBody>
          <a:bodyPr>
            <a:noAutofit/>
          </a:bodyPr>
          <a:lstStyle/>
          <a:p>
            <a:pPr algn="r"/>
            <a:r>
              <a:rPr lang="en-US" sz="3500" dirty="0" smtClean="0">
                <a:latin typeface="Corbel" pitchFamily="34" charset="0"/>
              </a:rPr>
              <a:t>Architectural Home Plan Design </a:t>
            </a:r>
            <a:br>
              <a:rPr lang="en-US" sz="3500" dirty="0" smtClean="0">
                <a:latin typeface="Corbel" pitchFamily="34" charset="0"/>
              </a:rPr>
            </a:br>
            <a:r>
              <a:rPr lang="en-US" sz="3500" dirty="0" smtClean="0">
                <a:latin typeface="Corbel" pitchFamily="34" charset="0"/>
              </a:rPr>
              <a:t>Supporting System with </a:t>
            </a:r>
            <a:br>
              <a:rPr lang="en-US" sz="3500" dirty="0" smtClean="0">
                <a:latin typeface="Corbel" pitchFamily="34" charset="0"/>
              </a:rPr>
            </a:br>
            <a:r>
              <a:rPr lang="en-US" sz="3500" dirty="0" smtClean="0">
                <a:latin typeface="Corbel" pitchFamily="34" charset="0"/>
              </a:rPr>
              <a:t>Knowledge Base Inspection</a:t>
            </a:r>
            <a:endParaRPr lang="en-US" sz="3500" dirty="0">
              <a:latin typeface="Corbe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14400" y="4724400"/>
            <a:ext cx="7772400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R.P.M.C.Rajapaksha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 smtClean="0">
                <a:latin typeface="Corbel" pitchFamily="34" charset="0"/>
                <a:ea typeface="+mj-ea"/>
                <a:cs typeface="+mj-cs"/>
              </a:rPr>
              <a:t>ICT/08/09/018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2298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14400" y="2286000"/>
            <a:ext cx="7772400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Interim Progress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752600" y="1447800"/>
            <a:ext cx="6934200" cy="4525963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>
                <a:latin typeface="Corbel" pitchFamily="34" charset="0"/>
              </a:rPr>
              <a:t>Why</a:t>
            </a:r>
          </a:p>
          <a:p>
            <a:pPr marL="514350" indent="-514350">
              <a:buNone/>
            </a:pPr>
            <a:r>
              <a:rPr lang="en-US" dirty="0" smtClean="0">
                <a:latin typeface="Corbel" pitchFamily="34" charset="0"/>
              </a:rPr>
              <a:t>	To check whether a polygon satisfies the minimum width required by a specific type of a polygon</a:t>
            </a:r>
          </a:p>
          <a:p>
            <a:pPr marL="1314450" lvl="2" indent="-514350">
              <a:buNone/>
            </a:pPr>
            <a:endParaRPr lang="en-US" dirty="0" smtClean="0">
              <a:latin typeface="Corbel" pitchFamily="34" charset="0"/>
            </a:endParaRPr>
          </a:p>
          <a:p>
            <a:pPr marL="514350" indent="-514350">
              <a:buNone/>
            </a:pPr>
            <a:r>
              <a:rPr lang="en-US" dirty="0" smtClean="0">
                <a:latin typeface="Corbel" pitchFamily="34" charset="0"/>
              </a:rPr>
              <a:t>Eg : minimum width required by a bedroom : 3 meters</a:t>
            </a:r>
            <a:endParaRPr lang="en-US" dirty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Corbel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latin typeface="Corbel" pitchFamily="34" charset="0"/>
              </a:rPr>
              <a:t>2. </a:t>
            </a:r>
            <a:r>
              <a:rPr lang="en-US" sz="4000" b="1" dirty="0" smtClean="0">
                <a:latin typeface="Corbel" pitchFamily="34" charset="0"/>
              </a:rPr>
              <a:t>A polygon should satisfy a </a:t>
            </a:r>
            <a:r>
              <a:rPr lang="en-US" sz="4000" b="1" dirty="0" smtClean="0">
                <a:latin typeface="Corbel" pitchFamily="34" charset="0"/>
              </a:rPr>
              <a:t>minimum width</a:t>
            </a:r>
            <a:endParaRPr lang="en-US" sz="3800" b="1" dirty="0">
              <a:latin typeface="Corbel" pitchFamily="34" charset="0"/>
            </a:endParaRPr>
          </a:p>
        </p:txBody>
      </p:sp>
      <p:sp>
        <p:nvSpPr>
          <p:cNvPr id="6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9" name="Footer Placeholder 8"/>
          <p:cNvSpPr txBox="1">
            <a:spLocks/>
          </p:cNvSpPr>
          <p:nvPr/>
        </p:nvSpPr>
        <p:spPr>
          <a:xfrm>
            <a:off x="1981200" y="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Geometrical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Rule Terminology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Find </a:t>
            </a:r>
            <a:r>
              <a:rPr lang="en-US" sz="38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the Width of a Polygon</a:t>
            </a:r>
            <a:endParaRPr lang="en-US" sz="38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46" name="Content Placeholder 6"/>
          <p:cNvSpPr>
            <a:spLocks noGrp="1"/>
          </p:cNvSpPr>
          <p:nvPr>
            <p:ph idx="1"/>
          </p:nvPr>
        </p:nvSpPr>
        <p:spPr>
          <a:xfrm>
            <a:off x="1752600" y="1447800"/>
            <a:ext cx="4572000" cy="4525963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rbel" pitchFamily="34" charset="0"/>
              </a:rPr>
              <a:t>Get the points which have maximum distance from each other</a:t>
            </a:r>
            <a:endParaRPr lang="en-US" dirty="0" smtClean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rbel" pitchFamily="34" charset="0"/>
              </a:rPr>
              <a:t>Get the </a:t>
            </a:r>
            <a:r>
              <a:rPr lang="en-US" dirty="0" smtClean="0">
                <a:latin typeface="Corbel" pitchFamily="34" charset="0"/>
              </a:rPr>
              <a:t>lines </a:t>
            </a:r>
            <a:r>
              <a:rPr lang="en-US" dirty="0" smtClean="0">
                <a:latin typeface="Corbel" pitchFamily="34" charset="0"/>
              </a:rPr>
              <a:t>perpendicular to </a:t>
            </a:r>
            <a:r>
              <a:rPr lang="en-US" dirty="0" smtClean="0">
                <a:latin typeface="Corbel" pitchFamily="34" charset="0"/>
              </a:rPr>
              <a:t>above line</a:t>
            </a:r>
            <a:endParaRPr lang="en-US" dirty="0" smtClean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rbel" pitchFamily="34" charset="0"/>
              </a:rPr>
              <a:t>Get the </a:t>
            </a:r>
            <a:r>
              <a:rPr lang="en-US" dirty="0" smtClean="0">
                <a:latin typeface="Corbel" pitchFamily="34" charset="0"/>
              </a:rPr>
              <a:t>maximum </a:t>
            </a:r>
            <a:r>
              <a:rPr lang="en-US" dirty="0" smtClean="0">
                <a:latin typeface="Corbel" pitchFamily="34" charset="0"/>
              </a:rPr>
              <a:t>length line as the width of the polygon</a:t>
            </a:r>
            <a:endParaRPr lang="en-US" dirty="0" smtClean="0">
              <a:latin typeface="Corbel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477000" y="1828800"/>
            <a:ext cx="2590800" cy="4572000"/>
            <a:chOff x="5867400" y="1981200"/>
            <a:chExt cx="2590800" cy="4572000"/>
          </a:xfrm>
        </p:grpSpPr>
        <p:cxnSp>
          <p:nvCxnSpPr>
            <p:cNvPr id="8" name="Straight Connector 7"/>
            <p:cNvCxnSpPr/>
            <p:nvPr/>
          </p:nvCxnSpPr>
          <p:spPr>
            <a:xfrm rot="5400000">
              <a:off x="4686300" y="4000500"/>
              <a:ext cx="4572000" cy="533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5867400" y="4191000"/>
              <a:ext cx="2590800" cy="2286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29"/>
            <p:cNvGrpSpPr/>
            <p:nvPr/>
          </p:nvGrpSpPr>
          <p:grpSpPr>
            <a:xfrm>
              <a:off x="6096000" y="2667000"/>
              <a:ext cx="1828800" cy="3505200"/>
              <a:chOff x="7010400" y="3048000"/>
              <a:chExt cx="1828800" cy="350520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rot="5400000" flipH="1" flipV="1">
                <a:off x="7048500" y="3086100"/>
                <a:ext cx="1066800" cy="9906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16200000" flipV="1">
                <a:off x="8001000" y="3124200"/>
                <a:ext cx="914400" cy="762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 flipH="1" flipV="1">
                <a:off x="6248400" y="4876800"/>
                <a:ext cx="1600200" cy="76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rot="5400000" flipH="1" flipV="1">
                <a:off x="8001000" y="4648200"/>
                <a:ext cx="1524000" cy="1524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 flipH="1" flipV="1">
                <a:off x="7658100" y="5524500"/>
                <a:ext cx="1066800" cy="9906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16200000" flipV="1">
                <a:off x="6934200" y="5791200"/>
                <a:ext cx="838200" cy="6858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rot="16447762">
              <a:off x="6676752" y="3767707"/>
              <a:ext cx="609600" cy="1731703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 rot="10800000">
              <a:off x="6934201" y="4419600"/>
              <a:ext cx="152400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7011194" y="4343400"/>
              <a:ext cx="152400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48" name="Footer Placeholder 8"/>
          <p:cNvSpPr txBox="1">
            <a:spLocks/>
          </p:cNvSpPr>
          <p:nvPr/>
        </p:nvSpPr>
        <p:spPr>
          <a:xfrm>
            <a:off x="1981200" y="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Geometrical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Rule Terminology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latin typeface="Corbel" pitchFamily="34" charset="0"/>
              </a:rPr>
              <a:t>3</a:t>
            </a:r>
            <a:r>
              <a:rPr lang="en-US" sz="3800" b="1" dirty="0" smtClean="0">
                <a:latin typeface="Corbel" pitchFamily="34" charset="0"/>
              </a:rPr>
              <a:t>. </a:t>
            </a:r>
            <a:r>
              <a:rPr lang="en-US" sz="4000" b="1" dirty="0" smtClean="0">
                <a:latin typeface="Corbel" pitchFamily="34" charset="0"/>
              </a:rPr>
              <a:t>Windows should be placed properly</a:t>
            </a:r>
            <a:endParaRPr lang="en-US" sz="3800" b="1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752600" y="1722437"/>
            <a:ext cx="69342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rbel" pitchFamily="34" charset="0"/>
              </a:rPr>
              <a:t>Windows should be placed in the boundary of the house</a:t>
            </a:r>
          </a:p>
          <a:p>
            <a:pPr marL="514350" indent="-514350">
              <a:buNone/>
            </a:pPr>
            <a:r>
              <a:rPr lang="en-US" dirty="0" smtClean="0">
                <a:latin typeface="Corbel" pitchFamily="34" charset="0"/>
              </a:rPr>
              <a:t>	Or</a:t>
            </a:r>
            <a:endParaRPr lang="en-US" dirty="0" smtClean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>
                <a:latin typeface="Corbel" pitchFamily="34" charset="0"/>
              </a:rPr>
              <a:t>On a line of a polygon which contains open </a:t>
            </a:r>
            <a:r>
              <a:rPr lang="en-US" dirty="0" smtClean="0">
                <a:latin typeface="Corbel" pitchFamily="34" charset="0"/>
              </a:rPr>
              <a:t>boundary</a:t>
            </a:r>
            <a:r>
              <a:rPr lang="en-US" dirty="0" smtClean="0">
                <a:latin typeface="Corbel" pitchFamily="34" charset="0"/>
              </a:rPr>
              <a:t> lines of the house</a:t>
            </a:r>
            <a:endParaRPr lang="en-US" dirty="0" smtClean="0">
              <a:latin typeface="Corbel" pitchFamily="34" charset="0"/>
            </a:endParaRPr>
          </a:p>
          <a:p>
            <a:pPr marL="514350" indent="-514350">
              <a:buNone/>
            </a:pPr>
            <a:r>
              <a:rPr lang="en-US" dirty="0" smtClean="0">
                <a:latin typeface="Corbel" pitchFamily="34" charset="0"/>
              </a:rPr>
              <a:t>	</a:t>
            </a:r>
            <a:r>
              <a:rPr lang="en-US" dirty="0" smtClean="0">
                <a:latin typeface="Corbel" pitchFamily="34" charset="0"/>
              </a:rPr>
              <a:t>Or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smtClean="0">
                <a:latin typeface="Corbel" pitchFamily="34" charset="0"/>
              </a:rPr>
              <a:t>On a polygon which does not have a roof </a:t>
            </a:r>
          </a:p>
          <a:p>
            <a:pPr marL="514350" indent="-514350">
              <a:buFont typeface="+mj-lt"/>
              <a:buAutoNum type="arabicPeriod" startAt="3"/>
            </a:pPr>
            <a:endParaRPr lang="en-US" dirty="0" smtClean="0">
              <a:latin typeface="Corbel" pitchFamily="34" charset="0"/>
            </a:endParaRPr>
          </a:p>
        </p:txBody>
      </p:sp>
      <p:sp>
        <p:nvSpPr>
          <p:cNvPr id="22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3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24" name="Footer Placeholder 8"/>
          <p:cNvSpPr txBox="1">
            <a:spLocks/>
          </p:cNvSpPr>
          <p:nvPr/>
        </p:nvSpPr>
        <p:spPr>
          <a:xfrm>
            <a:off x="1981200" y="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Geometrical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Rule Terminology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2286000" y="2208212"/>
            <a:ext cx="5945982" cy="3506788"/>
            <a:chOff x="2286000" y="1905000"/>
            <a:chExt cx="5945982" cy="3506788"/>
          </a:xfrm>
        </p:grpSpPr>
        <p:cxnSp>
          <p:nvCxnSpPr>
            <p:cNvPr id="5" name="Straight Connector 4"/>
            <p:cNvCxnSpPr/>
            <p:nvPr/>
          </p:nvCxnSpPr>
          <p:spPr>
            <a:xfrm rot="5400000">
              <a:off x="1067594" y="3657600"/>
              <a:ext cx="35052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2820194" y="1905000"/>
              <a:ext cx="54102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820194" y="5410200"/>
              <a:ext cx="18288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648994" y="4114800"/>
              <a:ext cx="17526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3390900" y="4152900"/>
              <a:ext cx="2515394" cy="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401594" y="4343400"/>
              <a:ext cx="18288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6478588" y="3656806"/>
              <a:ext cx="35052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401594" y="5410200"/>
              <a:ext cx="18288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4647803" y="3657997"/>
              <a:ext cx="3506788" cy="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48994" y="2895600"/>
              <a:ext cx="17526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934994" y="2667000"/>
              <a:ext cx="12954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6554391" y="2285603"/>
              <a:ext cx="762000" cy="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401594" y="3352800"/>
              <a:ext cx="18288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4877991" y="3504803"/>
              <a:ext cx="1219200" cy="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3125391" y="2742803"/>
              <a:ext cx="1676400" cy="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820194" y="3581400"/>
              <a:ext cx="11430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2743200" y="2209800"/>
              <a:ext cx="76200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648200" y="5410200"/>
              <a:ext cx="17526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895600" y="23622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rbel" pitchFamily="34" charset="0"/>
                </a:rPr>
                <a:t>Kitchen</a:t>
              </a:r>
              <a:endParaRPr lang="en-US" dirty="0">
                <a:latin typeface="Corbel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29200" y="4572000"/>
              <a:ext cx="1143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rbel" pitchFamily="34" charset="0"/>
                </a:rPr>
                <a:t>Open Verandah</a:t>
              </a:r>
              <a:endParaRPr lang="en-US" dirty="0">
                <a:latin typeface="Corbel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 rot="5400000">
              <a:off x="5086350" y="3867150"/>
              <a:ext cx="76200" cy="571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010400" y="19812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orbel" pitchFamily="34" charset="0"/>
                </a:rPr>
                <a:t>Courtyard</a:t>
              </a:r>
              <a:endParaRPr lang="en-US" dirty="0">
                <a:latin typeface="Corbel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934200" y="2057400"/>
              <a:ext cx="762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86000" y="2438400"/>
              <a:ext cx="381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FF0000"/>
                  </a:solidFill>
                  <a:latin typeface="Corbel" pitchFamily="34" charset="0"/>
                </a:rPr>
                <a:t>1</a:t>
              </a:r>
              <a:endParaRPr lang="en-US" sz="3000" dirty="0">
                <a:solidFill>
                  <a:srgbClr val="FF0000"/>
                </a:solidFill>
                <a:latin typeface="Corbel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76800" y="3560802"/>
              <a:ext cx="381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FF0000"/>
                  </a:solidFill>
                  <a:latin typeface="Corbel" pitchFamily="34" charset="0"/>
                </a:rPr>
                <a:t>2</a:t>
              </a:r>
              <a:endParaRPr lang="en-US" sz="3000" dirty="0">
                <a:solidFill>
                  <a:srgbClr val="FF0000"/>
                </a:solidFill>
                <a:latin typeface="Corbel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53200" y="2057400"/>
              <a:ext cx="3810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 smtClean="0">
                  <a:solidFill>
                    <a:srgbClr val="FF0000"/>
                  </a:solidFill>
                  <a:latin typeface="Corbel" pitchFamily="34" charset="0"/>
                </a:rPr>
                <a:t>3</a:t>
              </a:r>
              <a:endParaRPr lang="en-US" sz="3000" dirty="0">
                <a:solidFill>
                  <a:srgbClr val="FF0000"/>
                </a:solidFill>
                <a:latin typeface="Corbel" pitchFamily="34" charset="0"/>
              </a:endParaRPr>
            </a:p>
          </p:txBody>
        </p: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latin typeface="Corbel" pitchFamily="34" charset="0"/>
              </a:rPr>
              <a:t>3</a:t>
            </a:r>
            <a:r>
              <a:rPr lang="en-US" sz="3800" b="1" dirty="0" smtClean="0">
                <a:latin typeface="Corbel" pitchFamily="34" charset="0"/>
              </a:rPr>
              <a:t>. </a:t>
            </a:r>
            <a:r>
              <a:rPr lang="en-US" sz="4000" b="1" dirty="0" smtClean="0">
                <a:latin typeface="Corbel" pitchFamily="34" charset="0"/>
              </a:rPr>
              <a:t>Windows should be placed </a:t>
            </a:r>
            <a:r>
              <a:rPr lang="en-US" sz="4000" b="1" dirty="0" smtClean="0">
                <a:latin typeface="Corbel" pitchFamily="34" charset="0"/>
              </a:rPr>
              <a:t>properly (cont)</a:t>
            </a:r>
            <a:endParaRPr lang="en-US" sz="3800" b="1" dirty="0">
              <a:latin typeface="Corbel" pitchFamily="34" charset="0"/>
            </a:endParaRPr>
          </a:p>
        </p:txBody>
      </p:sp>
      <p:sp>
        <p:nvSpPr>
          <p:cNvPr id="36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38" name="Footer Placeholder 8"/>
          <p:cNvSpPr txBox="1">
            <a:spLocks/>
          </p:cNvSpPr>
          <p:nvPr/>
        </p:nvSpPr>
        <p:spPr>
          <a:xfrm>
            <a:off x="1981200" y="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Geometrical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Rule Terminology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2286000" y="1143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200" b="1" dirty="0" smtClean="0">
                <a:latin typeface="Corbel" pitchFamily="34" charset="0"/>
              </a:rPr>
              <a:t>Knowledge Base Implementation </a:t>
            </a:r>
            <a:br>
              <a:rPr lang="en-US" sz="4200" b="1" dirty="0" smtClean="0">
                <a:latin typeface="Corbel" pitchFamily="34" charset="0"/>
              </a:rPr>
            </a:br>
            <a:r>
              <a:rPr lang="en-US" sz="4200" b="1" dirty="0" smtClean="0">
                <a:latin typeface="Corbel" pitchFamily="34" charset="0"/>
              </a:rPr>
              <a:t> Current Stage</a:t>
            </a:r>
            <a:endParaRPr lang="en-US" sz="4200" b="1" dirty="0">
              <a:latin typeface="Corbel" pitchFamily="34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209800" y="4953000"/>
            <a:ext cx="6400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1. Find the Direction of a Polygon with respect to the centroid of the house</a:t>
            </a:r>
            <a:endParaRPr kumimoji="0" lang="en-US" sz="3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12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3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14" name="Footer Placeholder 8"/>
          <p:cNvSpPr txBox="1">
            <a:spLocks/>
          </p:cNvSpPr>
          <p:nvPr/>
        </p:nvSpPr>
        <p:spPr>
          <a:xfrm>
            <a:off x="1981200" y="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Architectural Rule Terminology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latin typeface="Corbel" pitchFamily="34" charset="0"/>
              </a:rPr>
              <a:t>1. Find the Direction of a </a:t>
            </a:r>
            <a:r>
              <a:rPr lang="en-US" sz="3800" b="1" dirty="0" smtClean="0">
                <a:latin typeface="Corbel" pitchFamily="34" charset="0"/>
              </a:rPr>
              <a:t>Polygon </a:t>
            </a:r>
            <a:r>
              <a:rPr lang="en-US" sz="4000" b="1" dirty="0" smtClean="0">
                <a:latin typeface="Corbel" pitchFamily="34" charset="0"/>
              </a:rPr>
              <a:t>with respect to the centroid of the house</a:t>
            </a:r>
            <a:endParaRPr lang="en-US" sz="3800" b="1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5000" y="1798637"/>
            <a:ext cx="6934200" cy="4525963"/>
          </a:xfrm>
        </p:spPr>
        <p:txBody>
          <a:bodyPr>
            <a:normAutofit fontScale="92500"/>
          </a:bodyPr>
          <a:lstStyle/>
          <a:p>
            <a:pPr marL="514350" indent="-514350">
              <a:buNone/>
            </a:pPr>
            <a:r>
              <a:rPr lang="en-US" dirty="0" smtClean="0">
                <a:latin typeface="Corbel" pitchFamily="34" charset="0"/>
              </a:rPr>
              <a:t>Why</a:t>
            </a:r>
          </a:p>
          <a:p>
            <a:pPr marL="1314450" lvl="2" indent="-514350">
              <a:buNone/>
            </a:pPr>
            <a:r>
              <a:rPr lang="en-US" dirty="0" smtClean="0">
                <a:latin typeface="Corbel" pitchFamily="34" charset="0"/>
              </a:rPr>
              <a:t>To find the </a:t>
            </a:r>
          </a:p>
          <a:p>
            <a:pPr marL="1771650" lvl="3" indent="-514350">
              <a:buNone/>
            </a:pPr>
            <a:r>
              <a:rPr lang="en-US" dirty="0" smtClean="0">
                <a:latin typeface="Corbel" pitchFamily="34" charset="0"/>
              </a:rPr>
              <a:t>Rooms position</a:t>
            </a:r>
          </a:p>
          <a:p>
            <a:pPr marL="1771650" lvl="3" indent="-514350">
              <a:buNone/>
            </a:pPr>
            <a:r>
              <a:rPr lang="en-US" dirty="0" smtClean="0">
                <a:latin typeface="Corbel" pitchFamily="34" charset="0"/>
              </a:rPr>
              <a:t>Main door position</a:t>
            </a:r>
          </a:p>
          <a:p>
            <a:pPr marL="1771650" lvl="3" indent="-514350">
              <a:buNone/>
            </a:pPr>
            <a:r>
              <a:rPr lang="en-US" dirty="0" smtClean="0">
                <a:latin typeface="Corbel" pitchFamily="34" charset="0"/>
              </a:rPr>
              <a:t>Windows position</a:t>
            </a:r>
          </a:p>
          <a:p>
            <a:pPr marL="1314450" lvl="2" indent="-514350">
              <a:buNone/>
            </a:pPr>
            <a:endParaRPr lang="en-US" dirty="0" smtClean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rbel" pitchFamily="34" charset="0"/>
              </a:rPr>
              <a:t>Find the center is allowable for </a:t>
            </a:r>
            <a:r>
              <a:rPr lang="en-US" b="1" dirty="0" smtClean="0">
                <a:latin typeface="Corbel" pitchFamily="34" charset="0"/>
              </a:rPr>
              <a:t>regular</a:t>
            </a:r>
            <a:r>
              <a:rPr lang="en-US" dirty="0" smtClean="0">
                <a:latin typeface="Corbel" pitchFamily="34" charset="0"/>
              </a:rPr>
              <a:t> polygons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rbel" pitchFamily="34" charset="0"/>
              </a:rPr>
              <a:t>But for </a:t>
            </a:r>
            <a:r>
              <a:rPr lang="en-US" b="1" dirty="0" smtClean="0">
                <a:latin typeface="Corbel" pitchFamily="34" charset="0"/>
              </a:rPr>
              <a:t>irregular</a:t>
            </a:r>
            <a:r>
              <a:rPr lang="en-US" dirty="0" smtClean="0">
                <a:latin typeface="Corbel" pitchFamily="34" charset="0"/>
              </a:rPr>
              <a:t> polygons we need to calculate the centroid of the polygon</a:t>
            </a:r>
            <a:endParaRPr lang="en-US" dirty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Corbel" pitchFamily="34" charset="0"/>
            </a:endParaRPr>
          </a:p>
        </p:txBody>
      </p:sp>
      <p:sp>
        <p:nvSpPr>
          <p:cNvPr id="4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6" name="Footer Placeholder 8"/>
          <p:cNvSpPr txBox="1">
            <a:spLocks/>
          </p:cNvSpPr>
          <p:nvPr/>
        </p:nvSpPr>
        <p:spPr>
          <a:xfrm>
            <a:off x="1981200" y="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Architectural Rule Terminology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studies\4th Year\Research\presentation\images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09999" y="2128838"/>
            <a:ext cx="3409950" cy="340995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819399" y="426243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 pitchFamily="34" charset="0"/>
              </a:rPr>
              <a:t>Main Door</a:t>
            </a:r>
            <a:endParaRPr lang="en-US" dirty="0">
              <a:latin typeface="Corbel" pitchFamily="34" charset="0"/>
            </a:endParaRPr>
          </a:p>
        </p:txBody>
      </p:sp>
      <p:pic>
        <p:nvPicPr>
          <p:cNvPr id="1027" name="Picture 3" descr="G:\studies\4th Year\Research\presentation\main-door-3-250x25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5599" y="3348038"/>
            <a:ext cx="990600" cy="990600"/>
          </a:xfrm>
          <a:prstGeom prst="rect">
            <a:avLst/>
          </a:prstGeom>
          <a:noFill/>
        </p:spPr>
      </p:pic>
      <p:pic>
        <p:nvPicPr>
          <p:cNvPr id="1028" name="Picture 4" descr="G:\studies\4th Year\Research\presentation\images (1)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438399" y="3652838"/>
            <a:ext cx="590136" cy="476250"/>
          </a:xfrm>
          <a:prstGeom prst="rect">
            <a:avLst/>
          </a:prstGeom>
          <a:noFill/>
        </p:spPr>
      </p:pic>
      <p:pic>
        <p:nvPicPr>
          <p:cNvPr id="1029" name="Picture 5" descr="G:\studies\4th Year\Research\presentation\images (2)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315199" y="1976438"/>
            <a:ext cx="1017169" cy="785813"/>
          </a:xfrm>
          <a:prstGeom prst="rect">
            <a:avLst/>
          </a:prstGeom>
          <a:noFill/>
        </p:spPr>
      </p:pic>
      <p:pic>
        <p:nvPicPr>
          <p:cNvPr id="10" name="Picture 4" descr="G:\studies\4th Year\Research\presentation\images (1)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25263" y="2262188"/>
            <a:ext cx="590136" cy="476250"/>
          </a:xfrm>
          <a:prstGeom prst="rect">
            <a:avLst/>
          </a:prstGeom>
          <a:noFill/>
        </p:spPr>
      </p:pic>
      <p:cxnSp>
        <p:nvCxnSpPr>
          <p:cNvPr id="12" name="Straight Arrow Connector 11"/>
          <p:cNvCxnSpPr/>
          <p:nvPr/>
        </p:nvCxnSpPr>
        <p:spPr>
          <a:xfrm rot="5400000">
            <a:off x="7391399" y="833438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7543799" y="985838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7696199" y="1138238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2971799" y="5481638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3124199" y="5634038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3276599" y="5786438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15199" y="418623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 pitchFamily="34" charset="0"/>
              </a:rPr>
              <a:t>Study Room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91398" y="300038"/>
            <a:ext cx="129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 pitchFamily="34" charset="0"/>
              </a:rPr>
              <a:t>Ventilation</a:t>
            </a:r>
            <a:endParaRPr lang="en-US" dirty="0">
              <a:latin typeface="Corbel" pitchFamily="34" charset="0"/>
            </a:endParaRPr>
          </a:p>
        </p:txBody>
      </p:sp>
      <p:pic>
        <p:nvPicPr>
          <p:cNvPr id="1030" name="Picture 6" descr="G:\studies\4th Year\Research\presentation\download (1)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391399" y="5481638"/>
            <a:ext cx="1113302" cy="838200"/>
          </a:xfrm>
          <a:prstGeom prst="rect">
            <a:avLst/>
          </a:prstGeom>
          <a:noFill/>
        </p:spPr>
      </p:pic>
      <p:pic>
        <p:nvPicPr>
          <p:cNvPr id="21" name="Picture 6" descr="G:\studies\4th Year\Research\presentation\download (1)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514599" y="1671638"/>
            <a:ext cx="1113302" cy="83820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7543799" y="631983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 pitchFamily="34" charset="0"/>
              </a:rPr>
              <a:t>Kitchen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90799" y="250983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 pitchFamily="34" charset="0"/>
              </a:rPr>
              <a:t>Kitchen</a:t>
            </a:r>
            <a:endParaRPr lang="en-US" dirty="0">
              <a:latin typeface="Corbel" pitchFamily="34" charset="0"/>
            </a:endParaRPr>
          </a:p>
        </p:txBody>
      </p:sp>
      <p:pic>
        <p:nvPicPr>
          <p:cNvPr id="1031" name="Picture 7" descr="G:\studies\4th Year\Research\presentation\download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534400" y="5940928"/>
            <a:ext cx="533400" cy="517023"/>
          </a:xfrm>
          <a:prstGeom prst="rect">
            <a:avLst/>
          </a:prstGeom>
          <a:noFill/>
        </p:spPr>
      </p:pic>
      <p:pic>
        <p:nvPicPr>
          <p:cNvPr id="25" name="Picture 7" descr="G:\studies\4th Year\Research\presentation\download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981199" y="2357438"/>
            <a:ext cx="533400" cy="517023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5562599" y="159543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 pitchFamily="34" charset="0"/>
              </a:rPr>
              <a:t>Main Door</a:t>
            </a:r>
            <a:endParaRPr lang="en-US" dirty="0">
              <a:latin typeface="Corbel" pitchFamily="34" charset="0"/>
            </a:endParaRPr>
          </a:p>
        </p:txBody>
      </p:sp>
      <p:pic>
        <p:nvPicPr>
          <p:cNvPr id="27" name="Picture 3" descr="G:\studies\4th Year\Research\presentation\main-door-3-250x250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38799" y="681038"/>
            <a:ext cx="990600" cy="990600"/>
          </a:xfrm>
          <a:prstGeom prst="rect">
            <a:avLst/>
          </a:prstGeom>
          <a:noFill/>
        </p:spPr>
      </p:pic>
      <p:pic>
        <p:nvPicPr>
          <p:cNvPr id="28" name="Picture 7" descr="G:\studies\4th Year\Research\presentation\download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257799" y="985838"/>
            <a:ext cx="533400" cy="517023"/>
          </a:xfrm>
          <a:prstGeom prst="rect">
            <a:avLst/>
          </a:prstGeom>
          <a:noFill/>
        </p:spPr>
      </p:pic>
      <p:pic>
        <p:nvPicPr>
          <p:cNvPr id="1032" name="Picture 8" descr="G:\studies\4th Year\Research\presentation\images (3)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391399" y="3271838"/>
            <a:ext cx="1084076" cy="895350"/>
          </a:xfrm>
          <a:prstGeom prst="rect">
            <a:avLst/>
          </a:prstGeom>
          <a:noFill/>
        </p:spPr>
      </p:pic>
      <p:pic>
        <p:nvPicPr>
          <p:cNvPr id="30" name="Picture 7" descr="G:\studies\4th Year\Research\presentation\download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458199" y="3576638"/>
            <a:ext cx="533400" cy="517023"/>
          </a:xfrm>
          <a:prstGeom prst="rect">
            <a:avLst/>
          </a:prstGeom>
          <a:noFill/>
        </p:spPr>
      </p:pic>
      <p:sp>
        <p:nvSpPr>
          <p:cNvPr id="31" name="TextBox 30"/>
          <p:cNvSpPr txBox="1"/>
          <p:nvPr/>
        </p:nvSpPr>
        <p:spPr>
          <a:xfrm>
            <a:off x="7391399" y="289083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 pitchFamily="34" charset="0"/>
              </a:rPr>
              <a:t>Wash Room</a:t>
            </a:r>
            <a:endParaRPr lang="en-US" dirty="0">
              <a:latin typeface="Corbel" pitchFamily="34" charset="0"/>
            </a:endParaRPr>
          </a:p>
        </p:txBody>
      </p:sp>
      <p:pic>
        <p:nvPicPr>
          <p:cNvPr id="1033" name="Picture 9" descr="G:\studies\4th Year\Research\presentation\images (4).jp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414837" y="5862638"/>
            <a:ext cx="842962" cy="842962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5257800" y="607957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rbel" pitchFamily="34" charset="0"/>
              </a:rPr>
              <a:t>Bed Room</a:t>
            </a:r>
            <a:endParaRPr lang="en-US" dirty="0">
              <a:latin typeface="Corbel" pitchFamily="34" charset="0"/>
            </a:endParaRPr>
          </a:p>
        </p:txBody>
      </p:sp>
      <p:pic>
        <p:nvPicPr>
          <p:cNvPr id="34" name="Picture 7" descr="G:\studies\4th Year\Research\presentation\download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810000" y="6079570"/>
            <a:ext cx="533400" cy="517023"/>
          </a:xfrm>
          <a:prstGeom prst="rect">
            <a:avLst/>
          </a:prstGeom>
          <a:noFill/>
        </p:spPr>
      </p:pic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44958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Corbel" pitchFamily="34" charset="0"/>
              </a:rPr>
              <a:t>Architectural </a:t>
            </a:r>
            <a:r>
              <a:rPr lang="en-US" b="1" dirty="0" smtClean="0">
                <a:latin typeface="Corbel" pitchFamily="34" charset="0"/>
              </a:rPr>
              <a:t>Terminologies</a:t>
            </a:r>
            <a:endParaRPr lang="en-US" b="1" dirty="0">
              <a:latin typeface="Corbe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38800" y="53340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Corbel" pitchFamily="34" charset="0"/>
              </a:rPr>
              <a:t>South</a:t>
            </a:r>
            <a:endParaRPr lang="en-US" sz="1600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553200" y="3319046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Corbel" pitchFamily="34" charset="0"/>
              </a:rPr>
              <a:t>East</a:t>
            </a:r>
            <a:endParaRPr lang="en-US" sz="1600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733800" y="3429000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Corbel" pitchFamily="34" charset="0"/>
              </a:rPr>
              <a:t>West</a:t>
            </a:r>
            <a:endParaRPr lang="en-US" sz="1600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724400" y="19812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  <a:latin typeface="Corbel" pitchFamily="34" charset="0"/>
              </a:rPr>
              <a:t>North</a:t>
            </a:r>
            <a:endParaRPr lang="en-US" sz="1600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9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0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41" name="Footer Placeholder 8"/>
          <p:cNvSpPr txBox="1">
            <a:spLocks/>
          </p:cNvSpPr>
          <p:nvPr/>
        </p:nvSpPr>
        <p:spPr>
          <a:xfrm>
            <a:off x="1981200" y="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Architectural Rule Terminology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latin typeface="Corbel" pitchFamily="34" charset="0"/>
              </a:rPr>
              <a:t>1. Find the Direction of a Polygon (cont)</a:t>
            </a:r>
            <a:endParaRPr lang="en-US" sz="3800" b="1" dirty="0">
              <a:latin typeface="Corbel" pitchFamily="34" charset="0"/>
            </a:endParaRPr>
          </a:p>
        </p:txBody>
      </p:sp>
      <p:graphicFrame>
        <p:nvGraphicFramePr>
          <p:cNvPr id="10" name="Diagram 9"/>
          <p:cNvGraphicFramePr/>
          <p:nvPr/>
        </p:nvGraphicFramePr>
        <p:xfrm>
          <a:off x="1524000" y="1397000"/>
          <a:ext cx="6934200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6" name="Footer Placeholder 8"/>
          <p:cNvSpPr txBox="1">
            <a:spLocks/>
          </p:cNvSpPr>
          <p:nvPr/>
        </p:nvSpPr>
        <p:spPr>
          <a:xfrm>
            <a:off x="1981200" y="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Architectural Rule Terminology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Take the list of polygons of the house</a:t>
            </a:r>
            <a:endParaRPr lang="en-US" sz="3000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740818" y="2436812"/>
            <a:ext cx="5412582" cy="3506788"/>
            <a:chOff x="2285206" y="2286000"/>
            <a:chExt cx="5412582" cy="3506788"/>
          </a:xfrm>
        </p:grpSpPr>
        <p:cxnSp>
          <p:nvCxnSpPr>
            <p:cNvPr id="8" name="Straight Connector 7"/>
            <p:cNvCxnSpPr/>
            <p:nvPr/>
          </p:nvCxnSpPr>
          <p:spPr>
            <a:xfrm rot="5400000">
              <a:off x="533400" y="4038600"/>
              <a:ext cx="35052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286000" y="2286000"/>
              <a:ext cx="54102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286000" y="5791200"/>
              <a:ext cx="18288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114800" y="4495800"/>
              <a:ext cx="17526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856706" y="4533900"/>
              <a:ext cx="2515394" cy="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867400" y="4724400"/>
              <a:ext cx="18288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5944394" y="4037806"/>
              <a:ext cx="35052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867400" y="5791200"/>
              <a:ext cx="18288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113609" y="4038997"/>
              <a:ext cx="3506788" cy="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114800" y="3276600"/>
              <a:ext cx="17526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400800" y="3048000"/>
              <a:ext cx="12954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6020197" y="2666603"/>
              <a:ext cx="762000" cy="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867400" y="3733800"/>
              <a:ext cx="18288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4343797" y="3885803"/>
              <a:ext cx="1219200" cy="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2591197" y="3123803"/>
              <a:ext cx="1676400" cy="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286000" y="3962400"/>
              <a:ext cx="11430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1. Find the Direction of a Polygon (cont)</a:t>
            </a:r>
            <a:endParaRPr kumimoji="0" lang="en-US" sz="3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23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5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26" name="Footer Placeholder 8"/>
          <p:cNvSpPr txBox="1">
            <a:spLocks/>
          </p:cNvSpPr>
          <p:nvPr/>
        </p:nvSpPr>
        <p:spPr>
          <a:xfrm>
            <a:off x="1981200" y="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Architectural Rule Terminology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5000" y="2057401"/>
            <a:ext cx="6934200" cy="25146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500" dirty="0" smtClean="0">
                <a:latin typeface="Corbel" pitchFamily="34" charset="0"/>
              </a:rPr>
              <a:t>Take the list of lines of the polygons and delete the common lines and get the boundary of the polygon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 smtClean="0">
                <a:latin typeface="Corbel" pitchFamily="34" charset="0"/>
              </a:rPr>
              <a:t>Then order the list of lines and calculate the centroid</a:t>
            </a:r>
          </a:p>
          <a:p>
            <a:pPr marL="514350" indent="-514350">
              <a:buNone/>
            </a:pPr>
            <a:r>
              <a:rPr lang="en-US" sz="2500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Prolog Code</a:t>
            </a:r>
            <a:endParaRPr lang="en-US" sz="2500" dirty="0" smtClean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114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Remove the inner lines of the polygon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1. Find the Direction of a Polygon (cont)</a:t>
            </a:r>
            <a:endParaRPr kumimoji="0" lang="en-US" sz="3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pic>
        <p:nvPicPr>
          <p:cNvPr id="8" name="Picture 7" descr="code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05400"/>
            <a:ext cx="9144000" cy="990600"/>
          </a:xfrm>
          <a:prstGeom prst="rect">
            <a:avLst/>
          </a:prstGeom>
        </p:spPr>
      </p:pic>
      <p:pic>
        <p:nvPicPr>
          <p:cNvPr id="9" name="Picture 8" descr="code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96000"/>
            <a:ext cx="6934200" cy="762000"/>
          </a:xfrm>
          <a:prstGeom prst="rect">
            <a:avLst/>
          </a:prstGeom>
        </p:spPr>
      </p:pic>
      <p:pic>
        <p:nvPicPr>
          <p:cNvPr id="11" name="Picture 10" descr="code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72001"/>
            <a:ext cx="9144000" cy="609600"/>
          </a:xfrm>
          <a:prstGeom prst="rect">
            <a:avLst/>
          </a:prstGeom>
        </p:spPr>
      </p:pic>
      <p:sp>
        <p:nvSpPr>
          <p:cNvPr id="14" name="Footer Placeholder 8"/>
          <p:cNvSpPr txBox="1">
            <a:spLocks/>
          </p:cNvSpPr>
          <p:nvPr/>
        </p:nvSpPr>
        <p:spPr>
          <a:xfrm>
            <a:off x="1981200" y="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Architectural Rule Terminology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143000" y="152400"/>
            <a:ext cx="783431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533400" lvl="0" indent="-53340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4400" b="1" dirty="0" smtClean="0">
                <a:latin typeface="Corbel" pitchFamily="34" charset="0"/>
              </a:rPr>
              <a:t>Knowledge </a:t>
            </a:r>
            <a:r>
              <a:rPr lang="en-US" sz="4400" b="1" dirty="0" smtClean="0">
                <a:latin typeface="Corbel" pitchFamily="34" charset="0"/>
              </a:rPr>
              <a:t>B</a:t>
            </a:r>
            <a:r>
              <a:rPr lang="en-US" sz="4400" b="1" dirty="0" smtClean="0">
                <a:latin typeface="Corbel" pitchFamily="34" charset="0"/>
              </a:rPr>
              <a:t>ase Implementation</a:t>
            </a:r>
            <a:endParaRPr lang="en-US" sz="4400" b="1" dirty="0" smtClean="0">
              <a:latin typeface="Corbel" pitchFamily="34" charset="0"/>
            </a:endParaRPr>
          </a:p>
        </p:txBody>
      </p:sp>
      <p:sp>
        <p:nvSpPr>
          <p:cNvPr id="69" name="Slide Number Placeholder 6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64EFD-D663-47D6-9A88-3079E72099F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1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pic>
        <p:nvPicPr>
          <p:cNvPr id="66" name="Picture 65" descr="residential-architect-742-main_full-448x29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1371600"/>
            <a:ext cx="5867400" cy="2812936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/>
        </p:nvGraphicFramePr>
        <p:xfrm>
          <a:off x="1371600" y="4114800"/>
          <a:ext cx="7772400" cy="205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Remove the inner lines of the polygon</a:t>
            </a:r>
            <a:endParaRPr lang="en-US" sz="3000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</p:txBody>
      </p:sp>
      <p:grpSp>
        <p:nvGrpSpPr>
          <p:cNvPr id="4" name="Group 58"/>
          <p:cNvGrpSpPr/>
          <p:nvPr/>
        </p:nvGrpSpPr>
        <p:grpSpPr>
          <a:xfrm>
            <a:off x="2740818" y="2436018"/>
            <a:ext cx="5412582" cy="3507582"/>
            <a:chOff x="4953000" y="1676400"/>
            <a:chExt cx="5412582" cy="3507582"/>
          </a:xfrm>
        </p:grpSpPr>
        <p:cxnSp>
          <p:nvCxnSpPr>
            <p:cNvPr id="41" name="Straight Connector 40"/>
            <p:cNvCxnSpPr/>
            <p:nvPr/>
          </p:nvCxnSpPr>
          <p:spPr>
            <a:xfrm rot="5400000">
              <a:off x="3201194" y="3429000"/>
              <a:ext cx="3505200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953794" y="1676400"/>
              <a:ext cx="5410200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953794" y="5181600"/>
              <a:ext cx="1828800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782594" y="3886200"/>
              <a:ext cx="1752600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6133703" y="4534297"/>
              <a:ext cx="1296194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8612188" y="3428206"/>
              <a:ext cx="3505200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535194" y="5181600"/>
              <a:ext cx="1828800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5400000">
              <a:off x="7885906" y="4534694"/>
              <a:ext cx="1296988" cy="158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1. Find the Direction of a Polygon (cont)</a:t>
            </a:r>
            <a:endParaRPr kumimoji="0" lang="en-US" sz="3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13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4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15" name="Footer Placeholder 8"/>
          <p:cNvSpPr txBox="1">
            <a:spLocks/>
          </p:cNvSpPr>
          <p:nvPr/>
        </p:nvSpPr>
        <p:spPr>
          <a:xfrm>
            <a:off x="1981200" y="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Architectural Rule Terminology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Find the centroid of the house</a:t>
            </a:r>
            <a:endParaRPr lang="en-US" sz="3000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743200" y="2438400"/>
            <a:ext cx="5412582" cy="3507582"/>
            <a:chOff x="1828800" y="2057400"/>
            <a:chExt cx="5412582" cy="3507582"/>
          </a:xfrm>
        </p:grpSpPr>
        <p:grpSp>
          <p:nvGrpSpPr>
            <p:cNvPr id="3" name="Group 58"/>
            <p:cNvGrpSpPr/>
            <p:nvPr/>
          </p:nvGrpSpPr>
          <p:grpSpPr>
            <a:xfrm>
              <a:off x="1828800" y="2057400"/>
              <a:ext cx="5412582" cy="3507582"/>
              <a:chOff x="4953000" y="1676400"/>
              <a:chExt cx="5412582" cy="3507582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rot="5400000">
                <a:off x="3201194" y="3429000"/>
                <a:ext cx="3505200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953794" y="1676400"/>
                <a:ext cx="5410200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953794" y="5181600"/>
                <a:ext cx="1828800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782594" y="3886200"/>
                <a:ext cx="1752600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rot="5400000">
                <a:off x="6133703" y="4534297"/>
                <a:ext cx="1296194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rot="5400000">
                <a:off x="8612188" y="3428206"/>
                <a:ext cx="3505200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8535194" y="5181600"/>
                <a:ext cx="1828800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>
                <a:off x="7885906" y="4534694"/>
                <a:ext cx="1296988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Flowchart: Connector 12"/>
            <p:cNvSpPr/>
            <p:nvPr/>
          </p:nvSpPr>
          <p:spPr>
            <a:xfrm>
              <a:off x="4419600" y="2895600"/>
              <a:ext cx="152400" cy="152400"/>
            </a:xfrm>
            <a:prstGeom prst="flowChartConnector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1. Find the Direction of a Polygon (cont)</a:t>
            </a:r>
            <a:endParaRPr kumimoji="0" lang="en-US" sz="3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16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53732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20" name="Footer Placeholder 8"/>
          <p:cNvSpPr txBox="1">
            <a:spLocks/>
          </p:cNvSpPr>
          <p:nvPr/>
        </p:nvSpPr>
        <p:spPr>
          <a:xfrm>
            <a:off x="1981200" y="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Architectural Rule Terminology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43000"/>
            <a:ext cx="8229600" cy="1143000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Find the centroid of the specific polygon</a:t>
            </a:r>
            <a:endParaRPr lang="en-US" sz="3000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409406" y="4722018"/>
            <a:ext cx="1830388" cy="1069182"/>
            <a:chOff x="5409406" y="4495800"/>
            <a:chExt cx="1830388" cy="1069182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410994" y="4495800"/>
              <a:ext cx="18288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6705997" y="5028803"/>
              <a:ext cx="1066800" cy="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410994" y="5562600"/>
              <a:ext cx="18288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4875212" y="5029994"/>
              <a:ext cx="1069182" cy="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owchart: Connector 26"/>
            <p:cNvSpPr/>
            <p:nvPr/>
          </p:nvSpPr>
          <p:spPr>
            <a:xfrm>
              <a:off x="6248400" y="4953000"/>
              <a:ext cx="152400" cy="152400"/>
            </a:xfrm>
            <a:prstGeom prst="flowChartConnector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1. Find the Direction of a Polygon (cont)</a:t>
            </a:r>
            <a:endParaRPr kumimoji="0" lang="en-US" sz="3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10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12" name="Footer Placeholder 8"/>
          <p:cNvSpPr txBox="1">
            <a:spLocks/>
          </p:cNvSpPr>
          <p:nvPr/>
        </p:nvSpPr>
        <p:spPr>
          <a:xfrm>
            <a:off x="1981200" y="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Architectural Rule Terminology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143000"/>
          </a:xfrm>
        </p:spPr>
        <p:txBody>
          <a:bodyPr>
            <a:noAutofit/>
          </a:bodyPr>
          <a:lstStyle/>
          <a:p>
            <a:r>
              <a:rPr lang="en-US" sz="3000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Find the centroid of a polygon - Equation</a:t>
            </a:r>
            <a:endParaRPr lang="en-US" sz="3000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4" descr="centroi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438399"/>
            <a:ext cx="6781800" cy="367632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1. Find the Direction of a Polygon (cont)</a:t>
            </a:r>
            <a:endParaRPr kumimoji="0" lang="en-US" sz="3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7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9" name="Footer Placeholder 8"/>
          <p:cNvSpPr txBox="1">
            <a:spLocks/>
          </p:cNvSpPr>
          <p:nvPr/>
        </p:nvSpPr>
        <p:spPr>
          <a:xfrm>
            <a:off x="1981200" y="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Architectural Rule Terminology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>
            <a:off x="1828800" y="2057400"/>
            <a:ext cx="5412582" cy="3507582"/>
            <a:chOff x="1828800" y="2057400"/>
            <a:chExt cx="5412582" cy="3507582"/>
          </a:xfrm>
        </p:grpSpPr>
        <p:grpSp>
          <p:nvGrpSpPr>
            <p:cNvPr id="4" name="Group 58"/>
            <p:cNvGrpSpPr/>
            <p:nvPr/>
          </p:nvGrpSpPr>
          <p:grpSpPr>
            <a:xfrm>
              <a:off x="1828800" y="2057400"/>
              <a:ext cx="5412582" cy="3507582"/>
              <a:chOff x="4953000" y="1676400"/>
              <a:chExt cx="5412582" cy="3507582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rot="5400000">
                <a:off x="3201194" y="3429000"/>
                <a:ext cx="3505200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953794" y="1676400"/>
                <a:ext cx="5410200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953794" y="5181600"/>
                <a:ext cx="1828800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782594" y="3886200"/>
                <a:ext cx="1752600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rot="5400000">
                <a:off x="6133703" y="4534297"/>
                <a:ext cx="1296194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rot="5400000">
                <a:off x="8612188" y="3428206"/>
                <a:ext cx="3505200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8535194" y="5181600"/>
                <a:ext cx="1828800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>
                <a:off x="7885906" y="4534694"/>
                <a:ext cx="1296988" cy="15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Flowchart: Connector 12"/>
            <p:cNvSpPr/>
            <p:nvPr/>
          </p:nvSpPr>
          <p:spPr>
            <a:xfrm>
              <a:off x="4419600" y="2895600"/>
              <a:ext cx="152400" cy="152400"/>
            </a:xfrm>
            <a:prstGeom prst="flowChartConnector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09406" y="4495800"/>
            <a:ext cx="1830388" cy="1069182"/>
            <a:chOff x="5409406" y="4495800"/>
            <a:chExt cx="1830388" cy="1069182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410994" y="4495800"/>
              <a:ext cx="18288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6705997" y="5028803"/>
              <a:ext cx="1066800" cy="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410994" y="5562600"/>
              <a:ext cx="18288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4875212" y="5029994"/>
              <a:ext cx="1069182" cy="79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Connector 18"/>
            <p:cNvSpPr/>
            <p:nvPr/>
          </p:nvSpPr>
          <p:spPr>
            <a:xfrm>
              <a:off x="6248400" y="4953000"/>
              <a:ext cx="152400" cy="152400"/>
            </a:xfrm>
            <a:prstGeom prst="flowChartConnector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1" name="Straight Arrow Connector 20"/>
          <p:cNvCxnSpPr>
            <a:stCxn id="13" idx="0"/>
          </p:cNvCxnSpPr>
          <p:nvPr/>
        </p:nvCxnSpPr>
        <p:spPr>
          <a:xfrm rot="5400000" flipH="1" flipV="1">
            <a:off x="3886200" y="2286000"/>
            <a:ext cx="12192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9" idx="1"/>
          </p:cNvCxnSpPr>
          <p:nvPr/>
        </p:nvCxnSpPr>
        <p:spPr>
          <a:xfrm rot="16200000" flipH="1">
            <a:off x="4381501" y="3086100"/>
            <a:ext cx="2003517" cy="17749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 rot="1101700">
            <a:off x="3662008" y="2359158"/>
            <a:ext cx="1219200" cy="1676400"/>
          </a:xfrm>
          <a:prstGeom prst="arc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495800" y="2590800"/>
            <a:ext cx="381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500" dirty="0" smtClean="0">
                <a:latin typeface="Monotype Corsiva" pitchFamily="66" charset="0"/>
              </a:rPr>
              <a:t>θ</a:t>
            </a:r>
            <a:endParaRPr lang="en-US" sz="2500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1. Find the Direction of a Polygon (cont)</a:t>
            </a:r>
            <a:endParaRPr kumimoji="0" lang="en-US" sz="3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24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29" name="Footer Placeholder 8"/>
          <p:cNvSpPr txBox="1">
            <a:spLocks/>
          </p:cNvSpPr>
          <p:nvPr/>
        </p:nvSpPr>
        <p:spPr>
          <a:xfrm>
            <a:off x="1981200" y="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Architectural Rule Terminology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/>
          <p:cNvSpPr txBox="1">
            <a:spLocks/>
          </p:cNvSpPr>
          <p:nvPr/>
        </p:nvSpPr>
        <p:spPr>
          <a:xfrm>
            <a:off x="1066800" y="1600200"/>
            <a:ext cx="79248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otype Corsiva" pitchFamily="66" charset="0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76600" y="1630680"/>
          <a:ext cx="4572000" cy="492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36576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500" b="0" dirty="0" smtClean="0">
                          <a:solidFill>
                            <a:schemeClr val="bg1"/>
                          </a:solidFill>
                          <a:latin typeface="Monotype Corsiva" pitchFamily="66" charset="0"/>
                        </a:rPr>
                        <a:t>Tan </a:t>
                      </a:r>
                      <a:r>
                        <a:rPr lang="el-GR" sz="2500" b="0" dirty="0" smtClean="0">
                          <a:solidFill>
                            <a:schemeClr val="bg1"/>
                          </a:solidFill>
                          <a:latin typeface="Monotype Corsiva" pitchFamily="66" charset="0"/>
                        </a:rPr>
                        <a:t>θ</a:t>
                      </a:r>
                      <a:endParaRPr kumimoji="0" lang="en-US" sz="2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onotype Corsiva" pitchFamily="66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500" b="0" dirty="0" smtClean="0">
                          <a:solidFill>
                            <a:schemeClr val="bg1"/>
                          </a:solidFill>
                          <a:latin typeface="Monotype Corsiva" pitchFamily="66" charset="0"/>
                        </a:rPr>
                        <a:t>θ</a:t>
                      </a:r>
                      <a:r>
                        <a:rPr lang="en-US" sz="2500" b="0" dirty="0" smtClean="0">
                          <a:solidFill>
                            <a:schemeClr val="bg1"/>
                          </a:solidFill>
                          <a:latin typeface="Monotype Corsiva" pitchFamily="66" charset="0"/>
                        </a:rPr>
                        <a:t>  </a:t>
                      </a:r>
                      <a:r>
                        <a:rPr kumimoji="0" lang="en-US" sz="2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otype Corsiva" pitchFamily="66" charset="0"/>
                          <a:ea typeface="+mn-ea"/>
                          <a:cs typeface="+mn-cs"/>
                        </a:rPr>
                        <a:t>&gt; </a:t>
                      </a:r>
                      <a:r>
                        <a:rPr kumimoji="0" lang="en-US" sz="2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otype Corsiva" pitchFamily="66" charset="0"/>
                          <a:ea typeface="+mn-ea"/>
                          <a:cs typeface="+mn-cs"/>
                        </a:rP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500" b="0" dirty="0" smtClean="0">
                          <a:solidFill>
                            <a:schemeClr val="bg1"/>
                          </a:solidFill>
                          <a:latin typeface="Monotype Corsiva" pitchFamily="66" charset="0"/>
                        </a:rPr>
                        <a:t>θ°</a:t>
                      </a:r>
                      <a:endParaRPr kumimoji="0" lang="en-US" sz="2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onotype Corsiva" pitchFamily="66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0.01745506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0.03492077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1. Find the Direction of a Polygon (cont)</a:t>
            </a:r>
            <a:endParaRPr kumimoji="0" lang="en-US" sz="3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6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9" name="Footer Placeholder 8"/>
          <p:cNvSpPr txBox="1">
            <a:spLocks/>
          </p:cNvSpPr>
          <p:nvPr/>
        </p:nvSpPr>
        <p:spPr>
          <a:xfrm>
            <a:off x="1981200" y="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Architectural Rule Terminology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6"/>
          <p:cNvSpPr txBox="1">
            <a:spLocks/>
          </p:cNvSpPr>
          <p:nvPr/>
        </p:nvSpPr>
        <p:spPr>
          <a:xfrm>
            <a:off x="1066800" y="1600200"/>
            <a:ext cx="79248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Monotype Corsiva" pitchFamily="66" charset="0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0600" y="1676400"/>
          <a:ext cx="30480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</a:tblGrid>
              <a:tr h="36576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500" b="0" dirty="0" smtClean="0">
                          <a:solidFill>
                            <a:schemeClr val="bg1"/>
                          </a:solidFill>
                          <a:latin typeface="Monotype Corsiva" pitchFamily="66" charset="0"/>
                        </a:rPr>
                        <a:t>θ°</a:t>
                      </a:r>
                      <a:endParaRPr kumimoji="0" lang="en-US" sz="25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Monotype Corsiva" pitchFamily="66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onotype Corsiva" pitchFamily="66" charset="0"/>
                          <a:ea typeface="+mn-ea"/>
                          <a:cs typeface="+mn-cs"/>
                        </a:rPr>
                        <a:t>Direction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22.5</a:t>
                      </a:r>
                      <a:r>
                        <a:rPr lang="en-US" baseline="0" dirty="0" smtClean="0"/>
                        <a:t> – 67.5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North East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67.5</a:t>
                      </a:r>
                      <a:r>
                        <a:rPr lang="en-US" baseline="0" dirty="0" smtClean="0"/>
                        <a:t> – 112.5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112.5</a:t>
                      </a:r>
                      <a:r>
                        <a:rPr lang="en-US" baseline="0" dirty="0" smtClean="0"/>
                        <a:t> – 157.5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South East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157.5</a:t>
                      </a:r>
                      <a:r>
                        <a:rPr lang="en-US" baseline="0" dirty="0" smtClean="0"/>
                        <a:t> – 202.5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202.5</a:t>
                      </a:r>
                      <a:r>
                        <a:rPr lang="en-US" baseline="0" dirty="0" smtClean="0"/>
                        <a:t> – 247.5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South</a:t>
                      </a:r>
                      <a:r>
                        <a:rPr lang="en-US" baseline="0" dirty="0" smtClean="0"/>
                        <a:t> West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247.5</a:t>
                      </a:r>
                      <a:r>
                        <a:rPr lang="en-US" baseline="0" dirty="0" smtClean="0"/>
                        <a:t> – 292.5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292.5</a:t>
                      </a:r>
                      <a:r>
                        <a:rPr lang="en-US" baseline="0" dirty="0" smtClean="0"/>
                        <a:t> – 337.5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North</a:t>
                      </a:r>
                      <a:r>
                        <a:rPr lang="en-US" baseline="0" dirty="0" smtClean="0"/>
                        <a:t> West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337.5</a:t>
                      </a:r>
                      <a:r>
                        <a:rPr lang="en-US" baseline="0" dirty="0" smtClean="0"/>
                        <a:t> – 360 or 0 – 22.5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North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North</a:t>
                      </a:r>
                      <a:r>
                        <a:rPr lang="en-US" baseline="0" dirty="0" smtClean="0"/>
                        <a:t> West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North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1. Find the Direction of a Polygon (cont)</a:t>
            </a:r>
            <a:endParaRPr kumimoji="0" lang="en-US" sz="3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6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9" name="Footer Placeholder 8"/>
          <p:cNvSpPr txBox="1">
            <a:spLocks/>
          </p:cNvSpPr>
          <p:nvPr/>
        </p:nvSpPr>
        <p:spPr>
          <a:xfrm>
            <a:off x="1981200" y="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Architectural Rule Terminology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/>
        </p:nvGraphicFramePr>
        <p:xfrm>
          <a:off x="2286000" y="1524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200" b="1" dirty="0" smtClean="0">
                <a:latin typeface="Corbel" pitchFamily="34" charset="0"/>
              </a:rPr>
              <a:t>Knowledge Base Implementation </a:t>
            </a:r>
            <a:br>
              <a:rPr lang="en-US" sz="4200" b="1" dirty="0" smtClean="0">
                <a:latin typeface="Corbel" pitchFamily="34" charset="0"/>
              </a:rPr>
            </a:br>
            <a:r>
              <a:rPr lang="en-US" sz="4200" b="1" dirty="0" smtClean="0">
                <a:latin typeface="Corbel" pitchFamily="34" charset="0"/>
              </a:rPr>
              <a:t> Current Stage</a:t>
            </a:r>
            <a:endParaRPr lang="en-US" sz="4200" b="1" dirty="0">
              <a:latin typeface="Corbel" pitchFamily="34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14400" y="495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  <a:ea typeface="+mj-ea"/>
                <a:cs typeface="+mj-cs"/>
              </a:rPr>
              <a:t>1. Find the distances from the edges</a:t>
            </a:r>
            <a:endParaRPr kumimoji="0" lang="en-US" sz="3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  <a:ea typeface="+mj-ea"/>
              <a:cs typeface="+mj-cs"/>
            </a:endParaRPr>
          </a:p>
        </p:txBody>
      </p:sp>
      <p:sp>
        <p:nvSpPr>
          <p:cNvPr id="9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11" name="Footer Placeholder 8"/>
          <p:cNvSpPr txBox="1">
            <a:spLocks/>
          </p:cNvSpPr>
          <p:nvPr/>
        </p:nvSpPr>
        <p:spPr>
          <a:xfrm>
            <a:off x="1981200" y="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Legal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Rule Terminology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257800" y="2284412"/>
            <a:ext cx="2514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5372100" y="3236912"/>
            <a:ext cx="51054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09406" y="2436018"/>
            <a:ext cx="23622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5218906" y="3236912"/>
            <a:ext cx="5106194" cy="7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4267994" y="3579018"/>
            <a:ext cx="22860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410200" y="4722812"/>
            <a:ext cx="23622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257800" y="4875212"/>
            <a:ext cx="2514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3963194" y="3579018"/>
            <a:ext cx="2590006" cy="7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743200" y="5789612"/>
            <a:ext cx="6324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743200" y="6780212"/>
            <a:ext cx="6324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6200000" flipV="1">
            <a:off x="1600200" y="2894012"/>
            <a:ext cx="4724400" cy="1066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429000" y="684212"/>
            <a:ext cx="4495800" cy="381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5829300" y="5599112"/>
            <a:ext cx="1447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971800" y="6323012"/>
            <a:ext cx="6096000" cy="1588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5257800" y="3198812"/>
            <a:ext cx="152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257800" y="4037012"/>
            <a:ext cx="152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4914900" y="3617912"/>
            <a:ext cx="8382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257800" y="3427412"/>
            <a:ext cx="152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257800" y="3732212"/>
            <a:ext cx="152400" cy="15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0800000">
            <a:off x="3962402" y="3579812"/>
            <a:ext cx="1295399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Arc 63"/>
          <p:cNvSpPr/>
          <p:nvPr/>
        </p:nvSpPr>
        <p:spPr>
          <a:xfrm rot="4707607">
            <a:off x="5003203" y="1885807"/>
            <a:ext cx="990600" cy="10668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6" name="Straight Connector 65"/>
          <p:cNvCxnSpPr/>
          <p:nvPr/>
        </p:nvCxnSpPr>
        <p:spPr>
          <a:xfrm rot="5400000" flipH="1" flipV="1">
            <a:off x="5257800" y="2588418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>
            <a:off x="5372100" y="2550318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5400000">
            <a:off x="5372894" y="1559718"/>
            <a:ext cx="1447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4724400" y="5256212"/>
            <a:ext cx="304800" cy="304800"/>
          </a:xfrm>
          <a:prstGeom prst="ellipse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3733800" y="1141412"/>
            <a:ext cx="381000" cy="3048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096000" y="1065212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rbel" pitchFamily="34" charset="0"/>
              </a:rPr>
              <a:t>Edge of land to edge of house &gt;10’</a:t>
            </a:r>
            <a:endParaRPr lang="en-US" sz="1200" dirty="0">
              <a:latin typeface="Corbe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962400" y="304194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rbel" pitchFamily="34" charset="0"/>
              </a:rPr>
              <a:t>Edge of land to window wall&gt; 7.5’</a:t>
            </a:r>
            <a:endParaRPr lang="en-US" sz="1200" dirty="0">
              <a:latin typeface="Corbel" pitchFamily="34" charset="0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 rot="16200000" flipH="1">
            <a:off x="1790700" y="3084512"/>
            <a:ext cx="403860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3352800" y="1370012"/>
            <a:ext cx="381000" cy="1524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72" idx="2"/>
          </p:cNvCxnSpPr>
          <p:nvPr/>
        </p:nvCxnSpPr>
        <p:spPr>
          <a:xfrm flipV="1">
            <a:off x="4267200" y="5408612"/>
            <a:ext cx="457200" cy="1524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971800" y="2741612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rbel" pitchFamily="34" charset="0"/>
              </a:rPr>
              <a:t>Distance </a:t>
            </a:r>
          </a:p>
          <a:p>
            <a:r>
              <a:rPr lang="en-US" sz="1200" dirty="0" smtClean="0">
                <a:latin typeface="Corbel" pitchFamily="34" charset="0"/>
              </a:rPr>
              <a:t>should </a:t>
            </a:r>
          </a:p>
          <a:p>
            <a:r>
              <a:rPr lang="en-US" sz="1200" dirty="0" smtClean="0">
                <a:latin typeface="Corbel" pitchFamily="34" charset="0"/>
              </a:rPr>
              <a:t>be &gt; 50’</a:t>
            </a:r>
            <a:endParaRPr lang="en-US" sz="1200" dirty="0">
              <a:latin typeface="Corbel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553200" y="5865812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rbel" pitchFamily="34" charset="0"/>
              </a:rPr>
              <a:t>Center of road to edge of house &gt; 12’</a:t>
            </a:r>
            <a:endParaRPr lang="en-US" sz="1200" dirty="0">
              <a:latin typeface="Corbel" pitchFamily="34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>
            <a:off x="4953000" y="1979612"/>
            <a:ext cx="2819400" cy="1588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953000" y="5180012"/>
            <a:ext cx="2819400" cy="1588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5400000">
            <a:off x="3353197" y="3579415"/>
            <a:ext cx="3199606" cy="1588"/>
          </a:xfrm>
          <a:prstGeom prst="line">
            <a:avLst/>
          </a:prstGeom>
          <a:ln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638800" y="3741003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rbel" pitchFamily="34" charset="0"/>
              </a:rPr>
              <a:t>Bedroom – min 100 sqft</a:t>
            </a:r>
          </a:p>
          <a:p>
            <a:r>
              <a:rPr lang="en-US" sz="1200" dirty="0" smtClean="0">
                <a:latin typeface="Corbel" pitchFamily="34" charset="0"/>
              </a:rPr>
              <a:t>Bathroom – min 35 sqft</a:t>
            </a:r>
          </a:p>
          <a:p>
            <a:r>
              <a:rPr lang="en-US" sz="1200" dirty="0" smtClean="0">
                <a:latin typeface="Corbel" pitchFamily="34" charset="0"/>
              </a:rPr>
              <a:t>Living room – min 250 sqft</a:t>
            </a:r>
          </a:p>
          <a:p>
            <a:r>
              <a:rPr lang="en-US" sz="1200" dirty="0" smtClean="0">
                <a:latin typeface="Corbel" pitchFamily="34" charset="0"/>
              </a:rPr>
              <a:t>Dining room – min 120 sqft</a:t>
            </a:r>
            <a:endParaRPr lang="en-US" sz="1200" dirty="0">
              <a:latin typeface="Corbel" pitchFamily="34" charset="0"/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 rot="5400000" flipH="1" flipV="1">
            <a:off x="7543006" y="2132012"/>
            <a:ext cx="3048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096000" y="2007413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rbel" pitchFamily="34" charset="0"/>
              </a:rPr>
              <a:t>Wall to roof edge &gt; 2.5’</a:t>
            </a:r>
            <a:endParaRPr lang="en-US" sz="1200" dirty="0">
              <a:latin typeface="Corbel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8001000" y="4343400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Corbel" pitchFamily="34" charset="0"/>
              </a:rPr>
              <a:t>Blind wall -&gt;</a:t>
            </a:r>
          </a:p>
          <a:p>
            <a:r>
              <a:rPr lang="en-US" sz="1200" dirty="0" smtClean="0">
                <a:latin typeface="Corbel" pitchFamily="34" charset="0"/>
              </a:rPr>
              <a:t>No windows,</a:t>
            </a:r>
          </a:p>
          <a:p>
            <a:r>
              <a:rPr lang="en-US" sz="1200" dirty="0" smtClean="0">
                <a:latin typeface="Corbel" pitchFamily="34" charset="0"/>
              </a:rPr>
              <a:t> doors</a:t>
            </a:r>
          </a:p>
          <a:p>
            <a:endParaRPr lang="en-US" sz="1200" dirty="0">
              <a:latin typeface="Corbel" pitchFamily="34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 rot="10800000">
            <a:off x="7772401" y="4265612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2057400" cy="1828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orbel" pitchFamily="34" charset="0"/>
              </a:rPr>
              <a:t>Legal</a:t>
            </a:r>
            <a:br>
              <a:rPr lang="en-US" dirty="0" smtClean="0">
                <a:latin typeface="Corbel" pitchFamily="34" charset="0"/>
              </a:rPr>
            </a:br>
            <a:r>
              <a:rPr lang="en-US" dirty="0" smtClean="0">
                <a:latin typeface="Corbel" pitchFamily="34" charset="0"/>
              </a:rPr>
              <a:t>Rules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276600" y="5943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rbel" pitchFamily="34" charset="0"/>
              </a:rPr>
              <a:t>Road</a:t>
            </a:r>
            <a:endParaRPr lang="en-US" b="1" dirty="0">
              <a:latin typeface="Corbel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105400" y="52578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rbel" pitchFamily="34" charset="0"/>
              </a:rPr>
              <a:t>well</a:t>
            </a:r>
            <a:endParaRPr lang="en-US" b="1" dirty="0">
              <a:latin typeface="Corbel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191000" y="11430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rbel" pitchFamily="34" charset="0"/>
              </a:rPr>
              <a:t>Septic tank</a:t>
            </a:r>
            <a:endParaRPr lang="en-US" b="1" dirty="0">
              <a:latin typeface="Corbel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410200" y="3124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rbel" pitchFamily="34" charset="0"/>
              </a:rPr>
              <a:t>Window</a:t>
            </a:r>
            <a:endParaRPr lang="en-US" b="1" dirty="0">
              <a:latin typeface="Corbel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8001000" y="19812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rbel" pitchFamily="34" charset="0"/>
              </a:rPr>
              <a:t>Blind wall</a:t>
            </a:r>
            <a:endParaRPr lang="en-US" b="1" dirty="0">
              <a:latin typeface="Corbel" pitchFamily="34" charset="0"/>
            </a:endParaRPr>
          </a:p>
        </p:txBody>
      </p:sp>
      <p:sp>
        <p:nvSpPr>
          <p:cNvPr id="49" name="Footer Placeholder 8"/>
          <p:cNvSpPr txBox="1">
            <a:spLocks/>
          </p:cNvSpPr>
          <p:nvPr/>
        </p:nvSpPr>
        <p:spPr>
          <a:xfrm>
            <a:off x="1981200" y="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Legal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Rule Terminology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latin typeface="Corbel" pitchFamily="34" charset="0"/>
              </a:rPr>
              <a:t>1. Find the </a:t>
            </a:r>
            <a:r>
              <a:rPr lang="en-US" sz="3800" b="1" dirty="0" smtClean="0">
                <a:latin typeface="Corbel" pitchFamily="34" charset="0"/>
              </a:rPr>
              <a:t>distances from the edges</a:t>
            </a:r>
            <a:endParaRPr lang="en-US" sz="3800" b="1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5000" y="1798637"/>
            <a:ext cx="6934200" cy="45259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rbel" pitchFamily="34" charset="0"/>
              </a:rPr>
              <a:t>The boundary of the land should be represented by a polygon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rbel" pitchFamily="34" charset="0"/>
              </a:rPr>
              <a:t>The house should be inside the above polygon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rbel" pitchFamily="34" charset="0"/>
              </a:rPr>
              <a:t>The house can have walls </a:t>
            </a:r>
            <a:r>
              <a:rPr lang="en-US" dirty="0" smtClean="0">
                <a:latin typeface="Corbel" pitchFamily="34" charset="0"/>
              </a:rPr>
              <a:t>in the margin of the land polygon and it is called as blind wall</a:t>
            </a:r>
            <a:endParaRPr lang="en-US" dirty="0" smtClean="0">
              <a:latin typeface="Corbel" pitchFamily="34" charset="0"/>
            </a:endParaRPr>
          </a:p>
        </p:txBody>
      </p:sp>
      <p:sp>
        <p:nvSpPr>
          <p:cNvPr id="4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6" name="Footer Placeholder 8"/>
          <p:cNvSpPr txBox="1">
            <a:spLocks/>
          </p:cNvSpPr>
          <p:nvPr/>
        </p:nvSpPr>
        <p:spPr>
          <a:xfrm>
            <a:off x="1981200" y="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Legal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Rule Terminology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latin typeface="Corbel" pitchFamily="34" charset="0"/>
              </a:rPr>
              <a:t>Summary of </a:t>
            </a:r>
            <a:r>
              <a:rPr lang="en-US" sz="3800" b="1" dirty="0" smtClean="0">
                <a:latin typeface="Corbel" pitchFamily="34" charset="0"/>
              </a:rPr>
              <a:t>Implemented Geometrical </a:t>
            </a:r>
            <a:r>
              <a:rPr lang="en-US" sz="3800" b="1" dirty="0" smtClean="0">
                <a:latin typeface="Corbel" pitchFamily="34" charset="0"/>
              </a:rPr>
              <a:t>Rules</a:t>
            </a:r>
            <a:endParaRPr lang="en-US" sz="3800" b="1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752600" y="1828800"/>
            <a:ext cx="6934200" cy="4525963"/>
          </a:xfrm>
        </p:spPr>
        <p:txBody>
          <a:bodyPr>
            <a:normAutofit/>
          </a:bodyPr>
          <a:lstStyle/>
          <a:p>
            <a:pPr marL="514350" indent="-514350">
              <a:buFont typeface="Wingdings" pitchFamily="2" charset="2"/>
              <a:buChar char="ü"/>
            </a:pPr>
            <a:r>
              <a:rPr lang="en-US" dirty="0" smtClean="0">
                <a:latin typeface="Corbel" pitchFamily="34" charset="0"/>
              </a:rPr>
              <a:t>Define a Line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>
                <a:latin typeface="Corbel" pitchFamily="34" charset="0"/>
              </a:rPr>
              <a:t>Define a Polygon</a:t>
            </a:r>
          </a:p>
          <a:p>
            <a:pPr marL="514350" indent="-51435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	Just a set of polygons does not represent a house</a:t>
            </a:r>
          </a:p>
          <a:p>
            <a:pPr marL="514350" indent="-514350">
              <a:buFont typeface="Wingdings" pitchFamily="2" charset="2"/>
              <a:buChar char="ü"/>
            </a:pPr>
            <a:r>
              <a:rPr lang="en-US" dirty="0" smtClean="0">
                <a:latin typeface="Corbel" pitchFamily="34" charset="0"/>
              </a:rPr>
              <a:t>Define </a:t>
            </a:r>
            <a:r>
              <a:rPr lang="en-US" dirty="0" smtClean="0">
                <a:latin typeface="Corbel" pitchFamily="34" charset="0"/>
              </a:rPr>
              <a:t>interconnection of two polygons</a:t>
            </a:r>
            <a:endParaRPr lang="en-US" dirty="0" smtClean="0">
              <a:latin typeface="Corbel" pitchFamily="34" charset="0"/>
            </a:endParaRPr>
          </a:p>
          <a:p>
            <a:pPr marL="514350" indent="-514350">
              <a:buNone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	Interconnected polygons should not be overlapped</a:t>
            </a:r>
          </a:p>
          <a:p>
            <a:pPr marL="514350" indent="-514350">
              <a:buFont typeface="Wingdings" pitchFamily="2" charset="2"/>
              <a:buChar char="ü"/>
            </a:pPr>
            <a:endParaRPr lang="en-US" dirty="0">
              <a:latin typeface="Corbel" pitchFamily="34" charset="0"/>
            </a:endParaRPr>
          </a:p>
        </p:txBody>
      </p:sp>
      <p:sp>
        <p:nvSpPr>
          <p:cNvPr id="4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53732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4500" b="1" dirty="0" smtClean="0">
                <a:latin typeface="Corbel" pitchFamily="34" charset="0"/>
              </a:rPr>
              <a:t>Next…</a:t>
            </a:r>
            <a:endParaRPr lang="en-US" sz="4500" b="1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905000" y="1798637"/>
            <a:ext cx="6934200" cy="4525963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4000" dirty="0" smtClean="0">
                <a:latin typeface="Corbel" pitchFamily="34" charset="0"/>
              </a:rPr>
              <a:t>Implement above mentioned terminologies in prolog.</a:t>
            </a:r>
          </a:p>
          <a:p>
            <a:pPr marL="514350" indent="-514350"/>
            <a:r>
              <a:rPr lang="en-US" sz="4000" dirty="0" smtClean="0">
                <a:latin typeface="Corbel" pitchFamily="34" charset="0"/>
              </a:rPr>
              <a:t>Identify the other architectural and legal terminologies</a:t>
            </a:r>
            <a:endParaRPr lang="en-US" sz="4000" dirty="0" smtClean="0">
              <a:latin typeface="Corbel" pitchFamily="34" charset="0"/>
            </a:endParaRPr>
          </a:p>
        </p:txBody>
      </p:sp>
      <p:sp>
        <p:nvSpPr>
          <p:cNvPr id="4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981200"/>
            <a:ext cx="6324600" cy="1143000"/>
          </a:xfrm>
        </p:spPr>
        <p:txBody>
          <a:bodyPr>
            <a:noAutofit/>
          </a:bodyPr>
          <a:lstStyle/>
          <a:p>
            <a:r>
              <a:rPr lang="en-US" sz="7000" dirty="0" smtClean="0">
                <a:latin typeface="Corbel" pitchFamily="34" charset="0"/>
              </a:rPr>
              <a:t>Thank You</a:t>
            </a:r>
            <a:endParaRPr lang="en-US" sz="7000" dirty="0">
              <a:latin typeface="Corbel" pitchFamily="34" charset="0"/>
            </a:endParaRPr>
          </a:p>
        </p:txBody>
      </p:sp>
      <p:sp>
        <p:nvSpPr>
          <p:cNvPr id="3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200" b="1" dirty="0" smtClean="0">
                <a:latin typeface="Corbel" pitchFamily="34" charset="0"/>
              </a:rPr>
              <a:t>Knowledge Base Implementation </a:t>
            </a:r>
            <a:br>
              <a:rPr lang="en-US" sz="4200" b="1" dirty="0" smtClean="0">
                <a:latin typeface="Corbel" pitchFamily="34" charset="0"/>
              </a:rPr>
            </a:br>
            <a:r>
              <a:rPr lang="en-US" sz="4200" b="1" dirty="0" smtClean="0">
                <a:latin typeface="Corbel" pitchFamily="34" charset="0"/>
              </a:rPr>
              <a:t>Current Stage</a:t>
            </a:r>
            <a:endParaRPr lang="en-US" sz="4200" b="1" dirty="0">
              <a:latin typeface="Corbel" pitchFamily="34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2286000" y="1524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8" name="Footer Placeholder 8"/>
          <p:cNvSpPr txBox="1">
            <a:spLocks/>
          </p:cNvSpPr>
          <p:nvPr/>
        </p:nvSpPr>
        <p:spPr>
          <a:xfrm>
            <a:off x="1981200" y="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Geometrical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Rule Terminology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latin typeface="Corbel" pitchFamily="34" charset="0"/>
              </a:rPr>
              <a:t>Geometrical </a:t>
            </a:r>
            <a:r>
              <a:rPr lang="en-US" sz="3800" b="1" dirty="0" smtClean="0">
                <a:latin typeface="Corbel" pitchFamily="34" charset="0"/>
              </a:rPr>
              <a:t>Rule Terminology Addressed</a:t>
            </a:r>
            <a:endParaRPr lang="en-US" sz="3800" b="1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057400" y="1828800"/>
            <a:ext cx="6934200" cy="452596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300" dirty="0" smtClean="0">
                <a:latin typeface="Corbel" pitchFamily="34" charset="0"/>
              </a:rPr>
              <a:t>There should be a path to move from </a:t>
            </a:r>
            <a:r>
              <a:rPr lang="en-US" sz="3300" dirty="0" smtClean="0">
                <a:latin typeface="Corbel" pitchFamily="34" charset="0"/>
              </a:rPr>
              <a:t>any</a:t>
            </a:r>
            <a:r>
              <a:rPr lang="en-US" sz="3300" dirty="0" smtClean="0">
                <a:latin typeface="Corbel" pitchFamily="34" charset="0"/>
              </a:rPr>
              <a:t> </a:t>
            </a:r>
            <a:r>
              <a:rPr lang="en-US" sz="3300" dirty="0" smtClean="0">
                <a:latin typeface="Corbel" pitchFamily="34" charset="0"/>
              </a:rPr>
              <a:t>polygon to </a:t>
            </a:r>
            <a:r>
              <a:rPr lang="en-US" sz="3300" dirty="0" smtClean="0">
                <a:latin typeface="Corbel" pitchFamily="34" charset="0"/>
              </a:rPr>
              <a:t>any other polygon</a:t>
            </a:r>
            <a:endParaRPr lang="en-US" sz="3300" dirty="0" smtClean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300" dirty="0" smtClean="0">
                <a:latin typeface="Corbel" pitchFamily="34" charset="0"/>
              </a:rPr>
              <a:t>A polygon should satisfy a </a:t>
            </a:r>
            <a:r>
              <a:rPr lang="en-US" sz="3300" dirty="0" smtClean="0">
                <a:latin typeface="Corbel" pitchFamily="34" charset="0"/>
              </a:rPr>
              <a:t>minimum, maximum </a:t>
            </a:r>
            <a:r>
              <a:rPr lang="en-US" sz="3300" dirty="0" smtClean="0">
                <a:latin typeface="Corbel" pitchFamily="34" charset="0"/>
              </a:rPr>
              <a:t>area and a minimum </a:t>
            </a:r>
            <a:r>
              <a:rPr lang="en-US" sz="3300" dirty="0" smtClean="0">
                <a:latin typeface="Corbel" pitchFamily="34" charset="0"/>
              </a:rPr>
              <a:t>width</a:t>
            </a:r>
            <a:r>
              <a:rPr lang="en-US" sz="3300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	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3300" dirty="0" smtClean="0">
                <a:latin typeface="Corbel" pitchFamily="34" charset="0"/>
              </a:rPr>
              <a:t>Windows should be placed properly</a:t>
            </a:r>
            <a:endParaRPr lang="en-US" sz="3300" dirty="0" smtClean="0">
              <a:latin typeface="Corbel" pitchFamily="34" charset="0"/>
            </a:endParaRPr>
          </a:p>
          <a:p>
            <a:pPr marL="514350" indent="-514350">
              <a:buNone/>
            </a:pPr>
            <a:endParaRPr lang="en-US" sz="3300" dirty="0" smtClean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 marL="514350" indent="-514350">
              <a:buFont typeface="+mj-lt"/>
              <a:buAutoNum type="arabicPeriod" startAt="4"/>
            </a:pPr>
            <a:endParaRPr lang="en-US" sz="3300" dirty="0">
              <a:latin typeface="Corbel" pitchFamily="34" charset="0"/>
            </a:endParaRPr>
          </a:p>
        </p:txBody>
      </p:sp>
      <p:sp>
        <p:nvSpPr>
          <p:cNvPr id="4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6" name="Footer Placeholder 8"/>
          <p:cNvSpPr txBox="1">
            <a:spLocks/>
          </p:cNvSpPr>
          <p:nvPr/>
        </p:nvSpPr>
        <p:spPr>
          <a:xfrm>
            <a:off x="1981200" y="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Geometrical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Rule Terminology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de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66" y="1955873"/>
            <a:ext cx="8305434" cy="863527"/>
          </a:xfrm>
          <a:prstGeom prst="rect">
            <a:avLst/>
          </a:prstGeom>
        </p:spPr>
      </p:pic>
      <p:sp>
        <p:nvSpPr>
          <p:cNvPr id="9" name="Content Placeholder 6"/>
          <p:cNvSpPr>
            <a:spLocks noGrp="1"/>
          </p:cNvSpPr>
          <p:nvPr>
            <p:ph idx="1"/>
          </p:nvPr>
        </p:nvSpPr>
        <p:spPr>
          <a:xfrm>
            <a:off x="1752600" y="2895600"/>
            <a:ext cx="6934200" cy="35052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rbel" pitchFamily="34" charset="0"/>
              </a:rPr>
              <a:t>There should be at least one open path in th</a:t>
            </a:r>
            <a:r>
              <a:rPr lang="en-US" dirty="0" smtClean="0">
                <a:latin typeface="Corbel" pitchFamily="34" charset="0"/>
              </a:rPr>
              <a:t>e boundary of the house. Eg: as the main door</a:t>
            </a:r>
            <a:endParaRPr lang="en-US" dirty="0" smtClean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rbel" pitchFamily="34" charset="0"/>
              </a:rPr>
              <a:t>There should be more than one step in the path between two private areas and the middle step should be through a public area</a:t>
            </a:r>
            <a:endParaRPr lang="en-US" dirty="0" smtClean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Corbel" pitchFamily="34" charset="0"/>
              </a:rPr>
              <a:t>In a special case such as attached bathroom</a:t>
            </a:r>
            <a:r>
              <a:rPr lang="en-US" dirty="0" smtClean="0">
                <a:latin typeface="Corbel" pitchFamily="34" charset="0"/>
              </a:rPr>
              <a:t>, bathroom should be reached only through the particular attached area</a:t>
            </a:r>
            <a:endParaRPr lang="en-US" dirty="0" smtClean="0">
              <a:latin typeface="Corbe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Corbel" pitchFamily="34" charset="0"/>
              </a:rPr>
              <a:t>1. There should be a path to move from </a:t>
            </a:r>
            <a:r>
              <a:rPr lang="en-US" sz="4000" b="1" dirty="0" smtClean="0">
                <a:latin typeface="Corbel" pitchFamily="34" charset="0"/>
              </a:rPr>
              <a:t>any</a:t>
            </a:r>
            <a:r>
              <a:rPr lang="en-US" sz="4000" b="1" dirty="0" smtClean="0">
                <a:latin typeface="Corbel" pitchFamily="34" charset="0"/>
              </a:rPr>
              <a:t> </a:t>
            </a:r>
            <a:r>
              <a:rPr lang="en-US" sz="4000" b="1" dirty="0" smtClean="0">
                <a:latin typeface="Corbel" pitchFamily="34" charset="0"/>
              </a:rPr>
              <a:t>polygon </a:t>
            </a:r>
            <a:r>
              <a:rPr lang="en-US" sz="4000" b="1" dirty="0" smtClean="0">
                <a:latin typeface="Corbel" pitchFamily="34" charset="0"/>
              </a:rPr>
              <a:t>to any other (cont)</a:t>
            </a:r>
            <a:endParaRPr lang="en-US" sz="3800" b="1" dirty="0">
              <a:latin typeface="Corbel" pitchFamily="34" charset="0"/>
            </a:endParaRPr>
          </a:p>
        </p:txBody>
      </p:sp>
      <p:sp>
        <p:nvSpPr>
          <p:cNvPr id="10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12" name="Footer Placeholder 8"/>
          <p:cNvSpPr txBox="1">
            <a:spLocks/>
          </p:cNvSpPr>
          <p:nvPr/>
        </p:nvSpPr>
        <p:spPr>
          <a:xfrm>
            <a:off x="1981200" y="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Geometrical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Rule Terminology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latin typeface="Corbel" pitchFamily="34" charset="0"/>
              </a:rPr>
              <a:t>1. There should be a path to move from </a:t>
            </a:r>
            <a:r>
              <a:rPr lang="en-US" sz="4000" b="1" dirty="0" smtClean="0">
                <a:latin typeface="Corbel" pitchFamily="34" charset="0"/>
              </a:rPr>
              <a:t>any</a:t>
            </a:r>
            <a:r>
              <a:rPr lang="en-US" sz="4000" b="1" dirty="0" smtClean="0">
                <a:latin typeface="Corbel" pitchFamily="34" charset="0"/>
              </a:rPr>
              <a:t> </a:t>
            </a:r>
            <a:r>
              <a:rPr lang="en-US" sz="4000" b="1" dirty="0" smtClean="0">
                <a:latin typeface="Corbel" pitchFamily="34" charset="0"/>
              </a:rPr>
              <a:t>polygon </a:t>
            </a:r>
            <a:r>
              <a:rPr lang="en-US" sz="4000" b="1" dirty="0" smtClean="0">
                <a:latin typeface="Corbel" pitchFamily="34" charset="0"/>
              </a:rPr>
              <a:t>to any other (cont)</a:t>
            </a:r>
            <a:endParaRPr lang="en-US" sz="3800" b="1" dirty="0">
              <a:latin typeface="Corbel" pitchFamily="34" charset="0"/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2438400" y="1981200"/>
            <a:ext cx="6019800" cy="4363254"/>
            <a:chOff x="2438400" y="1981200"/>
            <a:chExt cx="6019800" cy="4363254"/>
          </a:xfrm>
        </p:grpSpPr>
        <p:grpSp>
          <p:nvGrpSpPr>
            <p:cNvPr id="5" name="Group 4"/>
            <p:cNvGrpSpPr/>
            <p:nvPr/>
          </p:nvGrpSpPr>
          <p:grpSpPr>
            <a:xfrm>
              <a:off x="2740818" y="2286000"/>
              <a:ext cx="5412582" cy="3506788"/>
              <a:chOff x="2285206" y="2286000"/>
              <a:chExt cx="5412582" cy="3506788"/>
            </a:xfrm>
          </p:grpSpPr>
          <p:cxnSp>
            <p:nvCxnSpPr>
              <p:cNvPr id="6" name="Straight Connector 5"/>
              <p:cNvCxnSpPr/>
              <p:nvPr/>
            </p:nvCxnSpPr>
            <p:spPr>
              <a:xfrm rot="5400000">
                <a:off x="533400" y="4038600"/>
                <a:ext cx="35052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286000" y="2286000"/>
                <a:ext cx="54102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286000" y="5791200"/>
                <a:ext cx="18288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114800" y="4495800"/>
                <a:ext cx="17526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rot="5400000">
                <a:off x="2856706" y="4533900"/>
                <a:ext cx="2515394" cy="79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5867400" y="4724400"/>
                <a:ext cx="18288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>
                <a:off x="5944394" y="4037806"/>
                <a:ext cx="35052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67400" y="5791200"/>
                <a:ext cx="18288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4113609" y="4038997"/>
                <a:ext cx="3506788" cy="79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114800" y="3276600"/>
                <a:ext cx="17526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400800" y="3048000"/>
                <a:ext cx="12954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rot="5400000">
                <a:off x="6020197" y="2666603"/>
                <a:ext cx="762000" cy="79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867400" y="3733800"/>
                <a:ext cx="18288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rot="5400000">
                <a:off x="4343797" y="3885803"/>
                <a:ext cx="1219200" cy="79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rot="5400000">
                <a:off x="2591197" y="3123803"/>
                <a:ext cx="1676400" cy="79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286000" y="3962400"/>
                <a:ext cx="1143000" cy="158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/>
            <p:cNvGrpSpPr/>
            <p:nvPr/>
          </p:nvGrpSpPr>
          <p:grpSpPr>
            <a:xfrm>
              <a:off x="2438400" y="5181600"/>
              <a:ext cx="914400" cy="1143000"/>
              <a:chOff x="3581400" y="3200400"/>
              <a:chExt cx="914400" cy="1143000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rot="5400000" flipH="1" flipV="1">
                <a:off x="3810794" y="3504406"/>
                <a:ext cx="609600" cy="1588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Arc 50"/>
              <p:cNvSpPr/>
              <p:nvPr/>
            </p:nvSpPr>
            <p:spPr>
              <a:xfrm>
                <a:off x="3581400" y="3276600"/>
                <a:ext cx="914400" cy="1066800"/>
              </a:xfrm>
              <a:prstGeom prst="arc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orbel" pitchFamily="34" charset="0"/>
                </a:endParaRP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 rot="5400000" flipH="1" flipV="1">
                <a:off x="3734594" y="3504406"/>
                <a:ext cx="609600" cy="1588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/>
            <p:cNvGrpSpPr/>
            <p:nvPr/>
          </p:nvGrpSpPr>
          <p:grpSpPr>
            <a:xfrm rot="16200000">
              <a:off x="3390900" y="3314700"/>
              <a:ext cx="914400" cy="1143000"/>
              <a:chOff x="3581400" y="3200400"/>
              <a:chExt cx="914400" cy="1143000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 rot="5400000" flipH="1" flipV="1">
                <a:off x="3810794" y="3504406"/>
                <a:ext cx="609600" cy="1588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Arc 56"/>
              <p:cNvSpPr/>
              <p:nvPr/>
            </p:nvSpPr>
            <p:spPr>
              <a:xfrm>
                <a:off x="3581400" y="3276600"/>
                <a:ext cx="914400" cy="1066800"/>
              </a:xfrm>
              <a:prstGeom prst="arc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orbel" pitchFamily="34" charset="0"/>
                </a:endParaRPr>
              </a:p>
            </p:txBody>
          </p:sp>
          <p:cxnSp>
            <p:nvCxnSpPr>
              <p:cNvPr id="58" name="Straight Connector 57"/>
              <p:cNvCxnSpPr/>
              <p:nvPr/>
            </p:nvCxnSpPr>
            <p:spPr>
              <a:xfrm rot="5400000" flipH="1" flipV="1">
                <a:off x="3734594" y="3504406"/>
                <a:ext cx="609600" cy="1588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/>
          </p:nvGrpSpPr>
          <p:grpSpPr>
            <a:xfrm rot="10800000">
              <a:off x="4876800" y="2743200"/>
              <a:ext cx="914400" cy="1143000"/>
              <a:chOff x="3581400" y="3200400"/>
              <a:chExt cx="914400" cy="1143000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 rot="5400000" flipH="1" flipV="1">
                <a:off x="3810794" y="3504406"/>
                <a:ext cx="609600" cy="1588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Arc 60"/>
              <p:cNvSpPr/>
              <p:nvPr/>
            </p:nvSpPr>
            <p:spPr>
              <a:xfrm>
                <a:off x="3581400" y="3276600"/>
                <a:ext cx="914400" cy="1066800"/>
              </a:xfrm>
              <a:prstGeom prst="arc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orbel" pitchFamily="34" charset="0"/>
                </a:endParaRPr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 rot="5400000" flipH="1" flipV="1">
                <a:off x="3734594" y="3504406"/>
                <a:ext cx="609600" cy="1588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 rot="5400000">
              <a:off x="4991100" y="3390900"/>
              <a:ext cx="914400" cy="1143000"/>
              <a:chOff x="3581400" y="3200400"/>
              <a:chExt cx="914400" cy="1143000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 rot="5400000" flipH="1" flipV="1">
                <a:off x="3810794" y="3504406"/>
                <a:ext cx="609600" cy="1588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Arc 64"/>
              <p:cNvSpPr/>
              <p:nvPr/>
            </p:nvSpPr>
            <p:spPr>
              <a:xfrm>
                <a:off x="3581400" y="3276600"/>
                <a:ext cx="914400" cy="1066800"/>
              </a:xfrm>
              <a:prstGeom prst="arc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orbel" pitchFamily="34" charset="0"/>
                </a:endParaRPr>
              </a:p>
            </p:txBody>
          </p:sp>
          <p:cxnSp>
            <p:nvCxnSpPr>
              <p:cNvPr id="66" name="Straight Connector 65"/>
              <p:cNvCxnSpPr/>
              <p:nvPr/>
            </p:nvCxnSpPr>
            <p:spPr>
              <a:xfrm rot="5400000" flipH="1" flipV="1">
                <a:off x="3734594" y="3504406"/>
                <a:ext cx="609600" cy="1588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/>
            <p:cNvGrpSpPr/>
            <p:nvPr/>
          </p:nvGrpSpPr>
          <p:grpSpPr>
            <a:xfrm rot="10800000">
              <a:off x="7543800" y="3200400"/>
              <a:ext cx="914400" cy="1143000"/>
              <a:chOff x="3581400" y="3200400"/>
              <a:chExt cx="914400" cy="1143000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 rot="5400000" flipH="1" flipV="1">
                <a:off x="3810794" y="3504406"/>
                <a:ext cx="609600" cy="1588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Arc 68"/>
              <p:cNvSpPr/>
              <p:nvPr/>
            </p:nvSpPr>
            <p:spPr>
              <a:xfrm>
                <a:off x="3581400" y="3276600"/>
                <a:ext cx="914400" cy="1066800"/>
              </a:xfrm>
              <a:prstGeom prst="arc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orbel" pitchFamily="34" charset="0"/>
                </a:endParaRPr>
              </a:p>
            </p:txBody>
          </p:sp>
          <p:cxnSp>
            <p:nvCxnSpPr>
              <p:cNvPr id="70" name="Straight Connector 69"/>
              <p:cNvCxnSpPr/>
              <p:nvPr/>
            </p:nvCxnSpPr>
            <p:spPr>
              <a:xfrm rot="5400000" flipH="1" flipV="1">
                <a:off x="3734594" y="3504406"/>
                <a:ext cx="609600" cy="1588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/>
            <p:cNvGrpSpPr/>
            <p:nvPr/>
          </p:nvGrpSpPr>
          <p:grpSpPr>
            <a:xfrm rot="10800000">
              <a:off x="6934200" y="4191000"/>
              <a:ext cx="914400" cy="1143000"/>
              <a:chOff x="3581400" y="3200400"/>
              <a:chExt cx="914400" cy="1143000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 rot="5400000" flipH="1" flipV="1">
                <a:off x="3810794" y="3504406"/>
                <a:ext cx="609600" cy="1588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Arc 72"/>
              <p:cNvSpPr/>
              <p:nvPr/>
            </p:nvSpPr>
            <p:spPr>
              <a:xfrm>
                <a:off x="3581400" y="3276600"/>
                <a:ext cx="914400" cy="1066800"/>
              </a:xfrm>
              <a:prstGeom prst="arc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orbel" pitchFamily="34" charset="0"/>
                </a:endParaRPr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 rot="5400000" flipH="1" flipV="1">
                <a:off x="3734594" y="3504406"/>
                <a:ext cx="609600" cy="1588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 rot="5400000">
              <a:off x="5905500" y="1866900"/>
              <a:ext cx="914400" cy="1143000"/>
              <a:chOff x="3581400" y="3200400"/>
              <a:chExt cx="914400" cy="1143000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 rot="5400000" flipH="1" flipV="1">
                <a:off x="3810794" y="3504406"/>
                <a:ext cx="609600" cy="1588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Arc 76"/>
              <p:cNvSpPr/>
              <p:nvPr/>
            </p:nvSpPr>
            <p:spPr>
              <a:xfrm>
                <a:off x="3581400" y="3276600"/>
                <a:ext cx="914400" cy="1066800"/>
              </a:xfrm>
              <a:prstGeom prst="arc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orbel" pitchFamily="34" charset="0"/>
                </a:endParaRPr>
              </a:p>
            </p:txBody>
          </p:sp>
          <p:cxnSp>
            <p:nvCxnSpPr>
              <p:cNvPr id="78" name="Straight Connector 77"/>
              <p:cNvCxnSpPr/>
              <p:nvPr/>
            </p:nvCxnSpPr>
            <p:spPr>
              <a:xfrm rot="5400000" flipH="1" flipV="1">
                <a:off x="3734594" y="3504406"/>
                <a:ext cx="609600" cy="1588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7162800" y="2438400"/>
              <a:ext cx="914400" cy="1143000"/>
              <a:chOff x="3581400" y="3200400"/>
              <a:chExt cx="914400" cy="1143000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 rot="5400000" flipH="1" flipV="1">
                <a:off x="3810794" y="3504406"/>
                <a:ext cx="609600" cy="1588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Arc 80"/>
              <p:cNvSpPr/>
              <p:nvPr/>
            </p:nvSpPr>
            <p:spPr>
              <a:xfrm>
                <a:off x="3581400" y="3276600"/>
                <a:ext cx="914400" cy="1066800"/>
              </a:xfrm>
              <a:prstGeom prst="arc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orbel" pitchFamily="34" charset="0"/>
                </a:endParaRPr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 rot="5400000" flipH="1" flipV="1">
                <a:off x="3734594" y="3504406"/>
                <a:ext cx="609600" cy="1588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 rot="5400000">
              <a:off x="5905500" y="4762500"/>
              <a:ext cx="914400" cy="1143000"/>
              <a:chOff x="3581400" y="3200400"/>
              <a:chExt cx="914400" cy="1143000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 rot="5400000" flipH="1" flipV="1">
                <a:off x="3810794" y="3504406"/>
                <a:ext cx="609600" cy="1588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Arc 84"/>
              <p:cNvSpPr/>
              <p:nvPr/>
            </p:nvSpPr>
            <p:spPr>
              <a:xfrm>
                <a:off x="3581400" y="3276600"/>
                <a:ext cx="914400" cy="1066800"/>
              </a:xfrm>
              <a:prstGeom prst="arc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orbel" pitchFamily="34" charset="0"/>
                </a:endParaRPr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 rot="5400000" flipH="1" flipV="1">
                <a:off x="3734594" y="3504406"/>
                <a:ext cx="609600" cy="1588"/>
              </a:xfrm>
              <a:prstGeom prst="line">
                <a:avLst/>
              </a:prstGeom>
              <a:ln w="28575">
                <a:solidFill>
                  <a:srgbClr val="FF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TextBox 86"/>
            <p:cNvSpPr txBox="1"/>
            <p:nvPr/>
          </p:nvSpPr>
          <p:spPr>
            <a:xfrm>
              <a:off x="2895600" y="5867400"/>
              <a:ext cx="4572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solidFill>
                    <a:srgbClr val="FF0066"/>
                  </a:solidFill>
                  <a:latin typeface="Corbel" pitchFamily="34" charset="0"/>
                </a:rPr>
                <a:t>1</a:t>
              </a:r>
              <a:endParaRPr lang="en-US" sz="2500" dirty="0">
                <a:solidFill>
                  <a:srgbClr val="FF0066"/>
                </a:solidFill>
                <a:latin typeface="Corbel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029200" y="3810000"/>
              <a:ext cx="4572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solidFill>
                    <a:srgbClr val="FF0066"/>
                  </a:solidFill>
                  <a:latin typeface="Corbel" pitchFamily="34" charset="0"/>
                </a:rPr>
                <a:t>3</a:t>
              </a:r>
              <a:endParaRPr lang="en-US" sz="2500" dirty="0">
                <a:solidFill>
                  <a:srgbClr val="FF0066"/>
                </a:solidFill>
                <a:latin typeface="Corbel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962400" y="2743200"/>
              <a:ext cx="4572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 smtClean="0">
                  <a:solidFill>
                    <a:srgbClr val="FF0066"/>
                  </a:solidFill>
                  <a:latin typeface="Corbel" pitchFamily="34" charset="0"/>
                </a:rPr>
                <a:t>2</a:t>
              </a:r>
              <a:endParaRPr lang="en-US" sz="2500" dirty="0">
                <a:solidFill>
                  <a:srgbClr val="FF0066"/>
                </a:solidFill>
                <a:latin typeface="Corbel" pitchFamily="34" charset="0"/>
              </a:endParaRPr>
            </a:p>
          </p:txBody>
        </p:sp>
        <p:sp>
          <p:nvSpPr>
            <p:cNvPr id="94" name="Circular Arrow 93"/>
            <p:cNvSpPr/>
            <p:nvPr/>
          </p:nvSpPr>
          <p:spPr>
            <a:xfrm>
              <a:off x="3733800" y="3124200"/>
              <a:ext cx="1219200" cy="1219200"/>
            </a:xfrm>
            <a:prstGeom prst="circularArrow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Corbel" pitchFamily="34" charset="0"/>
              </a:endParaRP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3048000" y="4572000"/>
            <a:ext cx="1295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4">
                    <a:lumMod val="50000"/>
                  </a:schemeClr>
                </a:solidFill>
                <a:latin typeface="Corbel" pitchFamily="34" charset="0"/>
              </a:rPr>
              <a:t>living</a:t>
            </a:r>
            <a:endParaRPr lang="en-US" sz="2200" dirty="0">
              <a:solidFill>
                <a:schemeClr val="accent4">
                  <a:lumMod val="50000"/>
                </a:schemeClr>
              </a:solidFill>
              <a:latin typeface="Corbel" pitchFamily="34" charset="0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743200" y="2514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rbel" pitchFamily="34" charset="0"/>
              </a:rPr>
              <a:t>bedroom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Corbel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572000" y="38862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rbel" pitchFamily="34" charset="0"/>
              </a:rPr>
              <a:t>b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rbel" pitchFamily="34" charset="0"/>
              </a:rPr>
              <a:t>ed</a:t>
            </a:r>
          </a:p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rbel" pitchFamily="34" charset="0"/>
              </a:rPr>
              <a:t>room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Corbel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486400" y="3429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rbel" pitchFamily="34" charset="0"/>
              </a:rPr>
              <a:t>bath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Corbel" pitchFamily="34" charset="0"/>
            </a:endParaRPr>
          </a:p>
        </p:txBody>
      </p:sp>
      <p:sp>
        <p:nvSpPr>
          <p:cNvPr id="100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1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53732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102" name="Footer Placeholder 8"/>
          <p:cNvSpPr txBox="1">
            <a:spLocks/>
          </p:cNvSpPr>
          <p:nvPr/>
        </p:nvSpPr>
        <p:spPr>
          <a:xfrm>
            <a:off x="1981200" y="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Geometrical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Rule Terminology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latin typeface="Corbel" pitchFamily="34" charset="0"/>
              </a:rPr>
              <a:t>2. </a:t>
            </a:r>
            <a:r>
              <a:rPr lang="en-US" sz="4000" b="1" dirty="0" smtClean="0">
                <a:latin typeface="Corbel" pitchFamily="34" charset="0"/>
              </a:rPr>
              <a:t>A polygon should satisfy a minimum, maximum </a:t>
            </a:r>
            <a:r>
              <a:rPr lang="en-US" sz="4000" b="1" dirty="0" smtClean="0">
                <a:latin typeface="Corbel" pitchFamily="34" charset="0"/>
              </a:rPr>
              <a:t>area</a:t>
            </a:r>
            <a:endParaRPr lang="en-US" sz="3800" b="1" dirty="0">
              <a:latin typeface="Corbe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752600" y="1722437"/>
            <a:ext cx="6934200" cy="4525963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>
                <a:latin typeface="Corbel" pitchFamily="34" charset="0"/>
              </a:rPr>
              <a:t>Why</a:t>
            </a:r>
          </a:p>
          <a:p>
            <a:pPr marL="514350" indent="-514350">
              <a:buNone/>
            </a:pPr>
            <a:r>
              <a:rPr lang="en-US" dirty="0" smtClean="0">
                <a:latin typeface="Corbel" pitchFamily="34" charset="0"/>
              </a:rPr>
              <a:t>	To check whether a polygon satisfies the minimum </a:t>
            </a:r>
            <a:r>
              <a:rPr lang="en-US" dirty="0" smtClean="0">
                <a:latin typeface="Corbel" pitchFamily="34" charset="0"/>
              </a:rPr>
              <a:t>and maximum area </a:t>
            </a:r>
            <a:r>
              <a:rPr lang="en-US" dirty="0" smtClean="0">
                <a:latin typeface="Corbel" pitchFamily="34" charset="0"/>
              </a:rPr>
              <a:t>required by a specific type of a polygon</a:t>
            </a:r>
          </a:p>
          <a:p>
            <a:pPr marL="1314450" lvl="2" indent="-514350">
              <a:buNone/>
            </a:pPr>
            <a:endParaRPr lang="en-US" dirty="0" smtClean="0">
              <a:latin typeface="Corbel" pitchFamily="34" charset="0"/>
            </a:endParaRPr>
          </a:p>
          <a:p>
            <a:pPr marL="514350" indent="-514350">
              <a:buNone/>
            </a:pPr>
            <a:r>
              <a:rPr lang="en-US" dirty="0" smtClean="0">
                <a:latin typeface="Corbel" pitchFamily="34" charset="0"/>
              </a:rPr>
              <a:t>Eg : minimum area required by a bedroom : 11 square meters</a:t>
            </a:r>
            <a:endParaRPr lang="en-US" dirty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Corbel" pitchFamily="34" charset="0"/>
            </a:endParaRPr>
          </a:p>
        </p:txBody>
      </p:sp>
      <p:sp>
        <p:nvSpPr>
          <p:cNvPr id="4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6" name="Footer Placeholder 8"/>
          <p:cNvSpPr txBox="1">
            <a:spLocks/>
          </p:cNvSpPr>
          <p:nvPr/>
        </p:nvSpPr>
        <p:spPr>
          <a:xfrm>
            <a:off x="1981200" y="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Geometrical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Rule Terminology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Autofit/>
          </a:bodyPr>
          <a:lstStyle/>
          <a:p>
            <a:r>
              <a:rPr lang="en-US" sz="38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Find </a:t>
            </a:r>
            <a:r>
              <a:rPr lang="en-US" sz="38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the Area of a Polygon</a:t>
            </a:r>
            <a:endParaRPr lang="en-US" sz="38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14600" y="5791200"/>
            <a:ext cx="56388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 flipH="1" flipV="1">
            <a:off x="952500" y="4075906"/>
            <a:ext cx="4191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33" idx="1"/>
          </p:cNvCxnSpPr>
          <p:nvPr/>
        </p:nvCxnSpPr>
        <p:spPr>
          <a:xfrm rot="10800000" flipV="1">
            <a:off x="4038603" y="3042749"/>
            <a:ext cx="1588" cy="274924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429794" y="4037806"/>
            <a:ext cx="3505200" cy="15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33" idx="0"/>
          </p:cNvCxnSpPr>
          <p:nvPr/>
        </p:nvCxnSpPr>
        <p:spPr>
          <a:xfrm rot="16200000" flipV="1">
            <a:off x="4133850" y="1200150"/>
            <a:ext cx="1588" cy="2171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33" idx="1"/>
          </p:cNvCxnSpPr>
          <p:nvPr/>
        </p:nvCxnSpPr>
        <p:spPr>
          <a:xfrm rot="10800000" flipV="1">
            <a:off x="3048003" y="3042749"/>
            <a:ext cx="990601" cy="52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67000" y="2877235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Monotype Corsiva" pitchFamily="66" charset="0"/>
              </a:rPr>
              <a:t>y1</a:t>
            </a:r>
            <a:endParaRPr lang="en-US" sz="1500" dirty="0">
              <a:latin typeface="Monotype Corsiva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67000" y="2133600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Monotype Corsiva" pitchFamily="66" charset="0"/>
              </a:rPr>
              <a:t>y2</a:t>
            </a:r>
            <a:endParaRPr lang="en-US" sz="1500" dirty="0">
              <a:latin typeface="Monotype Corsiva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86200" y="5791200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Monotype Corsiva" pitchFamily="66" charset="0"/>
              </a:rPr>
              <a:t>x1</a:t>
            </a:r>
            <a:endParaRPr lang="en-US" sz="1500" dirty="0">
              <a:latin typeface="Monotype Corsiva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76800" y="5791200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Monotype Corsiva" pitchFamily="66" charset="0"/>
              </a:rPr>
              <a:t>x2</a:t>
            </a:r>
            <a:endParaRPr lang="en-US" sz="1500" dirty="0">
              <a:latin typeface="Monotype Corsiva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43200" y="1676400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Monotype Corsiva" pitchFamily="66" charset="0"/>
              </a:rPr>
              <a:t>y</a:t>
            </a:r>
            <a:endParaRPr lang="en-US" sz="1500" dirty="0">
              <a:latin typeface="Monotype Corsiva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229600" y="5638800"/>
            <a:ext cx="5334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>
                <a:latin typeface="Monotype Corsiva" pitchFamily="66" charset="0"/>
              </a:rPr>
              <a:t>x</a:t>
            </a:r>
            <a:endParaRPr lang="en-US" sz="1500" dirty="0">
              <a:latin typeface="Monotype Corsiva" pitchFamily="66" charset="0"/>
            </a:endParaRPr>
          </a:p>
        </p:txBody>
      </p:sp>
      <p:sp>
        <p:nvSpPr>
          <p:cNvPr id="33" name="Regular Pentagon 32"/>
          <p:cNvSpPr/>
          <p:nvPr/>
        </p:nvSpPr>
        <p:spPr>
          <a:xfrm>
            <a:off x="4038600" y="2286000"/>
            <a:ext cx="2362200" cy="1981200"/>
          </a:xfrm>
          <a:prstGeom prst="pentag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569378" y="2296180"/>
            <a:ext cx="22862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latin typeface="Monotype Corsiva" pitchFamily="66" charset="0"/>
              </a:rPr>
              <a:t>Y = (y1 + y2) / 2</a:t>
            </a:r>
            <a:endParaRPr lang="en-US" sz="2800" dirty="0"/>
          </a:p>
        </p:txBody>
      </p:sp>
      <p:sp>
        <p:nvSpPr>
          <p:cNvPr id="41" name="Rectangle 40"/>
          <p:cNvSpPr/>
          <p:nvPr/>
        </p:nvSpPr>
        <p:spPr>
          <a:xfrm>
            <a:off x="6569378" y="2765048"/>
            <a:ext cx="19335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latin typeface="Monotype Corsiva" pitchFamily="66" charset="0"/>
              </a:rPr>
              <a:t>X = (x2 – x1) </a:t>
            </a:r>
            <a:endParaRPr lang="en-US" sz="2800" dirty="0"/>
          </a:p>
        </p:txBody>
      </p:sp>
      <p:sp>
        <p:nvSpPr>
          <p:cNvPr id="42" name="Rectangle 41"/>
          <p:cNvSpPr/>
          <p:nvPr/>
        </p:nvSpPr>
        <p:spPr>
          <a:xfrm>
            <a:off x="6553200" y="3286780"/>
            <a:ext cx="2004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latin typeface="Monotype Corsiva" pitchFamily="66" charset="0"/>
              </a:rPr>
              <a:t>area 1 = X * Y</a:t>
            </a:r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6477000" y="3820180"/>
            <a:ext cx="2514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 smtClean="0">
                <a:latin typeface="Monotype Corsiva" pitchFamily="66" charset="0"/>
              </a:rPr>
              <a:t>Area  =  area 1 + area 2 + area 3 + area 4 + area 5</a:t>
            </a:r>
            <a:endParaRPr lang="en-US" sz="2800" dirty="0"/>
          </a:p>
        </p:txBody>
      </p:sp>
      <p:cxnSp>
        <p:nvCxnSpPr>
          <p:cNvPr id="45" name="Straight Connector 44"/>
          <p:cNvCxnSpPr/>
          <p:nvPr/>
        </p:nvCxnSpPr>
        <p:spPr>
          <a:xfrm>
            <a:off x="6324600" y="3808412"/>
            <a:ext cx="2514600" cy="158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4074349" y="4429780"/>
            <a:ext cx="10310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latin typeface="Monotype Corsiva" pitchFamily="66" charset="0"/>
              </a:rPr>
              <a:t>area 1 </a:t>
            </a:r>
            <a:endParaRPr lang="en-US" sz="2800" dirty="0"/>
          </a:p>
        </p:txBody>
      </p:sp>
      <p:sp>
        <p:nvSpPr>
          <p:cNvPr id="22" name="Rectangle 21"/>
          <p:cNvSpPr/>
          <p:nvPr/>
        </p:nvSpPr>
        <p:spPr>
          <a:xfrm>
            <a:off x="4724400" y="3124200"/>
            <a:ext cx="8659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smtClean="0">
                <a:latin typeface="Monotype Corsiva" pitchFamily="66" charset="0"/>
              </a:rPr>
              <a:t>Area </a:t>
            </a:r>
            <a:endParaRPr lang="en-US" sz="2800" dirty="0"/>
          </a:p>
        </p:txBody>
      </p:sp>
      <p:sp>
        <p:nvSpPr>
          <p:cNvPr id="25" name="Slide Number Placeholder 6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CA064EFD-D663-47D6-9A88-3079E72099F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286000" y="6492875"/>
            <a:ext cx="5867400" cy="365125"/>
          </a:xfrm>
        </p:spPr>
        <p:txBody>
          <a:bodyPr/>
          <a:lstStyle/>
          <a:p>
            <a:r>
              <a:rPr lang="en-US" dirty="0" smtClean="0">
                <a:latin typeface="Corbel" pitchFamily="34" charset="0"/>
              </a:rPr>
              <a:t>Architectural Home Plan Designing with Knowledge Base Inspection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29" name="Footer Placeholder 8"/>
          <p:cNvSpPr txBox="1">
            <a:spLocks/>
          </p:cNvSpPr>
          <p:nvPr/>
        </p:nvSpPr>
        <p:spPr>
          <a:xfrm>
            <a:off x="1981200" y="0"/>
            <a:ext cx="586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Geometrical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Corbel" pitchFamily="34" charset="0"/>
                <a:ea typeface="+mn-ea"/>
                <a:cs typeface="+mn-cs"/>
              </a:rPr>
              <a:t>Rule Terminology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orbe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8590</TotalTime>
  <Words>1208</Words>
  <Application>Microsoft Office PowerPoint</Application>
  <PresentationFormat>On-screen Show (4:3)</PresentationFormat>
  <Paragraphs>302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Architectural Home Plan Design  Supporting System with  Knowledge Base Inspection</vt:lpstr>
      <vt:lpstr>Slide 2</vt:lpstr>
      <vt:lpstr>Summary of Implemented Geometrical Rules</vt:lpstr>
      <vt:lpstr>Knowledge Base Implementation  Current Stage</vt:lpstr>
      <vt:lpstr>Geometrical Rule Terminology Addressed</vt:lpstr>
      <vt:lpstr>1. There should be a path to move from any polygon to any other (cont)</vt:lpstr>
      <vt:lpstr>1. There should be a path to move from any polygon to any other (cont)</vt:lpstr>
      <vt:lpstr>2. A polygon should satisfy a minimum, maximum area</vt:lpstr>
      <vt:lpstr>Find the Area of a Polygon</vt:lpstr>
      <vt:lpstr>2. A polygon should satisfy a minimum width</vt:lpstr>
      <vt:lpstr>Find the Width of a Polygon</vt:lpstr>
      <vt:lpstr>3. Windows should be placed properly</vt:lpstr>
      <vt:lpstr>3. Windows should be placed properly (cont)</vt:lpstr>
      <vt:lpstr>Knowledge Base Implementation   Current Stage</vt:lpstr>
      <vt:lpstr>1. Find the Direction of a Polygon with respect to the centroid of the house</vt:lpstr>
      <vt:lpstr>Architectural Terminologies</vt:lpstr>
      <vt:lpstr>1. Find the Direction of a Polygon (cont)</vt:lpstr>
      <vt:lpstr>Take the list of polygons of the house</vt:lpstr>
      <vt:lpstr>Slide 19</vt:lpstr>
      <vt:lpstr>Remove the inner lines of the polygon</vt:lpstr>
      <vt:lpstr>Find the centroid of the house</vt:lpstr>
      <vt:lpstr>Find the centroid of the specific polygon</vt:lpstr>
      <vt:lpstr>Find the centroid of a polygon - Equation</vt:lpstr>
      <vt:lpstr>Slide 24</vt:lpstr>
      <vt:lpstr>Slide 25</vt:lpstr>
      <vt:lpstr>Slide 26</vt:lpstr>
      <vt:lpstr>Knowledge Base Implementation   Current Stage</vt:lpstr>
      <vt:lpstr>Legal Rules</vt:lpstr>
      <vt:lpstr>1. Find the distances from the edges</vt:lpstr>
      <vt:lpstr>Next…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Initial Home Plan Designing System</dc:title>
  <dc:creator>Minu</dc:creator>
  <cp:lastModifiedBy>Minu</cp:lastModifiedBy>
  <cp:revision>300</cp:revision>
  <dcterms:created xsi:type="dcterms:W3CDTF">2014-01-27T15:33:49Z</dcterms:created>
  <dcterms:modified xsi:type="dcterms:W3CDTF">2014-10-28T03:48:23Z</dcterms:modified>
</cp:coreProperties>
</file>