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71" r:id="rId3"/>
    <p:sldId id="272" r:id="rId4"/>
    <p:sldId id="273" r:id="rId5"/>
    <p:sldId id="306" r:id="rId6"/>
    <p:sldId id="275" r:id="rId7"/>
    <p:sldId id="280" r:id="rId8"/>
    <p:sldId id="279" r:id="rId9"/>
    <p:sldId id="278" r:id="rId10"/>
    <p:sldId id="281" r:id="rId11"/>
    <p:sldId id="282" r:id="rId12"/>
    <p:sldId id="283" r:id="rId13"/>
    <p:sldId id="285" r:id="rId14"/>
    <p:sldId id="286" r:id="rId15"/>
    <p:sldId id="287" r:id="rId16"/>
    <p:sldId id="288" r:id="rId17"/>
    <p:sldId id="289" r:id="rId18"/>
    <p:sldId id="290" r:id="rId19"/>
    <p:sldId id="291" r:id="rId20"/>
    <p:sldId id="292" r:id="rId21"/>
    <p:sldId id="293" r:id="rId22"/>
    <p:sldId id="294" r:id="rId23"/>
    <p:sldId id="296" r:id="rId24"/>
    <p:sldId id="298" r:id="rId25"/>
    <p:sldId id="299" r:id="rId26"/>
    <p:sldId id="300" r:id="rId27"/>
    <p:sldId id="301" r:id="rId28"/>
    <p:sldId id="302" r:id="rId29"/>
    <p:sldId id="303" r:id="rId30"/>
    <p:sldId id="304" r:id="rId31"/>
    <p:sldId id="305" r:id="rId32"/>
    <p:sldId id="270"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D40AC4-5100-425C-85D2-7A7DA717C725}"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en-US"/>
        </a:p>
      </dgm:t>
    </dgm:pt>
    <dgm:pt modelId="{7A11B111-21B6-4BE2-B058-B7E4BBFAF500}">
      <dgm:prSet phldrT="[Text]"/>
      <dgm:spPr/>
      <dgm:t>
        <a:bodyPr/>
        <a:lstStyle/>
        <a:p>
          <a:r>
            <a:rPr lang="en-US" dirty="0" smtClean="0">
              <a:latin typeface="Corbel" pitchFamily="34" charset="0"/>
            </a:rPr>
            <a:t>Typical automating planning </a:t>
          </a:r>
          <a:endParaRPr lang="en-US" dirty="0">
            <a:latin typeface="Corbel" pitchFamily="34" charset="0"/>
          </a:endParaRPr>
        </a:p>
      </dgm:t>
    </dgm:pt>
    <dgm:pt modelId="{2295E502-47AF-48A3-9C68-E76D74D9788F}" type="parTrans" cxnId="{3091AC9C-B5CF-4E54-A3C6-046907533D25}">
      <dgm:prSet/>
      <dgm:spPr/>
      <dgm:t>
        <a:bodyPr/>
        <a:lstStyle/>
        <a:p>
          <a:endParaRPr lang="en-US"/>
        </a:p>
      </dgm:t>
    </dgm:pt>
    <dgm:pt modelId="{B0EB0F19-4C08-4366-8324-E0B16A999209}" type="sibTrans" cxnId="{3091AC9C-B5CF-4E54-A3C6-046907533D25}">
      <dgm:prSet/>
      <dgm:spPr/>
      <dgm:t>
        <a:bodyPr/>
        <a:lstStyle/>
        <a:p>
          <a:endParaRPr lang="en-US"/>
        </a:p>
      </dgm:t>
    </dgm:pt>
    <dgm:pt modelId="{65E6EC25-E6A4-44AF-8409-F53CEC6DFEA1}">
      <dgm:prSet phldrT="[Text]"/>
      <dgm:spPr/>
      <dgm:t>
        <a:bodyPr/>
        <a:lstStyle/>
        <a:p>
          <a:r>
            <a:rPr lang="en-US" dirty="0" smtClean="0">
              <a:latin typeface="Corbel" pitchFamily="34" charset="0"/>
            </a:rPr>
            <a:t>Find the abstract shape information (higher-level feature) in a part</a:t>
          </a:r>
          <a:endParaRPr lang="en-US" dirty="0">
            <a:latin typeface="Corbel" pitchFamily="34" charset="0"/>
          </a:endParaRPr>
        </a:p>
      </dgm:t>
    </dgm:pt>
    <dgm:pt modelId="{A104759C-9160-422B-801B-F1F838FD80CC}" type="parTrans" cxnId="{59A1C771-22ED-4CD6-A85A-00EC9137A2D4}">
      <dgm:prSet/>
      <dgm:spPr/>
      <dgm:t>
        <a:bodyPr/>
        <a:lstStyle/>
        <a:p>
          <a:endParaRPr lang="en-US"/>
        </a:p>
      </dgm:t>
    </dgm:pt>
    <dgm:pt modelId="{72B1F075-3F58-4E8D-B847-95065569B234}" type="sibTrans" cxnId="{59A1C771-22ED-4CD6-A85A-00EC9137A2D4}">
      <dgm:prSet/>
      <dgm:spPr/>
      <dgm:t>
        <a:bodyPr/>
        <a:lstStyle/>
        <a:p>
          <a:endParaRPr lang="en-US"/>
        </a:p>
      </dgm:t>
    </dgm:pt>
    <dgm:pt modelId="{7981B22C-9773-4FFD-A0E6-59574ED48F70}">
      <dgm:prSet phldrT="[Text]"/>
      <dgm:spPr/>
      <dgm:t>
        <a:bodyPr/>
        <a:lstStyle/>
        <a:p>
          <a:r>
            <a:rPr lang="en-US" dirty="0" smtClean="0">
              <a:latin typeface="Corbel" pitchFamily="34" charset="0"/>
            </a:rPr>
            <a:t>Determine the relationships between the features.</a:t>
          </a:r>
          <a:br>
            <a:rPr lang="en-US" dirty="0" smtClean="0">
              <a:latin typeface="Corbel" pitchFamily="34" charset="0"/>
            </a:rPr>
          </a:br>
          <a:endParaRPr lang="en-US" dirty="0">
            <a:latin typeface="Corbel" pitchFamily="34" charset="0"/>
          </a:endParaRPr>
        </a:p>
      </dgm:t>
    </dgm:pt>
    <dgm:pt modelId="{D6B56BBD-40A4-4394-9766-2406A6B55A29}" type="parTrans" cxnId="{6A1A06F1-C9C6-4D8E-8942-E54D6EE860ED}">
      <dgm:prSet/>
      <dgm:spPr/>
      <dgm:t>
        <a:bodyPr/>
        <a:lstStyle/>
        <a:p>
          <a:endParaRPr lang="en-US"/>
        </a:p>
      </dgm:t>
    </dgm:pt>
    <dgm:pt modelId="{002A3D43-F577-48B9-84E2-9A9DBF836FAD}" type="sibTrans" cxnId="{6A1A06F1-C9C6-4D8E-8942-E54D6EE860ED}">
      <dgm:prSet/>
      <dgm:spPr/>
      <dgm:t>
        <a:bodyPr/>
        <a:lstStyle/>
        <a:p>
          <a:endParaRPr lang="en-US"/>
        </a:p>
      </dgm:t>
    </dgm:pt>
    <dgm:pt modelId="{3960A53D-75BD-4C61-8307-D553B25DC841}">
      <dgm:prSet phldrT="[Text]"/>
      <dgm:spPr/>
      <dgm:t>
        <a:bodyPr/>
        <a:lstStyle/>
        <a:p>
          <a:r>
            <a:rPr lang="en-US" dirty="0" smtClean="0">
              <a:latin typeface="Corbel" pitchFamily="34" charset="0"/>
            </a:rPr>
            <a:t>Automated inspection planning</a:t>
          </a:r>
          <a:endParaRPr lang="en-US" dirty="0">
            <a:latin typeface="Corbel" pitchFamily="34" charset="0"/>
          </a:endParaRPr>
        </a:p>
      </dgm:t>
    </dgm:pt>
    <dgm:pt modelId="{B3DFC604-DD37-44A4-99E9-536336BD3634}" type="parTrans" cxnId="{EDC20C76-A3E8-48B5-A250-07A48D2CE4BF}">
      <dgm:prSet/>
      <dgm:spPr/>
      <dgm:t>
        <a:bodyPr/>
        <a:lstStyle/>
        <a:p>
          <a:endParaRPr lang="en-US"/>
        </a:p>
      </dgm:t>
    </dgm:pt>
    <dgm:pt modelId="{3609A617-5A01-4582-99BC-93077E67875D}" type="sibTrans" cxnId="{EDC20C76-A3E8-48B5-A250-07A48D2CE4BF}">
      <dgm:prSet/>
      <dgm:spPr/>
      <dgm:t>
        <a:bodyPr/>
        <a:lstStyle/>
        <a:p>
          <a:endParaRPr lang="en-US"/>
        </a:p>
      </dgm:t>
    </dgm:pt>
    <dgm:pt modelId="{30FBC287-BEED-42CB-B84F-1F29DDBC7BAC}">
      <dgm:prSet phldrT="[Text]"/>
      <dgm:spPr/>
      <dgm:t>
        <a:bodyPr/>
        <a:lstStyle/>
        <a:p>
          <a:r>
            <a:rPr lang="en-US" dirty="0" smtClean="0">
              <a:latin typeface="Corbel" pitchFamily="34" charset="0"/>
            </a:rPr>
            <a:t>Component/probe orientation strategy.</a:t>
          </a:r>
          <a:br>
            <a:rPr lang="en-US" dirty="0" smtClean="0">
              <a:latin typeface="Corbel" pitchFamily="34" charset="0"/>
            </a:rPr>
          </a:br>
          <a:endParaRPr lang="en-US" dirty="0">
            <a:latin typeface="Corbel" pitchFamily="34" charset="0"/>
          </a:endParaRPr>
        </a:p>
      </dgm:t>
    </dgm:pt>
    <dgm:pt modelId="{32BF59C8-D264-4B29-9997-E2F440A19C23}" type="parTrans" cxnId="{62FC0B1C-00DB-4A70-8C82-B4F79D8EC255}">
      <dgm:prSet/>
      <dgm:spPr/>
      <dgm:t>
        <a:bodyPr/>
        <a:lstStyle/>
        <a:p>
          <a:endParaRPr lang="en-US"/>
        </a:p>
      </dgm:t>
    </dgm:pt>
    <dgm:pt modelId="{BBF2D159-E65C-4209-A617-3C060FE6C5DF}" type="sibTrans" cxnId="{62FC0B1C-00DB-4A70-8C82-B4F79D8EC255}">
      <dgm:prSet/>
      <dgm:spPr/>
      <dgm:t>
        <a:bodyPr/>
        <a:lstStyle/>
        <a:p>
          <a:endParaRPr lang="en-US"/>
        </a:p>
      </dgm:t>
    </dgm:pt>
    <dgm:pt modelId="{4B2132BD-13B4-48E3-8378-63B84750F2DD}">
      <dgm:prSet phldrT="[Text]"/>
      <dgm:spPr/>
      <dgm:t>
        <a:bodyPr/>
        <a:lstStyle/>
        <a:p>
          <a:r>
            <a:rPr lang="en-US" dirty="0" smtClean="0">
              <a:latin typeface="Corbel" pitchFamily="34" charset="0"/>
            </a:rPr>
            <a:t>Probe point placement algorithms and probing density.</a:t>
          </a:r>
          <a:endParaRPr lang="en-US" dirty="0">
            <a:latin typeface="Corbel" pitchFamily="34" charset="0"/>
          </a:endParaRPr>
        </a:p>
      </dgm:t>
    </dgm:pt>
    <dgm:pt modelId="{5EAA80F6-3230-488C-ADC7-92E6D54C3371}" type="parTrans" cxnId="{F84AAE5F-34AC-47D1-A5D1-06544D4652A6}">
      <dgm:prSet/>
      <dgm:spPr/>
      <dgm:t>
        <a:bodyPr/>
        <a:lstStyle/>
        <a:p>
          <a:endParaRPr lang="en-US"/>
        </a:p>
      </dgm:t>
    </dgm:pt>
    <dgm:pt modelId="{4D2DB006-0E6D-4B2D-A6E2-AB3712DA852F}" type="sibTrans" cxnId="{F84AAE5F-34AC-47D1-A5D1-06544D4652A6}">
      <dgm:prSet/>
      <dgm:spPr/>
      <dgm:t>
        <a:bodyPr/>
        <a:lstStyle/>
        <a:p>
          <a:endParaRPr lang="en-US"/>
        </a:p>
      </dgm:t>
    </dgm:pt>
    <dgm:pt modelId="{2C51C7A8-3516-4666-8E7B-8F9A973A33DD}">
      <dgm:prSet phldrT="[Text]"/>
      <dgm:spPr/>
      <dgm:t>
        <a:bodyPr/>
        <a:lstStyle/>
        <a:p>
          <a:r>
            <a:rPr lang="en-US" dirty="0" smtClean="0">
              <a:latin typeface="Corbel" pitchFamily="34" charset="0"/>
            </a:rPr>
            <a:t>Determine, on the basis of the above information, the physical entities (edges, </a:t>
          </a:r>
          <a:r>
            <a:rPr lang="en-US" i="1" dirty="0" smtClean="0">
              <a:latin typeface="Corbel" pitchFamily="34" charset="0"/>
            </a:rPr>
            <a:t>etc.) to be measured.</a:t>
          </a:r>
          <a:endParaRPr lang="en-US" dirty="0">
            <a:latin typeface="Corbel" pitchFamily="34" charset="0"/>
          </a:endParaRPr>
        </a:p>
      </dgm:t>
    </dgm:pt>
    <dgm:pt modelId="{66D26AD3-4F6D-447A-A675-A97A68B55387}" type="parTrans" cxnId="{DC1016DC-F06C-4013-B8B8-8800B2AA9A3A}">
      <dgm:prSet/>
      <dgm:spPr/>
      <dgm:t>
        <a:bodyPr/>
        <a:lstStyle/>
        <a:p>
          <a:endParaRPr lang="en-US"/>
        </a:p>
      </dgm:t>
    </dgm:pt>
    <dgm:pt modelId="{72747002-3B8D-4359-B711-4F452F41B483}" type="sibTrans" cxnId="{DC1016DC-F06C-4013-B8B8-8800B2AA9A3A}">
      <dgm:prSet/>
      <dgm:spPr/>
      <dgm:t>
        <a:bodyPr/>
        <a:lstStyle/>
        <a:p>
          <a:endParaRPr lang="en-US"/>
        </a:p>
      </dgm:t>
    </dgm:pt>
    <dgm:pt modelId="{FC489E37-B246-46EB-BA5B-39047A7BE2FB}">
      <dgm:prSet phldrT="[Text]"/>
      <dgm:spPr/>
      <dgm:t>
        <a:bodyPr/>
        <a:lstStyle/>
        <a:p>
          <a:r>
            <a:rPr lang="en-US" dirty="0" smtClean="0">
              <a:latin typeface="Corbel" pitchFamily="34" charset="0"/>
            </a:rPr>
            <a:t>Determine the possible probe locations and a probe direction</a:t>
          </a:r>
          <a:endParaRPr lang="en-US" dirty="0">
            <a:latin typeface="Corbel" pitchFamily="34" charset="0"/>
          </a:endParaRPr>
        </a:p>
      </dgm:t>
    </dgm:pt>
    <dgm:pt modelId="{FC618842-4B74-4FBD-9131-0D8312389567}" type="parTrans" cxnId="{9CF35251-3AFA-442D-A5DD-6C6D54D44632}">
      <dgm:prSet/>
      <dgm:spPr/>
      <dgm:t>
        <a:bodyPr/>
        <a:lstStyle/>
        <a:p>
          <a:endParaRPr lang="en-US"/>
        </a:p>
      </dgm:t>
    </dgm:pt>
    <dgm:pt modelId="{0BE37A4A-D6AA-4A34-B03B-D8CC292B554B}" type="sibTrans" cxnId="{9CF35251-3AFA-442D-A5DD-6C6D54D44632}">
      <dgm:prSet/>
      <dgm:spPr/>
      <dgm:t>
        <a:bodyPr/>
        <a:lstStyle/>
        <a:p>
          <a:endParaRPr lang="en-US"/>
        </a:p>
      </dgm:t>
    </dgm:pt>
    <dgm:pt modelId="{ECAE8516-1BBC-4C0F-8DEB-736FB0CF8ED6}">
      <dgm:prSet phldrT="[Text]"/>
      <dgm:spPr/>
      <dgm:t>
        <a:bodyPr/>
        <a:lstStyle/>
        <a:p>
          <a:r>
            <a:rPr lang="en-US" smtClean="0">
              <a:latin typeface="Corbel" pitchFamily="34" charset="0"/>
            </a:rPr>
            <a:t>Minimize probing operations while achieving successful measurement of all entities (optimization).</a:t>
          </a:r>
          <a:endParaRPr lang="en-US" dirty="0">
            <a:latin typeface="Corbel" pitchFamily="34" charset="0"/>
          </a:endParaRPr>
        </a:p>
      </dgm:t>
    </dgm:pt>
    <dgm:pt modelId="{1C4FB465-A6E4-439B-A2C8-C71ABC50DEB2}" type="parTrans" cxnId="{7529D84C-8970-46A9-8ED4-DCDF0BE8406F}">
      <dgm:prSet/>
      <dgm:spPr/>
      <dgm:t>
        <a:bodyPr/>
        <a:lstStyle/>
        <a:p>
          <a:endParaRPr lang="en-US"/>
        </a:p>
      </dgm:t>
    </dgm:pt>
    <dgm:pt modelId="{50B896B4-35E2-41C3-AC05-3AAA174E2E4B}" type="sibTrans" cxnId="{7529D84C-8970-46A9-8ED4-DCDF0BE8406F}">
      <dgm:prSet/>
      <dgm:spPr/>
      <dgm:t>
        <a:bodyPr/>
        <a:lstStyle/>
        <a:p>
          <a:endParaRPr lang="en-US"/>
        </a:p>
      </dgm:t>
    </dgm:pt>
    <dgm:pt modelId="{82A4A759-98E8-4D7E-9123-2EEA3708B839}">
      <dgm:prSet phldrT="[Text]"/>
      <dgm:spPr/>
      <dgm:t>
        <a:bodyPr/>
        <a:lstStyle/>
        <a:p>
          <a:r>
            <a:rPr lang="en-US" dirty="0" smtClean="0">
              <a:latin typeface="Corbel" pitchFamily="34" charset="0"/>
            </a:rPr>
            <a:t>Sequence of probing</a:t>
          </a:r>
          <a:br>
            <a:rPr lang="en-US" dirty="0" smtClean="0">
              <a:latin typeface="Corbel" pitchFamily="34" charset="0"/>
            </a:rPr>
          </a:br>
          <a:r>
            <a:rPr lang="en-US" dirty="0" smtClean="0">
              <a:latin typeface="Corbel" pitchFamily="34" charset="0"/>
            </a:rPr>
            <a:t/>
          </a:r>
          <a:br>
            <a:rPr lang="en-US" dirty="0" smtClean="0">
              <a:latin typeface="Corbel" pitchFamily="34" charset="0"/>
            </a:rPr>
          </a:br>
          <a:r>
            <a:rPr lang="en-US" dirty="0" smtClean="0">
              <a:latin typeface="Corbel" pitchFamily="34" charset="0"/>
            </a:rPr>
            <a:t/>
          </a:r>
          <a:br>
            <a:rPr lang="en-US" dirty="0" smtClean="0">
              <a:latin typeface="Corbel" pitchFamily="34" charset="0"/>
            </a:rPr>
          </a:br>
          <a:endParaRPr lang="en-US" dirty="0">
            <a:latin typeface="Corbel" pitchFamily="34" charset="0"/>
          </a:endParaRPr>
        </a:p>
      </dgm:t>
    </dgm:pt>
    <dgm:pt modelId="{07544364-A1B6-41B3-919C-790BF95276E4}" type="parTrans" cxnId="{AF8AD94A-4863-476E-B6F6-23ADA30FE030}">
      <dgm:prSet/>
      <dgm:spPr/>
      <dgm:t>
        <a:bodyPr/>
        <a:lstStyle/>
        <a:p>
          <a:endParaRPr lang="en-US"/>
        </a:p>
      </dgm:t>
    </dgm:pt>
    <dgm:pt modelId="{5E1D22AB-3E7B-44C3-9320-65D7F91F5700}" type="sibTrans" cxnId="{AF8AD94A-4863-476E-B6F6-23ADA30FE030}">
      <dgm:prSet/>
      <dgm:spPr/>
      <dgm:t>
        <a:bodyPr/>
        <a:lstStyle/>
        <a:p>
          <a:endParaRPr lang="en-US"/>
        </a:p>
      </dgm:t>
    </dgm:pt>
    <dgm:pt modelId="{AF77D208-4C8F-4E8B-85E6-A67F1312FD5B}">
      <dgm:prSet phldrT="[Text]"/>
      <dgm:spPr/>
      <dgm:t>
        <a:bodyPr/>
        <a:lstStyle/>
        <a:p>
          <a:r>
            <a:rPr lang="en-US" dirty="0" smtClean="0">
              <a:latin typeface="Corbel" pitchFamily="34" charset="0"/>
            </a:rPr>
            <a:t>Clash avoidance clash detection/evasion.</a:t>
          </a:r>
          <a:br>
            <a:rPr lang="en-US" dirty="0" smtClean="0">
              <a:latin typeface="Corbel" pitchFamily="34" charset="0"/>
            </a:rPr>
          </a:br>
          <a:endParaRPr lang="en-US" dirty="0">
            <a:latin typeface="Corbel" pitchFamily="34" charset="0"/>
          </a:endParaRPr>
        </a:p>
      </dgm:t>
    </dgm:pt>
    <dgm:pt modelId="{55817BF7-2C02-49EB-BF33-E86A952877B3}" type="parTrans" cxnId="{5529B16F-AEFA-4508-B318-3CD7D2E413EE}">
      <dgm:prSet/>
      <dgm:spPr/>
      <dgm:t>
        <a:bodyPr/>
        <a:lstStyle/>
        <a:p>
          <a:endParaRPr lang="en-US"/>
        </a:p>
      </dgm:t>
    </dgm:pt>
    <dgm:pt modelId="{FCEA368D-68F8-4B38-A872-84B9F1A48E5F}" type="sibTrans" cxnId="{5529B16F-AEFA-4508-B318-3CD7D2E413EE}">
      <dgm:prSet/>
      <dgm:spPr/>
      <dgm:t>
        <a:bodyPr/>
        <a:lstStyle/>
        <a:p>
          <a:endParaRPr lang="en-US"/>
        </a:p>
      </dgm:t>
    </dgm:pt>
    <dgm:pt modelId="{56005FDA-A62F-435C-BE8F-00AB4C0E8383}">
      <dgm:prSet phldrT="[Text]"/>
      <dgm:spPr/>
      <dgm:t>
        <a:bodyPr/>
        <a:lstStyle/>
        <a:p>
          <a:r>
            <a:rPr lang="en-US" dirty="0" smtClean="0">
              <a:latin typeface="Corbel" pitchFamily="34" charset="0"/>
            </a:rPr>
            <a:t>Generation of DMIS programs.</a:t>
          </a:r>
          <a:endParaRPr lang="en-US" dirty="0">
            <a:latin typeface="Corbel" pitchFamily="34" charset="0"/>
          </a:endParaRPr>
        </a:p>
      </dgm:t>
    </dgm:pt>
    <dgm:pt modelId="{4E598177-2BFB-4A06-86A5-A0A6EF4F6BA2}" type="parTrans" cxnId="{602974C9-0B4C-4CFA-9C76-46061997DE8E}">
      <dgm:prSet/>
      <dgm:spPr/>
      <dgm:t>
        <a:bodyPr/>
        <a:lstStyle/>
        <a:p>
          <a:endParaRPr lang="en-US"/>
        </a:p>
      </dgm:t>
    </dgm:pt>
    <dgm:pt modelId="{C39AFE3C-E6D1-49FF-B185-ACACAC03B46B}" type="sibTrans" cxnId="{602974C9-0B4C-4CFA-9C76-46061997DE8E}">
      <dgm:prSet/>
      <dgm:spPr/>
      <dgm:t>
        <a:bodyPr/>
        <a:lstStyle/>
        <a:p>
          <a:endParaRPr lang="en-US"/>
        </a:p>
      </dgm:t>
    </dgm:pt>
    <dgm:pt modelId="{5A285B29-ACD5-4C7A-B902-BBA75AB77CE3}" type="pres">
      <dgm:prSet presAssocID="{9AD40AC4-5100-425C-85D2-7A7DA717C725}" presName="Name0" presStyleCnt="0">
        <dgm:presLayoutVars>
          <dgm:dir/>
          <dgm:animLvl val="lvl"/>
          <dgm:resizeHandles val="exact"/>
        </dgm:presLayoutVars>
      </dgm:prSet>
      <dgm:spPr/>
      <dgm:t>
        <a:bodyPr/>
        <a:lstStyle/>
        <a:p>
          <a:endParaRPr lang="en-US"/>
        </a:p>
      </dgm:t>
    </dgm:pt>
    <dgm:pt modelId="{D91430CA-53A5-4B1D-B350-35A5DD50744F}" type="pres">
      <dgm:prSet presAssocID="{7A11B111-21B6-4BE2-B058-B7E4BBFAF500}" presName="composite" presStyleCnt="0"/>
      <dgm:spPr/>
    </dgm:pt>
    <dgm:pt modelId="{89DE929B-061A-463E-A09D-7B470674FAD9}" type="pres">
      <dgm:prSet presAssocID="{7A11B111-21B6-4BE2-B058-B7E4BBFAF500}" presName="parTx" presStyleLbl="alignNode1" presStyleIdx="0" presStyleCnt="2">
        <dgm:presLayoutVars>
          <dgm:chMax val="0"/>
          <dgm:chPref val="0"/>
          <dgm:bulletEnabled val="1"/>
        </dgm:presLayoutVars>
      </dgm:prSet>
      <dgm:spPr/>
      <dgm:t>
        <a:bodyPr/>
        <a:lstStyle/>
        <a:p>
          <a:endParaRPr lang="en-US"/>
        </a:p>
      </dgm:t>
    </dgm:pt>
    <dgm:pt modelId="{187699F1-4026-4D2B-BB36-39A06B129006}" type="pres">
      <dgm:prSet presAssocID="{7A11B111-21B6-4BE2-B058-B7E4BBFAF500}" presName="desTx" presStyleLbl="alignAccFollowNode1" presStyleIdx="0" presStyleCnt="2">
        <dgm:presLayoutVars>
          <dgm:bulletEnabled val="1"/>
        </dgm:presLayoutVars>
      </dgm:prSet>
      <dgm:spPr/>
      <dgm:t>
        <a:bodyPr/>
        <a:lstStyle/>
        <a:p>
          <a:endParaRPr lang="en-US"/>
        </a:p>
      </dgm:t>
    </dgm:pt>
    <dgm:pt modelId="{042A82B1-08A6-445E-8F2D-D360A3E35E33}" type="pres">
      <dgm:prSet presAssocID="{B0EB0F19-4C08-4366-8324-E0B16A999209}" presName="space" presStyleCnt="0"/>
      <dgm:spPr/>
    </dgm:pt>
    <dgm:pt modelId="{A60EC3D5-D686-4FAB-ADA8-74C0359699DF}" type="pres">
      <dgm:prSet presAssocID="{3960A53D-75BD-4C61-8307-D553B25DC841}" presName="composite" presStyleCnt="0"/>
      <dgm:spPr/>
    </dgm:pt>
    <dgm:pt modelId="{FA172DA8-6795-4A74-BCD1-8BDA9F40919E}" type="pres">
      <dgm:prSet presAssocID="{3960A53D-75BD-4C61-8307-D553B25DC841}" presName="parTx" presStyleLbl="alignNode1" presStyleIdx="1" presStyleCnt="2">
        <dgm:presLayoutVars>
          <dgm:chMax val="0"/>
          <dgm:chPref val="0"/>
          <dgm:bulletEnabled val="1"/>
        </dgm:presLayoutVars>
      </dgm:prSet>
      <dgm:spPr/>
      <dgm:t>
        <a:bodyPr/>
        <a:lstStyle/>
        <a:p>
          <a:endParaRPr lang="en-US"/>
        </a:p>
      </dgm:t>
    </dgm:pt>
    <dgm:pt modelId="{11DDF1B9-06F1-464C-AFF1-07652252BA23}" type="pres">
      <dgm:prSet presAssocID="{3960A53D-75BD-4C61-8307-D553B25DC841}" presName="desTx" presStyleLbl="alignAccFollowNode1" presStyleIdx="1" presStyleCnt="2">
        <dgm:presLayoutVars>
          <dgm:bulletEnabled val="1"/>
        </dgm:presLayoutVars>
      </dgm:prSet>
      <dgm:spPr/>
      <dgm:t>
        <a:bodyPr/>
        <a:lstStyle/>
        <a:p>
          <a:endParaRPr lang="en-US"/>
        </a:p>
      </dgm:t>
    </dgm:pt>
  </dgm:ptLst>
  <dgm:cxnLst>
    <dgm:cxn modelId="{690D3FF5-EC2E-41CA-95AE-DA21E63A0B22}" type="presOf" srcId="{7981B22C-9773-4FFD-A0E6-59574ED48F70}" destId="{187699F1-4026-4D2B-BB36-39A06B129006}" srcOrd="0" destOrd="1" presId="urn:microsoft.com/office/officeart/2005/8/layout/hList1"/>
    <dgm:cxn modelId="{F84AAE5F-34AC-47D1-A5D1-06544D4652A6}" srcId="{3960A53D-75BD-4C61-8307-D553B25DC841}" destId="{4B2132BD-13B4-48E3-8378-63B84750F2DD}" srcOrd="1" destOrd="0" parTransId="{5EAA80F6-3230-488C-ADC7-92E6D54C3371}" sibTransId="{4D2DB006-0E6D-4B2D-A6E2-AB3712DA852F}"/>
    <dgm:cxn modelId="{5529B16F-AEFA-4508-B318-3CD7D2E413EE}" srcId="{3960A53D-75BD-4C61-8307-D553B25DC841}" destId="{AF77D208-4C8F-4E8B-85E6-A67F1312FD5B}" srcOrd="3" destOrd="0" parTransId="{55817BF7-2C02-49EB-BF33-E86A952877B3}" sibTransId="{FCEA368D-68F8-4B38-A872-84B9F1A48E5F}"/>
    <dgm:cxn modelId="{5269E438-32EB-468E-835F-9AB266F6DAF6}" type="presOf" srcId="{2C51C7A8-3516-4666-8E7B-8F9A973A33DD}" destId="{187699F1-4026-4D2B-BB36-39A06B129006}" srcOrd="0" destOrd="2" presId="urn:microsoft.com/office/officeart/2005/8/layout/hList1"/>
    <dgm:cxn modelId="{005D5A36-0C46-41E0-9FD2-E3DB1ED785E0}" type="presOf" srcId="{3960A53D-75BD-4C61-8307-D553B25DC841}" destId="{FA172DA8-6795-4A74-BCD1-8BDA9F40919E}" srcOrd="0" destOrd="0" presId="urn:microsoft.com/office/officeart/2005/8/layout/hList1"/>
    <dgm:cxn modelId="{A623A709-A16F-41CA-9971-A3455007BB5E}" type="presOf" srcId="{30FBC287-BEED-42CB-B84F-1F29DDBC7BAC}" destId="{11DDF1B9-06F1-464C-AFF1-07652252BA23}" srcOrd="0" destOrd="0" presId="urn:microsoft.com/office/officeart/2005/8/layout/hList1"/>
    <dgm:cxn modelId="{946C4A9F-CF48-4EDE-A204-90995A515A0B}" type="presOf" srcId="{56005FDA-A62F-435C-BE8F-00AB4C0E8383}" destId="{11DDF1B9-06F1-464C-AFF1-07652252BA23}" srcOrd="0" destOrd="4" presId="urn:microsoft.com/office/officeart/2005/8/layout/hList1"/>
    <dgm:cxn modelId="{6A1A06F1-C9C6-4D8E-8942-E54D6EE860ED}" srcId="{7A11B111-21B6-4BE2-B058-B7E4BBFAF500}" destId="{7981B22C-9773-4FFD-A0E6-59574ED48F70}" srcOrd="1" destOrd="0" parTransId="{D6B56BBD-40A4-4394-9766-2406A6B55A29}" sibTransId="{002A3D43-F577-48B9-84E2-9A9DBF836FAD}"/>
    <dgm:cxn modelId="{3091AC9C-B5CF-4E54-A3C6-046907533D25}" srcId="{9AD40AC4-5100-425C-85D2-7A7DA717C725}" destId="{7A11B111-21B6-4BE2-B058-B7E4BBFAF500}" srcOrd="0" destOrd="0" parTransId="{2295E502-47AF-48A3-9C68-E76D74D9788F}" sibTransId="{B0EB0F19-4C08-4366-8324-E0B16A999209}"/>
    <dgm:cxn modelId="{DC38B518-EA76-4612-AEA2-2EFF665700B0}" type="presOf" srcId="{65E6EC25-E6A4-44AF-8409-F53CEC6DFEA1}" destId="{187699F1-4026-4D2B-BB36-39A06B129006}" srcOrd="0" destOrd="0" presId="urn:microsoft.com/office/officeart/2005/8/layout/hList1"/>
    <dgm:cxn modelId="{7529D84C-8970-46A9-8ED4-DCDF0BE8406F}" srcId="{7A11B111-21B6-4BE2-B058-B7E4BBFAF500}" destId="{ECAE8516-1BBC-4C0F-8DEB-736FB0CF8ED6}" srcOrd="4" destOrd="0" parTransId="{1C4FB465-A6E4-439B-A2C8-C71ABC50DEB2}" sibTransId="{50B896B4-35E2-41C3-AC05-3AAA174E2E4B}"/>
    <dgm:cxn modelId="{62FC0B1C-00DB-4A70-8C82-B4F79D8EC255}" srcId="{3960A53D-75BD-4C61-8307-D553B25DC841}" destId="{30FBC287-BEED-42CB-B84F-1F29DDBC7BAC}" srcOrd="0" destOrd="0" parTransId="{32BF59C8-D264-4B29-9997-E2F440A19C23}" sibTransId="{BBF2D159-E65C-4209-A617-3C060FE6C5DF}"/>
    <dgm:cxn modelId="{2C7CAE0B-FE9E-4508-91CC-9BD92875BD05}" type="presOf" srcId="{ECAE8516-1BBC-4C0F-8DEB-736FB0CF8ED6}" destId="{187699F1-4026-4D2B-BB36-39A06B129006}" srcOrd="0" destOrd="4" presId="urn:microsoft.com/office/officeart/2005/8/layout/hList1"/>
    <dgm:cxn modelId="{EDC20C76-A3E8-48B5-A250-07A48D2CE4BF}" srcId="{9AD40AC4-5100-425C-85D2-7A7DA717C725}" destId="{3960A53D-75BD-4C61-8307-D553B25DC841}" srcOrd="1" destOrd="0" parTransId="{B3DFC604-DD37-44A4-99E9-536336BD3634}" sibTransId="{3609A617-5A01-4582-99BC-93077E67875D}"/>
    <dgm:cxn modelId="{C9FBBEB9-94E9-4367-92A6-04ED151646CB}" type="presOf" srcId="{AF77D208-4C8F-4E8B-85E6-A67F1312FD5B}" destId="{11DDF1B9-06F1-464C-AFF1-07652252BA23}" srcOrd="0" destOrd="3" presId="urn:microsoft.com/office/officeart/2005/8/layout/hList1"/>
    <dgm:cxn modelId="{9CF35251-3AFA-442D-A5DD-6C6D54D44632}" srcId="{7A11B111-21B6-4BE2-B058-B7E4BBFAF500}" destId="{FC489E37-B246-46EB-BA5B-39047A7BE2FB}" srcOrd="3" destOrd="0" parTransId="{FC618842-4B74-4FBD-9131-0D8312389567}" sibTransId="{0BE37A4A-D6AA-4A34-B03B-D8CC292B554B}"/>
    <dgm:cxn modelId="{92BA62A6-05E5-4A39-A3CF-7AA88C045986}" type="presOf" srcId="{82A4A759-98E8-4D7E-9123-2EEA3708B839}" destId="{11DDF1B9-06F1-464C-AFF1-07652252BA23}" srcOrd="0" destOrd="2" presId="urn:microsoft.com/office/officeart/2005/8/layout/hList1"/>
    <dgm:cxn modelId="{7F91A105-D178-46E7-9B96-F6BB8A1713DE}" type="presOf" srcId="{FC489E37-B246-46EB-BA5B-39047A7BE2FB}" destId="{187699F1-4026-4D2B-BB36-39A06B129006}" srcOrd="0" destOrd="3" presId="urn:microsoft.com/office/officeart/2005/8/layout/hList1"/>
    <dgm:cxn modelId="{AF8AD94A-4863-476E-B6F6-23ADA30FE030}" srcId="{3960A53D-75BD-4C61-8307-D553B25DC841}" destId="{82A4A759-98E8-4D7E-9123-2EEA3708B839}" srcOrd="2" destOrd="0" parTransId="{07544364-A1B6-41B3-919C-790BF95276E4}" sibTransId="{5E1D22AB-3E7B-44C3-9320-65D7F91F5700}"/>
    <dgm:cxn modelId="{DC1016DC-F06C-4013-B8B8-8800B2AA9A3A}" srcId="{7A11B111-21B6-4BE2-B058-B7E4BBFAF500}" destId="{2C51C7A8-3516-4666-8E7B-8F9A973A33DD}" srcOrd="2" destOrd="0" parTransId="{66D26AD3-4F6D-447A-A675-A97A68B55387}" sibTransId="{72747002-3B8D-4359-B711-4F452F41B483}"/>
    <dgm:cxn modelId="{602974C9-0B4C-4CFA-9C76-46061997DE8E}" srcId="{3960A53D-75BD-4C61-8307-D553B25DC841}" destId="{56005FDA-A62F-435C-BE8F-00AB4C0E8383}" srcOrd="4" destOrd="0" parTransId="{4E598177-2BFB-4A06-86A5-A0A6EF4F6BA2}" sibTransId="{C39AFE3C-E6D1-49FF-B185-ACACAC03B46B}"/>
    <dgm:cxn modelId="{59A1C771-22ED-4CD6-A85A-00EC9137A2D4}" srcId="{7A11B111-21B6-4BE2-B058-B7E4BBFAF500}" destId="{65E6EC25-E6A4-44AF-8409-F53CEC6DFEA1}" srcOrd="0" destOrd="0" parTransId="{A104759C-9160-422B-801B-F1F838FD80CC}" sibTransId="{72B1F075-3F58-4E8D-B847-95065569B234}"/>
    <dgm:cxn modelId="{8093C600-0809-46A6-8DDA-788839A4324D}" type="presOf" srcId="{7A11B111-21B6-4BE2-B058-B7E4BBFAF500}" destId="{89DE929B-061A-463E-A09D-7B470674FAD9}" srcOrd="0" destOrd="0" presId="urn:microsoft.com/office/officeart/2005/8/layout/hList1"/>
    <dgm:cxn modelId="{081512A8-3A96-4875-B10C-EEEFECFD1757}" type="presOf" srcId="{4B2132BD-13B4-48E3-8378-63B84750F2DD}" destId="{11DDF1B9-06F1-464C-AFF1-07652252BA23}" srcOrd="0" destOrd="1" presId="urn:microsoft.com/office/officeart/2005/8/layout/hList1"/>
    <dgm:cxn modelId="{88E0897B-09BE-49FB-A8B7-B109B85D2C4D}" type="presOf" srcId="{9AD40AC4-5100-425C-85D2-7A7DA717C725}" destId="{5A285B29-ACD5-4C7A-B902-BBA75AB77CE3}" srcOrd="0" destOrd="0" presId="urn:microsoft.com/office/officeart/2005/8/layout/hList1"/>
    <dgm:cxn modelId="{78EA244F-0271-457F-9CF8-B1F5E3D7E32A}" type="presParOf" srcId="{5A285B29-ACD5-4C7A-B902-BBA75AB77CE3}" destId="{D91430CA-53A5-4B1D-B350-35A5DD50744F}" srcOrd="0" destOrd="0" presId="urn:microsoft.com/office/officeart/2005/8/layout/hList1"/>
    <dgm:cxn modelId="{927618FB-6107-48B9-BCF2-7870F17CEA0A}" type="presParOf" srcId="{D91430CA-53A5-4B1D-B350-35A5DD50744F}" destId="{89DE929B-061A-463E-A09D-7B470674FAD9}" srcOrd="0" destOrd="0" presId="urn:microsoft.com/office/officeart/2005/8/layout/hList1"/>
    <dgm:cxn modelId="{6B2E0E9D-F356-4688-B98E-D46230246657}" type="presParOf" srcId="{D91430CA-53A5-4B1D-B350-35A5DD50744F}" destId="{187699F1-4026-4D2B-BB36-39A06B129006}" srcOrd="1" destOrd="0" presId="urn:microsoft.com/office/officeart/2005/8/layout/hList1"/>
    <dgm:cxn modelId="{77C33D3C-E938-4AD8-B7E9-AFBCA6001E38}" type="presParOf" srcId="{5A285B29-ACD5-4C7A-B902-BBA75AB77CE3}" destId="{042A82B1-08A6-445E-8F2D-D360A3E35E33}" srcOrd="1" destOrd="0" presId="urn:microsoft.com/office/officeart/2005/8/layout/hList1"/>
    <dgm:cxn modelId="{E2A40CCD-B0E7-4AB1-8057-9D52DB54A699}" type="presParOf" srcId="{5A285B29-ACD5-4C7A-B902-BBA75AB77CE3}" destId="{A60EC3D5-D686-4FAB-ADA8-74C0359699DF}" srcOrd="2" destOrd="0" presId="urn:microsoft.com/office/officeart/2005/8/layout/hList1"/>
    <dgm:cxn modelId="{836C53CA-440A-486F-9770-D3D581D791B3}" type="presParOf" srcId="{A60EC3D5-D686-4FAB-ADA8-74C0359699DF}" destId="{FA172DA8-6795-4A74-BCD1-8BDA9F40919E}" srcOrd="0" destOrd="0" presId="urn:microsoft.com/office/officeart/2005/8/layout/hList1"/>
    <dgm:cxn modelId="{C412D50E-9A37-4822-A93D-DA317056456E}" type="presParOf" srcId="{A60EC3D5-D686-4FAB-ADA8-74C0359699DF}" destId="{11DDF1B9-06F1-464C-AFF1-07652252BA23}"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C70017-89C5-40F8-A407-8706D760CD48}" type="datetimeFigureOut">
              <a:rPr lang="en-US" smtClean="0"/>
              <a:pPr/>
              <a:t>6/24/2014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742E52-A326-477D-B32A-30604BE74C0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2339B36A-6663-449C-9DEC-A2C7E4C842A9}" type="slidenum">
              <a:rPr lang="en-CA" smtClean="0"/>
              <a:pPr/>
              <a:t>2</a:t>
            </a:fld>
            <a:endParaRPr lang="en-CA"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23424D58-DD5C-481E-8643-AAEDDD3FF701}" type="slidenum">
              <a:rPr lang="en-CA" smtClean="0"/>
              <a:pPr/>
              <a:t>3</a:t>
            </a:fld>
            <a:endParaRPr lang="en-CA"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37A659AB-1172-4BFE-AFB5-58DCC9CC8A43}" type="slidenum">
              <a:rPr lang="en-CA" smtClean="0"/>
              <a:pPr/>
              <a:t>4</a:t>
            </a:fld>
            <a:endParaRPr lang="en-CA" smtClean="0"/>
          </a:p>
        </p:txBody>
      </p:sp>
      <p:sp>
        <p:nvSpPr>
          <p:cNvPr id="72707" name="Rectangle 2"/>
          <p:cNvSpPr>
            <a:spLocks noGrp="1" noRot="1" noChangeAspect="1" noChangeArrowheads="1" noTextEdit="1"/>
          </p:cNvSpPr>
          <p:nvPr>
            <p:ph type="sldImg"/>
          </p:nvPr>
        </p:nvSpPr>
        <p:spPr>
          <a:xfrm>
            <a:off x="1143000" y="685800"/>
            <a:ext cx="4573588" cy="3430588"/>
          </a:xfrm>
          <a:ln/>
        </p:spPr>
      </p:sp>
      <p:sp>
        <p:nvSpPr>
          <p:cNvPr id="72708" name="Rectangle 3"/>
          <p:cNvSpPr>
            <a:spLocks noGrp="1" noChangeArrowheads="1"/>
          </p:cNvSpPr>
          <p:nvPr>
            <p:ph type="body" idx="1"/>
          </p:nvPr>
        </p:nvSpPr>
        <p:spPr>
          <a:xfrm>
            <a:off x="684869" y="4344025"/>
            <a:ext cx="5489816" cy="4111365"/>
          </a:xfrm>
          <a:solidFill>
            <a:srgbClr val="FFFFFF"/>
          </a:solidFill>
          <a:ln>
            <a:solidFill>
              <a:srgbClr val="000000"/>
            </a:solid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E04426-3CDD-467D-B259-2F526E883D33}" type="datetimeFigureOut">
              <a:rPr lang="en-US" smtClean="0"/>
              <a:pPr/>
              <a:t>6/24/2014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64EFD-D663-47D6-9A88-3079E72099F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E04426-3CDD-467D-B259-2F526E883D33}" type="datetimeFigureOut">
              <a:rPr lang="en-US" smtClean="0"/>
              <a:pPr/>
              <a:t>6/24/2014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64EFD-D663-47D6-9A88-3079E72099F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E04426-3CDD-467D-B259-2F526E883D33}" type="datetimeFigureOut">
              <a:rPr lang="en-US" smtClean="0"/>
              <a:pPr/>
              <a:t>6/24/2014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64EFD-D663-47D6-9A88-3079E72099F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E04426-3CDD-467D-B259-2F526E883D33}" type="datetimeFigureOut">
              <a:rPr lang="en-US" smtClean="0"/>
              <a:pPr/>
              <a:t>6/24/2014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64EFD-D663-47D6-9A88-3079E72099F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E04426-3CDD-467D-B259-2F526E883D33}" type="datetimeFigureOut">
              <a:rPr lang="en-US" smtClean="0"/>
              <a:pPr/>
              <a:t>6/24/2014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64EFD-D663-47D6-9A88-3079E72099F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E04426-3CDD-467D-B259-2F526E883D33}" type="datetimeFigureOut">
              <a:rPr lang="en-US" smtClean="0"/>
              <a:pPr/>
              <a:t>6/24/2014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064EFD-D663-47D6-9A88-3079E72099F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E04426-3CDD-467D-B259-2F526E883D33}" type="datetimeFigureOut">
              <a:rPr lang="en-US" smtClean="0"/>
              <a:pPr/>
              <a:t>6/24/2014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064EFD-D663-47D6-9A88-3079E72099F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E04426-3CDD-467D-B259-2F526E883D33}" type="datetimeFigureOut">
              <a:rPr lang="en-US" smtClean="0"/>
              <a:pPr/>
              <a:t>6/24/2014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064EFD-D663-47D6-9A88-3079E72099F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E04426-3CDD-467D-B259-2F526E883D33}" type="datetimeFigureOut">
              <a:rPr lang="en-US" smtClean="0"/>
              <a:pPr/>
              <a:t>6/24/2014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064EFD-D663-47D6-9A88-3079E72099F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E04426-3CDD-467D-B259-2F526E883D33}" type="datetimeFigureOut">
              <a:rPr lang="en-US" smtClean="0"/>
              <a:pPr/>
              <a:t>6/24/2014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064EFD-D663-47D6-9A88-3079E72099F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E04426-3CDD-467D-B259-2F526E883D33}" type="datetimeFigureOut">
              <a:rPr lang="en-US" smtClean="0"/>
              <a:pPr/>
              <a:t>6/24/2014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064EFD-D663-47D6-9A88-3079E72099F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E04426-3CDD-467D-B259-2F526E883D33}" type="datetimeFigureOut">
              <a:rPr lang="en-US" smtClean="0"/>
              <a:pPr/>
              <a:t>6/24/2014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064EFD-D663-47D6-9A88-3079E72099F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0"/>
            <a:ext cx="7772400" cy="1905000"/>
          </a:xfrm>
        </p:spPr>
        <p:txBody>
          <a:bodyPr>
            <a:noAutofit/>
          </a:bodyPr>
          <a:lstStyle/>
          <a:p>
            <a:pPr algn="r"/>
            <a:r>
              <a:rPr lang="en-US" sz="3000" dirty="0" smtClean="0">
                <a:latin typeface="Corbel" pitchFamily="34" charset="0"/>
              </a:rPr>
              <a:t>Architectural Home Plan Designing </a:t>
            </a:r>
            <a:br>
              <a:rPr lang="en-US" sz="3000" dirty="0" smtClean="0">
                <a:latin typeface="Corbel" pitchFamily="34" charset="0"/>
              </a:rPr>
            </a:br>
            <a:r>
              <a:rPr lang="en-US" sz="3000" dirty="0" smtClean="0">
                <a:latin typeface="Corbel" pitchFamily="34" charset="0"/>
              </a:rPr>
              <a:t>System with </a:t>
            </a:r>
            <a:br>
              <a:rPr lang="en-US" sz="3000" dirty="0" smtClean="0">
                <a:latin typeface="Corbel" pitchFamily="34" charset="0"/>
              </a:rPr>
            </a:br>
            <a:r>
              <a:rPr lang="en-US" sz="3000" dirty="0" smtClean="0">
                <a:latin typeface="Corbel" pitchFamily="34" charset="0"/>
              </a:rPr>
              <a:t>Knowledge Base Inspection</a:t>
            </a:r>
            <a:endParaRPr lang="en-US" sz="3000" dirty="0">
              <a:latin typeface="Corbel" pitchFamily="34" charset="0"/>
            </a:endParaRPr>
          </a:p>
        </p:txBody>
      </p:sp>
      <p:sp>
        <p:nvSpPr>
          <p:cNvPr id="3" name="Title 1"/>
          <p:cNvSpPr txBox="1">
            <a:spLocks/>
          </p:cNvSpPr>
          <p:nvPr/>
        </p:nvSpPr>
        <p:spPr>
          <a:xfrm>
            <a:off x="5181600" y="4572000"/>
            <a:ext cx="3352800" cy="1905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2500" b="0" i="0" u="none" strike="noStrike" kern="1200" cap="none" spc="0" normalizeH="0" baseline="0" noProof="0" dirty="0" smtClean="0">
                <a:ln>
                  <a:noFill/>
                </a:ln>
                <a:solidFill>
                  <a:schemeClr val="tx1"/>
                </a:solidFill>
                <a:effectLst/>
                <a:uLnTx/>
                <a:uFillTx/>
                <a:latin typeface="Corbel" pitchFamily="34" charset="0"/>
                <a:ea typeface="+mj-ea"/>
                <a:cs typeface="+mj-cs"/>
              </a:rPr>
              <a:t>R.P.M.C.Rajapaksha</a:t>
            </a:r>
          </a:p>
          <a:p>
            <a:pPr marL="0" marR="0" lvl="0" indent="0" algn="r" defTabSz="914400" rtl="0" eaLnBrk="1" fontAlgn="auto" latinLnBrk="0" hangingPunct="1">
              <a:lnSpc>
                <a:spcPct val="100000"/>
              </a:lnSpc>
              <a:spcBef>
                <a:spcPct val="0"/>
              </a:spcBef>
              <a:spcAft>
                <a:spcPts val="0"/>
              </a:spcAft>
              <a:buClrTx/>
              <a:buSzTx/>
              <a:buFontTx/>
              <a:buNone/>
              <a:tabLst/>
              <a:defRPr/>
            </a:pPr>
            <a:r>
              <a:rPr lang="en-US" sz="2500" dirty="0" smtClean="0">
                <a:latin typeface="Corbel" pitchFamily="34" charset="0"/>
                <a:ea typeface="+mj-ea"/>
                <a:cs typeface="+mj-cs"/>
              </a:rPr>
              <a:t>2298 </a:t>
            </a:r>
          </a:p>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2500" b="0" i="0" u="none" strike="noStrike" kern="1200" cap="none" spc="0" normalizeH="0" baseline="0" noProof="0" dirty="0" smtClean="0">
                <a:ln>
                  <a:noFill/>
                </a:ln>
                <a:solidFill>
                  <a:schemeClr val="tx1"/>
                </a:solidFill>
                <a:effectLst/>
                <a:uLnTx/>
                <a:uFillTx/>
                <a:latin typeface="Corbel" pitchFamily="34" charset="0"/>
                <a:ea typeface="+mj-ea"/>
                <a:cs typeface="+mj-cs"/>
              </a:rPr>
              <a:t>ICT/08/09/018</a:t>
            </a:r>
            <a:endParaRPr kumimoji="0" lang="en-US" sz="2500" b="0" i="0" u="none" strike="noStrike" kern="1200" cap="none" spc="0" normalizeH="0" baseline="0" noProof="0" dirty="0">
              <a:ln>
                <a:noFill/>
              </a:ln>
              <a:solidFill>
                <a:schemeClr val="tx1"/>
              </a:solidFill>
              <a:effectLst/>
              <a:uLnTx/>
              <a:uFillTx/>
              <a:latin typeface="Corbel" pitchFamily="34" charset="0"/>
              <a:ea typeface="+mj-ea"/>
              <a:cs typeface="+mj-cs"/>
            </a:endParaRPr>
          </a:p>
        </p:txBody>
      </p:sp>
      <p:sp>
        <p:nvSpPr>
          <p:cNvPr id="4" name="Title 1"/>
          <p:cNvSpPr txBox="1">
            <a:spLocks/>
          </p:cNvSpPr>
          <p:nvPr/>
        </p:nvSpPr>
        <p:spPr>
          <a:xfrm>
            <a:off x="838200" y="2362200"/>
            <a:ext cx="7772400" cy="1905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5000" b="1" i="0" u="none" strike="noStrike" kern="1200" cap="none" spc="0" normalizeH="0" baseline="0" noProof="0" dirty="0" smtClean="0">
                <a:ln>
                  <a:noFill/>
                </a:ln>
                <a:solidFill>
                  <a:schemeClr val="tx1"/>
                </a:solidFill>
                <a:effectLst/>
                <a:uLnTx/>
                <a:uFillTx/>
                <a:latin typeface="Corbel" pitchFamily="34" charset="0"/>
                <a:ea typeface="+mj-ea"/>
                <a:cs typeface="+mj-cs"/>
              </a:rPr>
              <a:t>Literature</a:t>
            </a:r>
            <a:r>
              <a:rPr kumimoji="0" lang="en-US" sz="5000" b="1" i="0" u="none" strike="noStrike" kern="1200" cap="none" spc="0" normalizeH="0" noProof="0" dirty="0" smtClean="0">
                <a:ln>
                  <a:noFill/>
                </a:ln>
                <a:solidFill>
                  <a:schemeClr val="tx1"/>
                </a:solidFill>
                <a:effectLst/>
                <a:uLnTx/>
                <a:uFillTx/>
                <a:latin typeface="Corbel" pitchFamily="34" charset="0"/>
                <a:ea typeface="+mj-ea"/>
                <a:cs typeface="+mj-cs"/>
              </a:rPr>
              <a:t> Review</a:t>
            </a:r>
            <a:endParaRPr kumimoji="0" lang="en-US" sz="5000" b="1" i="0" u="none" strike="noStrike" kern="1200" cap="none" spc="0" normalizeH="0" baseline="0" noProof="0" dirty="0">
              <a:ln>
                <a:noFill/>
              </a:ln>
              <a:solidFill>
                <a:schemeClr val="tx1"/>
              </a:solidFill>
              <a:effectLst/>
              <a:uLnTx/>
              <a:uFillTx/>
              <a:latin typeface="Corbel" pitchFamily="34" charset="0"/>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Corbel" pitchFamily="34" charset="0"/>
              </a:rPr>
              <a:t>Paper 2</a:t>
            </a:r>
            <a:endParaRPr lang="en-US" b="1" dirty="0">
              <a:latin typeface="Corbel" pitchFamily="34" charset="0"/>
            </a:endParaRPr>
          </a:p>
        </p:txBody>
      </p:sp>
      <p:sp>
        <p:nvSpPr>
          <p:cNvPr id="3" name="Content Placeholder 2"/>
          <p:cNvSpPr>
            <a:spLocks noGrp="1"/>
          </p:cNvSpPr>
          <p:nvPr>
            <p:ph idx="1"/>
          </p:nvPr>
        </p:nvSpPr>
        <p:spPr>
          <a:xfrm>
            <a:off x="1371600" y="1371600"/>
            <a:ext cx="7315200" cy="4525963"/>
          </a:xfrm>
        </p:spPr>
        <p:txBody>
          <a:bodyPr>
            <a:normAutofit fontScale="92500" lnSpcReduction="20000"/>
          </a:bodyPr>
          <a:lstStyle/>
          <a:p>
            <a:pPr algn="ctr">
              <a:buNone/>
            </a:pPr>
            <a:r>
              <a:rPr lang="en-US" sz="3500" dirty="0" smtClean="0">
                <a:latin typeface="Corbel" pitchFamily="34" charset="0"/>
              </a:rPr>
              <a:t>A Prototype Framework for Knowledge-Based Analog Circuit Synthesis*</a:t>
            </a:r>
            <a:r>
              <a:rPr lang="en-US" dirty="0" smtClean="0">
                <a:latin typeface="Corbel" pitchFamily="34" charset="0"/>
              </a:rPr>
              <a:t/>
            </a:r>
            <a:br>
              <a:rPr lang="en-US" dirty="0" smtClean="0">
                <a:latin typeface="Corbel" pitchFamily="34" charset="0"/>
              </a:rPr>
            </a:br>
            <a:endParaRPr lang="en-US" dirty="0" smtClean="0">
              <a:latin typeface="Corbel" pitchFamily="34" charset="0"/>
            </a:endParaRPr>
          </a:p>
          <a:p>
            <a:pPr algn="ctr">
              <a:buNone/>
            </a:pPr>
            <a:r>
              <a:rPr lang="en-US" i="1" dirty="0" err="1" smtClean="0">
                <a:latin typeface="Corbel" pitchFamily="34" charset="0"/>
              </a:rPr>
              <a:t>Ramesh</a:t>
            </a:r>
            <a:r>
              <a:rPr lang="en-US" i="1" dirty="0" smtClean="0">
                <a:latin typeface="Corbel" pitchFamily="34" charset="0"/>
              </a:rPr>
              <a:t> </a:t>
            </a:r>
            <a:r>
              <a:rPr lang="en-US" i="1" dirty="0" err="1" smtClean="0">
                <a:latin typeface="Corbel" pitchFamily="34" charset="0"/>
              </a:rPr>
              <a:t>Harjani</a:t>
            </a:r>
            <a:r>
              <a:rPr lang="en-US" i="1" dirty="0" smtClean="0">
                <a:latin typeface="Corbel" pitchFamily="34" charset="0"/>
              </a:rPr>
              <a:t>, Rob A. </a:t>
            </a:r>
            <a:r>
              <a:rPr lang="en-US" i="1" dirty="0" err="1" smtClean="0">
                <a:latin typeface="Corbel" pitchFamily="34" charset="0"/>
              </a:rPr>
              <a:t>Rutenbar</a:t>
            </a:r>
            <a:r>
              <a:rPr lang="en-US" i="1" dirty="0" smtClean="0">
                <a:latin typeface="Corbel" pitchFamily="34" charset="0"/>
              </a:rPr>
              <a:t> and L. Richard </a:t>
            </a:r>
            <a:r>
              <a:rPr lang="en-US" i="1" dirty="0" err="1" smtClean="0">
                <a:latin typeface="Corbel" pitchFamily="34" charset="0"/>
              </a:rPr>
              <a:t>Carley</a:t>
            </a:r>
            <a:endParaRPr lang="en-US" i="1" dirty="0" smtClean="0">
              <a:latin typeface="Corbel" pitchFamily="34" charset="0"/>
            </a:endParaRPr>
          </a:p>
          <a:p>
            <a:pPr algn="ctr">
              <a:buNone/>
            </a:pPr>
            <a:r>
              <a:rPr lang="en-US" i="1" dirty="0" smtClean="0">
                <a:latin typeface="Corbel" pitchFamily="34" charset="0"/>
              </a:rPr>
              <a:t>Department of Electrical and Computer Engineering</a:t>
            </a:r>
          </a:p>
          <a:p>
            <a:pPr algn="ctr">
              <a:buNone/>
            </a:pPr>
            <a:r>
              <a:rPr lang="en-US" i="1" dirty="0" err="1" smtClean="0">
                <a:latin typeface="Corbel" pitchFamily="34" charset="0"/>
              </a:rPr>
              <a:t>Carnl:gie</a:t>
            </a:r>
            <a:r>
              <a:rPr lang="en-US" i="1" dirty="0" smtClean="0">
                <a:latin typeface="Corbel" pitchFamily="34" charset="0"/>
              </a:rPr>
              <a:t> Mellon University</a:t>
            </a:r>
          </a:p>
          <a:p>
            <a:pPr algn="ctr">
              <a:buNone/>
            </a:pPr>
            <a:r>
              <a:rPr lang="en-US" i="1" dirty="0" smtClean="0">
                <a:latin typeface="Corbel" pitchFamily="34" charset="0"/>
              </a:rPr>
              <a:t>Pittsburgh, Pennsylvania 15213</a:t>
            </a:r>
          </a:p>
          <a:p>
            <a:pPr algn="ctr">
              <a:buNone/>
            </a:pPr>
            <a:r>
              <a:rPr lang="en-US" i="1" dirty="0" smtClean="0">
                <a:latin typeface="Corbel" pitchFamily="34" charset="0"/>
              </a:rPr>
              <a:t>2007</a:t>
            </a:r>
            <a:endParaRPr lang="en-US" i="1" dirty="0">
              <a:latin typeface="Corbe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2255837"/>
            <a:ext cx="6858000" cy="3840163"/>
          </a:xfrm>
        </p:spPr>
        <p:txBody>
          <a:bodyPr>
            <a:normAutofit/>
          </a:bodyPr>
          <a:lstStyle/>
          <a:p>
            <a:r>
              <a:rPr lang="en-US" sz="2500" dirty="0" smtClean="0">
                <a:latin typeface="Corbel" pitchFamily="34" charset="0"/>
              </a:rPr>
              <a:t>Support high-level circuit synthesis for specific classes of analog functions. </a:t>
            </a:r>
          </a:p>
          <a:p>
            <a:r>
              <a:rPr lang="en-US" sz="2500" dirty="0" smtClean="0">
                <a:latin typeface="Corbel" pitchFamily="34" charset="0"/>
              </a:rPr>
              <a:t>From an input consisting of detailed performance specifications, produce a sized, transistor-level circuit schematic. </a:t>
            </a:r>
          </a:p>
          <a:p>
            <a:r>
              <a:rPr lang="en-US" sz="2500" dirty="0" smtClean="0">
                <a:latin typeface="Corbel" pitchFamily="34" charset="0"/>
              </a:rPr>
              <a:t>The goal is to produce a good </a:t>
            </a:r>
            <a:r>
              <a:rPr lang="en-US" sz="2500" b="1" dirty="0" smtClean="0">
                <a:latin typeface="Corbel" pitchFamily="34" charset="0"/>
              </a:rPr>
              <a:t>first-cut design </a:t>
            </a:r>
            <a:r>
              <a:rPr lang="en-US" sz="2500" dirty="0" smtClean="0">
                <a:latin typeface="Corbel" pitchFamily="34" charset="0"/>
              </a:rPr>
              <a:t>that is sufficiently “close” to optimal that numerical optimization tools can be applied.</a:t>
            </a:r>
            <a:br>
              <a:rPr lang="en-US" sz="2500" dirty="0" smtClean="0">
                <a:latin typeface="Corbel" pitchFamily="34" charset="0"/>
              </a:rPr>
            </a:br>
            <a:endParaRPr lang="en-US" sz="2500" dirty="0" smtClean="0">
              <a:latin typeface="Corbel" pitchFamily="34" charset="0"/>
            </a:endParaRPr>
          </a:p>
          <a:p>
            <a:endParaRPr lang="en-US" sz="2500" dirty="0">
              <a:latin typeface="Corbel" pitchFamily="34" charset="0"/>
            </a:endParaRPr>
          </a:p>
        </p:txBody>
      </p:sp>
      <p:pic>
        <p:nvPicPr>
          <p:cNvPr id="4" name="Picture 3" descr="images.jpg"/>
          <p:cNvPicPr>
            <a:picLocks noChangeAspect="1"/>
          </p:cNvPicPr>
          <p:nvPr/>
        </p:nvPicPr>
        <p:blipFill>
          <a:blip r:embed="rId2"/>
          <a:stretch>
            <a:fillRect/>
          </a:stretch>
        </p:blipFill>
        <p:spPr>
          <a:xfrm>
            <a:off x="6324600" y="228600"/>
            <a:ext cx="2505075" cy="181927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304800"/>
            <a:ext cx="7315200" cy="5364163"/>
          </a:xfrm>
        </p:spPr>
        <p:txBody>
          <a:bodyPr>
            <a:normAutofit fontScale="77500" lnSpcReduction="20000"/>
          </a:bodyPr>
          <a:lstStyle/>
          <a:p>
            <a:r>
              <a:rPr lang="en-US" dirty="0" smtClean="0">
                <a:latin typeface="Corbel" pitchFamily="34" charset="0"/>
              </a:rPr>
              <a:t>The process of choosing from among these fixed alternatives for the design of a </a:t>
            </a:r>
            <a:r>
              <a:rPr lang="en-US" i="1" dirty="0" smtClean="0">
                <a:latin typeface="Corbel" pitchFamily="34" charset="0"/>
              </a:rPr>
              <a:t>circuit topology </a:t>
            </a:r>
            <a:r>
              <a:rPr lang="en-US" dirty="0" smtClean="0">
                <a:latin typeface="Corbel" pitchFamily="34" charset="0"/>
              </a:rPr>
              <a:t>is called </a:t>
            </a:r>
            <a:r>
              <a:rPr lang="en-US" b="1" dirty="0" smtClean="0">
                <a:latin typeface="Corbel" pitchFamily="34" charset="0"/>
              </a:rPr>
              <a:t>design style selection</a:t>
            </a:r>
            <a:r>
              <a:rPr lang="en-US" dirty="0" smtClean="0">
                <a:latin typeface="Corbel" pitchFamily="34" charset="0"/>
              </a:rPr>
              <a:t>.</a:t>
            </a:r>
            <a:br>
              <a:rPr lang="en-US" dirty="0" smtClean="0">
                <a:latin typeface="Corbel" pitchFamily="34" charset="0"/>
              </a:rPr>
            </a:br>
            <a:endParaRPr lang="en-US" dirty="0" smtClean="0">
              <a:latin typeface="Corbel" pitchFamily="34" charset="0"/>
            </a:endParaRPr>
          </a:p>
          <a:p>
            <a:r>
              <a:rPr lang="en-US" dirty="0" smtClean="0">
                <a:latin typeface="Corbel" pitchFamily="34" charset="0"/>
              </a:rPr>
              <a:t>The fixed </a:t>
            </a:r>
            <a:r>
              <a:rPr lang="en-US" i="1" dirty="0" smtClean="0">
                <a:latin typeface="Corbel" pitchFamily="34" charset="0"/>
              </a:rPr>
              <a:t>alternatives</a:t>
            </a:r>
            <a:r>
              <a:rPr lang="en-US" dirty="0" smtClean="0">
                <a:latin typeface="Corbel" pitchFamily="34" charset="0"/>
              </a:rPr>
              <a:t> for circuit topologies are specified </a:t>
            </a:r>
            <a:r>
              <a:rPr lang="en-US" b="1" dirty="0" smtClean="0">
                <a:latin typeface="Corbel" pitchFamily="34" charset="0"/>
              </a:rPr>
              <a:t>hierarchically</a:t>
            </a:r>
            <a:r>
              <a:rPr lang="en-US" dirty="0" smtClean="0">
                <a:latin typeface="Corbel" pitchFamily="34" charset="0"/>
              </a:rPr>
              <a:t>. A topology for a high-level module (e.g., an A/D converter) is specified as an interconnection of sub-blocks, not as an interconnection of transistors. </a:t>
            </a:r>
          </a:p>
          <a:p>
            <a:endParaRPr lang="en-US" dirty="0" smtClean="0">
              <a:latin typeface="Corbel" pitchFamily="34" charset="0"/>
            </a:endParaRPr>
          </a:p>
          <a:p>
            <a:r>
              <a:rPr lang="en-US" dirty="0" smtClean="0">
                <a:latin typeface="Corbel" pitchFamily="34" charset="0"/>
              </a:rPr>
              <a:t>That the topology is fixed implies only that this arrangement of sub-blocks is fixed. </a:t>
            </a:r>
          </a:p>
          <a:p>
            <a:endParaRPr lang="en-US" dirty="0" smtClean="0">
              <a:latin typeface="Corbel" pitchFamily="34" charset="0"/>
            </a:endParaRPr>
          </a:p>
          <a:p>
            <a:r>
              <a:rPr lang="en-US" dirty="0" smtClean="0">
                <a:latin typeface="Corbel" pitchFamily="34" charset="0"/>
              </a:rPr>
              <a:t>Because of this explicit </a:t>
            </a:r>
            <a:r>
              <a:rPr lang="en-US" b="1" dirty="0" smtClean="0">
                <a:latin typeface="Corbel" pitchFamily="34" charset="0"/>
              </a:rPr>
              <a:t>hierarchy</a:t>
            </a:r>
            <a:r>
              <a:rPr lang="en-US" dirty="0" smtClean="0">
                <a:latin typeface="Corbel" pitchFamily="34" charset="0"/>
              </a:rPr>
              <a:t>, </a:t>
            </a:r>
            <a:r>
              <a:rPr lang="en-US" i="1" dirty="0" smtClean="0">
                <a:latin typeface="Corbel" pitchFamily="34" charset="0"/>
              </a:rPr>
              <a:t>one</a:t>
            </a:r>
            <a:r>
              <a:rPr lang="en-US" dirty="0" smtClean="0">
                <a:latin typeface="Corbel" pitchFamily="34" charset="0"/>
              </a:rPr>
              <a:t> </a:t>
            </a:r>
            <a:r>
              <a:rPr lang="en-US" i="1" dirty="0" smtClean="0">
                <a:latin typeface="Corbel" pitchFamily="34" charset="0"/>
              </a:rPr>
              <a:t>high-level</a:t>
            </a:r>
            <a:r>
              <a:rPr lang="en-US" dirty="0" smtClean="0">
                <a:latin typeface="Corbel" pitchFamily="34" charset="0"/>
              </a:rPr>
              <a:t> topology of blocks can specify </a:t>
            </a:r>
            <a:r>
              <a:rPr lang="en-US" i="1" dirty="0" smtClean="0">
                <a:latin typeface="Corbel" pitchFamily="34" charset="0"/>
              </a:rPr>
              <a:t>many</a:t>
            </a:r>
            <a:r>
              <a:rPr lang="en-US" dirty="0" smtClean="0">
                <a:latin typeface="Corbel" pitchFamily="34" charset="0"/>
              </a:rPr>
              <a:t> </a:t>
            </a:r>
            <a:r>
              <a:rPr lang="en-US" i="1" dirty="0" smtClean="0">
                <a:latin typeface="Corbel" pitchFamily="34" charset="0"/>
              </a:rPr>
              <a:t>device</a:t>
            </a:r>
            <a:r>
              <a:rPr lang="en-US" dirty="0" smtClean="0">
                <a:latin typeface="Corbel" pitchFamily="34" charset="0"/>
              </a:rPr>
              <a:t> </a:t>
            </a:r>
            <a:r>
              <a:rPr lang="en-US" i="1" dirty="0" smtClean="0">
                <a:latin typeface="Corbel" pitchFamily="34" charset="0"/>
              </a:rPr>
              <a:t>level</a:t>
            </a:r>
            <a:r>
              <a:rPr lang="en-US" dirty="0" smtClean="0">
                <a:latin typeface="Corbel" pitchFamily="34" charset="0"/>
              </a:rPr>
              <a:t> topologies.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titled3.png"/>
          <p:cNvPicPr>
            <a:picLocks noGrp="1" noChangeAspect="1"/>
          </p:cNvPicPr>
          <p:nvPr>
            <p:ph idx="1"/>
          </p:nvPr>
        </p:nvPicPr>
        <p:blipFill>
          <a:blip r:embed="rId2"/>
          <a:stretch>
            <a:fillRect/>
          </a:stretch>
        </p:blipFill>
        <p:spPr>
          <a:xfrm>
            <a:off x="1733890" y="381000"/>
            <a:ext cx="7410110" cy="4873089"/>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609600"/>
            <a:ext cx="7162800" cy="5562600"/>
          </a:xfrm>
        </p:spPr>
        <p:txBody>
          <a:bodyPr>
            <a:normAutofit fontScale="85000" lnSpcReduction="10000"/>
          </a:bodyPr>
          <a:lstStyle/>
          <a:p>
            <a:r>
              <a:rPr lang="en-US" dirty="0" smtClean="0">
                <a:latin typeface="Corbel" pitchFamily="34" charset="0"/>
              </a:rPr>
              <a:t>For a single topology selection/translation step, </a:t>
            </a:r>
            <a:r>
              <a:rPr lang="en-US" b="1" dirty="0" smtClean="0">
                <a:latin typeface="Corbel" pitchFamily="34" charset="0"/>
              </a:rPr>
              <a:t>design</a:t>
            </a:r>
            <a:r>
              <a:rPr lang="en-US" dirty="0" smtClean="0">
                <a:latin typeface="Corbel" pitchFamily="34" charset="0"/>
              </a:rPr>
              <a:t> knowledge is represented in the form of </a:t>
            </a:r>
            <a:r>
              <a:rPr lang="en-US" b="1" dirty="0" smtClean="0">
                <a:latin typeface="Corbel" pitchFamily="34" charset="0"/>
              </a:rPr>
              <a:t>circuit</a:t>
            </a:r>
            <a:r>
              <a:rPr lang="en-US" dirty="0" smtClean="0">
                <a:latin typeface="Corbel" pitchFamily="34" charset="0"/>
              </a:rPr>
              <a:t> </a:t>
            </a:r>
            <a:r>
              <a:rPr lang="en-US" b="1" dirty="0" smtClean="0">
                <a:latin typeface="Corbel" pitchFamily="34" charset="0"/>
              </a:rPr>
              <a:t>equations</a:t>
            </a:r>
            <a:r>
              <a:rPr lang="en-US" dirty="0" smtClean="0">
                <a:latin typeface="Corbel" pitchFamily="34" charset="0"/>
              </a:rPr>
              <a:t> and algebraic constraints involving circuit specifications.</a:t>
            </a:r>
          </a:p>
          <a:p>
            <a:r>
              <a:rPr lang="en-US" dirty="0" smtClean="0">
                <a:latin typeface="Corbel" pitchFamily="34" charset="0"/>
              </a:rPr>
              <a:t>The process by which a high-level block specification is translated into sub-block specifications is implemented as a planning system. </a:t>
            </a:r>
          </a:p>
          <a:p>
            <a:r>
              <a:rPr lang="en-US" dirty="0" smtClean="0">
                <a:latin typeface="Corbel" pitchFamily="34" charset="0"/>
              </a:rPr>
              <a:t>Plans are stored with fixed topologies, and executed when the topology is instantiated.</a:t>
            </a:r>
          </a:p>
          <a:p>
            <a:r>
              <a:rPr lang="en-US" b="1" dirty="0" smtClean="0">
                <a:latin typeface="Corbel" pitchFamily="34" charset="0"/>
              </a:rPr>
              <a:t>Rules fire </a:t>
            </a:r>
            <a:r>
              <a:rPr lang="en-US" dirty="0" smtClean="0">
                <a:latin typeface="Corbel" pitchFamily="34" charset="0"/>
              </a:rPr>
              <a:t>at the end of each plan step to </a:t>
            </a:r>
            <a:r>
              <a:rPr lang="en-US" i="1" dirty="0" smtClean="0">
                <a:latin typeface="Corbel" pitchFamily="34" charset="0"/>
              </a:rPr>
              <a:t>correct</a:t>
            </a:r>
            <a:r>
              <a:rPr lang="en-US" dirty="0" smtClean="0">
                <a:latin typeface="Corbel" pitchFamily="34" charset="0"/>
              </a:rPr>
              <a:t> </a:t>
            </a:r>
            <a:r>
              <a:rPr lang="en-US" i="1" dirty="0" smtClean="0">
                <a:latin typeface="Corbel" pitchFamily="34" charset="0"/>
              </a:rPr>
              <a:t>errors</a:t>
            </a:r>
            <a:r>
              <a:rPr lang="en-US" dirty="0" smtClean="0">
                <a:latin typeface="Corbel" pitchFamily="34" charset="0"/>
              </a:rPr>
              <a:t>, and modify the dynamic flow of the plan.</a:t>
            </a:r>
            <a:endParaRPr lang="en-US" dirty="0">
              <a:latin typeface="Corbe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titled4.png"/>
          <p:cNvPicPr>
            <a:picLocks noGrp="1" noChangeAspect="1"/>
          </p:cNvPicPr>
          <p:nvPr>
            <p:ph idx="1"/>
          </p:nvPr>
        </p:nvPicPr>
        <p:blipFill>
          <a:blip r:embed="rId2"/>
          <a:stretch>
            <a:fillRect/>
          </a:stretch>
        </p:blipFill>
        <p:spPr>
          <a:xfrm>
            <a:off x="3200400" y="457200"/>
            <a:ext cx="4890459" cy="6006656"/>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8229600" cy="1143000"/>
          </a:xfrm>
        </p:spPr>
        <p:txBody>
          <a:bodyPr>
            <a:normAutofit/>
          </a:bodyPr>
          <a:lstStyle/>
          <a:p>
            <a:r>
              <a:rPr lang="en-US" b="1" dirty="0" smtClean="0">
                <a:latin typeface="Corbel" pitchFamily="34" charset="0"/>
              </a:rPr>
              <a:t>Paper 3</a:t>
            </a:r>
            <a:endParaRPr lang="en-US" b="1" dirty="0">
              <a:latin typeface="Corbel" pitchFamily="34" charset="0"/>
            </a:endParaRPr>
          </a:p>
        </p:txBody>
      </p:sp>
      <p:sp>
        <p:nvSpPr>
          <p:cNvPr id="3" name="Content Placeholder 2"/>
          <p:cNvSpPr>
            <a:spLocks noGrp="1"/>
          </p:cNvSpPr>
          <p:nvPr>
            <p:ph idx="1"/>
          </p:nvPr>
        </p:nvSpPr>
        <p:spPr>
          <a:xfrm>
            <a:off x="1219200" y="1600200"/>
            <a:ext cx="7162800" cy="4525963"/>
          </a:xfrm>
        </p:spPr>
        <p:txBody>
          <a:bodyPr>
            <a:normAutofit fontScale="70000" lnSpcReduction="20000"/>
          </a:bodyPr>
          <a:lstStyle/>
          <a:p>
            <a:pPr algn="ctr">
              <a:buNone/>
            </a:pPr>
            <a:r>
              <a:rPr lang="en-US" dirty="0" smtClean="0">
                <a:latin typeface="Corbel" pitchFamily="34" charset="0"/>
              </a:rPr>
              <a:t>INTEGRATING DESIGN AND PRODUCTION PLANNING</a:t>
            </a:r>
          </a:p>
          <a:p>
            <a:pPr algn="ctr">
              <a:buNone/>
            </a:pPr>
            <a:r>
              <a:rPr lang="en-US" dirty="0" smtClean="0">
                <a:latin typeface="Corbel" pitchFamily="34" charset="0"/>
              </a:rPr>
              <a:t>WITH KNOWLEDGE-BASED INSPECTION PLANNING</a:t>
            </a:r>
          </a:p>
          <a:p>
            <a:pPr algn="ctr">
              <a:buNone/>
            </a:pPr>
            <a:r>
              <a:rPr lang="en-US" dirty="0" smtClean="0">
                <a:latin typeface="Corbel" pitchFamily="34" charset="0"/>
              </a:rPr>
              <a:t>SYSTEM</a:t>
            </a:r>
            <a:br>
              <a:rPr lang="en-US" dirty="0" smtClean="0">
                <a:latin typeface="Corbel" pitchFamily="34" charset="0"/>
              </a:rPr>
            </a:br>
            <a:endParaRPr lang="en-US" dirty="0" smtClean="0">
              <a:latin typeface="Corbel" pitchFamily="34" charset="0"/>
            </a:endParaRPr>
          </a:p>
          <a:p>
            <a:pPr algn="ctr">
              <a:buNone/>
            </a:pPr>
            <a:r>
              <a:rPr lang="en-US" i="1" dirty="0" err="1" smtClean="0">
                <a:latin typeface="Corbel" pitchFamily="34" charset="0"/>
              </a:rPr>
              <a:t>Ghaleb</a:t>
            </a:r>
            <a:r>
              <a:rPr lang="en-US" i="1" dirty="0" smtClean="0">
                <a:latin typeface="Corbel" pitchFamily="34" charset="0"/>
              </a:rPr>
              <a:t> Y. </a:t>
            </a:r>
            <a:r>
              <a:rPr lang="en-US" i="1" dirty="0" err="1" smtClean="0">
                <a:latin typeface="Corbel" pitchFamily="34" charset="0"/>
              </a:rPr>
              <a:t>Abbasi</a:t>
            </a:r>
            <a:r>
              <a:rPr lang="en-US" i="1" dirty="0" smtClean="0">
                <a:latin typeface="Corbel" pitchFamily="34" charset="0"/>
              </a:rPr>
              <a:t>*</a:t>
            </a:r>
          </a:p>
          <a:p>
            <a:pPr algn="ctr">
              <a:buNone/>
            </a:pPr>
            <a:r>
              <a:rPr lang="en-US" i="1" dirty="0" smtClean="0">
                <a:latin typeface="Corbel" pitchFamily="34" charset="0"/>
              </a:rPr>
              <a:t>Industrial Engineering Department, Faculty of Engineering &amp; Technology, University of</a:t>
            </a:r>
          </a:p>
          <a:p>
            <a:pPr algn="ctr">
              <a:buNone/>
            </a:pPr>
            <a:r>
              <a:rPr lang="en-US" i="1" dirty="0" smtClean="0">
                <a:latin typeface="Corbel" pitchFamily="34" charset="0"/>
              </a:rPr>
              <a:t>Jordan</a:t>
            </a:r>
          </a:p>
          <a:p>
            <a:pPr algn="ctr">
              <a:buNone/>
            </a:pPr>
            <a:r>
              <a:rPr lang="en-US" i="1" dirty="0" smtClean="0">
                <a:latin typeface="Corbel" pitchFamily="34" charset="0"/>
              </a:rPr>
              <a:t>Hussein S. </a:t>
            </a:r>
            <a:r>
              <a:rPr lang="en-US" i="1" dirty="0" err="1" smtClean="0">
                <a:latin typeface="Corbel" pitchFamily="34" charset="0"/>
              </a:rPr>
              <a:t>Ketan</a:t>
            </a:r>
            <a:r>
              <a:rPr lang="en-US" i="1" dirty="0" smtClean="0">
                <a:latin typeface="Corbel" pitchFamily="34" charset="0"/>
              </a:rPr>
              <a:t> and </a:t>
            </a:r>
            <a:r>
              <a:rPr lang="en-US" i="1" dirty="0" err="1" smtClean="0">
                <a:latin typeface="Corbel" pitchFamily="34" charset="0"/>
              </a:rPr>
              <a:t>Mazen</a:t>
            </a:r>
            <a:r>
              <a:rPr lang="en-US" i="1" dirty="0" smtClean="0">
                <a:latin typeface="Corbel" pitchFamily="34" charset="0"/>
              </a:rPr>
              <a:t> B. </a:t>
            </a:r>
            <a:r>
              <a:rPr lang="en-US" i="1" dirty="0" err="1" smtClean="0">
                <a:latin typeface="Corbel" pitchFamily="34" charset="0"/>
              </a:rPr>
              <a:t>Adil</a:t>
            </a:r>
            <a:endParaRPr lang="en-US" i="1" dirty="0" smtClean="0">
              <a:latin typeface="Corbel" pitchFamily="34" charset="0"/>
            </a:endParaRPr>
          </a:p>
          <a:p>
            <a:pPr algn="ctr">
              <a:buNone/>
            </a:pPr>
            <a:r>
              <a:rPr lang="en-US" i="1" dirty="0" smtClean="0">
                <a:latin typeface="Corbel" pitchFamily="34" charset="0"/>
              </a:rPr>
              <a:t>Industrial Engineering Department, University of Technology, Baghdad, Iraq</a:t>
            </a:r>
          </a:p>
          <a:p>
            <a:pPr algn="ctr">
              <a:buNone/>
            </a:pPr>
            <a:r>
              <a:rPr lang="en-US" i="1" dirty="0" smtClean="0">
                <a:latin typeface="Corbel" pitchFamily="34" charset="0"/>
              </a:rPr>
              <a:t>2009</a:t>
            </a:r>
            <a:endParaRPr lang="en-US" i="1" dirty="0">
              <a:latin typeface="Corbe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orbel" pitchFamily="34" charset="0"/>
              </a:rPr>
              <a:t>CADIP</a:t>
            </a:r>
            <a:endParaRPr lang="en-US" b="1" dirty="0">
              <a:latin typeface="Corbel" pitchFamily="34" charset="0"/>
            </a:endParaRPr>
          </a:p>
        </p:txBody>
      </p:sp>
      <p:sp>
        <p:nvSpPr>
          <p:cNvPr id="3" name="Content Placeholder 2"/>
          <p:cNvSpPr>
            <a:spLocks noGrp="1"/>
          </p:cNvSpPr>
          <p:nvPr>
            <p:ph idx="1"/>
          </p:nvPr>
        </p:nvSpPr>
        <p:spPr>
          <a:xfrm>
            <a:off x="1219200" y="1600200"/>
            <a:ext cx="7467600" cy="4525963"/>
          </a:xfrm>
        </p:spPr>
        <p:txBody>
          <a:bodyPr>
            <a:normAutofit/>
          </a:bodyPr>
          <a:lstStyle/>
          <a:p>
            <a:pPr>
              <a:buNone/>
            </a:pPr>
            <a:r>
              <a:rPr lang="en-US" dirty="0" smtClean="0">
                <a:latin typeface="Corbel" pitchFamily="34" charset="0"/>
              </a:rPr>
              <a:t>	A hybrid knowledge-based approach integrating computer-aided design (CAD) and computer-aided inspection planning (CAIP) was developed, thereafter called computer-aided design and inspection planning (CADIP).</a:t>
            </a:r>
            <a:endParaRPr lang="en-US" dirty="0">
              <a:latin typeface="Corbe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1189037"/>
            <a:ext cx="7086600" cy="5592763"/>
          </a:xfrm>
        </p:spPr>
        <p:txBody>
          <a:bodyPr>
            <a:normAutofit fontScale="92500"/>
          </a:bodyPr>
          <a:lstStyle/>
          <a:p>
            <a:pPr>
              <a:buNone/>
            </a:pPr>
            <a:r>
              <a:rPr lang="en-US" dirty="0" smtClean="0">
                <a:latin typeface="Corbel" pitchFamily="34" charset="0"/>
              </a:rPr>
              <a:t>1. Using </a:t>
            </a:r>
            <a:r>
              <a:rPr lang="en-US" b="1" dirty="0" smtClean="0">
                <a:latin typeface="Corbel" pitchFamily="34" charset="0"/>
              </a:rPr>
              <a:t>F</a:t>
            </a:r>
            <a:r>
              <a:rPr lang="en-US" dirty="0" smtClean="0">
                <a:latin typeface="Corbel" pitchFamily="34" charset="0"/>
              </a:rPr>
              <a:t>eature </a:t>
            </a:r>
            <a:r>
              <a:rPr lang="en-US" b="1" dirty="0" smtClean="0">
                <a:latin typeface="Corbel" pitchFamily="34" charset="0"/>
              </a:rPr>
              <a:t>B</a:t>
            </a:r>
            <a:r>
              <a:rPr lang="en-US" dirty="0" smtClean="0">
                <a:latin typeface="Corbel" pitchFamily="34" charset="0"/>
              </a:rPr>
              <a:t>ased </a:t>
            </a:r>
            <a:r>
              <a:rPr lang="en-US" b="1" dirty="0" smtClean="0">
                <a:latin typeface="Corbel" pitchFamily="34" charset="0"/>
              </a:rPr>
              <a:t>D</a:t>
            </a:r>
            <a:r>
              <a:rPr lang="en-US" dirty="0" smtClean="0">
                <a:latin typeface="Corbel" pitchFamily="34" charset="0"/>
              </a:rPr>
              <a:t>esign technology.</a:t>
            </a:r>
          </a:p>
          <a:p>
            <a:pPr>
              <a:buNone/>
            </a:pPr>
            <a:r>
              <a:rPr lang="en-US" dirty="0" smtClean="0">
                <a:latin typeface="Corbel" pitchFamily="34" charset="0"/>
              </a:rPr>
              <a:t>2. Development of algorithms and techniques to </a:t>
            </a:r>
            <a:r>
              <a:rPr lang="en-US" i="1" dirty="0" smtClean="0">
                <a:latin typeface="Corbel" pitchFamily="34" charset="0"/>
              </a:rPr>
              <a:t>evaluate</a:t>
            </a:r>
            <a:r>
              <a:rPr lang="en-US" dirty="0" smtClean="0">
                <a:latin typeface="Corbel" pitchFamily="34" charset="0"/>
              </a:rPr>
              <a:t> </a:t>
            </a:r>
            <a:r>
              <a:rPr lang="en-US" i="1" dirty="0" smtClean="0">
                <a:latin typeface="Corbel" pitchFamily="34" charset="0"/>
              </a:rPr>
              <a:t>actual</a:t>
            </a:r>
            <a:r>
              <a:rPr lang="en-US" dirty="0" smtClean="0">
                <a:latin typeface="Corbel" pitchFamily="34" charset="0"/>
              </a:rPr>
              <a:t> </a:t>
            </a:r>
            <a:r>
              <a:rPr lang="en-US" i="1" dirty="0" smtClean="0">
                <a:latin typeface="Corbel" pitchFamily="34" charset="0"/>
              </a:rPr>
              <a:t>geometric</a:t>
            </a:r>
            <a:r>
              <a:rPr lang="en-US" dirty="0" smtClean="0">
                <a:latin typeface="Corbel" pitchFamily="34" charset="0"/>
              </a:rPr>
              <a:t> tolerances using </a:t>
            </a:r>
            <a:r>
              <a:rPr lang="en-US" i="1" dirty="0" smtClean="0">
                <a:latin typeface="Corbel" pitchFamily="34" charset="0"/>
              </a:rPr>
              <a:t>measurement</a:t>
            </a:r>
            <a:r>
              <a:rPr lang="en-US" dirty="0" smtClean="0">
                <a:latin typeface="Corbel" pitchFamily="34" charset="0"/>
              </a:rPr>
              <a:t> data.</a:t>
            </a:r>
          </a:p>
          <a:p>
            <a:pPr>
              <a:buNone/>
            </a:pPr>
            <a:r>
              <a:rPr lang="en-US" dirty="0" smtClean="0">
                <a:latin typeface="Corbel" pitchFamily="34" charset="0"/>
              </a:rPr>
              <a:t>3. Development of techniques for </a:t>
            </a:r>
            <a:r>
              <a:rPr lang="en-US" b="1" dirty="0" smtClean="0">
                <a:latin typeface="Corbel" pitchFamily="34" charset="0"/>
              </a:rPr>
              <a:t>automatic</a:t>
            </a:r>
            <a:r>
              <a:rPr lang="en-US" dirty="0" smtClean="0">
                <a:latin typeface="Corbel" pitchFamily="34" charset="0"/>
              </a:rPr>
              <a:t> generation for </a:t>
            </a:r>
            <a:r>
              <a:rPr lang="en-US" b="1" dirty="0" smtClean="0">
                <a:latin typeface="Corbel" pitchFamily="34" charset="0"/>
              </a:rPr>
              <a:t>inspection</a:t>
            </a:r>
            <a:r>
              <a:rPr lang="en-US" dirty="0" smtClean="0">
                <a:latin typeface="Corbel" pitchFamily="34" charset="0"/>
              </a:rPr>
              <a:t> programs from current CAD database.</a:t>
            </a:r>
          </a:p>
          <a:p>
            <a:pPr>
              <a:buNone/>
            </a:pPr>
            <a:r>
              <a:rPr lang="en-US" dirty="0" smtClean="0">
                <a:latin typeface="Corbel" pitchFamily="34" charset="0"/>
              </a:rPr>
              <a:t>4. Application of artificial intelligent (AI) expert system in the building of inspection process planning systems.</a:t>
            </a:r>
            <a:endParaRPr lang="en-US" dirty="0">
              <a:latin typeface="Corbel" pitchFamily="34" charset="0"/>
            </a:endParaRPr>
          </a:p>
        </p:txBody>
      </p:sp>
      <p:sp>
        <p:nvSpPr>
          <p:cNvPr id="4" name="Title 1"/>
          <p:cNvSpPr>
            <a:spLocks noGrp="1"/>
          </p:cNvSpPr>
          <p:nvPr>
            <p:ph type="title"/>
          </p:nvPr>
        </p:nvSpPr>
        <p:spPr>
          <a:xfrm>
            <a:off x="228600" y="228600"/>
            <a:ext cx="4191000" cy="944562"/>
          </a:xfrm>
        </p:spPr>
        <p:txBody>
          <a:bodyPr/>
          <a:lstStyle/>
          <a:p>
            <a:r>
              <a:rPr lang="en-US" b="1" dirty="0" smtClean="0">
                <a:latin typeface="Corbel" pitchFamily="34" charset="0"/>
              </a:rPr>
              <a:t>Features</a:t>
            </a:r>
            <a:endParaRPr lang="en-US" b="1" dirty="0">
              <a:latin typeface="Corbe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828800" y="152400"/>
          <a:ext cx="7086600"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47688" y="260350"/>
            <a:ext cx="7834312" cy="1143000"/>
          </a:xfrm>
        </p:spPr>
        <p:txBody>
          <a:bodyPr>
            <a:normAutofit/>
          </a:bodyPr>
          <a:lstStyle/>
          <a:p>
            <a:pPr eaLnBrk="1" hangingPunct="1"/>
            <a:r>
              <a:rPr lang="en-US" dirty="0" smtClean="0">
                <a:latin typeface="Corbel" pitchFamily="34" charset="0"/>
              </a:rPr>
              <a:t>Steps in the Literature Review</a:t>
            </a:r>
          </a:p>
        </p:txBody>
      </p:sp>
      <p:sp>
        <p:nvSpPr>
          <p:cNvPr id="10243" name="Rectangle 3"/>
          <p:cNvSpPr>
            <a:spLocks noGrp="1" noChangeArrowheads="1"/>
          </p:cNvSpPr>
          <p:nvPr>
            <p:ph type="body" idx="1"/>
          </p:nvPr>
        </p:nvSpPr>
        <p:spPr>
          <a:xfrm>
            <a:off x="1143000" y="1600200"/>
            <a:ext cx="7620000" cy="4525962"/>
          </a:xfrm>
        </p:spPr>
        <p:txBody>
          <a:bodyPr/>
          <a:lstStyle/>
          <a:p>
            <a:pPr marL="1314450" lvl="2" indent="-457200" eaLnBrk="1" hangingPunct="1">
              <a:lnSpc>
                <a:spcPct val="90000"/>
              </a:lnSpc>
              <a:buClr>
                <a:schemeClr val="tx2"/>
              </a:buClr>
              <a:buFont typeface="Times" charset="0"/>
              <a:buAutoNum type="arabicPeriod"/>
            </a:pPr>
            <a:r>
              <a:rPr lang="en-CA" sz="2800" dirty="0" smtClean="0">
                <a:latin typeface="Corbel" pitchFamily="34" charset="0"/>
              </a:rPr>
              <a:t>Establish research focus</a:t>
            </a:r>
          </a:p>
          <a:p>
            <a:pPr marL="1314450" lvl="2" indent="-457200" eaLnBrk="1" hangingPunct="1">
              <a:lnSpc>
                <a:spcPct val="90000"/>
              </a:lnSpc>
              <a:buClr>
                <a:schemeClr val="tx2"/>
              </a:buClr>
              <a:buFont typeface="Times" charset="0"/>
              <a:buAutoNum type="arabicPeriod"/>
            </a:pPr>
            <a:r>
              <a:rPr lang="en-CA" sz="2800" dirty="0" smtClean="0">
                <a:latin typeface="Corbel" pitchFamily="34" charset="0"/>
              </a:rPr>
              <a:t>Identify where to search </a:t>
            </a:r>
          </a:p>
          <a:p>
            <a:pPr marL="1314450" lvl="2" indent="-457200" eaLnBrk="1" hangingPunct="1">
              <a:lnSpc>
                <a:spcPct val="90000"/>
              </a:lnSpc>
              <a:buClr>
                <a:schemeClr val="tx2"/>
              </a:buClr>
              <a:buFont typeface="Times" charset="0"/>
              <a:buAutoNum type="arabicPeriod"/>
            </a:pPr>
            <a:r>
              <a:rPr lang="en-CA" sz="2800" dirty="0" smtClean="0">
                <a:latin typeface="Corbel" pitchFamily="34" charset="0"/>
              </a:rPr>
              <a:t>Select appropriate search terms</a:t>
            </a:r>
          </a:p>
          <a:p>
            <a:pPr marL="1314450" lvl="2" indent="-457200" eaLnBrk="1" hangingPunct="1">
              <a:lnSpc>
                <a:spcPct val="90000"/>
              </a:lnSpc>
              <a:buClr>
                <a:schemeClr val="tx2"/>
              </a:buClr>
              <a:buFont typeface="Times" charset="0"/>
              <a:buAutoNum type="arabicPeriod"/>
            </a:pPr>
            <a:r>
              <a:rPr lang="en-CA" sz="2800" dirty="0" smtClean="0">
                <a:latin typeface="Corbel" pitchFamily="34" charset="0"/>
              </a:rPr>
              <a:t>Use ‘</a:t>
            </a:r>
            <a:r>
              <a:rPr lang="en-CA" sz="2800" b="1" i="1" dirty="0" smtClean="0">
                <a:solidFill>
                  <a:schemeClr val="tx2"/>
                </a:solidFill>
                <a:latin typeface="Corbel" pitchFamily="34" charset="0"/>
              </a:rPr>
              <a:t>operators</a:t>
            </a:r>
            <a:r>
              <a:rPr lang="en-CA" sz="2800" dirty="0" smtClean="0">
                <a:latin typeface="Corbel" pitchFamily="34" charset="0"/>
              </a:rPr>
              <a:t>’ and ‘</a:t>
            </a:r>
            <a:r>
              <a:rPr lang="en-CA" sz="2800" b="1" i="1" dirty="0" err="1" smtClean="0">
                <a:solidFill>
                  <a:schemeClr val="tx2"/>
                </a:solidFill>
                <a:latin typeface="Corbel" pitchFamily="34" charset="0"/>
              </a:rPr>
              <a:t>wildcards</a:t>
            </a:r>
            <a:r>
              <a:rPr lang="en-CA" sz="2800" dirty="0" err="1" smtClean="0">
                <a:latin typeface="Corbel" pitchFamily="34" charset="0"/>
              </a:rPr>
              <a:t>’</a:t>
            </a:r>
            <a:endParaRPr lang="en-CA" sz="2800" dirty="0" smtClean="0">
              <a:latin typeface="Corbel" pitchFamily="34" charset="0"/>
            </a:endParaRPr>
          </a:p>
          <a:p>
            <a:pPr marL="1314450" lvl="2" indent="-457200" eaLnBrk="1" hangingPunct="1">
              <a:lnSpc>
                <a:spcPct val="90000"/>
              </a:lnSpc>
              <a:buClr>
                <a:schemeClr val="tx2"/>
              </a:buClr>
              <a:buFont typeface="Times" charset="0"/>
              <a:buAutoNum type="arabicPeriod"/>
            </a:pPr>
            <a:r>
              <a:rPr lang="en-CA" sz="2800" dirty="0" smtClean="0">
                <a:latin typeface="Corbel" pitchFamily="34" charset="0"/>
              </a:rPr>
              <a:t>Organize research history</a:t>
            </a:r>
          </a:p>
          <a:p>
            <a:pPr marL="1314450" lvl="2" indent="-457200" eaLnBrk="1" hangingPunct="1">
              <a:lnSpc>
                <a:spcPct val="90000"/>
              </a:lnSpc>
              <a:buClr>
                <a:schemeClr val="tx2"/>
              </a:buClr>
              <a:buFont typeface="Times" charset="0"/>
              <a:buAutoNum type="arabicPeriod"/>
            </a:pPr>
            <a:r>
              <a:rPr lang="en-CA" sz="2800" dirty="0" smtClean="0">
                <a:latin typeface="Corbel" pitchFamily="34" charset="0"/>
              </a:rPr>
              <a:t>Determine relevant literature</a:t>
            </a:r>
          </a:p>
          <a:p>
            <a:pPr marL="1314450" lvl="2" indent="-457200" eaLnBrk="1" hangingPunct="1">
              <a:lnSpc>
                <a:spcPct val="90000"/>
              </a:lnSpc>
              <a:buClr>
                <a:schemeClr val="tx2"/>
              </a:buClr>
              <a:buFont typeface="Times" charset="0"/>
              <a:buAutoNum type="arabicPeriod"/>
            </a:pPr>
            <a:r>
              <a:rPr lang="en-CA" sz="2800" b="1" i="1" u="sng" dirty="0" smtClean="0">
                <a:solidFill>
                  <a:schemeClr val="tx2"/>
                </a:solidFill>
                <a:latin typeface="Corbel" pitchFamily="34" charset="0"/>
              </a:rPr>
              <a:t>A</a:t>
            </a:r>
            <a:r>
              <a:rPr lang="en-CA" sz="2800" dirty="0" smtClean="0">
                <a:latin typeface="Corbel" pitchFamily="34" charset="0"/>
              </a:rPr>
              <a:t>nalyze, </a:t>
            </a:r>
            <a:r>
              <a:rPr lang="en-CA" sz="2800" b="1" i="1" u="sng" dirty="0" smtClean="0">
                <a:solidFill>
                  <a:schemeClr val="tx2"/>
                </a:solidFill>
                <a:latin typeface="Corbel" pitchFamily="34" charset="0"/>
              </a:rPr>
              <a:t>S</a:t>
            </a:r>
            <a:r>
              <a:rPr lang="en-CA" sz="2800" dirty="0" smtClean="0">
                <a:latin typeface="Corbel" pitchFamily="34" charset="0"/>
              </a:rPr>
              <a:t>ynthesize and </a:t>
            </a:r>
            <a:r>
              <a:rPr lang="en-CA" sz="2800" b="1" i="1" u="sng" dirty="0" smtClean="0">
                <a:solidFill>
                  <a:schemeClr val="tx2"/>
                </a:solidFill>
                <a:latin typeface="Corbel" pitchFamily="34" charset="0"/>
              </a:rPr>
              <a:t>S</a:t>
            </a:r>
            <a:r>
              <a:rPr lang="en-CA" sz="2800" dirty="0" smtClean="0">
                <a:latin typeface="Corbel" pitchFamily="34" charset="0"/>
              </a:rPr>
              <a:t>ummarize evidence</a:t>
            </a:r>
          </a:p>
          <a:p>
            <a:pPr marL="533400" indent="-533400" eaLnBrk="1" hangingPunct="1">
              <a:lnSpc>
                <a:spcPct val="90000"/>
              </a:lnSpc>
            </a:pPr>
            <a:endParaRPr lang="en-US" sz="2800" dirty="0" smtClean="0">
              <a:latin typeface="Corbe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2400"/>
            <a:ext cx="8305800" cy="5745163"/>
          </a:xfrm>
        </p:spPr>
        <p:txBody>
          <a:bodyPr>
            <a:normAutofit fontScale="92500" lnSpcReduction="10000"/>
          </a:bodyPr>
          <a:lstStyle/>
          <a:p>
            <a:pPr>
              <a:buNone/>
            </a:pPr>
            <a:r>
              <a:rPr lang="en-US" sz="3800" b="1" dirty="0" smtClean="0">
                <a:latin typeface="Corbel" pitchFamily="34" charset="0"/>
              </a:rPr>
              <a:t>	Methodology is achieved via the following:</a:t>
            </a:r>
            <a:r>
              <a:rPr lang="en-US" dirty="0" smtClean="0">
                <a:latin typeface="Corbel" pitchFamily="34" charset="0"/>
              </a:rPr>
              <a:t/>
            </a:r>
            <a:br>
              <a:rPr lang="en-US" dirty="0" smtClean="0">
                <a:latin typeface="Corbel" pitchFamily="34" charset="0"/>
              </a:rPr>
            </a:br>
            <a:endParaRPr lang="en-US" dirty="0" smtClean="0">
              <a:latin typeface="Corbel" pitchFamily="34" charset="0"/>
            </a:endParaRPr>
          </a:p>
          <a:p>
            <a:pPr lvl="1">
              <a:buNone/>
            </a:pPr>
            <a:r>
              <a:rPr lang="en-US" dirty="0" smtClean="0">
                <a:latin typeface="Corbel" pitchFamily="34" charset="0"/>
              </a:rPr>
              <a:t>1. </a:t>
            </a:r>
            <a:r>
              <a:rPr lang="en-US" i="1" dirty="0" smtClean="0">
                <a:latin typeface="Corbel" pitchFamily="34" charset="0"/>
              </a:rPr>
              <a:t>Rules</a:t>
            </a:r>
            <a:r>
              <a:rPr lang="en-US" dirty="0" smtClean="0">
                <a:latin typeface="Corbel" pitchFamily="34" charset="0"/>
              </a:rPr>
              <a:t>, </a:t>
            </a:r>
            <a:r>
              <a:rPr lang="en-US" i="1" dirty="0" smtClean="0">
                <a:latin typeface="Corbel" pitchFamily="34" charset="0"/>
              </a:rPr>
              <a:t>structures</a:t>
            </a:r>
            <a:r>
              <a:rPr lang="en-US" dirty="0" smtClean="0">
                <a:latin typeface="Corbel" pitchFamily="34" charset="0"/>
              </a:rPr>
              <a:t>, and </a:t>
            </a:r>
            <a:r>
              <a:rPr lang="en-US" i="1" dirty="0" smtClean="0">
                <a:latin typeface="Corbel" pitchFamily="34" charset="0"/>
              </a:rPr>
              <a:t>pointers-based</a:t>
            </a:r>
            <a:r>
              <a:rPr lang="en-US" dirty="0" smtClean="0">
                <a:latin typeface="Corbel" pitchFamily="34" charset="0"/>
              </a:rPr>
              <a:t> representation of knowledge and modeling of behavior of the individual components in the </a:t>
            </a:r>
            <a:r>
              <a:rPr lang="en-US" i="1" dirty="0" smtClean="0">
                <a:latin typeface="Corbel" pitchFamily="34" charset="0"/>
              </a:rPr>
              <a:t>design</a:t>
            </a:r>
            <a:r>
              <a:rPr lang="en-US" dirty="0" smtClean="0">
                <a:latin typeface="Corbel" pitchFamily="34" charset="0"/>
              </a:rPr>
              <a:t> and </a:t>
            </a:r>
            <a:r>
              <a:rPr lang="en-US" i="1" dirty="0" smtClean="0">
                <a:latin typeface="Corbel" pitchFamily="34" charset="0"/>
              </a:rPr>
              <a:t>inspection</a:t>
            </a:r>
            <a:r>
              <a:rPr lang="en-US" dirty="0" smtClean="0">
                <a:latin typeface="Corbel" pitchFamily="34" charset="0"/>
              </a:rPr>
              <a:t> planning</a:t>
            </a:r>
          </a:p>
          <a:p>
            <a:pPr lvl="1">
              <a:buNone/>
            </a:pPr>
            <a:r>
              <a:rPr lang="en-US" dirty="0" smtClean="0">
                <a:latin typeface="Corbel" pitchFamily="34" charset="0"/>
              </a:rPr>
              <a:t>2. Developing other necessary components such as interfaces data models to achieve the integrated environment.</a:t>
            </a:r>
          </a:p>
          <a:p>
            <a:pPr lvl="1">
              <a:buNone/>
            </a:pPr>
            <a:r>
              <a:rPr lang="en-US" dirty="0" smtClean="0">
                <a:latin typeface="Corbel" pitchFamily="34" charset="0"/>
              </a:rPr>
              <a:t>3. Developing a flexible approach for design by feature, feature recognition of 3-D prismatic parts, and a knowledge-based </a:t>
            </a:r>
            <a:r>
              <a:rPr lang="en-US" b="1" i="1" dirty="0" smtClean="0">
                <a:latin typeface="Corbel" pitchFamily="34" charset="0"/>
              </a:rPr>
              <a:t>geometric</a:t>
            </a:r>
            <a:r>
              <a:rPr lang="en-US" dirty="0" smtClean="0">
                <a:latin typeface="Corbel" pitchFamily="34" charset="0"/>
              </a:rPr>
              <a:t> </a:t>
            </a:r>
            <a:r>
              <a:rPr lang="en-US" b="1" i="1" dirty="0" smtClean="0">
                <a:latin typeface="Corbel" pitchFamily="34" charset="0"/>
              </a:rPr>
              <a:t>reasoning</a:t>
            </a:r>
            <a:r>
              <a:rPr lang="en-US" dirty="0" smtClean="0">
                <a:latin typeface="Corbel" pitchFamily="34" charset="0"/>
              </a:rPr>
              <a:t> approach for </a:t>
            </a:r>
            <a:r>
              <a:rPr lang="en-US" b="1" dirty="0" smtClean="0">
                <a:latin typeface="Corbel" pitchFamily="34" charset="0"/>
              </a:rPr>
              <a:t>automated</a:t>
            </a:r>
            <a:r>
              <a:rPr lang="en-US" dirty="0" smtClean="0">
                <a:latin typeface="Corbel" pitchFamily="34" charset="0"/>
              </a:rPr>
              <a:t> </a:t>
            </a:r>
            <a:r>
              <a:rPr lang="en-US" i="1" dirty="0" smtClean="0">
                <a:latin typeface="Corbel" pitchFamily="34" charset="0"/>
              </a:rPr>
              <a:t>inspection</a:t>
            </a:r>
            <a:r>
              <a:rPr lang="en-US" dirty="0" smtClean="0">
                <a:latin typeface="Corbel" pitchFamily="34" charset="0"/>
              </a:rPr>
              <a:t> planning.</a:t>
            </a:r>
            <a:endParaRPr lang="en-US" dirty="0">
              <a:latin typeface="Corbe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304800"/>
            <a:ext cx="7696200" cy="5440363"/>
          </a:xfrm>
        </p:spPr>
        <p:txBody>
          <a:bodyPr>
            <a:normAutofit fontScale="85000" lnSpcReduction="20000"/>
          </a:bodyPr>
          <a:lstStyle/>
          <a:p>
            <a:pPr>
              <a:buNone/>
            </a:pPr>
            <a:r>
              <a:rPr lang="en-US" sz="4100" b="1" dirty="0" smtClean="0">
                <a:latin typeface="Corbel" pitchFamily="34" charset="0"/>
              </a:rPr>
              <a:t>	Preparation of an inspection knowledge base entails the listing of</a:t>
            </a:r>
            <a:r>
              <a:rPr lang="en-US" dirty="0" smtClean="0">
                <a:latin typeface="Corbel" pitchFamily="34" charset="0"/>
              </a:rPr>
              <a:t/>
            </a:r>
            <a:br>
              <a:rPr lang="en-US" dirty="0" smtClean="0">
                <a:latin typeface="Corbel" pitchFamily="34" charset="0"/>
              </a:rPr>
            </a:br>
            <a:endParaRPr lang="en-US" dirty="0" smtClean="0">
              <a:latin typeface="Corbel" pitchFamily="34" charset="0"/>
            </a:endParaRPr>
          </a:p>
          <a:p>
            <a:pPr lvl="1">
              <a:buNone/>
            </a:pPr>
            <a:r>
              <a:rPr lang="en-US" dirty="0" smtClean="0">
                <a:latin typeface="Corbel" pitchFamily="34" charset="0"/>
              </a:rPr>
              <a:t>1. Working faces in which features are created.</a:t>
            </a:r>
          </a:p>
          <a:p>
            <a:pPr lvl="1">
              <a:buNone/>
            </a:pPr>
            <a:r>
              <a:rPr lang="en-US" dirty="0" smtClean="0">
                <a:latin typeface="Corbel" pitchFamily="34" charset="0"/>
              </a:rPr>
              <a:t>2. High-level feature types created on a certain working face.</a:t>
            </a:r>
          </a:p>
          <a:p>
            <a:pPr lvl="1">
              <a:buNone/>
            </a:pPr>
            <a:r>
              <a:rPr lang="en-US" dirty="0" smtClean="0">
                <a:latin typeface="Corbel" pitchFamily="34" charset="0"/>
              </a:rPr>
              <a:t>3. Feature </a:t>
            </a:r>
            <a:r>
              <a:rPr lang="en-US" b="1" dirty="0" smtClean="0">
                <a:latin typeface="Corbel" pitchFamily="34" charset="0"/>
              </a:rPr>
              <a:t>directions</a:t>
            </a:r>
            <a:r>
              <a:rPr lang="en-US" dirty="0" smtClean="0">
                <a:latin typeface="Corbel" pitchFamily="34" charset="0"/>
              </a:rPr>
              <a:t> and probe </a:t>
            </a:r>
            <a:r>
              <a:rPr lang="en-US" b="1" dirty="0" smtClean="0">
                <a:latin typeface="Corbel" pitchFamily="34" charset="0"/>
              </a:rPr>
              <a:t>locations</a:t>
            </a:r>
            <a:r>
              <a:rPr lang="en-US" dirty="0" smtClean="0">
                <a:latin typeface="Corbel" pitchFamily="34" charset="0"/>
              </a:rPr>
              <a:t>.</a:t>
            </a:r>
          </a:p>
          <a:p>
            <a:pPr lvl="1">
              <a:buNone/>
            </a:pPr>
            <a:r>
              <a:rPr lang="en-US" dirty="0" smtClean="0">
                <a:latin typeface="Corbel" pitchFamily="34" charset="0"/>
              </a:rPr>
              <a:t>4. The settings for each feature, which are determined by, feature type and direction.</a:t>
            </a:r>
          </a:p>
          <a:p>
            <a:pPr lvl="1">
              <a:buNone/>
            </a:pPr>
            <a:r>
              <a:rPr lang="en-US" dirty="0" smtClean="0">
                <a:latin typeface="Corbel" pitchFamily="34" charset="0"/>
              </a:rPr>
              <a:t>5. Inspection parameters and </a:t>
            </a:r>
            <a:r>
              <a:rPr lang="en-US" b="1" dirty="0" smtClean="0">
                <a:latin typeface="Corbel" pitchFamily="34" charset="0"/>
              </a:rPr>
              <a:t>measuring</a:t>
            </a:r>
            <a:r>
              <a:rPr lang="en-US" dirty="0" smtClean="0">
                <a:latin typeface="Corbel" pitchFamily="34" charset="0"/>
              </a:rPr>
              <a:t> </a:t>
            </a:r>
            <a:r>
              <a:rPr lang="en-US" b="1" dirty="0" smtClean="0">
                <a:latin typeface="Corbel" pitchFamily="34" charset="0"/>
              </a:rPr>
              <a:t>edges</a:t>
            </a:r>
            <a:r>
              <a:rPr lang="en-US" dirty="0" smtClean="0">
                <a:latin typeface="Corbel" pitchFamily="34" charset="0"/>
              </a:rPr>
              <a:t> for each setting.</a:t>
            </a:r>
          </a:p>
          <a:p>
            <a:pPr lvl="1">
              <a:buNone/>
            </a:pPr>
            <a:r>
              <a:rPr lang="en-US" dirty="0" smtClean="0">
                <a:latin typeface="Corbel" pitchFamily="34" charset="0"/>
              </a:rPr>
              <a:t>6. </a:t>
            </a:r>
            <a:r>
              <a:rPr lang="en-US" b="1" dirty="0" smtClean="0">
                <a:latin typeface="Corbel" pitchFamily="34" charset="0"/>
              </a:rPr>
              <a:t>Edge</a:t>
            </a:r>
            <a:r>
              <a:rPr lang="en-US" dirty="0" smtClean="0">
                <a:latin typeface="Corbel" pitchFamily="34" charset="0"/>
              </a:rPr>
              <a:t> </a:t>
            </a:r>
            <a:r>
              <a:rPr lang="en-US" b="1" dirty="0" smtClean="0">
                <a:latin typeface="Corbel" pitchFamily="34" charset="0"/>
              </a:rPr>
              <a:t>limits</a:t>
            </a:r>
            <a:r>
              <a:rPr lang="en-US" dirty="0" smtClean="0">
                <a:latin typeface="Corbel" pitchFamily="34" charset="0"/>
              </a:rPr>
              <a:t> and </a:t>
            </a:r>
            <a:r>
              <a:rPr lang="en-US" b="1" dirty="0" smtClean="0">
                <a:latin typeface="Corbel" pitchFamily="34" charset="0"/>
              </a:rPr>
              <a:t>edge</a:t>
            </a:r>
            <a:r>
              <a:rPr lang="en-US" dirty="0" smtClean="0">
                <a:latin typeface="Corbel" pitchFamily="34" charset="0"/>
              </a:rPr>
              <a:t> </a:t>
            </a:r>
            <a:r>
              <a:rPr lang="en-US" b="1" dirty="0" smtClean="0">
                <a:latin typeface="Corbel" pitchFamily="34" charset="0"/>
              </a:rPr>
              <a:t>value</a:t>
            </a:r>
            <a:r>
              <a:rPr lang="en-US" dirty="0" smtClean="0">
                <a:latin typeface="Corbel" pitchFamily="34" charset="0"/>
              </a:rPr>
              <a:t>.</a:t>
            </a:r>
          </a:p>
          <a:p>
            <a:pPr lvl="1">
              <a:buNone/>
            </a:pPr>
            <a:r>
              <a:rPr lang="en-US" dirty="0" smtClean="0">
                <a:latin typeface="Corbel" pitchFamily="34" charset="0"/>
              </a:rPr>
              <a:t>7. Probe approach directions and probe inspection directions for measurable edges for each setting.</a:t>
            </a:r>
            <a:endParaRPr lang="en-US" dirty="0">
              <a:latin typeface="Corbe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533400"/>
            <a:ext cx="7086600" cy="5592763"/>
          </a:xfrm>
        </p:spPr>
        <p:txBody>
          <a:bodyPr>
            <a:normAutofit fontScale="77500" lnSpcReduction="20000"/>
          </a:bodyPr>
          <a:lstStyle/>
          <a:p>
            <a:pPr algn="just"/>
            <a:r>
              <a:rPr lang="en-US" dirty="0" smtClean="0">
                <a:latin typeface="Corbel" pitchFamily="34" charset="0"/>
              </a:rPr>
              <a:t>In order to automate the inspection planning, </a:t>
            </a:r>
            <a:r>
              <a:rPr lang="en-US" b="1" dirty="0" smtClean="0">
                <a:latin typeface="Corbel" pitchFamily="34" charset="0"/>
              </a:rPr>
              <a:t>inspection</a:t>
            </a:r>
            <a:r>
              <a:rPr lang="en-US" dirty="0" smtClean="0">
                <a:latin typeface="Corbel" pitchFamily="34" charset="0"/>
              </a:rPr>
              <a:t> </a:t>
            </a:r>
            <a:r>
              <a:rPr lang="en-US" b="1" dirty="0" smtClean="0">
                <a:latin typeface="Corbel" pitchFamily="34" charset="0"/>
              </a:rPr>
              <a:t>attributes</a:t>
            </a:r>
            <a:r>
              <a:rPr lang="en-US" dirty="0" smtClean="0">
                <a:latin typeface="Corbel" pitchFamily="34" charset="0"/>
              </a:rPr>
              <a:t> are stored in </a:t>
            </a:r>
            <a:r>
              <a:rPr lang="en-US" b="1" dirty="0" smtClean="0">
                <a:latin typeface="Corbel" pitchFamily="34" charset="0"/>
              </a:rPr>
              <a:t>CAD</a:t>
            </a:r>
            <a:r>
              <a:rPr lang="en-US" dirty="0" smtClean="0">
                <a:latin typeface="Corbel" pitchFamily="34" charset="0"/>
              </a:rPr>
              <a:t> </a:t>
            </a:r>
            <a:r>
              <a:rPr lang="en-US" b="1" dirty="0" smtClean="0">
                <a:latin typeface="Corbel" pitchFamily="34" charset="0"/>
              </a:rPr>
              <a:t>database</a:t>
            </a:r>
            <a:r>
              <a:rPr lang="en-US" dirty="0" smtClean="0">
                <a:latin typeface="Corbel" pitchFamily="34" charset="0"/>
              </a:rPr>
              <a:t> along with </a:t>
            </a:r>
            <a:r>
              <a:rPr lang="en-US" b="1" dirty="0" smtClean="0">
                <a:latin typeface="Corbel" pitchFamily="34" charset="0"/>
              </a:rPr>
              <a:t>geometric</a:t>
            </a:r>
            <a:r>
              <a:rPr lang="en-US" dirty="0" smtClean="0">
                <a:latin typeface="Corbel" pitchFamily="34" charset="0"/>
              </a:rPr>
              <a:t> model.</a:t>
            </a:r>
          </a:p>
          <a:p>
            <a:pPr algn="just"/>
            <a:r>
              <a:rPr lang="en-US" dirty="0" smtClean="0">
                <a:latin typeface="Corbel" pitchFamily="34" charset="0"/>
              </a:rPr>
              <a:t>Geometric knowledge consists of a </a:t>
            </a:r>
            <a:r>
              <a:rPr lang="en-US" b="1" dirty="0" smtClean="0">
                <a:latin typeface="Corbel" pitchFamily="34" charset="0"/>
              </a:rPr>
              <a:t>hierarchal</a:t>
            </a:r>
            <a:r>
              <a:rPr lang="en-US" dirty="0" smtClean="0">
                <a:latin typeface="Corbel" pitchFamily="34" charset="0"/>
              </a:rPr>
              <a:t> description including part CAD boundary representation, which consists of the description of </a:t>
            </a:r>
            <a:r>
              <a:rPr lang="en-US" i="1" dirty="0" smtClean="0">
                <a:latin typeface="Corbel" pitchFamily="34" charset="0"/>
              </a:rPr>
              <a:t>faces</a:t>
            </a:r>
            <a:r>
              <a:rPr lang="en-US" dirty="0" smtClean="0">
                <a:latin typeface="Corbel" pitchFamily="34" charset="0"/>
              </a:rPr>
              <a:t>, </a:t>
            </a:r>
            <a:r>
              <a:rPr lang="en-US" i="1" dirty="0" smtClean="0">
                <a:latin typeface="Corbel" pitchFamily="34" charset="0"/>
              </a:rPr>
              <a:t>edges</a:t>
            </a:r>
            <a:r>
              <a:rPr lang="en-US" dirty="0" smtClean="0">
                <a:latin typeface="Corbel" pitchFamily="34" charset="0"/>
              </a:rPr>
              <a:t>, and </a:t>
            </a:r>
            <a:r>
              <a:rPr lang="en-US" i="1" dirty="0" smtClean="0">
                <a:latin typeface="Corbel" pitchFamily="34" charset="0"/>
              </a:rPr>
              <a:t>vertices</a:t>
            </a:r>
            <a:r>
              <a:rPr lang="en-US" dirty="0" smtClean="0">
                <a:latin typeface="Corbel" pitchFamily="34" charset="0"/>
              </a:rPr>
              <a:t>.</a:t>
            </a:r>
          </a:p>
          <a:p>
            <a:pPr algn="just"/>
            <a:r>
              <a:rPr lang="en-US" dirty="0" smtClean="0">
                <a:latin typeface="Corbel" pitchFamily="34" charset="0"/>
              </a:rPr>
              <a:t>Since this information is not sufficient for the required reasoning at higher description level, information about the type of shape features such as </a:t>
            </a:r>
            <a:r>
              <a:rPr lang="en-US" b="1" dirty="0" smtClean="0">
                <a:latin typeface="Corbel" pitchFamily="34" charset="0"/>
              </a:rPr>
              <a:t>steps</a:t>
            </a:r>
            <a:r>
              <a:rPr lang="en-US" dirty="0" smtClean="0">
                <a:latin typeface="Corbel" pitchFamily="34" charset="0"/>
              </a:rPr>
              <a:t>, </a:t>
            </a:r>
            <a:r>
              <a:rPr lang="en-US" b="1" dirty="0" smtClean="0">
                <a:latin typeface="Corbel" pitchFamily="34" charset="0"/>
              </a:rPr>
              <a:t>holes</a:t>
            </a:r>
            <a:r>
              <a:rPr lang="en-US" dirty="0" smtClean="0">
                <a:latin typeface="Corbel" pitchFamily="34" charset="0"/>
              </a:rPr>
              <a:t>, etc. and its locations represented and tied with </a:t>
            </a:r>
            <a:r>
              <a:rPr lang="en-US" b="1" dirty="0" smtClean="0">
                <a:latin typeface="Corbel" pitchFamily="34" charset="0"/>
              </a:rPr>
              <a:t>lower</a:t>
            </a:r>
            <a:r>
              <a:rPr lang="en-US" dirty="0" smtClean="0">
                <a:latin typeface="Corbel" pitchFamily="34" charset="0"/>
              </a:rPr>
              <a:t> level descriptions. </a:t>
            </a:r>
          </a:p>
          <a:p>
            <a:pPr algn="just"/>
            <a:r>
              <a:rPr lang="en-US" dirty="0" smtClean="0">
                <a:latin typeface="Corbel" pitchFamily="34" charset="0"/>
              </a:rPr>
              <a:t>The function of inspection planning module is to generate the inspection attributes, inspection points, and probing directions for the selected feature attributes.</a:t>
            </a:r>
          </a:p>
          <a:p>
            <a:pPr algn="just">
              <a:buNone/>
            </a:pPr>
            <a:endParaRPr lang="en-US" dirty="0">
              <a:latin typeface="Corbe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orbel" pitchFamily="34" charset="0"/>
              </a:rPr>
              <a:t>Paper 4</a:t>
            </a:r>
            <a:endParaRPr lang="en-US" b="1" dirty="0">
              <a:latin typeface="Corbel" pitchFamily="34" charset="0"/>
            </a:endParaRPr>
          </a:p>
        </p:txBody>
      </p:sp>
      <p:sp>
        <p:nvSpPr>
          <p:cNvPr id="3" name="Content Placeholder 2"/>
          <p:cNvSpPr>
            <a:spLocks noGrp="1"/>
          </p:cNvSpPr>
          <p:nvPr>
            <p:ph idx="1"/>
          </p:nvPr>
        </p:nvSpPr>
        <p:spPr/>
        <p:txBody>
          <a:bodyPr/>
          <a:lstStyle/>
          <a:p>
            <a:pPr algn="ctr">
              <a:buNone/>
            </a:pPr>
            <a:r>
              <a:rPr lang="en-US" dirty="0" smtClean="0">
                <a:latin typeface="Corbel" pitchFamily="34" charset="0"/>
              </a:rPr>
              <a:t>Game Artificial Intelligence</a:t>
            </a:r>
          </a:p>
          <a:p>
            <a:pPr algn="ctr">
              <a:buNone/>
            </a:pPr>
            <a:r>
              <a:rPr lang="en-US" dirty="0" smtClean="0">
                <a:latin typeface="Corbel" pitchFamily="34" charset="0"/>
              </a:rPr>
              <a:t>Literature Survey on Game AI</a:t>
            </a:r>
          </a:p>
          <a:p>
            <a:pPr algn="ctr">
              <a:buNone/>
            </a:pPr>
            <a:endParaRPr lang="en-US" dirty="0" smtClean="0">
              <a:latin typeface="Corbel" pitchFamily="34" charset="0"/>
            </a:endParaRPr>
          </a:p>
          <a:p>
            <a:pPr algn="ctr">
              <a:buNone/>
            </a:pPr>
            <a:r>
              <a:rPr lang="en-US" dirty="0" smtClean="0">
                <a:latin typeface="Corbel" pitchFamily="34" charset="0"/>
              </a:rPr>
              <a:t>VENKATARAMANAN.K</a:t>
            </a:r>
          </a:p>
          <a:p>
            <a:pPr algn="ctr">
              <a:buNone/>
            </a:pPr>
            <a:r>
              <a:rPr lang="en-US" dirty="0" smtClean="0">
                <a:latin typeface="Corbel" pitchFamily="34" charset="0"/>
              </a:rPr>
              <a:t>U058557W</a:t>
            </a:r>
          </a:p>
          <a:p>
            <a:pPr algn="ctr">
              <a:buNone/>
            </a:pPr>
            <a:r>
              <a:rPr lang="en-US" dirty="0" smtClean="0">
                <a:latin typeface="Corbel" pitchFamily="34" charset="0"/>
              </a:rPr>
              <a:t>Supervisor: Dr. </a:t>
            </a:r>
            <a:r>
              <a:rPr lang="en-US" dirty="0" err="1" smtClean="0">
                <a:latin typeface="Corbel" pitchFamily="34" charset="0"/>
              </a:rPr>
              <a:t>Xu</a:t>
            </a:r>
            <a:r>
              <a:rPr lang="en-US" dirty="0" smtClean="0">
                <a:latin typeface="Corbel" pitchFamily="34" charset="0"/>
              </a:rPr>
              <a:t> </a:t>
            </a:r>
            <a:r>
              <a:rPr lang="en-US" dirty="0" err="1" smtClean="0">
                <a:latin typeface="Corbel" pitchFamily="34" charset="0"/>
              </a:rPr>
              <a:t>Jian</a:t>
            </a:r>
            <a:r>
              <a:rPr lang="en-US" dirty="0" smtClean="0">
                <a:latin typeface="Corbel" pitchFamily="34" charset="0"/>
              </a:rPr>
              <a:t> </a:t>
            </a:r>
            <a:r>
              <a:rPr lang="en-US" dirty="0" err="1" smtClean="0">
                <a:latin typeface="Corbel" pitchFamily="34" charset="0"/>
              </a:rPr>
              <a:t>Xin</a:t>
            </a:r>
            <a:endParaRPr lang="en-US" dirty="0" smtClean="0">
              <a:latin typeface="Corbel" pitchFamily="34" charset="0"/>
            </a:endParaRPr>
          </a:p>
          <a:p>
            <a:pPr algn="ctr">
              <a:buNone/>
            </a:pPr>
            <a:r>
              <a:rPr lang="en-US" dirty="0" smtClean="0">
                <a:latin typeface="Corbel" pitchFamily="34" charset="0"/>
              </a:rPr>
              <a:t>2009</a:t>
            </a:r>
            <a:endParaRPr lang="en-US" dirty="0">
              <a:latin typeface="Corbe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orbel" pitchFamily="34" charset="0"/>
              </a:rPr>
              <a:t>The current methods which are used for implementing Game AI</a:t>
            </a:r>
            <a:endParaRPr lang="en-US" dirty="0">
              <a:latin typeface="Corbel" pitchFamily="34" charset="0"/>
            </a:endParaRPr>
          </a:p>
        </p:txBody>
      </p:sp>
      <p:sp>
        <p:nvSpPr>
          <p:cNvPr id="3" name="Content Placeholder 2"/>
          <p:cNvSpPr>
            <a:spLocks noGrp="1"/>
          </p:cNvSpPr>
          <p:nvPr>
            <p:ph idx="1"/>
          </p:nvPr>
        </p:nvSpPr>
        <p:spPr>
          <a:xfrm>
            <a:off x="1828800" y="1905000"/>
            <a:ext cx="7315200" cy="4525963"/>
          </a:xfrm>
        </p:spPr>
        <p:txBody>
          <a:bodyPr>
            <a:normAutofit/>
          </a:bodyPr>
          <a:lstStyle/>
          <a:p>
            <a:r>
              <a:rPr lang="en-US" sz="3000" dirty="0" smtClean="0">
                <a:latin typeface="Corbel" pitchFamily="34" charset="0"/>
              </a:rPr>
              <a:t>Vary from </a:t>
            </a:r>
          </a:p>
          <a:p>
            <a:pPr lvl="1"/>
            <a:r>
              <a:rPr lang="en-US" sz="2600" dirty="0" smtClean="0">
                <a:latin typeface="Corbel" pitchFamily="34" charset="0"/>
              </a:rPr>
              <a:t>Neural network </a:t>
            </a:r>
          </a:p>
          <a:p>
            <a:pPr lvl="1"/>
            <a:r>
              <a:rPr lang="en-US" sz="2600" dirty="0" smtClean="0">
                <a:latin typeface="Corbel" pitchFamily="34" charset="0"/>
              </a:rPr>
              <a:t>Bayesian technique</a:t>
            </a:r>
          </a:p>
          <a:p>
            <a:pPr lvl="1"/>
            <a:r>
              <a:rPr lang="en-US" sz="2600" dirty="0" smtClean="0">
                <a:latin typeface="Corbel" pitchFamily="34" charset="0"/>
              </a:rPr>
              <a:t>Genetic algorithms</a:t>
            </a:r>
          </a:p>
          <a:p>
            <a:pPr lvl="1"/>
            <a:r>
              <a:rPr lang="en-US" sz="2600" dirty="0" smtClean="0">
                <a:latin typeface="Corbel" pitchFamily="34" charset="0"/>
              </a:rPr>
              <a:t>Finite state machines</a:t>
            </a:r>
          </a:p>
          <a:p>
            <a:pPr lvl="1"/>
            <a:r>
              <a:rPr lang="en-US" sz="2600" dirty="0" smtClean="0">
                <a:latin typeface="Corbel" pitchFamily="34" charset="0"/>
              </a:rPr>
              <a:t>Path finding</a:t>
            </a:r>
          </a:p>
          <a:p>
            <a:r>
              <a:rPr lang="en-US" sz="3000" dirty="0" smtClean="0">
                <a:latin typeface="Corbel" pitchFamily="34" charset="0"/>
              </a:rPr>
              <a:t>All these methods are feasible but not applicable in every situation given. </a:t>
            </a:r>
            <a:endParaRPr lang="en-US" sz="3000" dirty="0">
              <a:latin typeface="Corbe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Corbel" pitchFamily="34" charset="0"/>
              </a:rPr>
              <a:t>Path finding and Steering</a:t>
            </a:r>
            <a:endParaRPr lang="en-US" dirty="0">
              <a:latin typeface="Corbel" pitchFamily="34" charset="0"/>
            </a:endParaRPr>
          </a:p>
        </p:txBody>
      </p:sp>
      <p:sp>
        <p:nvSpPr>
          <p:cNvPr id="3" name="Content Placeholder 2"/>
          <p:cNvSpPr>
            <a:spLocks noGrp="1"/>
          </p:cNvSpPr>
          <p:nvPr>
            <p:ph idx="1"/>
          </p:nvPr>
        </p:nvSpPr>
        <p:spPr>
          <a:xfrm>
            <a:off x="1524000" y="1600200"/>
            <a:ext cx="7162800" cy="4525963"/>
          </a:xfrm>
        </p:spPr>
        <p:txBody>
          <a:bodyPr>
            <a:normAutofit fontScale="62500" lnSpcReduction="20000"/>
          </a:bodyPr>
          <a:lstStyle/>
          <a:p>
            <a:r>
              <a:rPr lang="en-US" dirty="0" smtClean="0">
                <a:latin typeface="Corbel" pitchFamily="34" charset="0"/>
              </a:rPr>
              <a:t>Path finding addresses the problem of finding a good path from the starting point to the goal, avoiding obstacles, avoiding enemies, and minimizing costs in the game.</a:t>
            </a:r>
          </a:p>
          <a:p>
            <a:r>
              <a:rPr lang="en-US" dirty="0" smtClean="0">
                <a:latin typeface="Corbel" pitchFamily="34" charset="0"/>
              </a:rPr>
              <a:t> Movement addresses the problem of taking a path and moving along it. </a:t>
            </a:r>
          </a:p>
          <a:p>
            <a:r>
              <a:rPr lang="en-US" dirty="0" smtClean="0">
                <a:latin typeface="Corbel" pitchFamily="34" charset="0"/>
              </a:rPr>
              <a:t>At one extreme, a sophisticated pathfinder coupled with a trivial movement </a:t>
            </a:r>
            <a:r>
              <a:rPr lang="en-US" b="1" dirty="0" smtClean="0">
                <a:latin typeface="Corbel" pitchFamily="34" charset="0"/>
              </a:rPr>
              <a:t>algorithm</a:t>
            </a:r>
            <a:r>
              <a:rPr lang="en-US" dirty="0" smtClean="0">
                <a:latin typeface="Corbel" pitchFamily="34" charset="0"/>
              </a:rPr>
              <a:t> would </a:t>
            </a:r>
            <a:r>
              <a:rPr lang="en-US" b="1" dirty="0" smtClean="0">
                <a:latin typeface="Corbel" pitchFamily="34" charset="0"/>
              </a:rPr>
              <a:t>find</a:t>
            </a:r>
            <a:r>
              <a:rPr lang="en-US" dirty="0" smtClean="0">
                <a:latin typeface="Corbel" pitchFamily="34" charset="0"/>
              </a:rPr>
              <a:t> a </a:t>
            </a:r>
            <a:r>
              <a:rPr lang="en-US" b="1" dirty="0" smtClean="0">
                <a:latin typeface="Corbel" pitchFamily="34" charset="0"/>
              </a:rPr>
              <a:t>path</a:t>
            </a:r>
            <a:r>
              <a:rPr lang="en-US" dirty="0" smtClean="0">
                <a:latin typeface="Corbel" pitchFamily="34" charset="0"/>
              </a:rPr>
              <a:t> when the object begins to move and the object would follow that path, oblivious to everything else. </a:t>
            </a:r>
          </a:p>
          <a:p>
            <a:r>
              <a:rPr lang="en-US" dirty="0" smtClean="0">
                <a:latin typeface="Corbel" pitchFamily="34" charset="0"/>
              </a:rPr>
              <a:t>At the other extreme, a movement-only system would not look ahead to find a path (instead, the initial "path" would be a straight line), but instead take one step at a time, considering the local environment at every point. </a:t>
            </a:r>
          </a:p>
          <a:p>
            <a:r>
              <a:rPr lang="en-US" dirty="0" smtClean="0">
                <a:latin typeface="Corbel" pitchFamily="34" charset="0"/>
              </a:rPr>
              <a:t>The gaming industry has found out that the </a:t>
            </a:r>
            <a:r>
              <a:rPr lang="en-US" b="1" dirty="0" smtClean="0">
                <a:latin typeface="Corbel" pitchFamily="34" charset="0"/>
              </a:rPr>
              <a:t>best</a:t>
            </a:r>
            <a:r>
              <a:rPr lang="en-US" dirty="0" smtClean="0">
                <a:latin typeface="Corbel" pitchFamily="34" charset="0"/>
              </a:rPr>
              <a:t> results are achieved by using both </a:t>
            </a:r>
            <a:r>
              <a:rPr lang="en-US" b="1" dirty="0" smtClean="0">
                <a:latin typeface="Corbel" pitchFamily="34" charset="0"/>
              </a:rPr>
              <a:t>path</a:t>
            </a:r>
            <a:r>
              <a:rPr lang="en-US" dirty="0" smtClean="0">
                <a:latin typeface="Corbel" pitchFamily="34" charset="0"/>
              </a:rPr>
              <a:t> </a:t>
            </a:r>
            <a:r>
              <a:rPr lang="en-US" b="1" dirty="0" smtClean="0">
                <a:latin typeface="Corbel" pitchFamily="34" charset="0"/>
              </a:rPr>
              <a:t>finding</a:t>
            </a:r>
            <a:r>
              <a:rPr lang="en-US" dirty="0" smtClean="0">
                <a:latin typeface="Corbel" pitchFamily="34" charset="0"/>
              </a:rPr>
              <a:t> and </a:t>
            </a:r>
            <a:r>
              <a:rPr lang="en-US" b="1" dirty="0" smtClean="0">
                <a:latin typeface="Corbel" pitchFamily="34" charset="0"/>
              </a:rPr>
              <a:t>movement</a:t>
            </a:r>
            <a:r>
              <a:rPr lang="en-US" dirty="0" smtClean="0">
                <a:latin typeface="Corbel" pitchFamily="34" charset="0"/>
              </a:rPr>
              <a:t> algorithms.</a:t>
            </a:r>
            <a:endParaRPr lang="en-US" dirty="0">
              <a:latin typeface="Corbe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orbel" pitchFamily="34" charset="0"/>
              </a:rPr>
              <a:t>Finite State Machines and Decision Trees</a:t>
            </a:r>
            <a:endParaRPr lang="en-US" dirty="0">
              <a:latin typeface="Corbel" pitchFamily="34" charset="0"/>
            </a:endParaRPr>
          </a:p>
        </p:txBody>
      </p:sp>
      <p:sp>
        <p:nvSpPr>
          <p:cNvPr id="3" name="Content Placeholder 2"/>
          <p:cNvSpPr>
            <a:spLocks noGrp="1"/>
          </p:cNvSpPr>
          <p:nvPr>
            <p:ph idx="1"/>
          </p:nvPr>
        </p:nvSpPr>
        <p:spPr>
          <a:xfrm>
            <a:off x="1524000" y="1600200"/>
            <a:ext cx="7162800" cy="4525963"/>
          </a:xfrm>
        </p:spPr>
        <p:txBody>
          <a:bodyPr>
            <a:normAutofit fontScale="70000" lnSpcReduction="20000"/>
          </a:bodyPr>
          <a:lstStyle/>
          <a:p>
            <a:r>
              <a:rPr lang="en-US" dirty="0" smtClean="0">
                <a:latin typeface="Corbel" pitchFamily="34" charset="0"/>
              </a:rPr>
              <a:t>Finite State Machines (FSMs) describe under which events/conditions a </a:t>
            </a:r>
            <a:r>
              <a:rPr lang="en-US" b="1" dirty="0" smtClean="0">
                <a:latin typeface="Corbel" pitchFamily="34" charset="0"/>
              </a:rPr>
              <a:t>current</a:t>
            </a:r>
            <a:r>
              <a:rPr lang="en-US" dirty="0" smtClean="0">
                <a:latin typeface="Corbel" pitchFamily="34" charset="0"/>
              </a:rPr>
              <a:t> state is to be </a:t>
            </a:r>
            <a:r>
              <a:rPr lang="en-US" b="1" dirty="0" smtClean="0">
                <a:latin typeface="Corbel" pitchFamily="34" charset="0"/>
              </a:rPr>
              <a:t>replaced</a:t>
            </a:r>
            <a:r>
              <a:rPr lang="en-US" dirty="0" smtClean="0">
                <a:latin typeface="Corbel" pitchFamily="34" charset="0"/>
              </a:rPr>
              <a:t> by </a:t>
            </a:r>
            <a:r>
              <a:rPr lang="en-US" b="1" dirty="0" smtClean="0">
                <a:latin typeface="Corbel" pitchFamily="34" charset="0"/>
              </a:rPr>
              <a:t>another</a:t>
            </a:r>
            <a:r>
              <a:rPr lang="en-US" dirty="0" smtClean="0">
                <a:latin typeface="Corbel" pitchFamily="34" charset="0"/>
              </a:rPr>
              <a:t>. </a:t>
            </a:r>
          </a:p>
          <a:p>
            <a:r>
              <a:rPr lang="en-US" dirty="0" smtClean="0">
                <a:latin typeface="Corbel" pitchFamily="34" charset="0"/>
              </a:rPr>
              <a:t>The boxes represent states, which involve specific scripts, animation schemes, etc. AI is often implemented with finite state machines (FSM's) or layers of finite state machines, which are difficult for game designers to edit. </a:t>
            </a:r>
          </a:p>
          <a:p>
            <a:r>
              <a:rPr lang="en-US" dirty="0" smtClean="0">
                <a:latin typeface="Corbel" pitchFamily="34" charset="0"/>
              </a:rPr>
              <a:t>Looking at  typical AI FSM's, there are design patterns that occur </a:t>
            </a:r>
            <a:r>
              <a:rPr lang="en-US" b="1" dirty="0" smtClean="0">
                <a:latin typeface="Corbel" pitchFamily="34" charset="0"/>
              </a:rPr>
              <a:t>repeatedly</a:t>
            </a:r>
            <a:r>
              <a:rPr lang="en-US" dirty="0" smtClean="0">
                <a:latin typeface="Corbel" pitchFamily="34" charset="0"/>
              </a:rPr>
              <a:t>. One can use these patterns to make a custom </a:t>
            </a:r>
            <a:r>
              <a:rPr lang="en-US" b="1" dirty="0" smtClean="0">
                <a:latin typeface="Corbel" pitchFamily="34" charset="0"/>
              </a:rPr>
              <a:t>scripting</a:t>
            </a:r>
            <a:r>
              <a:rPr lang="en-US" dirty="0" smtClean="0">
                <a:latin typeface="Corbel" pitchFamily="34" charset="0"/>
              </a:rPr>
              <a:t> </a:t>
            </a:r>
            <a:r>
              <a:rPr lang="en-US" b="1" dirty="0" smtClean="0">
                <a:latin typeface="Corbel" pitchFamily="34" charset="0"/>
              </a:rPr>
              <a:t>language</a:t>
            </a:r>
            <a:r>
              <a:rPr lang="en-US" dirty="0" smtClean="0">
                <a:latin typeface="Corbel" pitchFamily="34" charset="0"/>
              </a:rPr>
              <a:t> that is both powerful and approachable. </a:t>
            </a:r>
          </a:p>
          <a:p>
            <a:r>
              <a:rPr lang="en-US" dirty="0" smtClean="0">
                <a:latin typeface="Corbel" pitchFamily="34" charset="0"/>
              </a:rPr>
              <a:t>The technique can be further extended into a "stack machine" so that characters have </a:t>
            </a:r>
            <a:r>
              <a:rPr lang="en-US" b="1" dirty="0" smtClean="0">
                <a:latin typeface="Corbel" pitchFamily="34" charset="0"/>
              </a:rPr>
              <a:t>better</a:t>
            </a:r>
            <a:r>
              <a:rPr lang="en-US" dirty="0" smtClean="0">
                <a:latin typeface="Corbel" pitchFamily="34" charset="0"/>
              </a:rPr>
              <a:t> </a:t>
            </a:r>
            <a:r>
              <a:rPr lang="en-US" b="1" dirty="0" smtClean="0">
                <a:latin typeface="Corbel" pitchFamily="34" charset="0"/>
              </a:rPr>
              <a:t>memory</a:t>
            </a:r>
            <a:r>
              <a:rPr lang="en-US" dirty="0" smtClean="0">
                <a:latin typeface="Corbel" pitchFamily="34" charset="0"/>
              </a:rPr>
              <a:t> of previous behaviors.</a:t>
            </a:r>
            <a:endParaRPr lang="en-US" dirty="0">
              <a:latin typeface="Corbe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219200"/>
            <a:ext cx="7772400" cy="4602163"/>
          </a:xfrm>
        </p:spPr>
        <p:txBody>
          <a:bodyPr>
            <a:normAutofit fontScale="62500" lnSpcReduction="20000"/>
          </a:bodyPr>
          <a:lstStyle/>
          <a:p>
            <a:r>
              <a:rPr lang="en-US" dirty="0" smtClean="0">
                <a:latin typeface="Corbel" pitchFamily="34" charset="0"/>
              </a:rPr>
              <a:t>Neural networks can be used to evolve the gaming AI as the player progresses through the game. </a:t>
            </a:r>
          </a:p>
          <a:p>
            <a:r>
              <a:rPr lang="en-US" dirty="0" smtClean="0">
                <a:latin typeface="Corbel" pitchFamily="34" charset="0"/>
              </a:rPr>
              <a:t>The best thing with neural networks is that they will continually evolve to suit the player, so even if the player changes his tactics, before long, the network would pick up on it. </a:t>
            </a:r>
          </a:p>
          <a:p>
            <a:r>
              <a:rPr lang="en-US" dirty="0" smtClean="0">
                <a:latin typeface="Corbel" pitchFamily="34" charset="0"/>
              </a:rPr>
              <a:t>Some </a:t>
            </a:r>
            <a:r>
              <a:rPr lang="en-US" b="1" dirty="0" smtClean="0">
                <a:latin typeface="Corbel" pitchFamily="34" charset="0"/>
              </a:rPr>
              <a:t>advantage </a:t>
            </a:r>
            <a:r>
              <a:rPr lang="en-US" dirty="0" smtClean="0">
                <a:latin typeface="Corbel" pitchFamily="34" charset="0"/>
              </a:rPr>
              <a:t>of neural networks over traditional AI are, using a neural network may allow game developers to </a:t>
            </a:r>
            <a:r>
              <a:rPr lang="en-US" i="1" dirty="0" smtClean="0">
                <a:latin typeface="Corbel" pitchFamily="34" charset="0"/>
              </a:rPr>
              <a:t>simplify</a:t>
            </a:r>
            <a:r>
              <a:rPr lang="en-US" dirty="0" smtClean="0">
                <a:latin typeface="Corbel" pitchFamily="34" charset="0"/>
              </a:rPr>
              <a:t> the </a:t>
            </a:r>
            <a:r>
              <a:rPr lang="en-US" i="1" dirty="0" smtClean="0">
                <a:latin typeface="Corbel" pitchFamily="34" charset="0"/>
              </a:rPr>
              <a:t>coding</a:t>
            </a:r>
            <a:r>
              <a:rPr lang="en-US" dirty="0" smtClean="0">
                <a:latin typeface="Corbel" pitchFamily="34" charset="0"/>
              </a:rPr>
              <a:t> of complex state machines or rules-based systems by relegating key decision-making processes to one or more trained neural networks and neural networks offer the potential for the game's AI to adapt as the game is played. </a:t>
            </a:r>
          </a:p>
          <a:p>
            <a:r>
              <a:rPr lang="en-US" dirty="0" smtClean="0">
                <a:latin typeface="Corbel" pitchFamily="34" charset="0"/>
              </a:rPr>
              <a:t>The biggest </a:t>
            </a:r>
            <a:r>
              <a:rPr lang="en-US" b="1" dirty="0" smtClean="0">
                <a:latin typeface="Corbel" pitchFamily="34" charset="0"/>
              </a:rPr>
              <a:t>problem </a:t>
            </a:r>
            <a:r>
              <a:rPr lang="en-US" dirty="0" smtClean="0">
                <a:latin typeface="Corbel" pitchFamily="34" charset="0"/>
              </a:rPr>
              <a:t>with Neural Networks programming is that </a:t>
            </a:r>
            <a:r>
              <a:rPr lang="en-US" i="1" dirty="0" smtClean="0">
                <a:latin typeface="Corbel" pitchFamily="34" charset="0"/>
              </a:rPr>
              <a:t>no</a:t>
            </a:r>
            <a:r>
              <a:rPr lang="en-US" dirty="0" smtClean="0">
                <a:latin typeface="Corbel" pitchFamily="34" charset="0"/>
              </a:rPr>
              <a:t> </a:t>
            </a:r>
            <a:r>
              <a:rPr lang="en-US" i="1" dirty="0" smtClean="0">
                <a:latin typeface="Corbel" pitchFamily="34" charset="0"/>
              </a:rPr>
              <a:t>formal</a:t>
            </a:r>
            <a:r>
              <a:rPr lang="en-US" dirty="0" smtClean="0">
                <a:latin typeface="Corbel" pitchFamily="34" charset="0"/>
              </a:rPr>
              <a:t> definitions of how to construct an architecture for a given problem have been discovered, so producing a network to perfectly suit your needs takes a lot of trial-and-error.</a:t>
            </a:r>
            <a:endParaRPr lang="en-US" dirty="0">
              <a:latin typeface="Corbel" pitchFamily="34" charset="0"/>
            </a:endParaRPr>
          </a:p>
        </p:txBody>
      </p:sp>
      <p:sp>
        <p:nvSpPr>
          <p:cNvPr id="4" name="Title 1"/>
          <p:cNvSpPr>
            <a:spLocks noGrp="1"/>
          </p:cNvSpPr>
          <p:nvPr>
            <p:ph type="title"/>
          </p:nvPr>
        </p:nvSpPr>
        <p:spPr>
          <a:xfrm>
            <a:off x="457200" y="76200"/>
            <a:ext cx="8229600" cy="1143000"/>
          </a:xfrm>
        </p:spPr>
        <p:txBody>
          <a:bodyPr>
            <a:normAutofit/>
          </a:bodyPr>
          <a:lstStyle/>
          <a:p>
            <a:r>
              <a:rPr lang="en-US" dirty="0" smtClean="0">
                <a:latin typeface="Corbel" pitchFamily="34" charset="0"/>
              </a:rPr>
              <a:t>Neural Networks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rbel" pitchFamily="34" charset="0"/>
              </a:rPr>
              <a:t>Genetic Algorithms</a:t>
            </a:r>
            <a:endParaRPr lang="en-US" dirty="0">
              <a:latin typeface="Corbel" pitchFamily="34" charset="0"/>
            </a:endParaRPr>
          </a:p>
        </p:txBody>
      </p:sp>
      <p:sp>
        <p:nvSpPr>
          <p:cNvPr id="3" name="Content Placeholder 2"/>
          <p:cNvSpPr>
            <a:spLocks noGrp="1"/>
          </p:cNvSpPr>
          <p:nvPr>
            <p:ph idx="1"/>
          </p:nvPr>
        </p:nvSpPr>
        <p:spPr>
          <a:xfrm>
            <a:off x="1600200" y="1371600"/>
            <a:ext cx="7086600" cy="4754563"/>
          </a:xfrm>
        </p:spPr>
        <p:txBody>
          <a:bodyPr>
            <a:normAutofit fontScale="92500" lnSpcReduction="10000"/>
          </a:bodyPr>
          <a:lstStyle/>
          <a:p>
            <a:r>
              <a:rPr lang="en-US" sz="1800" dirty="0" smtClean="0">
                <a:latin typeface="Corbel" pitchFamily="34" charset="0"/>
              </a:rPr>
              <a:t>Genetic algorithms offer a way to solve problems that are difficult for traditional game AI techniques. </a:t>
            </a:r>
          </a:p>
          <a:p>
            <a:r>
              <a:rPr lang="en-US" sz="1800" dirty="0" smtClean="0">
                <a:latin typeface="Corbel" pitchFamily="34" charset="0"/>
              </a:rPr>
              <a:t>We can use a genetic algorithm to find the </a:t>
            </a:r>
            <a:r>
              <a:rPr lang="en-US" sz="1800" b="1" dirty="0" smtClean="0">
                <a:latin typeface="Corbel" pitchFamily="34" charset="0"/>
              </a:rPr>
              <a:t>best combination </a:t>
            </a:r>
            <a:r>
              <a:rPr lang="en-US" sz="1800" dirty="0" smtClean="0">
                <a:latin typeface="Corbel" pitchFamily="34" charset="0"/>
              </a:rPr>
              <a:t>of </a:t>
            </a:r>
            <a:r>
              <a:rPr lang="en-US" sz="1800" b="1" dirty="0" smtClean="0">
                <a:latin typeface="Corbel" pitchFamily="34" charset="0"/>
              </a:rPr>
              <a:t>structures</a:t>
            </a:r>
            <a:r>
              <a:rPr lang="en-US" sz="1800" dirty="0" smtClean="0">
                <a:latin typeface="Corbel" pitchFamily="34" charset="0"/>
              </a:rPr>
              <a:t> to beat the player. So, the player would go through a small level, and at the end, the program would pick the monsters that faired the best against the player, and use those in the next generation. </a:t>
            </a:r>
          </a:p>
          <a:p>
            <a:r>
              <a:rPr lang="en-US" sz="1800" dirty="0" smtClean="0">
                <a:latin typeface="Corbel" pitchFamily="34" charset="0"/>
              </a:rPr>
              <a:t>Slowly, after a lot of playing, some reasonable characteristics would be evolved. Genetic algorithms (GAs) are one of a group of random walk techniques. </a:t>
            </a:r>
          </a:p>
          <a:p>
            <a:r>
              <a:rPr lang="en-US" sz="1800" dirty="0" smtClean="0">
                <a:latin typeface="Corbel" pitchFamily="34" charset="0"/>
              </a:rPr>
              <a:t>These techniques attempt to solve problems by searching the solution space using some form of guided randomness. Another technique of this type is simulated annealing. Larger populations and more generations will give us better solutions. </a:t>
            </a:r>
          </a:p>
          <a:p>
            <a:r>
              <a:rPr lang="en-US" sz="1800" dirty="0" smtClean="0">
                <a:latin typeface="Corbel" pitchFamily="34" charset="0"/>
              </a:rPr>
              <a:t>This means that Genetic Algorithms are better used offline. One possible way of doing this is by doing all of the Genetic Algorithm work in-house and then releasing an AI tuned by a GA. </a:t>
            </a:r>
          </a:p>
          <a:p>
            <a:r>
              <a:rPr lang="en-US" sz="1800" dirty="0" smtClean="0">
                <a:latin typeface="Corbel" pitchFamily="34" charset="0"/>
              </a:rPr>
              <a:t>By having a GA engine to work on the user’s computer while the game is not being played this can be achieved to a certain extent.</a:t>
            </a:r>
            <a:endParaRPr lang="en-US" sz="1800" dirty="0">
              <a:latin typeface="Corbe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b="1" dirty="0" smtClean="0">
                <a:latin typeface="Corbel" pitchFamily="34" charset="0"/>
              </a:rPr>
              <a:t>Learning methods</a:t>
            </a:r>
            <a:endParaRPr lang="en-US" b="1" dirty="0">
              <a:latin typeface="Corbel" pitchFamily="34" charset="0"/>
            </a:endParaRPr>
          </a:p>
        </p:txBody>
      </p:sp>
      <p:sp>
        <p:nvSpPr>
          <p:cNvPr id="3" name="Content Placeholder 2"/>
          <p:cNvSpPr>
            <a:spLocks noGrp="1"/>
          </p:cNvSpPr>
          <p:nvPr>
            <p:ph idx="1"/>
          </p:nvPr>
        </p:nvSpPr>
        <p:spPr>
          <a:xfrm>
            <a:off x="1752600" y="1143000"/>
            <a:ext cx="6934200" cy="4525963"/>
          </a:xfrm>
        </p:spPr>
        <p:txBody>
          <a:bodyPr>
            <a:normAutofit fontScale="55000" lnSpcReduction="20000"/>
          </a:bodyPr>
          <a:lstStyle/>
          <a:p>
            <a:pPr>
              <a:buNone/>
            </a:pPr>
            <a:endParaRPr lang="en-US" dirty="0" smtClean="0">
              <a:latin typeface="Corbel" pitchFamily="34" charset="0"/>
            </a:endParaRPr>
          </a:p>
          <a:p>
            <a:pPr>
              <a:buNone/>
            </a:pPr>
            <a:r>
              <a:rPr lang="en-US" sz="5600" i="1" dirty="0" smtClean="0">
                <a:latin typeface="Corbel" pitchFamily="34" charset="0"/>
              </a:rPr>
              <a:t>Q –learning</a:t>
            </a:r>
            <a:r>
              <a:rPr lang="en-US" sz="4000" i="1" dirty="0" smtClean="0">
                <a:latin typeface="Corbel" pitchFamily="34" charset="0"/>
              </a:rPr>
              <a:t/>
            </a:r>
            <a:br>
              <a:rPr lang="en-US" sz="4000" i="1" dirty="0" smtClean="0">
                <a:latin typeface="Corbel" pitchFamily="34" charset="0"/>
              </a:rPr>
            </a:br>
            <a:endParaRPr lang="en-US" sz="4000" i="1" dirty="0" smtClean="0">
              <a:latin typeface="Corbel" pitchFamily="34" charset="0"/>
            </a:endParaRPr>
          </a:p>
          <a:p>
            <a:r>
              <a:rPr lang="en-US" dirty="0" smtClean="0">
                <a:latin typeface="Corbel" pitchFamily="34" charset="0"/>
              </a:rPr>
              <a:t>Q-learning is a type of reinforcement learning technique that works by learning an </a:t>
            </a:r>
            <a:r>
              <a:rPr lang="en-US" b="1" dirty="0" smtClean="0">
                <a:latin typeface="Corbel" pitchFamily="34" charset="0"/>
              </a:rPr>
              <a:t>action-value function </a:t>
            </a:r>
            <a:r>
              <a:rPr lang="en-US" dirty="0" smtClean="0">
                <a:latin typeface="Corbel" pitchFamily="34" charset="0"/>
              </a:rPr>
              <a:t>that gives the </a:t>
            </a:r>
            <a:r>
              <a:rPr lang="en-US" b="1" dirty="0" smtClean="0">
                <a:latin typeface="Corbel" pitchFamily="34" charset="0"/>
              </a:rPr>
              <a:t>expected</a:t>
            </a:r>
            <a:r>
              <a:rPr lang="en-US" dirty="0" smtClean="0">
                <a:latin typeface="Corbel" pitchFamily="34" charset="0"/>
              </a:rPr>
              <a:t> </a:t>
            </a:r>
            <a:r>
              <a:rPr lang="en-US" b="1" dirty="0" smtClean="0">
                <a:latin typeface="Corbel" pitchFamily="34" charset="0"/>
              </a:rPr>
              <a:t>utility</a:t>
            </a:r>
            <a:r>
              <a:rPr lang="en-US" dirty="0" smtClean="0">
                <a:latin typeface="Corbel" pitchFamily="34" charset="0"/>
              </a:rPr>
              <a:t> of taking a given action in a given state and following a fixed policy thereafter. </a:t>
            </a:r>
          </a:p>
          <a:p>
            <a:r>
              <a:rPr lang="en-US" dirty="0" smtClean="0">
                <a:latin typeface="Corbel" pitchFamily="34" charset="0"/>
              </a:rPr>
              <a:t>One of the main advantages of Q-learning is that it is able to </a:t>
            </a:r>
            <a:r>
              <a:rPr lang="en-US" b="1" dirty="0" smtClean="0">
                <a:latin typeface="Corbel" pitchFamily="34" charset="0"/>
              </a:rPr>
              <a:t>evaluate the expected utility of the existing actions </a:t>
            </a:r>
            <a:r>
              <a:rPr lang="en-US" dirty="0" smtClean="0">
                <a:latin typeface="Corbel" pitchFamily="34" charset="0"/>
              </a:rPr>
              <a:t>without requiring a model of the environment. </a:t>
            </a:r>
          </a:p>
          <a:p>
            <a:r>
              <a:rPr lang="en-US" dirty="0" smtClean="0">
                <a:latin typeface="Corbel" pitchFamily="34" charset="0"/>
              </a:rPr>
              <a:t>Q-Learning at its simplest uses tables to store data. This very quickly loses viability with increasing levels of complexity of the system it is monitoring/controlling. </a:t>
            </a:r>
          </a:p>
          <a:p>
            <a:r>
              <a:rPr lang="en-US" dirty="0" smtClean="0">
                <a:latin typeface="Corbel" pitchFamily="34" charset="0"/>
              </a:rPr>
              <a:t>This reduces the feasibility of the learning technique. Hence Q-learning is not a very famous implementation for machine learning. </a:t>
            </a:r>
          </a:p>
          <a:p>
            <a:r>
              <a:rPr lang="en-US" dirty="0" smtClean="0">
                <a:latin typeface="Corbel" pitchFamily="34" charset="0"/>
              </a:rPr>
              <a:t>One answer to this problem is to use an adapted Artificial Neural Network as a function approximation.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23850" y="404813"/>
            <a:ext cx="8496300" cy="1143000"/>
          </a:xfrm>
        </p:spPr>
        <p:txBody>
          <a:bodyPr>
            <a:normAutofit/>
          </a:bodyPr>
          <a:lstStyle/>
          <a:p>
            <a:pPr eaLnBrk="1" hangingPunct="1"/>
            <a:r>
              <a:rPr lang="en-US" dirty="0" smtClean="0">
                <a:latin typeface="Corbel" pitchFamily="34" charset="0"/>
              </a:rPr>
              <a:t>Select Appropriate Search Terms</a:t>
            </a:r>
          </a:p>
        </p:txBody>
      </p:sp>
      <p:sp>
        <p:nvSpPr>
          <p:cNvPr id="17411" name="Rectangle 3"/>
          <p:cNvSpPr>
            <a:spLocks noGrp="1" noChangeArrowheads="1"/>
          </p:cNvSpPr>
          <p:nvPr>
            <p:ph type="body" idx="1"/>
          </p:nvPr>
        </p:nvSpPr>
        <p:spPr>
          <a:xfrm>
            <a:off x="1371600" y="1773238"/>
            <a:ext cx="7448550" cy="4525962"/>
          </a:xfrm>
        </p:spPr>
        <p:txBody>
          <a:bodyPr>
            <a:normAutofit/>
          </a:bodyPr>
          <a:lstStyle/>
          <a:p>
            <a:pPr marL="60325" indent="-60325" eaLnBrk="1" hangingPunct="1">
              <a:buFont typeface="Times" charset="0"/>
              <a:buNone/>
            </a:pPr>
            <a:r>
              <a:rPr lang="en-CA" sz="2300" dirty="0" smtClean="0">
                <a:latin typeface="Corbel" pitchFamily="34" charset="0"/>
              </a:rPr>
              <a:t>A search term is a term used to find information on topic</a:t>
            </a:r>
            <a:br>
              <a:rPr lang="en-CA" sz="2300" dirty="0" smtClean="0">
                <a:latin typeface="Corbel" pitchFamily="34" charset="0"/>
              </a:rPr>
            </a:br>
            <a:r>
              <a:rPr lang="en-CA" sz="2300" dirty="0" smtClean="0">
                <a:latin typeface="Corbel" pitchFamily="34" charset="0"/>
              </a:rPr>
              <a:t/>
            </a:r>
            <a:br>
              <a:rPr lang="en-CA" sz="2300" dirty="0" smtClean="0">
                <a:latin typeface="Corbel" pitchFamily="34" charset="0"/>
              </a:rPr>
            </a:br>
            <a:r>
              <a:rPr lang="en-CA" sz="2300" dirty="0" smtClean="0">
                <a:latin typeface="Corbel" pitchFamily="34" charset="0"/>
              </a:rPr>
              <a:t>Search terms can include:</a:t>
            </a:r>
          </a:p>
          <a:p>
            <a:pPr marL="1295400" lvl="2" indent="-266700" eaLnBrk="1" hangingPunct="1">
              <a:buClr>
                <a:schemeClr val="tx2"/>
              </a:buClr>
              <a:buFont typeface="Times" charset="0"/>
              <a:buChar char="•"/>
            </a:pPr>
            <a:r>
              <a:rPr lang="en-CA" sz="2300" dirty="0" smtClean="0">
                <a:latin typeface="Corbel" pitchFamily="34" charset="0"/>
              </a:rPr>
              <a:t>Key words</a:t>
            </a:r>
          </a:p>
          <a:p>
            <a:pPr marL="1295400" lvl="2" indent="-266700" eaLnBrk="1" hangingPunct="1">
              <a:buClr>
                <a:schemeClr val="tx2"/>
              </a:buClr>
              <a:buFont typeface="Times" charset="0"/>
              <a:buChar char="•"/>
            </a:pPr>
            <a:r>
              <a:rPr lang="en-CA" sz="2300" dirty="0" smtClean="0">
                <a:latin typeface="Corbel" pitchFamily="34" charset="0"/>
              </a:rPr>
              <a:t>Author</a:t>
            </a:r>
          </a:p>
          <a:p>
            <a:pPr marL="1295400" lvl="2" indent="-266700" eaLnBrk="1" hangingPunct="1">
              <a:buClr>
                <a:schemeClr val="tx2"/>
              </a:buClr>
              <a:buFont typeface="Times" charset="0"/>
              <a:buChar char="•"/>
            </a:pPr>
            <a:r>
              <a:rPr lang="en-CA" sz="2300" dirty="0" smtClean="0">
                <a:latin typeface="Corbel" pitchFamily="34" charset="0"/>
              </a:rPr>
              <a:t>Title</a:t>
            </a:r>
          </a:p>
          <a:p>
            <a:pPr marL="1295400" lvl="2" indent="-266700" eaLnBrk="1" hangingPunct="1">
              <a:buClr>
                <a:schemeClr val="tx2"/>
              </a:buClr>
              <a:buFont typeface="Times" charset="0"/>
              <a:buChar char="•"/>
            </a:pPr>
            <a:r>
              <a:rPr lang="en-CA" sz="2300" dirty="0" smtClean="0">
                <a:latin typeface="Corbel" pitchFamily="34" charset="0"/>
              </a:rPr>
              <a:t>Journal or publication</a:t>
            </a:r>
          </a:p>
          <a:p>
            <a:pPr marL="1295400" lvl="2" indent="-266700" eaLnBrk="1" hangingPunct="1">
              <a:buClr>
                <a:schemeClr val="tx2"/>
              </a:buClr>
              <a:buFont typeface="Times" charset="0"/>
              <a:buChar char="•"/>
            </a:pPr>
            <a:r>
              <a:rPr lang="en-CA" sz="2300" dirty="0" smtClean="0">
                <a:latin typeface="Corbel" pitchFamily="34" charset="0"/>
              </a:rPr>
              <a:t>Other descriptors</a:t>
            </a:r>
            <a:endParaRPr lang="en-US" sz="2300" dirty="0" smtClean="0">
              <a:latin typeface="Corbe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81000"/>
            <a:ext cx="7696200" cy="5516563"/>
          </a:xfrm>
        </p:spPr>
        <p:txBody>
          <a:bodyPr>
            <a:normAutofit fontScale="62500" lnSpcReduction="20000"/>
          </a:bodyPr>
          <a:lstStyle/>
          <a:p>
            <a:pPr>
              <a:buNone/>
            </a:pPr>
            <a:r>
              <a:rPr lang="en-US" sz="4500" i="1" dirty="0" smtClean="0">
                <a:latin typeface="Corbel" pitchFamily="34" charset="0"/>
              </a:rPr>
              <a:t>Bayesian learning</a:t>
            </a:r>
            <a:r>
              <a:rPr lang="en-US" sz="4500" b="1" i="1" dirty="0" smtClean="0">
                <a:latin typeface="Corbel" pitchFamily="34" charset="0"/>
              </a:rPr>
              <a:t/>
            </a:r>
            <a:br>
              <a:rPr lang="en-US" sz="4500" b="1" i="1" dirty="0" smtClean="0">
                <a:latin typeface="Corbel" pitchFamily="34" charset="0"/>
              </a:rPr>
            </a:br>
            <a:endParaRPr lang="en-US" sz="4500" b="1" i="1" dirty="0" smtClean="0">
              <a:latin typeface="Corbel" pitchFamily="34" charset="0"/>
            </a:endParaRPr>
          </a:p>
          <a:p>
            <a:r>
              <a:rPr lang="en-US" dirty="0" smtClean="0">
                <a:latin typeface="Corbel" pitchFamily="34" charset="0"/>
              </a:rPr>
              <a:t>Bayesian learning is a method by which players in a game attempt to </a:t>
            </a:r>
            <a:r>
              <a:rPr lang="en-US" b="1" dirty="0" smtClean="0">
                <a:latin typeface="Corbel" pitchFamily="34" charset="0"/>
              </a:rPr>
              <a:t>infer</a:t>
            </a:r>
            <a:r>
              <a:rPr lang="en-US" dirty="0" smtClean="0">
                <a:latin typeface="Corbel" pitchFamily="34" charset="0"/>
              </a:rPr>
              <a:t> each other's </a:t>
            </a:r>
            <a:r>
              <a:rPr lang="en-US" b="1" dirty="0" smtClean="0">
                <a:latin typeface="Corbel" pitchFamily="34" charset="0"/>
              </a:rPr>
              <a:t>future</a:t>
            </a:r>
            <a:r>
              <a:rPr lang="en-US" dirty="0" smtClean="0">
                <a:latin typeface="Corbel" pitchFamily="34" charset="0"/>
              </a:rPr>
              <a:t> strategies </a:t>
            </a:r>
            <a:r>
              <a:rPr lang="en-US" b="1" dirty="0" smtClean="0">
                <a:latin typeface="Corbel" pitchFamily="34" charset="0"/>
              </a:rPr>
              <a:t>from</a:t>
            </a:r>
            <a:r>
              <a:rPr lang="en-US" dirty="0" smtClean="0">
                <a:latin typeface="Corbel" pitchFamily="34" charset="0"/>
              </a:rPr>
              <a:t> the observation of </a:t>
            </a:r>
            <a:r>
              <a:rPr lang="en-US" b="1" dirty="0" smtClean="0">
                <a:latin typeface="Corbel" pitchFamily="34" charset="0"/>
              </a:rPr>
              <a:t>past</a:t>
            </a:r>
            <a:r>
              <a:rPr lang="en-US" dirty="0" smtClean="0">
                <a:latin typeface="Corbel" pitchFamily="34" charset="0"/>
              </a:rPr>
              <a:t> actions. </a:t>
            </a:r>
          </a:p>
          <a:p>
            <a:r>
              <a:rPr lang="en-US" dirty="0" smtClean="0">
                <a:latin typeface="Corbel" pitchFamily="34" charset="0"/>
              </a:rPr>
              <a:t>We study </a:t>
            </a:r>
            <a:r>
              <a:rPr lang="en-US" b="1" dirty="0" smtClean="0">
                <a:latin typeface="Corbel" pitchFamily="34" charset="0"/>
              </a:rPr>
              <a:t>the long-run behaviors </a:t>
            </a:r>
            <a:r>
              <a:rPr lang="en-US" dirty="0" smtClean="0">
                <a:latin typeface="Corbel" pitchFamily="34" charset="0"/>
              </a:rPr>
              <a:t>of the </a:t>
            </a:r>
            <a:r>
              <a:rPr lang="en-US" b="1" dirty="0" smtClean="0">
                <a:latin typeface="Corbel" pitchFamily="34" charset="0"/>
              </a:rPr>
              <a:t>players</a:t>
            </a:r>
            <a:r>
              <a:rPr lang="en-US" dirty="0" smtClean="0">
                <a:latin typeface="Corbel" pitchFamily="34" charset="0"/>
              </a:rPr>
              <a:t> in evolutionary coordination games with imperfect monitoring. In each time period, signals corresponding to the players underlying actions, instead of the actions themselves, are observed. </a:t>
            </a:r>
          </a:p>
          <a:p>
            <a:r>
              <a:rPr lang="en-US" dirty="0" smtClean="0">
                <a:latin typeface="Corbel" pitchFamily="34" charset="0"/>
              </a:rPr>
              <a:t>The rational quasi-Bayesian learning process is proposed to extract information from the realized signals. We find that player’s long-run behaviors depend not only on the correlations between actions and signals, but on the initial probabilities of risk-dominant and non-risk-dominant equilibrium being chosen. </a:t>
            </a:r>
          </a:p>
          <a:p>
            <a:r>
              <a:rPr lang="en-US" dirty="0" smtClean="0">
                <a:latin typeface="Corbel" pitchFamily="34" charset="0"/>
              </a:rPr>
              <a:t>Bayesian learning is one of the most implemented learning techniques and has been found to be very feasible by the game AI developers.</a:t>
            </a:r>
            <a:endParaRPr lang="en-US" dirty="0">
              <a:latin typeface="Corbe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orbel" pitchFamily="34" charset="0"/>
              </a:rPr>
              <a:t>Conclusion</a:t>
            </a:r>
            <a:endParaRPr lang="en-US" b="1" dirty="0">
              <a:latin typeface="Corbel" pitchFamily="34" charset="0"/>
            </a:endParaRPr>
          </a:p>
        </p:txBody>
      </p:sp>
      <p:sp>
        <p:nvSpPr>
          <p:cNvPr id="3" name="Content Placeholder 2"/>
          <p:cNvSpPr>
            <a:spLocks noGrp="1"/>
          </p:cNvSpPr>
          <p:nvPr>
            <p:ph idx="1"/>
          </p:nvPr>
        </p:nvSpPr>
        <p:spPr>
          <a:xfrm>
            <a:off x="1143000" y="1600200"/>
            <a:ext cx="7543800" cy="4525963"/>
          </a:xfrm>
        </p:spPr>
        <p:txBody>
          <a:bodyPr/>
          <a:lstStyle/>
          <a:p>
            <a:r>
              <a:rPr lang="en-US" dirty="0" smtClean="0">
                <a:latin typeface="Corbel" pitchFamily="34" charset="0"/>
              </a:rPr>
              <a:t>Still researchers could not find a way to design and represent a home plan with knowledge base inspection. And t</a:t>
            </a:r>
            <a:r>
              <a:rPr lang="en-US" dirty="0" smtClean="0">
                <a:latin typeface="Corbel" pitchFamily="34" charset="0"/>
              </a:rPr>
              <a:t>o validate the design according to the architectural, legal and geometrical rules.</a:t>
            </a:r>
            <a:endParaRPr lang="en-US" dirty="0">
              <a:latin typeface="Corbe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981200"/>
            <a:ext cx="6324600" cy="1143000"/>
          </a:xfrm>
        </p:spPr>
        <p:txBody>
          <a:bodyPr>
            <a:noAutofit/>
          </a:bodyPr>
          <a:lstStyle/>
          <a:p>
            <a:r>
              <a:rPr lang="en-US" sz="7000" dirty="0" smtClean="0">
                <a:latin typeface="Corbel" pitchFamily="34" charset="0"/>
              </a:rPr>
              <a:t>Thank You</a:t>
            </a:r>
            <a:endParaRPr lang="en-US" sz="7000" dirty="0">
              <a:latin typeface="Corbe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79388" y="260350"/>
            <a:ext cx="8280400" cy="1143000"/>
          </a:xfrm>
        </p:spPr>
        <p:txBody>
          <a:bodyPr/>
          <a:lstStyle/>
          <a:p>
            <a:pPr eaLnBrk="1" hangingPunct="1"/>
            <a:r>
              <a:rPr lang="en-CA" dirty="0" smtClean="0">
                <a:latin typeface="Corbel" pitchFamily="34" charset="0"/>
              </a:rPr>
              <a:t>Review of Abstracts</a:t>
            </a:r>
          </a:p>
        </p:txBody>
      </p:sp>
      <p:sp>
        <p:nvSpPr>
          <p:cNvPr id="30723" name="Rectangle 3"/>
          <p:cNvSpPr>
            <a:spLocks noGrp="1" noChangeArrowheads="1"/>
          </p:cNvSpPr>
          <p:nvPr>
            <p:ph type="body" idx="1"/>
          </p:nvPr>
        </p:nvSpPr>
        <p:spPr>
          <a:xfrm>
            <a:off x="838200" y="990600"/>
            <a:ext cx="7620000" cy="4267200"/>
          </a:xfrm>
        </p:spPr>
        <p:txBody>
          <a:bodyPr>
            <a:normAutofit lnSpcReduction="10000"/>
          </a:bodyPr>
          <a:lstStyle/>
          <a:p>
            <a:pPr marL="60325" indent="-60325" eaLnBrk="1" hangingPunct="1">
              <a:buNone/>
            </a:pPr>
            <a:r>
              <a:rPr lang="en-CA" dirty="0" smtClean="0">
                <a:latin typeface="Corbel" pitchFamily="34" charset="0"/>
              </a:rPr>
              <a:t/>
            </a:r>
            <a:br>
              <a:rPr lang="en-CA" dirty="0" smtClean="0">
                <a:latin typeface="Corbel" pitchFamily="34" charset="0"/>
              </a:rPr>
            </a:br>
            <a:endParaRPr lang="en-CA" dirty="0" smtClean="0">
              <a:latin typeface="Corbel" pitchFamily="34" charset="0"/>
            </a:endParaRPr>
          </a:p>
          <a:p>
            <a:pPr marL="60325" indent="-60325" eaLnBrk="1" hangingPunct="1">
              <a:buNone/>
            </a:pPr>
            <a:r>
              <a:rPr lang="en-CA" dirty="0" smtClean="0">
                <a:latin typeface="Corbel" pitchFamily="34" charset="0"/>
              </a:rPr>
              <a:t>	      1.  </a:t>
            </a:r>
            <a:r>
              <a:rPr lang="en-CA" i="1" dirty="0" smtClean="0">
                <a:solidFill>
                  <a:schemeClr val="tx2"/>
                </a:solidFill>
                <a:latin typeface="Corbel" pitchFamily="34" charset="0"/>
              </a:rPr>
              <a:t>What were the issues discussed by the 	  	 researchers?</a:t>
            </a:r>
          </a:p>
          <a:p>
            <a:pPr marL="60325" indent="-60325" eaLnBrk="1" hangingPunct="1">
              <a:buNone/>
            </a:pPr>
            <a:r>
              <a:rPr lang="en-CA" i="1" dirty="0" smtClean="0">
                <a:solidFill>
                  <a:schemeClr val="tx2"/>
                </a:solidFill>
                <a:latin typeface="Corbel" pitchFamily="34" charset="0"/>
              </a:rPr>
              <a:t>	      </a:t>
            </a:r>
            <a:r>
              <a:rPr lang="en-CA" i="1" dirty="0" smtClean="0">
                <a:latin typeface="Corbel" pitchFamily="34" charset="0"/>
              </a:rPr>
              <a:t>2.</a:t>
            </a:r>
            <a:r>
              <a:rPr lang="en-CA" i="1" dirty="0" smtClean="0">
                <a:solidFill>
                  <a:schemeClr val="tx2"/>
                </a:solidFill>
                <a:latin typeface="Corbel" pitchFamily="34" charset="0"/>
              </a:rPr>
              <a:t>  What methods did they use?</a:t>
            </a:r>
          </a:p>
          <a:p>
            <a:pPr marL="60325" indent="-60325" eaLnBrk="1" hangingPunct="1">
              <a:buNone/>
            </a:pPr>
            <a:r>
              <a:rPr lang="en-CA" i="1" dirty="0" smtClean="0">
                <a:solidFill>
                  <a:schemeClr val="tx2"/>
                </a:solidFill>
                <a:latin typeface="Corbel" pitchFamily="34" charset="0"/>
              </a:rPr>
              <a:t>	      </a:t>
            </a:r>
            <a:r>
              <a:rPr lang="en-CA" i="1" dirty="0" smtClean="0">
                <a:latin typeface="Corbel" pitchFamily="34" charset="0"/>
              </a:rPr>
              <a:t>3.</a:t>
            </a:r>
            <a:r>
              <a:rPr lang="en-CA" i="1" dirty="0" smtClean="0">
                <a:solidFill>
                  <a:schemeClr val="tx2"/>
                </a:solidFill>
                <a:latin typeface="Corbel" pitchFamily="34" charset="0"/>
              </a:rPr>
              <a:t>  What were the results?</a:t>
            </a:r>
          </a:p>
          <a:p>
            <a:pPr marL="60325" indent="-60325" eaLnBrk="1" hangingPunct="1">
              <a:buNone/>
            </a:pPr>
            <a:r>
              <a:rPr lang="en-CA" i="1" dirty="0" smtClean="0">
                <a:solidFill>
                  <a:schemeClr val="tx2"/>
                </a:solidFill>
                <a:latin typeface="Corbel" pitchFamily="34" charset="0"/>
              </a:rPr>
              <a:t>	      </a:t>
            </a:r>
            <a:r>
              <a:rPr lang="en-CA" i="1" dirty="0" smtClean="0">
                <a:latin typeface="Corbel" pitchFamily="34" charset="0"/>
              </a:rPr>
              <a:t>4.</a:t>
            </a:r>
            <a:r>
              <a:rPr lang="en-CA" i="1" dirty="0" smtClean="0">
                <a:solidFill>
                  <a:schemeClr val="tx2"/>
                </a:solidFill>
                <a:latin typeface="Corbel" pitchFamily="34" charset="0"/>
              </a:rPr>
              <a:t>  Are there any missing or inadequate 	  	 topics?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latin typeface="Corbel" pitchFamily="34" charset="0"/>
              </a:rPr>
              <a:t>Research Questions</a:t>
            </a:r>
            <a:endParaRPr lang="en-US" dirty="0">
              <a:latin typeface="Corbel" pitchFamily="34" charset="0"/>
            </a:endParaRPr>
          </a:p>
        </p:txBody>
      </p:sp>
      <p:sp>
        <p:nvSpPr>
          <p:cNvPr id="3" name="Content Placeholder 2"/>
          <p:cNvSpPr>
            <a:spLocks noGrp="1"/>
          </p:cNvSpPr>
          <p:nvPr>
            <p:ph idx="1"/>
          </p:nvPr>
        </p:nvSpPr>
        <p:spPr>
          <a:xfrm>
            <a:off x="1066800" y="1600201"/>
            <a:ext cx="7467600" cy="3733800"/>
          </a:xfrm>
        </p:spPr>
        <p:txBody>
          <a:bodyPr>
            <a:normAutofit fontScale="85000" lnSpcReduction="20000"/>
          </a:bodyPr>
          <a:lstStyle/>
          <a:p>
            <a:pPr algn="just"/>
            <a:r>
              <a:rPr lang="en-US" sz="3000" dirty="0" smtClean="0">
                <a:latin typeface="Corbel" pitchFamily="34" charset="0"/>
              </a:rPr>
              <a:t>How to define the logical definition of the house according to the architectural, legal, geometrical and scaling rules.</a:t>
            </a:r>
          </a:p>
          <a:p>
            <a:pPr algn="just"/>
            <a:r>
              <a:rPr lang="en-US" sz="3000" dirty="0" smtClean="0">
                <a:latin typeface="Corbel" pitchFamily="34" charset="0"/>
              </a:rPr>
              <a:t>How to represent the design of the house in a coordinates based approach.</a:t>
            </a:r>
          </a:p>
          <a:p>
            <a:pPr algn="just"/>
            <a:r>
              <a:rPr lang="en-US" sz="3000" dirty="0" smtClean="0">
                <a:latin typeface="Corbel" pitchFamily="34" charset="0"/>
              </a:rPr>
              <a:t>What mechanism should be followed when defining the knowledge base system according to directions and measuring scale.</a:t>
            </a:r>
          </a:p>
          <a:p>
            <a:pPr algn="just"/>
            <a:r>
              <a:rPr lang="en-US" sz="3000" dirty="0" smtClean="0">
                <a:latin typeface="Corbel" pitchFamily="34" charset="0"/>
              </a:rPr>
              <a:t>How to display visually the generated definition of the house plan.</a:t>
            </a:r>
            <a:endParaRPr lang="en-US" sz="3000" dirty="0">
              <a:latin typeface="Corbe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493838"/>
            <a:ext cx="8229600" cy="4068762"/>
          </a:xfrm>
        </p:spPr>
        <p:txBody>
          <a:bodyPr>
            <a:noAutofit/>
          </a:bodyPr>
          <a:lstStyle/>
          <a:p>
            <a:r>
              <a:rPr lang="en-US" sz="3500" dirty="0" smtClean="0">
                <a:latin typeface="Corbel" pitchFamily="34" charset="0"/>
              </a:rPr>
              <a:t>Knowledge-Based Design of Scheduling Systems</a:t>
            </a:r>
            <a:br>
              <a:rPr lang="en-US" sz="3500" dirty="0" smtClean="0">
                <a:latin typeface="Corbel" pitchFamily="34" charset="0"/>
              </a:rPr>
            </a:br>
            <a:r>
              <a:rPr lang="en-US" sz="3500" dirty="0" smtClean="0">
                <a:latin typeface="Corbel" pitchFamily="34" charset="0"/>
              </a:rPr>
              <a:t/>
            </a:r>
            <a:br>
              <a:rPr lang="en-US" sz="3500" dirty="0" smtClean="0">
                <a:latin typeface="Corbel" pitchFamily="34" charset="0"/>
              </a:rPr>
            </a:br>
            <a:r>
              <a:rPr lang="en-US" sz="3200" i="1" dirty="0" err="1" smtClean="0">
                <a:latin typeface="Corbel" pitchFamily="34" charset="0"/>
              </a:rPr>
              <a:t>Jürgen</a:t>
            </a:r>
            <a:r>
              <a:rPr lang="en-US" sz="3200" i="1" dirty="0" smtClean="0">
                <a:latin typeface="Corbel" pitchFamily="34" charset="0"/>
              </a:rPr>
              <a:t> Sauer</a:t>
            </a:r>
            <a:br>
              <a:rPr lang="en-US" sz="3200" i="1" dirty="0" smtClean="0">
                <a:latin typeface="Corbel" pitchFamily="34" charset="0"/>
              </a:rPr>
            </a:br>
            <a:r>
              <a:rPr lang="en-US" sz="3200" i="1" dirty="0" err="1" smtClean="0">
                <a:latin typeface="Corbel" pitchFamily="34" charset="0"/>
              </a:rPr>
              <a:t>Universität</a:t>
            </a:r>
            <a:r>
              <a:rPr lang="en-US" sz="3200" i="1" dirty="0" smtClean="0">
                <a:latin typeface="Corbel" pitchFamily="34" charset="0"/>
              </a:rPr>
              <a:t> Oldenburg, FB </a:t>
            </a:r>
            <a:r>
              <a:rPr lang="en-US" sz="3200" i="1" dirty="0" err="1" smtClean="0">
                <a:latin typeface="Corbel" pitchFamily="34" charset="0"/>
              </a:rPr>
              <a:t>Informatik</a:t>
            </a:r>
            <a:r>
              <a:rPr lang="en-US" sz="3200" i="1" dirty="0" smtClean="0">
                <a:latin typeface="Corbel" pitchFamily="34" charset="0"/>
              </a:rPr>
              <a:t/>
            </a:r>
            <a:br>
              <a:rPr lang="en-US" sz="3200" i="1" dirty="0" smtClean="0">
                <a:latin typeface="Corbel" pitchFamily="34" charset="0"/>
              </a:rPr>
            </a:br>
            <a:r>
              <a:rPr lang="en-US" sz="3200" i="1" dirty="0" err="1" smtClean="0">
                <a:latin typeface="Corbel" pitchFamily="34" charset="0"/>
              </a:rPr>
              <a:t>Escherweg</a:t>
            </a:r>
            <a:r>
              <a:rPr lang="en-US" sz="3200" i="1" dirty="0" smtClean="0">
                <a:latin typeface="Corbel" pitchFamily="34" charset="0"/>
              </a:rPr>
              <a:t> 2</a:t>
            </a:r>
            <a:br>
              <a:rPr lang="en-US" sz="3200" i="1" dirty="0" smtClean="0">
                <a:latin typeface="Corbel" pitchFamily="34" charset="0"/>
              </a:rPr>
            </a:br>
            <a:r>
              <a:rPr lang="en-US" sz="3200" i="1" dirty="0" smtClean="0">
                <a:latin typeface="Corbel" pitchFamily="34" charset="0"/>
              </a:rPr>
              <a:t>D-26121 Oldenburg, Germany</a:t>
            </a:r>
            <a:br>
              <a:rPr lang="en-US" sz="3200" i="1" dirty="0" smtClean="0">
                <a:latin typeface="Corbel" pitchFamily="34" charset="0"/>
              </a:rPr>
            </a:br>
            <a:r>
              <a:rPr lang="en-US" sz="3200" i="1" dirty="0" smtClean="0">
                <a:latin typeface="Corbel" pitchFamily="34" charset="0"/>
              </a:rPr>
              <a:t>2008</a:t>
            </a:r>
            <a:endParaRPr lang="en-US" sz="3200" i="1" dirty="0">
              <a:latin typeface="Corbel" pitchFamily="34" charset="0"/>
            </a:endParaRPr>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Corbel" pitchFamily="34" charset="0"/>
                <a:ea typeface="+mj-ea"/>
                <a:cs typeface="+mj-cs"/>
              </a:rPr>
              <a:t>Paper 1</a:t>
            </a:r>
            <a:endParaRPr kumimoji="0" lang="en-US" sz="4400" b="1" i="0" u="none" strike="noStrike" kern="1200" cap="none" spc="0" normalizeH="0" baseline="0" noProof="0" dirty="0">
              <a:ln>
                <a:noFill/>
              </a:ln>
              <a:solidFill>
                <a:schemeClr val="tx1"/>
              </a:solidFill>
              <a:effectLst/>
              <a:uLnTx/>
              <a:uFillTx/>
              <a:latin typeface="Corbel" pitchFamily="34" charset="0"/>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titled.png"/>
          <p:cNvPicPr>
            <a:picLocks noGrp="1" noChangeAspect="1"/>
          </p:cNvPicPr>
          <p:nvPr>
            <p:ph idx="1"/>
          </p:nvPr>
        </p:nvPicPr>
        <p:blipFill>
          <a:blip r:embed="rId2"/>
          <a:stretch>
            <a:fillRect/>
          </a:stretch>
        </p:blipFill>
        <p:spPr>
          <a:xfrm>
            <a:off x="2819400" y="228600"/>
            <a:ext cx="5953884" cy="5973763"/>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titled2.png"/>
          <p:cNvPicPr>
            <a:picLocks noGrp="1" noChangeAspect="1"/>
          </p:cNvPicPr>
          <p:nvPr>
            <p:ph idx="1"/>
          </p:nvPr>
        </p:nvPicPr>
        <p:blipFill>
          <a:blip r:embed="rId2"/>
          <a:stretch>
            <a:fillRect/>
          </a:stretch>
        </p:blipFill>
        <p:spPr>
          <a:xfrm>
            <a:off x="1094251" y="762000"/>
            <a:ext cx="8049749" cy="4296375"/>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orbel" pitchFamily="34" charset="0"/>
              </a:rPr>
              <a:t>Three levels of scheduling knowledge</a:t>
            </a:r>
            <a:endParaRPr lang="en-US" dirty="0">
              <a:latin typeface="Corbel" pitchFamily="34" charset="0"/>
            </a:endParaRPr>
          </a:p>
        </p:txBody>
      </p:sp>
      <p:sp>
        <p:nvSpPr>
          <p:cNvPr id="3" name="Content Placeholder 2"/>
          <p:cNvSpPr>
            <a:spLocks noGrp="1"/>
          </p:cNvSpPr>
          <p:nvPr>
            <p:ph idx="1"/>
          </p:nvPr>
        </p:nvSpPr>
        <p:spPr>
          <a:xfrm>
            <a:off x="1676400" y="1600200"/>
            <a:ext cx="7010400" cy="4525963"/>
          </a:xfrm>
        </p:spPr>
        <p:txBody>
          <a:bodyPr>
            <a:normAutofit fontScale="55000" lnSpcReduction="20000"/>
          </a:bodyPr>
          <a:lstStyle/>
          <a:p>
            <a:pPr algn="just">
              <a:buNone/>
            </a:pPr>
            <a:r>
              <a:rPr lang="en-US" dirty="0" smtClean="0">
                <a:latin typeface="Corbel" pitchFamily="34" charset="0"/>
              </a:rPr>
              <a:t>On the </a:t>
            </a:r>
            <a:r>
              <a:rPr lang="en-US" b="1" dirty="0" smtClean="0">
                <a:latin typeface="Corbel" pitchFamily="34" charset="0"/>
              </a:rPr>
              <a:t>first</a:t>
            </a:r>
            <a:r>
              <a:rPr lang="en-US" dirty="0" smtClean="0">
                <a:latin typeface="Corbel" pitchFamily="34" charset="0"/>
              </a:rPr>
              <a:t> level </a:t>
            </a:r>
          </a:p>
          <a:p>
            <a:pPr algn="just">
              <a:buNone/>
            </a:pPr>
            <a:r>
              <a:rPr lang="en-US" dirty="0" smtClean="0">
                <a:latin typeface="Corbel" pitchFamily="34" charset="0"/>
              </a:rPr>
              <a:t>	There is basic scheduling knowledge from Operations Research (</a:t>
            </a:r>
            <a:r>
              <a:rPr lang="en-US" i="1" dirty="0" smtClean="0">
                <a:latin typeface="Corbel" pitchFamily="34" charset="0"/>
              </a:rPr>
              <a:t>OR</a:t>
            </a:r>
            <a:r>
              <a:rPr lang="en-US" dirty="0" smtClean="0">
                <a:latin typeface="Corbel" pitchFamily="34" charset="0"/>
              </a:rPr>
              <a:t>) and Artificial Intelligence (</a:t>
            </a:r>
            <a:r>
              <a:rPr lang="en-US" i="1" dirty="0" smtClean="0">
                <a:latin typeface="Corbel" pitchFamily="34" charset="0"/>
              </a:rPr>
              <a:t>AI</a:t>
            </a:r>
            <a:r>
              <a:rPr lang="en-US" dirty="0" smtClean="0">
                <a:latin typeface="Corbel" pitchFamily="34" charset="0"/>
              </a:rPr>
              <a:t>) which is normally coded in </a:t>
            </a:r>
            <a:r>
              <a:rPr lang="en-US" i="1" dirty="0" smtClean="0">
                <a:latin typeface="Corbel" pitchFamily="34" charset="0"/>
              </a:rPr>
              <a:t>scheduling</a:t>
            </a:r>
            <a:r>
              <a:rPr lang="en-US" dirty="0" smtClean="0">
                <a:latin typeface="Corbel" pitchFamily="34" charset="0"/>
              </a:rPr>
              <a:t> </a:t>
            </a:r>
            <a:r>
              <a:rPr lang="en-US" i="1" dirty="0" smtClean="0">
                <a:latin typeface="Corbel" pitchFamily="34" charset="0"/>
              </a:rPr>
              <a:t>algorithms</a:t>
            </a:r>
            <a:r>
              <a:rPr lang="en-US" dirty="0" smtClean="0">
                <a:latin typeface="Corbel" pitchFamily="34" charset="0"/>
              </a:rPr>
              <a:t>. These algorithms reach from simple priority rule-based ones to sophisticated ones using problem solving techniques from OR and/ or AI. </a:t>
            </a:r>
          </a:p>
          <a:p>
            <a:pPr algn="just">
              <a:buNone/>
            </a:pPr>
            <a:r>
              <a:rPr lang="en-US" dirty="0" smtClean="0">
                <a:latin typeface="Corbel" pitchFamily="34" charset="0"/>
              </a:rPr>
              <a:t>On the </a:t>
            </a:r>
            <a:r>
              <a:rPr lang="en-US" b="1" dirty="0" smtClean="0">
                <a:latin typeface="Corbel" pitchFamily="34" charset="0"/>
              </a:rPr>
              <a:t>second</a:t>
            </a:r>
            <a:r>
              <a:rPr lang="en-US" dirty="0" smtClean="0">
                <a:latin typeface="Corbel" pitchFamily="34" charset="0"/>
              </a:rPr>
              <a:t> level</a:t>
            </a:r>
          </a:p>
          <a:p>
            <a:pPr algn="just">
              <a:buNone/>
            </a:pPr>
            <a:r>
              <a:rPr lang="en-US" dirty="0" smtClean="0">
                <a:latin typeface="Corbel" pitchFamily="34" charset="0"/>
              </a:rPr>
              <a:t>	There is knowledge about the </a:t>
            </a:r>
            <a:r>
              <a:rPr lang="en-US" i="1" dirty="0" smtClean="0">
                <a:latin typeface="Corbel" pitchFamily="34" charset="0"/>
              </a:rPr>
              <a:t>appropriateness</a:t>
            </a:r>
            <a:r>
              <a:rPr lang="en-US" dirty="0" smtClean="0">
                <a:latin typeface="Corbel" pitchFamily="34" charset="0"/>
              </a:rPr>
              <a:t> of scheduling algorithms based on specific problem situations, e.g., </a:t>
            </a:r>
            <a:r>
              <a:rPr lang="en-US" i="1" dirty="0" smtClean="0">
                <a:latin typeface="Corbel" pitchFamily="34" charset="0"/>
              </a:rPr>
              <a:t>which</a:t>
            </a:r>
            <a:r>
              <a:rPr lang="en-US" dirty="0" smtClean="0">
                <a:latin typeface="Corbel" pitchFamily="34" charset="0"/>
              </a:rPr>
              <a:t> </a:t>
            </a:r>
            <a:r>
              <a:rPr lang="en-US" i="1" dirty="0" smtClean="0">
                <a:latin typeface="Corbel" pitchFamily="34" charset="0"/>
              </a:rPr>
              <a:t>algorithm</a:t>
            </a:r>
            <a:r>
              <a:rPr lang="en-US" dirty="0" smtClean="0">
                <a:latin typeface="Corbel" pitchFamily="34" charset="0"/>
              </a:rPr>
              <a:t> is to be used if meeting due dates is the main goal of scheduling.</a:t>
            </a:r>
          </a:p>
          <a:p>
            <a:pPr algn="just">
              <a:buNone/>
            </a:pPr>
            <a:r>
              <a:rPr lang="en-US" dirty="0" smtClean="0">
                <a:latin typeface="Corbel" pitchFamily="34" charset="0"/>
              </a:rPr>
              <a:t>On the </a:t>
            </a:r>
            <a:r>
              <a:rPr lang="en-US" b="1" dirty="0" smtClean="0">
                <a:latin typeface="Corbel" pitchFamily="34" charset="0"/>
              </a:rPr>
              <a:t>third</a:t>
            </a:r>
            <a:r>
              <a:rPr lang="en-US" dirty="0" smtClean="0">
                <a:latin typeface="Corbel" pitchFamily="34" charset="0"/>
              </a:rPr>
              <a:t> level </a:t>
            </a:r>
          </a:p>
          <a:p>
            <a:pPr algn="just">
              <a:buNone/>
            </a:pPr>
            <a:r>
              <a:rPr lang="en-US" dirty="0" smtClean="0">
                <a:latin typeface="Corbel" pitchFamily="34" charset="0"/>
              </a:rPr>
              <a:t>	There is the general knowledge about </a:t>
            </a:r>
            <a:r>
              <a:rPr lang="en-US" i="1" dirty="0" smtClean="0">
                <a:latin typeface="Corbel" pitchFamily="34" charset="0"/>
              </a:rPr>
              <a:t>building scheduling </a:t>
            </a:r>
            <a:r>
              <a:rPr lang="en-US" dirty="0" smtClean="0">
                <a:latin typeface="Corbel" pitchFamily="34" charset="0"/>
              </a:rPr>
              <a:t>systems, e.g., which components are important. The knowledge on level two and three is called </a:t>
            </a:r>
            <a:r>
              <a:rPr lang="en-US" i="1" dirty="0" smtClean="0">
                <a:latin typeface="Corbel" pitchFamily="34" charset="0"/>
              </a:rPr>
              <a:t>meta-knowledge</a:t>
            </a:r>
            <a:r>
              <a:rPr lang="en-US" dirty="0" smtClean="0">
                <a:latin typeface="Corbel" pitchFamily="34" charset="0"/>
              </a:rPr>
              <a:t> and is integrated in the "knowledge about building scheduling systems" and the “reference model”.</a:t>
            </a:r>
            <a:endParaRPr lang="en-US" dirty="0">
              <a:latin typeface="Corbe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842</Template>
  <TotalTime>1857</TotalTime>
  <Words>1335</Words>
  <Application>Microsoft Office PowerPoint</Application>
  <PresentationFormat>On-screen Show (4:3)</PresentationFormat>
  <Paragraphs>163</Paragraphs>
  <Slides>32</Slides>
  <Notes>3</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Architectural Home Plan Designing  System with  Knowledge Base Inspection</vt:lpstr>
      <vt:lpstr>Steps in the Literature Review</vt:lpstr>
      <vt:lpstr>Select Appropriate Search Terms</vt:lpstr>
      <vt:lpstr>Review of Abstracts</vt:lpstr>
      <vt:lpstr>Research Questions</vt:lpstr>
      <vt:lpstr>Knowledge-Based Design of Scheduling Systems  Jürgen Sauer Universität Oldenburg, FB Informatik Escherweg 2 D-26121 Oldenburg, Germany 2008</vt:lpstr>
      <vt:lpstr>Slide 7</vt:lpstr>
      <vt:lpstr>Slide 8</vt:lpstr>
      <vt:lpstr>Three levels of scheduling knowledge</vt:lpstr>
      <vt:lpstr>Paper 2</vt:lpstr>
      <vt:lpstr>Slide 11</vt:lpstr>
      <vt:lpstr>Slide 12</vt:lpstr>
      <vt:lpstr>Slide 13</vt:lpstr>
      <vt:lpstr>Slide 14</vt:lpstr>
      <vt:lpstr>Slide 15</vt:lpstr>
      <vt:lpstr>Paper 3</vt:lpstr>
      <vt:lpstr>CADIP</vt:lpstr>
      <vt:lpstr>Features</vt:lpstr>
      <vt:lpstr>Slide 19</vt:lpstr>
      <vt:lpstr>Slide 20</vt:lpstr>
      <vt:lpstr>Slide 21</vt:lpstr>
      <vt:lpstr>Slide 22</vt:lpstr>
      <vt:lpstr>Paper 4</vt:lpstr>
      <vt:lpstr>The current methods which are used for implementing Game AI</vt:lpstr>
      <vt:lpstr>Path finding and Steering</vt:lpstr>
      <vt:lpstr>Finite State Machines and Decision Trees</vt:lpstr>
      <vt:lpstr>Neural Networks</vt:lpstr>
      <vt:lpstr>Genetic Algorithms</vt:lpstr>
      <vt:lpstr>Learning methods</vt:lpstr>
      <vt:lpstr>Slide 30</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Initial Home Plan Designing System</dc:title>
  <dc:creator>Minu</dc:creator>
  <cp:lastModifiedBy>Minu</cp:lastModifiedBy>
  <cp:revision>155</cp:revision>
  <dcterms:created xsi:type="dcterms:W3CDTF">2014-01-27T15:33:49Z</dcterms:created>
  <dcterms:modified xsi:type="dcterms:W3CDTF">2014-06-24T05:48:13Z</dcterms:modified>
</cp:coreProperties>
</file>