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layout5.xml" ContentType="application/vnd.openxmlformats-officedocument.drawingml.diagramLayout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Default Extension="gif" ContentType="image/gif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0" r:id="rId3"/>
    <p:sldId id="271" r:id="rId4"/>
    <p:sldId id="281" r:id="rId5"/>
    <p:sldId id="282" r:id="rId6"/>
    <p:sldId id="284" r:id="rId7"/>
    <p:sldId id="285" r:id="rId8"/>
    <p:sldId id="290" r:id="rId9"/>
    <p:sldId id="283" r:id="rId10"/>
    <p:sldId id="275" r:id="rId11"/>
    <p:sldId id="289" r:id="rId12"/>
    <p:sldId id="276" r:id="rId13"/>
    <p:sldId id="278" r:id="rId14"/>
    <p:sldId id="291" r:id="rId15"/>
    <p:sldId id="288" r:id="rId16"/>
    <p:sldId id="286" r:id="rId17"/>
    <p:sldId id="287" r:id="rId18"/>
    <p:sldId id="279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22A5F4-E079-451B-BFCD-D3DD90295D1A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A8178497-834B-4506-B7F0-409E5FB27C53}">
      <dgm:prSet phldrT="[Text]"/>
      <dgm:spPr/>
      <dgm:t>
        <a:bodyPr/>
        <a:lstStyle/>
        <a:p>
          <a:r>
            <a:rPr lang="en-US" dirty="0" smtClean="0">
              <a:latin typeface="Corbel" pitchFamily="34" charset="0"/>
            </a:rPr>
            <a:t>Step 1 : Familiarization</a:t>
          </a:r>
          <a:endParaRPr lang="en-US" dirty="0">
            <a:latin typeface="Corbel" pitchFamily="34" charset="0"/>
          </a:endParaRPr>
        </a:p>
      </dgm:t>
    </dgm:pt>
    <dgm:pt modelId="{13D327CE-8856-4C98-9928-B08E792539DF}" type="parTrans" cxnId="{8281B3F1-D74E-4C3D-B474-E6A8B66966D6}">
      <dgm:prSet/>
      <dgm:spPr/>
      <dgm:t>
        <a:bodyPr/>
        <a:lstStyle/>
        <a:p>
          <a:endParaRPr lang="en-US"/>
        </a:p>
      </dgm:t>
    </dgm:pt>
    <dgm:pt modelId="{EC08391E-1D8C-4373-8BAA-49B6E5BCC9E5}" type="sibTrans" cxnId="{8281B3F1-D74E-4C3D-B474-E6A8B66966D6}">
      <dgm:prSet/>
      <dgm:spPr/>
      <dgm:t>
        <a:bodyPr/>
        <a:lstStyle/>
        <a:p>
          <a:endParaRPr lang="en-US"/>
        </a:p>
      </dgm:t>
    </dgm:pt>
    <dgm:pt modelId="{B1DB128C-7207-4A66-8C3B-F092913EBB89}" type="pres">
      <dgm:prSet presAssocID="{5C22A5F4-E079-451B-BFCD-D3DD90295D1A}" presName="Name0" presStyleCnt="0">
        <dgm:presLayoutVars>
          <dgm:dir/>
          <dgm:animLvl val="lvl"/>
          <dgm:resizeHandles val="exact"/>
        </dgm:presLayoutVars>
      </dgm:prSet>
      <dgm:spPr/>
    </dgm:pt>
    <dgm:pt modelId="{869EA5CD-AEB9-4E5F-8933-21E0867FAAFC}" type="pres">
      <dgm:prSet presAssocID="{5C22A5F4-E079-451B-BFCD-D3DD90295D1A}" presName="dummy" presStyleCnt="0"/>
      <dgm:spPr/>
    </dgm:pt>
    <dgm:pt modelId="{216F6B4F-B033-4F2B-BC7B-E9A027682A5E}" type="pres">
      <dgm:prSet presAssocID="{5C22A5F4-E079-451B-BFCD-D3DD90295D1A}" presName="linH" presStyleCnt="0"/>
      <dgm:spPr/>
    </dgm:pt>
    <dgm:pt modelId="{BD7DEC36-746E-41EB-B746-941E318F3E77}" type="pres">
      <dgm:prSet presAssocID="{5C22A5F4-E079-451B-BFCD-D3DD90295D1A}" presName="padding1" presStyleCnt="0"/>
      <dgm:spPr/>
    </dgm:pt>
    <dgm:pt modelId="{8C7F6105-93D3-456A-B120-0FF947F7C3D2}" type="pres">
      <dgm:prSet presAssocID="{A8178497-834B-4506-B7F0-409E5FB27C53}" presName="linV" presStyleCnt="0"/>
      <dgm:spPr/>
    </dgm:pt>
    <dgm:pt modelId="{B55C70FB-AC6F-453D-B835-9E87A22E7503}" type="pres">
      <dgm:prSet presAssocID="{A8178497-834B-4506-B7F0-409E5FB27C53}" presName="spVertical1" presStyleCnt="0"/>
      <dgm:spPr/>
    </dgm:pt>
    <dgm:pt modelId="{E56FE232-1421-4070-91EE-3DF2ADCCD688}" type="pres">
      <dgm:prSet presAssocID="{A8178497-834B-4506-B7F0-409E5FB27C53}" presName="parTx" presStyleLbl="revTx" presStyleIdx="0" presStyleCnt="1" custScaleX="1220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DC4324-EB62-4C18-B307-BA5856A045E0}" type="pres">
      <dgm:prSet presAssocID="{A8178497-834B-4506-B7F0-409E5FB27C53}" presName="spVertical2" presStyleCnt="0"/>
      <dgm:spPr/>
    </dgm:pt>
    <dgm:pt modelId="{A9CCB07E-2404-413E-B334-D7B31862214F}" type="pres">
      <dgm:prSet presAssocID="{A8178497-834B-4506-B7F0-409E5FB27C53}" presName="spVertical3" presStyleCnt="0"/>
      <dgm:spPr/>
    </dgm:pt>
    <dgm:pt modelId="{7549125F-84E5-44AF-AC22-C9CEB4AF3DC5}" type="pres">
      <dgm:prSet presAssocID="{5C22A5F4-E079-451B-BFCD-D3DD90295D1A}" presName="padding2" presStyleCnt="0"/>
      <dgm:spPr/>
    </dgm:pt>
    <dgm:pt modelId="{D8A984E1-025C-4556-988C-64443B3E813D}" type="pres">
      <dgm:prSet presAssocID="{5C22A5F4-E079-451B-BFCD-D3DD90295D1A}" presName="negArrow" presStyleCnt="0"/>
      <dgm:spPr/>
    </dgm:pt>
    <dgm:pt modelId="{06B761F5-F287-4BAD-9E77-FE17C72B00FE}" type="pres">
      <dgm:prSet presAssocID="{5C22A5F4-E079-451B-BFCD-D3DD90295D1A}" presName="backgroundArrow" presStyleLbl="node1" presStyleIdx="0" presStyleCnt="1"/>
      <dgm:spPr/>
    </dgm:pt>
  </dgm:ptLst>
  <dgm:cxnLst>
    <dgm:cxn modelId="{FC725F3E-D840-4E8B-9E8D-FEFB3637C09D}" type="presOf" srcId="{A8178497-834B-4506-B7F0-409E5FB27C53}" destId="{E56FE232-1421-4070-91EE-3DF2ADCCD688}" srcOrd="0" destOrd="0" presId="urn:microsoft.com/office/officeart/2005/8/layout/hProcess3"/>
    <dgm:cxn modelId="{8281B3F1-D74E-4C3D-B474-E6A8B66966D6}" srcId="{5C22A5F4-E079-451B-BFCD-D3DD90295D1A}" destId="{A8178497-834B-4506-B7F0-409E5FB27C53}" srcOrd="0" destOrd="0" parTransId="{13D327CE-8856-4C98-9928-B08E792539DF}" sibTransId="{EC08391E-1D8C-4373-8BAA-49B6E5BCC9E5}"/>
    <dgm:cxn modelId="{DC8D9D17-1946-4221-AE13-53C05245819A}" type="presOf" srcId="{5C22A5F4-E079-451B-BFCD-D3DD90295D1A}" destId="{B1DB128C-7207-4A66-8C3B-F092913EBB89}" srcOrd="0" destOrd="0" presId="urn:microsoft.com/office/officeart/2005/8/layout/hProcess3"/>
    <dgm:cxn modelId="{08E85E5D-EE50-40B0-9A42-4CC9068E2E43}" type="presParOf" srcId="{B1DB128C-7207-4A66-8C3B-F092913EBB89}" destId="{869EA5CD-AEB9-4E5F-8933-21E0867FAAFC}" srcOrd="0" destOrd="0" presId="urn:microsoft.com/office/officeart/2005/8/layout/hProcess3"/>
    <dgm:cxn modelId="{00B35644-9681-4A10-B01B-B929F37BCC0F}" type="presParOf" srcId="{B1DB128C-7207-4A66-8C3B-F092913EBB89}" destId="{216F6B4F-B033-4F2B-BC7B-E9A027682A5E}" srcOrd="1" destOrd="0" presId="urn:microsoft.com/office/officeart/2005/8/layout/hProcess3"/>
    <dgm:cxn modelId="{F89AA39B-C9E6-4A72-81A9-1C73924119F5}" type="presParOf" srcId="{216F6B4F-B033-4F2B-BC7B-E9A027682A5E}" destId="{BD7DEC36-746E-41EB-B746-941E318F3E77}" srcOrd="0" destOrd="0" presId="urn:microsoft.com/office/officeart/2005/8/layout/hProcess3"/>
    <dgm:cxn modelId="{E76620D4-9064-42F3-A778-88F4CB954004}" type="presParOf" srcId="{216F6B4F-B033-4F2B-BC7B-E9A027682A5E}" destId="{8C7F6105-93D3-456A-B120-0FF947F7C3D2}" srcOrd="1" destOrd="0" presId="urn:microsoft.com/office/officeart/2005/8/layout/hProcess3"/>
    <dgm:cxn modelId="{06E5A335-17AA-45E1-91E6-D0C8C776A8ED}" type="presParOf" srcId="{8C7F6105-93D3-456A-B120-0FF947F7C3D2}" destId="{B55C70FB-AC6F-453D-B835-9E87A22E7503}" srcOrd="0" destOrd="0" presId="urn:microsoft.com/office/officeart/2005/8/layout/hProcess3"/>
    <dgm:cxn modelId="{B877ED9F-F803-4770-A374-01A6B702EA75}" type="presParOf" srcId="{8C7F6105-93D3-456A-B120-0FF947F7C3D2}" destId="{E56FE232-1421-4070-91EE-3DF2ADCCD688}" srcOrd="1" destOrd="0" presId="urn:microsoft.com/office/officeart/2005/8/layout/hProcess3"/>
    <dgm:cxn modelId="{937142BA-AE16-4B31-9699-8E11244C26DB}" type="presParOf" srcId="{8C7F6105-93D3-456A-B120-0FF947F7C3D2}" destId="{4ADC4324-EB62-4C18-B307-BA5856A045E0}" srcOrd="2" destOrd="0" presId="urn:microsoft.com/office/officeart/2005/8/layout/hProcess3"/>
    <dgm:cxn modelId="{FEDB0F80-0F1B-47F9-AEEF-2C6F1EBCB389}" type="presParOf" srcId="{8C7F6105-93D3-456A-B120-0FF947F7C3D2}" destId="{A9CCB07E-2404-413E-B334-D7B31862214F}" srcOrd="3" destOrd="0" presId="urn:microsoft.com/office/officeart/2005/8/layout/hProcess3"/>
    <dgm:cxn modelId="{691182B5-E636-4E48-9C1B-3786BFD25B76}" type="presParOf" srcId="{216F6B4F-B033-4F2B-BC7B-E9A027682A5E}" destId="{7549125F-84E5-44AF-AC22-C9CEB4AF3DC5}" srcOrd="2" destOrd="0" presId="urn:microsoft.com/office/officeart/2005/8/layout/hProcess3"/>
    <dgm:cxn modelId="{1AB618F3-935A-4643-BE70-50432ABD9401}" type="presParOf" srcId="{216F6B4F-B033-4F2B-BC7B-E9A027682A5E}" destId="{D8A984E1-025C-4556-988C-64443B3E813D}" srcOrd="3" destOrd="0" presId="urn:microsoft.com/office/officeart/2005/8/layout/hProcess3"/>
    <dgm:cxn modelId="{B7300C8F-7CB8-4B28-9E57-717EA2CEA4C7}" type="presParOf" srcId="{216F6B4F-B033-4F2B-BC7B-E9A027682A5E}" destId="{06B761F5-F287-4BAD-9E77-FE17C72B00FE}" srcOrd="4" destOrd="0" presId="urn:microsoft.com/office/officeart/2005/8/layout/hProcess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22A5F4-E079-451B-BFCD-D3DD90295D1A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A8178497-834B-4506-B7F0-409E5FB27C53}">
      <dgm:prSet phldrT="[Text]"/>
      <dgm:spPr/>
      <dgm:t>
        <a:bodyPr/>
        <a:lstStyle/>
        <a:p>
          <a:r>
            <a:rPr lang="en-US" dirty="0" smtClean="0">
              <a:latin typeface="Corbel" pitchFamily="34" charset="0"/>
            </a:rPr>
            <a:t>Step 2 : Organizing Knowledge</a:t>
          </a:r>
          <a:endParaRPr lang="en-US" dirty="0">
            <a:latin typeface="Corbel" pitchFamily="34" charset="0"/>
          </a:endParaRPr>
        </a:p>
      </dgm:t>
    </dgm:pt>
    <dgm:pt modelId="{13D327CE-8856-4C98-9928-B08E792539DF}" type="parTrans" cxnId="{8281B3F1-D74E-4C3D-B474-E6A8B66966D6}">
      <dgm:prSet/>
      <dgm:spPr/>
      <dgm:t>
        <a:bodyPr/>
        <a:lstStyle/>
        <a:p>
          <a:endParaRPr lang="en-US"/>
        </a:p>
      </dgm:t>
    </dgm:pt>
    <dgm:pt modelId="{EC08391E-1D8C-4373-8BAA-49B6E5BCC9E5}" type="sibTrans" cxnId="{8281B3F1-D74E-4C3D-B474-E6A8B66966D6}">
      <dgm:prSet/>
      <dgm:spPr/>
      <dgm:t>
        <a:bodyPr/>
        <a:lstStyle/>
        <a:p>
          <a:endParaRPr lang="en-US"/>
        </a:p>
      </dgm:t>
    </dgm:pt>
    <dgm:pt modelId="{B1DB128C-7207-4A66-8C3B-F092913EBB89}" type="pres">
      <dgm:prSet presAssocID="{5C22A5F4-E079-451B-BFCD-D3DD90295D1A}" presName="Name0" presStyleCnt="0">
        <dgm:presLayoutVars>
          <dgm:dir/>
          <dgm:animLvl val="lvl"/>
          <dgm:resizeHandles val="exact"/>
        </dgm:presLayoutVars>
      </dgm:prSet>
      <dgm:spPr/>
    </dgm:pt>
    <dgm:pt modelId="{869EA5CD-AEB9-4E5F-8933-21E0867FAAFC}" type="pres">
      <dgm:prSet presAssocID="{5C22A5F4-E079-451B-BFCD-D3DD90295D1A}" presName="dummy" presStyleCnt="0"/>
      <dgm:spPr/>
    </dgm:pt>
    <dgm:pt modelId="{216F6B4F-B033-4F2B-BC7B-E9A027682A5E}" type="pres">
      <dgm:prSet presAssocID="{5C22A5F4-E079-451B-BFCD-D3DD90295D1A}" presName="linH" presStyleCnt="0"/>
      <dgm:spPr/>
    </dgm:pt>
    <dgm:pt modelId="{BD7DEC36-746E-41EB-B746-941E318F3E77}" type="pres">
      <dgm:prSet presAssocID="{5C22A5F4-E079-451B-BFCD-D3DD90295D1A}" presName="padding1" presStyleCnt="0"/>
      <dgm:spPr/>
    </dgm:pt>
    <dgm:pt modelId="{8C7F6105-93D3-456A-B120-0FF947F7C3D2}" type="pres">
      <dgm:prSet presAssocID="{A8178497-834B-4506-B7F0-409E5FB27C53}" presName="linV" presStyleCnt="0"/>
      <dgm:spPr/>
    </dgm:pt>
    <dgm:pt modelId="{B55C70FB-AC6F-453D-B835-9E87A22E7503}" type="pres">
      <dgm:prSet presAssocID="{A8178497-834B-4506-B7F0-409E5FB27C53}" presName="spVertical1" presStyleCnt="0"/>
      <dgm:spPr/>
    </dgm:pt>
    <dgm:pt modelId="{E56FE232-1421-4070-91EE-3DF2ADCCD688}" type="pres">
      <dgm:prSet presAssocID="{A8178497-834B-4506-B7F0-409E5FB27C53}" presName="parTx" presStyleLbl="revTx" presStyleIdx="0" presStyleCnt="1" custScaleX="1220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DC4324-EB62-4C18-B307-BA5856A045E0}" type="pres">
      <dgm:prSet presAssocID="{A8178497-834B-4506-B7F0-409E5FB27C53}" presName="spVertical2" presStyleCnt="0"/>
      <dgm:spPr/>
    </dgm:pt>
    <dgm:pt modelId="{A9CCB07E-2404-413E-B334-D7B31862214F}" type="pres">
      <dgm:prSet presAssocID="{A8178497-834B-4506-B7F0-409E5FB27C53}" presName="spVertical3" presStyleCnt="0"/>
      <dgm:spPr/>
    </dgm:pt>
    <dgm:pt modelId="{7549125F-84E5-44AF-AC22-C9CEB4AF3DC5}" type="pres">
      <dgm:prSet presAssocID="{5C22A5F4-E079-451B-BFCD-D3DD90295D1A}" presName="padding2" presStyleCnt="0"/>
      <dgm:spPr/>
    </dgm:pt>
    <dgm:pt modelId="{D8A984E1-025C-4556-988C-64443B3E813D}" type="pres">
      <dgm:prSet presAssocID="{5C22A5F4-E079-451B-BFCD-D3DD90295D1A}" presName="negArrow" presStyleCnt="0"/>
      <dgm:spPr/>
    </dgm:pt>
    <dgm:pt modelId="{06B761F5-F287-4BAD-9E77-FE17C72B00FE}" type="pres">
      <dgm:prSet presAssocID="{5C22A5F4-E079-451B-BFCD-D3DD90295D1A}" presName="backgroundArrow" presStyleLbl="node1" presStyleIdx="0" presStyleCnt="1"/>
      <dgm:spPr/>
    </dgm:pt>
  </dgm:ptLst>
  <dgm:cxnLst>
    <dgm:cxn modelId="{94B97932-9006-4C04-BCA1-AB8311B6AC2D}" type="presOf" srcId="{5C22A5F4-E079-451B-BFCD-D3DD90295D1A}" destId="{B1DB128C-7207-4A66-8C3B-F092913EBB89}" srcOrd="0" destOrd="0" presId="urn:microsoft.com/office/officeart/2005/8/layout/hProcess3"/>
    <dgm:cxn modelId="{FA39A170-D351-4E38-8ED5-45841283034C}" type="presOf" srcId="{A8178497-834B-4506-B7F0-409E5FB27C53}" destId="{E56FE232-1421-4070-91EE-3DF2ADCCD688}" srcOrd="0" destOrd="0" presId="urn:microsoft.com/office/officeart/2005/8/layout/hProcess3"/>
    <dgm:cxn modelId="{8281B3F1-D74E-4C3D-B474-E6A8B66966D6}" srcId="{5C22A5F4-E079-451B-BFCD-D3DD90295D1A}" destId="{A8178497-834B-4506-B7F0-409E5FB27C53}" srcOrd="0" destOrd="0" parTransId="{13D327CE-8856-4C98-9928-B08E792539DF}" sibTransId="{EC08391E-1D8C-4373-8BAA-49B6E5BCC9E5}"/>
    <dgm:cxn modelId="{5FF579BD-00DC-4090-BD05-5C4553C2E64C}" type="presParOf" srcId="{B1DB128C-7207-4A66-8C3B-F092913EBB89}" destId="{869EA5CD-AEB9-4E5F-8933-21E0867FAAFC}" srcOrd="0" destOrd="0" presId="urn:microsoft.com/office/officeart/2005/8/layout/hProcess3"/>
    <dgm:cxn modelId="{79B3F312-0A23-499C-B826-29F4733E6863}" type="presParOf" srcId="{B1DB128C-7207-4A66-8C3B-F092913EBB89}" destId="{216F6B4F-B033-4F2B-BC7B-E9A027682A5E}" srcOrd="1" destOrd="0" presId="urn:microsoft.com/office/officeart/2005/8/layout/hProcess3"/>
    <dgm:cxn modelId="{D8BD2958-C37D-45A4-8BD4-F3E48D3A8274}" type="presParOf" srcId="{216F6B4F-B033-4F2B-BC7B-E9A027682A5E}" destId="{BD7DEC36-746E-41EB-B746-941E318F3E77}" srcOrd="0" destOrd="0" presId="urn:microsoft.com/office/officeart/2005/8/layout/hProcess3"/>
    <dgm:cxn modelId="{98DC8FEF-2892-4B67-A8E9-5544EBAC6419}" type="presParOf" srcId="{216F6B4F-B033-4F2B-BC7B-E9A027682A5E}" destId="{8C7F6105-93D3-456A-B120-0FF947F7C3D2}" srcOrd="1" destOrd="0" presId="urn:microsoft.com/office/officeart/2005/8/layout/hProcess3"/>
    <dgm:cxn modelId="{5F22BA08-1D4C-4636-85A9-0FB073F74FF7}" type="presParOf" srcId="{8C7F6105-93D3-456A-B120-0FF947F7C3D2}" destId="{B55C70FB-AC6F-453D-B835-9E87A22E7503}" srcOrd="0" destOrd="0" presId="urn:microsoft.com/office/officeart/2005/8/layout/hProcess3"/>
    <dgm:cxn modelId="{9615DC6F-D65D-448C-A74C-3356F6DA19BA}" type="presParOf" srcId="{8C7F6105-93D3-456A-B120-0FF947F7C3D2}" destId="{E56FE232-1421-4070-91EE-3DF2ADCCD688}" srcOrd="1" destOrd="0" presId="urn:microsoft.com/office/officeart/2005/8/layout/hProcess3"/>
    <dgm:cxn modelId="{003E95B4-27F8-4F86-A6CC-5E5D7774C203}" type="presParOf" srcId="{8C7F6105-93D3-456A-B120-0FF947F7C3D2}" destId="{4ADC4324-EB62-4C18-B307-BA5856A045E0}" srcOrd="2" destOrd="0" presId="urn:microsoft.com/office/officeart/2005/8/layout/hProcess3"/>
    <dgm:cxn modelId="{63FCE2A5-A216-47A8-8C8B-8E83A67486FE}" type="presParOf" srcId="{8C7F6105-93D3-456A-B120-0FF947F7C3D2}" destId="{A9CCB07E-2404-413E-B334-D7B31862214F}" srcOrd="3" destOrd="0" presId="urn:microsoft.com/office/officeart/2005/8/layout/hProcess3"/>
    <dgm:cxn modelId="{1D3C76F5-2F64-448A-ACAB-570D0A4B5E8D}" type="presParOf" srcId="{216F6B4F-B033-4F2B-BC7B-E9A027682A5E}" destId="{7549125F-84E5-44AF-AC22-C9CEB4AF3DC5}" srcOrd="2" destOrd="0" presId="urn:microsoft.com/office/officeart/2005/8/layout/hProcess3"/>
    <dgm:cxn modelId="{9BD17764-7470-4216-836C-74974441E1ED}" type="presParOf" srcId="{216F6B4F-B033-4F2B-BC7B-E9A027682A5E}" destId="{D8A984E1-025C-4556-988C-64443B3E813D}" srcOrd="3" destOrd="0" presId="urn:microsoft.com/office/officeart/2005/8/layout/hProcess3"/>
    <dgm:cxn modelId="{834302BC-D14E-43E4-982B-894D5631C092}" type="presParOf" srcId="{216F6B4F-B033-4F2B-BC7B-E9A027682A5E}" destId="{06B761F5-F287-4BAD-9E77-FE17C72B00FE}" srcOrd="4" destOrd="0" presId="urn:microsoft.com/office/officeart/2005/8/layout/hProcess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22A5F4-E079-451B-BFCD-D3DD90295D1A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A8178497-834B-4506-B7F0-409E5FB27C53}">
      <dgm:prSet phldrT="[Text]"/>
      <dgm:spPr/>
      <dgm:t>
        <a:bodyPr/>
        <a:lstStyle/>
        <a:p>
          <a:r>
            <a:rPr lang="en-US" dirty="0" smtClean="0">
              <a:latin typeface="Corbel" pitchFamily="34" charset="0"/>
            </a:rPr>
            <a:t>Step 3 : Representing Knowledge</a:t>
          </a:r>
          <a:endParaRPr lang="en-US" dirty="0">
            <a:latin typeface="Corbel" pitchFamily="34" charset="0"/>
          </a:endParaRPr>
        </a:p>
      </dgm:t>
    </dgm:pt>
    <dgm:pt modelId="{13D327CE-8856-4C98-9928-B08E792539DF}" type="parTrans" cxnId="{8281B3F1-D74E-4C3D-B474-E6A8B66966D6}">
      <dgm:prSet/>
      <dgm:spPr/>
      <dgm:t>
        <a:bodyPr/>
        <a:lstStyle/>
        <a:p>
          <a:endParaRPr lang="en-US"/>
        </a:p>
      </dgm:t>
    </dgm:pt>
    <dgm:pt modelId="{EC08391E-1D8C-4373-8BAA-49B6E5BCC9E5}" type="sibTrans" cxnId="{8281B3F1-D74E-4C3D-B474-E6A8B66966D6}">
      <dgm:prSet/>
      <dgm:spPr/>
      <dgm:t>
        <a:bodyPr/>
        <a:lstStyle/>
        <a:p>
          <a:endParaRPr lang="en-US"/>
        </a:p>
      </dgm:t>
    </dgm:pt>
    <dgm:pt modelId="{B1DB128C-7207-4A66-8C3B-F092913EBB89}" type="pres">
      <dgm:prSet presAssocID="{5C22A5F4-E079-451B-BFCD-D3DD90295D1A}" presName="Name0" presStyleCnt="0">
        <dgm:presLayoutVars>
          <dgm:dir/>
          <dgm:animLvl val="lvl"/>
          <dgm:resizeHandles val="exact"/>
        </dgm:presLayoutVars>
      </dgm:prSet>
      <dgm:spPr/>
    </dgm:pt>
    <dgm:pt modelId="{869EA5CD-AEB9-4E5F-8933-21E0867FAAFC}" type="pres">
      <dgm:prSet presAssocID="{5C22A5F4-E079-451B-BFCD-D3DD90295D1A}" presName="dummy" presStyleCnt="0"/>
      <dgm:spPr/>
    </dgm:pt>
    <dgm:pt modelId="{216F6B4F-B033-4F2B-BC7B-E9A027682A5E}" type="pres">
      <dgm:prSet presAssocID="{5C22A5F4-E079-451B-BFCD-D3DD90295D1A}" presName="linH" presStyleCnt="0"/>
      <dgm:spPr/>
    </dgm:pt>
    <dgm:pt modelId="{BD7DEC36-746E-41EB-B746-941E318F3E77}" type="pres">
      <dgm:prSet presAssocID="{5C22A5F4-E079-451B-BFCD-D3DD90295D1A}" presName="padding1" presStyleCnt="0"/>
      <dgm:spPr/>
    </dgm:pt>
    <dgm:pt modelId="{8C7F6105-93D3-456A-B120-0FF947F7C3D2}" type="pres">
      <dgm:prSet presAssocID="{A8178497-834B-4506-B7F0-409E5FB27C53}" presName="linV" presStyleCnt="0"/>
      <dgm:spPr/>
    </dgm:pt>
    <dgm:pt modelId="{B55C70FB-AC6F-453D-B835-9E87A22E7503}" type="pres">
      <dgm:prSet presAssocID="{A8178497-834B-4506-B7F0-409E5FB27C53}" presName="spVertical1" presStyleCnt="0"/>
      <dgm:spPr/>
    </dgm:pt>
    <dgm:pt modelId="{E56FE232-1421-4070-91EE-3DF2ADCCD688}" type="pres">
      <dgm:prSet presAssocID="{A8178497-834B-4506-B7F0-409E5FB27C53}" presName="parTx" presStyleLbl="revTx" presStyleIdx="0" presStyleCnt="1" custScaleX="1220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DC4324-EB62-4C18-B307-BA5856A045E0}" type="pres">
      <dgm:prSet presAssocID="{A8178497-834B-4506-B7F0-409E5FB27C53}" presName="spVertical2" presStyleCnt="0"/>
      <dgm:spPr/>
    </dgm:pt>
    <dgm:pt modelId="{A9CCB07E-2404-413E-B334-D7B31862214F}" type="pres">
      <dgm:prSet presAssocID="{A8178497-834B-4506-B7F0-409E5FB27C53}" presName="spVertical3" presStyleCnt="0"/>
      <dgm:spPr/>
    </dgm:pt>
    <dgm:pt modelId="{7549125F-84E5-44AF-AC22-C9CEB4AF3DC5}" type="pres">
      <dgm:prSet presAssocID="{5C22A5F4-E079-451B-BFCD-D3DD90295D1A}" presName="padding2" presStyleCnt="0"/>
      <dgm:spPr/>
    </dgm:pt>
    <dgm:pt modelId="{D8A984E1-025C-4556-988C-64443B3E813D}" type="pres">
      <dgm:prSet presAssocID="{5C22A5F4-E079-451B-BFCD-D3DD90295D1A}" presName="negArrow" presStyleCnt="0"/>
      <dgm:spPr/>
    </dgm:pt>
    <dgm:pt modelId="{06B761F5-F287-4BAD-9E77-FE17C72B00FE}" type="pres">
      <dgm:prSet presAssocID="{5C22A5F4-E079-451B-BFCD-D3DD90295D1A}" presName="backgroundArrow" presStyleLbl="node1" presStyleIdx="0" presStyleCnt="1"/>
      <dgm:spPr/>
    </dgm:pt>
  </dgm:ptLst>
  <dgm:cxnLst>
    <dgm:cxn modelId="{E7DC1595-8567-42DD-8BA8-1C5C6E2DBA62}" type="presOf" srcId="{A8178497-834B-4506-B7F0-409E5FB27C53}" destId="{E56FE232-1421-4070-91EE-3DF2ADCCD688}" srcOrd="0" destOrd="0" presId="urn:microsoft.com/office/officeart/2005/8/layout/hProcess3"/>
    <dgm:cxn modelId="{8281B3F1-D74E-4C3D-B474-E6A8B66966D6}" srcId="{5C22A5F4-E079-451B-BFCD-D3DD90295D1A}" destId="{A8178497-834B-4506-B7F0-409E5FB27C53}" srcOrd="0" destOrd="0" parTransId="{13D327CE-8856-4C98-9928-B08E792539DF}" sibTransId="{EC08391E-1D8C-4373-8BAA-49B6E5BCC9E5}"/>
    <dgm:cxn modelId="{6FBF4331-89AC-47EE-9D90-2209368C1745}" type="presOf" srcId="{5C22A5F4-E079-451B-BFCD-D3DD90295D1A}" destId="{B1DB128C-7207-4A66-8C3B-F092913EBB89}" srcOrd="0" destOrd="0" presId="urn:microsoft.com/office/officeart/2005/8/layout/hProcess3"/>
    <dgm:cxn modelId="{40C714D8-9461-4AC1-BFCF-214344E80D3D}" type="presParOf" srcId="{B1DB128C-7207-4A66-8C3B-F092913EBB89}" destId="{869EA5CD-AEB9-4E5F-8933-21E0867FAAFC}" srcOrd="0" destOrd="0" presId="urn:microsoft.com/office/officeart/2005/8/layout/hProcess3"/>
    <dgm:cxn modelId="{7B992FB2-3FAF-4CE3-AEE1-A9749CB75F2A}" type="presParOf" srcId="{B1DB128C-7207-4A66-8C3B-F092913EBB89}" destId="{216F6B4F-B033-4F2B-BC7B-E9A027682A5E}" srcOrd="1" destOrd="0" presId="urn:microsoft.com/office/officeart/2005/8/layout/hProcess3"/>
    <dgm:cxn modelId="{F12DB5A3-B439-44AE-9D7B-FF1C4AB00DB7}" type="presParOf" srcId="{216F6B4F-B033-4F2B-BC7B-E9A027682A5E}" destId="{BD7DEC36-746E-41EB-B746-941E318F3E77}" srcOrd="0" destOrd="0" presId="urn:microsoft.com/office/officeart/2005/8/layout/hProcess3"/>
    <dgm:cxn modelId="{E1988200-9BDC-4D1B-B1B4-D9EAD5D655CE}" type="presParOf" srcId="{216F6B4F-B033-4F2B-BC7B-E9A027682A5E}" destId="{8C7F6105-93D3-456A-B120-0FF947F7C3D2}" srcOrd="1" destOrd="0" presId="urn:microsoft.com/office/officeart/2005/8/layout/hProcess3"/>
    <dgm:cxn modelId="{C70859DF-0B49-4515-96AE-AA37B392401A}" type="presParOf" srcId="{8C7F6105-93D3-456A-B120-0FF947F7C3D2}" destId="{B55C70FB-AC6F-453D-B835-9E87A22E7503}" srcOrd="0" destOrd="0" presId="urn:microsoft.com/office/officeart/2005/8/layout/hProcess3"/>
    <dgm:cxn modelId="{714AB3C1-AE81-4E8A-9F72-41FF762C7CD4}" type="presParOf" srcId="{8C7F6105-93D3-456A-B120-0FF947F7C3D2}" destId="{E56FE232-1421-4070-91EE-3DF2ADCCD688}" srcOrd="1" destOrd="0" presId="urn:microsoft.com/office/officeart/2005/8/layout/hProcess3"/>
    <dgm:cxn modelId="{29131B87-F366-48F2-A998-F6733A8FF97A}" type="presParOf" srcId="{8C7F6105-93D3-456A-B120-0FF947F7C3D2}" destId="{4ADC4324-EB62-4C18-B307-BA5856A045E0}" srcOrd="2" destOrd="0" presId="urn:microsoft.com/office/officeart/2005/8/layout/hProcess3"/>
    <dgm:cxn modelId="{796BBE27-EC03-41D4-AEE5-88F9A36537D0}" type="presParOf" srcId="{8C7F6105-93D3-456A-B120-0FF947F7C3D2}" destId="{A9CCB07E-2404-413E-B334-D7B31862214F}" srcOrd="3" destOrd="0" presId="urn:microsoft.com/office/officeart/2005/8/layout/hProcess3"/>
    <dgm:cxn modelId="{AFDBE797-EB4B-4C79-94D5-090D2E24F504}" type="presParOf" srcId="{216F6B4F-B033-4F2B-BC7B-E9A027682A5E}" destId="{7549125F-84E5-44AF-AC22-C9CEB4AF3DC5}" srcOrd="2" destOrd="0" presId="urn:microsoft.com/office/officeart/2005/8/layout/hProcess3"/>
    <dgm:cxn modelId="{F7047245-91CF-4518-9AA7-9C0032290AD2}" type="presParOf" srcId="{216F6B4F-B033-4F2B-BC7B-E9A027682A5E}" destId="{D8A984E1-025C-4556-988C-64443B3E813D}" srcOrd="3" destOrd="0" presId="urn:microsoft.com/office/officeart/2005/8/layout/hProcess3"/>
    <dgm:cxn modelId="{0E18B85B-AB38-4E70-8AEA-1AF6F3E35655}" type="presParOf" srcId="{216F6B4F-B033-4F2B-BC7B-E9A027682A5E}" destId="{06B761F5-F287-4BAD-9E77-FE17C72B00FE}" srcOrd="4" destOrd="0" presId="urn:microsoft.com/office/officeart/2005/8/layout/hProcess3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22A5F4-E079-451B-BFCD-D3DD90295D1A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A8178497-834B-4506-B7F0-409E5FB27C53}">
      <dgm:prSet phldrT="[Text]"/>
      <dgm:spPr/>
      <dgm:t>
        <a:bodyPr/>
        <a:lstStyle/>
        <a:p>
          <a:r>
            <a:rPr lang="en-US" dirty="0" smtClean="0">
              <a:latin typeface="Corbel" pitchFamily="34" charset="0"/>
            </a:rPr>
            <a:t>Step 4 : Prototype Implementation</a:t>
          </a:r>
          <a:endParaRPr lang="en-US" dirty="0">
            <a:latin typeface="Corbel" pitchFamily="34" charset="0"/>
          </a:endParaRPr>
        </a:p>
      </dgm:t>
    </dgm:pt>
    <dgm:pt modelId="{13D327CE-8856-4C98-9928-B08E792539DF}" type="parTrans" cxnId="{8281B3F1-D74E-4C3D-B474-E6A8B66966D6}">
      <dgm:prSet/>
      <dgm:spPr/>
      <dgm:t>
        <a:bodyPr/>
        <a:lstStyle/>
        <a:p>
          <a:endParaRPr lang="en-US"/>
        </a:p>
      </dgm:t>
    </dgm:pt>
    <dgm:pt modelId="{EC08391E-1D8C-4373-8BAA-49B6E5BCC9E5}" type="sibTrans" cxnId="{8281B3F1-D74E-4C3D-B474-E6A8B66966D6}">
      <dgm:prSet/>
      <dgm:spPr/>
      <dgm:t>
        <a:bodyPr/>
        <a:lstStyle/>
        <a:p>
          <a:endParaRPr lang="en-US"/>
        </a:p>
      </dgm:t>
    </dgm:pt>
    <dgm:pt modelId="{B1DB128C-7207-4A66-8C3B-F092913EBB89}" type="pres">
      <dgm:prSet presAssocID="{5C22A5F4-E079-451B-BFCD-D3DD90295D1A}" presName="Name0" presStyleCnt="0">
        <dgm:presLayoutVars>
          <dgm:dir/>
          <dgm:animLvl val="lvl"/>
          <dgm:resizeHandles val="exact"/>
        </dgm:presLayoutVars>
      </dgm:prSet>
      <dgm:spPr/>
    </dgm:pt>
    <dgm:pt modelId="{869EA5CD-AEB9-4E5F-8933-21E0867FAAFC}" type="pres">
      <dgm:prSet presAssocID="{5C22A5F4-E079-451B-BFCD-D3DD90295D1A}" presName="dummy" presStyleCnt="0"/>
      <dgm:spPr/>
    </dgm:pt>
    <dgm:pt modelId="{216F6B4F-B033-4F2B-BC7B-E9A027682A5E}" type="pres">
      <dgm:prSet presAssocID="{5C22A5F4-E079-451B-BFCD-D3DD90295D1A}" presName="linH" presStyleCnt="0"/>
      <dgm:spPr/>
    </dgm:pt>
    <dgm:pt modelId="{BD7DEC36-746E-41EB-B746-941E318F3E77}" type="pres">
      <dgm:prSet presAssocID="{5C22A5F4-E079-451B-BFCD-D3DD90295D1A}" presName="padding1" presStyleCnt="0"/>
      <dgm:spPr/>
    </dgm:pt>
    <dgm:pt modelId="{8C7F6105-93D3-456A-B120-0FF947F7C3D2}" type="pres">
      <dgm:prSet presAssocID="{A8178497-834B-4506-B7F0-409E5FB27C53}" presName="linV" presStyleCnt="0"/>
      <dgm:spPr/>
    </dgm:pt>
    <dgm:pt modelId="{B55C70FB-AC6F-453D-B835-9E87A22E7503}" type="pres">
      <dgm:prSet presAssocID="{A8178497-834B-4506-B7F0-409E5FB27C53}" presName="spVertical1" presStyleCnt="0"/>
      <dgm:spPr/>
    </dgm:pt>
    <dgm:pt modelId="{E56FE232-1421-4070-91EE-3DF2ADCCD688}" type="pres">
      <dgm:prSet presAssocID="{A8178497-834B-4506-B7F0-409E5FB27C53}" presName="parTx" presStyleLbl="revTx" presStyleIdx="0" presStyleCnt="1" custScaleX="1220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DC4324-EB62-4C18-B307-BA5856A045E0}" type="pres">
      <dgm:prSet presAssocID="{A8178497-834B-4506-B7F0-409E5FB27C53}" presName="spVertical2" presStyleCnt="0"/>
      <dgm:spPr/>
    </dgm:pt>
    <dgm:pt modelId="{A9CCB07E-2404-413E-B334-D7B31862214F}" type="pres">
      <dgm:prSet presAssocID="{A8178497-834B-4506-B7F0-409E5FB27C53}" presName="spVertical3" presStyleCnt="0"/>
      <dgm:spPr/>
    </dgm:pt>
    <dgm:pt modelId="{7549125F-84E5-44AF-AC22-C9CEB4AF3DC5}" type="pres">
      <dgm:prSet presAssocID="{5C22A5F4-E079-451B-BFCD-D3DD90295D1A}" presName="padding2" presStyleCnt="0"/>
      <dgm:spPr/>
    </dgm:pt>
    <dgm:pt modelId="{D8A984E1-025C-4556-988C-64443B3E813D}" type="pres">
      <dgm:prSet presAssocID="{5C22A5F4-E079-451B-BFCD-D3DD90295D1A}" presName="negArrow" presStyleCnt="0"/>
      <dgm:spPr/>
    </dgm:pt>
    <dgm:pt modelId="{06B761F5-F287-4BAD-9E77-FE17C72B00FE}" type="pres">
      <dgm:prSet presAssocID="{5C22A5F4-E079-451B-BFCD-D3DD90295D1A}" presName="backgroundArrow" presStyleLbl="node1" presStyleIdx="0" presStyleCnt="1"/>
      <dgm:spPr/>
    </dgm:pt>
  </dgm:ptLst>
  <dgm:cxnLst>
    <dgm:cxn modelId="{9FDE83C2-6612-456E-8045-93FA8EC85287}" type="presOf" srcId="{A8178497-834B-4506-B7F0-409E5FB27C53}" destId="{E56FE232-1421-4070-91EE-3DF2ADCCD688}" srcOrd="0" destOrd="0" presId="urn:microsoft.com/office/officeart/2005/8/layout/hProcess3"/>
    <dgm:cxn modelId="{D9ED0A42-9585-4456-9199-1D6EE81A52C6}" type="presOf" srcId="{5C22A5F4-E079-451B-BFCD-D3DD90295D1A}" destId="{B1DB128C-7207-4A66-8C3B-F092913EBB89}" srcOrd="0" destOrd="0" presId="urn:microsoft.com/office/officeart/2005/8/layout/hProcess3"/>
    <dgm:cxn modelId="{8281B3F1-D74E-4C3D-B474-E6A8B66966D6}" srcId="{5C22A5F4-E079-451B-BFCD-D3DD90295D1A}" destId="{A8178497-834B-4506-B7F0-409E5FB27C53}" srcOrd="0" destOrd="0" parTransId="{13D327CE-8856-4C98-9928-B08E792539DF}" sibTransId="{EC08391E-1D8C-4373-8BAA-49B6E5BCC9E5}"/>
    <dgm:cxn modelId="{791745B7-A417-4AC2-8CB4-DFE54B70B1ED}" type="presParOf" srcId="{B1DB128C-7207-4A66-8C3B-F092913EBB89}" destId="{869EA5CD-AEB9-4E5F-8933-21E0867FAAFC}" srcOrd="0" destOrd="0" presId="urn:microsoft.com/office/officeart/2005/8/layout/hProcess3"/>
    <dgm:cxn modelId="{A5B97F23-AAE2-448C-A49F-8878165279D6}" type="presParOf" srcId="{B1DB128C-7207-4A66-8C3B-F092913EBB89}" destId="{216F6B4F-B033-4F2B-BC7B-E9A027682A5E}" srcOrd="1" destOrd="0" presId="urn:microsoft.com/office/officeart/2005/8/layout/hProcess3"/>
    <dgm:cxn modelId="{97347EE9-3C20-4890-A8E9-D009BFDD9162}" type="presParOf" srcId="{216F6B4F-B033-4F2B-BC7B-E9A027682A5E}" destId="{BD7DEC36-746E-41EB-B746-941E318F3E77}" srcOrd="0" destOrd="0" presId="urn:microsoft.com/office/officeart/2005/8/layout/hProcess3"/>
    <dgm:cxn modelId="{5B9B7628-8D68-4D51-A59F-19363CF5F54F}" type="presParOf" srcId="{216F6B4F-B033-4F2B-BC7B-E9A027682A5E}" destId="{8C7F6105-93D3-456A-B120-0FF947F7C3D2}" srcOrd="1" destOrd="0" presId="urn:microsoft.com/office/officeart/2005/8/layout/hProcess3"/>
    <dgm:cxn modelId="{149ACA76-1247-4E2D-BD37-AD97E531979A}" type="presParOf" srcId="{8C7F6105-93D3-456A-B120-0FF947F7C3D2}" destId="{B55C70FB-AC6F-453D-B835-9E87A22E7503}" srcOrd="0" destOrd="0" presId="urn:microsoft.com/office/officeart/2005/8/layout/hProcess3"/>
    <dgm:cxn modelId="{FB815403-9089-4B5B-8ED4-88DFF800AECB}" type="presParOf" srcId="{8C7F6105-93D3-456A-B120-0FF947F7C3D2}" destId="{E56FE232-1421-4070-91EE-3DF2ADCCD688}" srcOrd="1" destOrd="0" presId="urn:microsoft.com/office/officeart/2005/8/layout/hProcess3"/>
    <dgm:cxn modelId="{485A66C1-7C12-49BA-B919-85F6E42F92BC}" type="presParOf" srcId="{8C7F6105-93D3-456A-B120-0FF947F7C3D2}" destId="{4ADC4324-EB62-4C18-B307-BA5856A045E0}" srcOrd="2" destOrd="0" presId="urn:microsoft.com/office/officeart/2005/8/layout/hProcess3"/>
    <dgm:cxn modelId="{269AED26-D64B-4309-B07E-02C74B15A7DC}" type="presParOf" srcId="{8C7F6105-93D3-456A-B120-0FF947F7C3D2}" destId="{A9CCB07E-2404-413E-B334-D7B31862214F}" srcOrd="3" destOrd="0" presId="urn:microsoft.com/office/officeart/2005/8/layout/hProcess3"/>
    <dgm:cxn modelId="{CE16FFE4-C611-42F8-9DA8-D3EB0BF938E4}" type="presParOf" srcId="{216F6B4F-B033-4F2B-BC7B-E9A027682A5E}" destId="{7549125F-84E5-44AF-AC22-C9CEB4AF3DC5}" srcOrd="2" destOrd="0" presId="urn:microsoft.com/office/officeart/2005/8/layout/hProcess3"/>
    <dgm:cxn modelId="{39F2D3C1-C3BD-4BB5-A156-14E522EC8F4B}" type="presParOf" srcId="{216F6B4F-B033-4F2B-BC7B-E9A027682A5E}" destId="{D8A984E1-025C-4556-988C-64443B3E813D}" srcOrd="3" destOrd="0" presId="urn:microsoft.com/office/officeart/2005/8/layout/hProcess3"/>
    <dgm:cxn modelId="{AA2DEE9E-C177-4BC4-BDC1-766CB80DD8FA}" type="presParOf" srcId="{216F6B4F-B033-4F2B-BC7B-E9A027682A5E}" destId="{06B761F5-F287-4BAD-9E77-FE17C72B00FE}" srcOrd="4" destOrd="0" presId="urn:microsoft.com/office/officeart/2005/8/layout/hProcess3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22A5F4-E079-451B-BFCD-D3DD90295D1A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A8178497-834B-4506-B7F0-409E5FB27C53}">
      <dgm:prSet phldrT="[Text]"/>
      <dgm:spPr/>
      <dgm:t>
        <a:bodyPr/>
        <a:lstStyle/>
        <a:p>
          <a:r>
            <a:rPr lang="en-US" dirty="0" smtClean="0">
              <a:latin typeface="Corbel" pitchFamily="34" charset="0"/>
            </a:rPr>
            <a:t>Step 6 : Testing and observing the outcome</a:t>
          </a:r>
          <a:endParaRPr lang="en-US" dirty="0">
            <a:latin typeface="Corbel" pitchFamily="34" charset="0"/>
          </a:endParaRPr>
        </a:p>
      </dgm:t>
    </dgm:pt>
    <dgm:pt modelId="{13D327CE-8856-4C98-9928-B08E792539DF}" type="parTrans" cxnId="{8281B3F1-D74E-4C3D-B474-E6A8B66966D6}">
      <dgm:prSet/>
      <dgm:spPr/>
      <dgm:t>
        <a:bodyPr/>
        <a:lstStyle/>
        <a:p>
          <a:endParaRPr lang="en-US"/>
        </a:p>
      </dgm:t>
    </dgm:pt>
    <dgm:pt modelId="{EC08391E-1D8C-4373-8BAA-49B6E5BCC9E5}" type="sibTrans" cxnId="{8281B3F1-D74E-4C3D-B474-E6A8B66966D6}">
      <dgm:prSet/>
      <dgm:spPr/>
      <dgm:t>
        <a:bodyPr/>
        <a:lstStyle/>
        <a:p>
          <a:endParaRPr lang="en-US"/>
        </a:p>
      </dgm:t>
    </dgm:pt>
    <dgm:pt modelId="{B1DB128C-7207-4A66-8C3B-F092913EBB89}" type="pres">
      <dgm:prSet presAssocID="{5C22A5F4-E079-451B-BFCD-D3DD90295D1A}" presName="Name0" presStyleCnt="0">
        <dgm:presLayoutVars>
          <dgm:dir/>
          <dgm:animLvl val="lvl"/>
          <dgm:resizeHandles val="exact"/>
        </dgm:presLayoutVars>
      </dgm:prSet>
      <dgm:spPr/>
    </dgm:pt>
    <dgm:pt modelId="{869EA5CD-AEB9-4E5F-8933-21E0867FAAFC}" type="pres">
      <dgm:prSet presAssocID="{5C22A5F4-E079-451B-BFCD-D3DD90295D1A}" presName="dummy" presStyleCnt="0"/>
      <dgm:spPr/>
    </dgm:pt>
    <dgm:pt modelId="{216F6B4F-B033-4F2B-BC7B-E9A027682A5E}" type="pres">
      <dgm:prSet presAssocID="{5C22A5F4-E079-451B-BFCD-D3DD90295D1A}" presName="linH" presStyleCnt="0"/>
      <dgm:spPr/>
    </dgm:pt>
    <dgm:pt modelId="{BD7DEC36-746E-41EB-B746-941E318F3E77}" type="pres">
      <dgm:prSet presAssocID="{5C22A5F4-E079-451B-BFCD-D3DD90295D1A}" presName="padding1" presStyleCnt="0"/>
      <dgm:spPr/>
    </dgm:pt>
    <dgm:pt modelId="{8C7F6105-93D3-456A-B120-0FF947F7C3D2}" type="pres">
      <dgm:prSet presAssocID="{A8178497-834B-4506-B7F0-409E5FB27C53}" presName="linV" presStyleCnt="0"/>
      <dgm:spPr/>
    </dgm:pt>
    <dgm:pt modelId="{B55C70FB-AC6F-453D-B835-9E87A22E7503}" type="pres">
      <dgm:prSet presAssocID="{A8178497-834B-4506-B7F0-409E5FB27C53}" presName="spVertical1" presStyleCnt="0"/>
      <dgm:spPr/>
    </dgm:pt>
    <dgm:pt modelId="{E56FE232-1421-4070-91EE-3DF2ADCCD688}" type="pres">
      <dgm:prSet presAssocID="{A8178497-834B-4506-B7F0-409E5FB27C53}" presName="parTx" presStyleLbl="revTx" presStyleIdx="0" presStyleCnt="1" custScaleX="1220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DC4324-EB62-4C18-B307-BA5856A045E0}" type="pres">
      <dgm:prSet presAssocID="{A8178497-834B-4506-B7F0-409E5FB27C53}" presName="spVertical2" presStyleCnt="0"/>
      <dgm:spPr/>
    </dgm:pt>
    <dgm:pt modelId="{A9CCB07E-2404-413E-B334-D7B31862214F}" type="pres">
      <dgm:prSet presAssocID="{A8178497-834B-4506-B7F0-409E5FB27C53}" presName="spVertical3" presStyleCnt="0"/>
      <dgm:spPr/>
    </dgm:pt>
    <dgm:pt modelId="{7549125F-84E5-44AF-AC22-C9CEB4AF3DC5}" type="pres">
      <dgm:prSet presAssocID="{5C22A5F4-E079-451B-BFCD-D3DD90295D1A}" presName="padding2" presStyleCnt="0"/>
      <dgm:spPr/>
    </dgm:pt>
    <dgm:pt modelId="{D8A984E1-025C-4556-988C-64443B3E813D}" type="pres">
      <dgm:prSet presAssocID="{5C22A5F4-E079-451B-BFCD-D3DD90295D1A}" presName="negArrow" presStyleCnt="0"/>
      <dgm:spPr/>
    </dgm:pt>
    <dgm:pt modelId="{06B761F5-F287-4BAD-9E77-FE17C72B00FE}" type="pres">
      <dgm:prSet presAssocID="{5C22A5F4-E079-451B-BFCD-D3DD90295D1A}" presName="backgroundArrow" presStyleLbl="node1" presStyleIdx="0" presStyleCnt="1"/>
      <dgm:spPr/>
    </dgm:pt>
  </dgm:ptLst>
  <dgm:cxnLst>
    <dgm:cxn modelId="{CC7E048F-1546-4CE6-82E0-1A50954DD22E}" type="presOf" srcId="{5C22A5F4-E079-451B-BFCD-D3DD90295D1A}" destId="{B1DB128C-7207-4A66-8C3B-F092913EBB89}" srcOrd="0" destOrd="0" presId="urn:microsoft.com/office/officeart/2005/8/layout/hProcess3"/>
    <dgm:cxn modelId="{52FB3C38-8FAA-4B61-96E8-50C82FD15AF2}" type="presOf" srcId="{A8178497-834B-4506-B7F0-409E5FB27C53}" destId="{E56FE232-1421-4070-91EE-3DF2ADCCD688}" srcOrd="0" destOrd="0" presId="urn:microsoft.com/office/officeart/2005/8/layout/hProcess3"/>
    <dgm:cxn modelId="{8281B3F1-D74E-4C3D-B474-E6A8B66966D6}" srcId="{5C22A5F4-E079-451B-BFCD-D3DD90295D1A}" destId="{A8178497-834B-4506-B7F0-409E5FB27C53}" srcOrd="0" destOrd="0" parTransId="{13D327CE-8856-4C98-9928-B08E792539DF}" sibTransId="{EC08391E-1D8C-4373-8BAA-49B6E5BCC9E5}"/>
    <dgm:cxn modelId="{98C1FA67-65AF-4F02-AC5E-264968F271A7}" type="presParOf" srcId="{B1DB128C-7207-4A66-8C3B-F092913EBB89}" destId="{869EA5CD-AEB9-4E5F-8933-21E0867FAAFC}" srcOrd="0" destOrd="0" presId="urn:microsoft.com/office/officeart/2005/8/layout/hProcess3"/>
    <dgm:cxn modelId="{385E2CF2-BD7F-41E8-B030-79F75AC4849E}" type="presParOf" srcId="{B1DB128C-7207-4A66-8C3B-F092913EBB89}" destId="{216F6B4F-B033-4F2B-BC7B-E9A027682A5E}" srcOrd="1" destOrd="0" presId="urn:microsoft.com/office/officeart/2005/8/layout/hProcess3"/>
    <dgm:cxn modelId="{D1F88406-7D8B-421C-A164-AA89D3B87C83}" type="presParOf" srcId="{216F6B4F-B033-4F2B-BC7B-E9A027682A5E}" destId="{BD7DEC36-746E-41EB-B746-941E318F3E77}" srcOrd="0" destOrd="0" presId="urn:microsoft.com/office/officeart/2005/8/layout/hProcess3"/>
    <dgm:cxn modelId="{152B9BFA-8535-4AFB-8357-BD23A63AB738}" type="presParOf" srcId="{216F6B4F-B033-4F2B-BC7B-E9A027682A5E}" destId="{8C7F6105-93D3-456A-B120-0FF947F7C3D2}" srcOrd="1" destOrd="0" presId="urn:microsoft.com/office/officeart/2005/8/layout/hProcess3"/>
    <dgm:cxn modelId="{8A003927-E283-4459-B19C-47B825756F10}" type="presParOf" srcId="{8C7F6105-93D3-456A-B120-0FF947F7C3D2}" destId="{B55C70FB-AC6F-453D-B835-9E87A22E7503}" srcOrd="0" destOrd="0" presId="urn:microsoft.com/office/officeart/2005/8/layout/hProcess3"/>
    <dgm:cxn modelId="{400E832E-0518-4D36-B216-3B2C2FAA7874}" type="presParOf" srcId="{8C7F6105-93D3-456A-B120-0FF947F7C3D2}" destId="{E56FE232-1421-4070-91EE-3DF2ADCCD688}" srcOrd="1" destOrd="0" presId="urn:microsoft.com/office/officeart/2005/8/layout/hProcess3"/>
    <dgm:cxn modelId="{E03C9941-05C2-49F8-BC3C-59C279C08B2E}" type="presParOf" srcId="{8C7F6105-93D3-456A-B120-0FF947F7C3D2}" destId="{4ADC4324-EB62-4C18-B307-BA5856A045E0}" srcOrd="2" destOrd="0" presId="urn:microsoft.com/office/officeart/2005/8/layout/hProcess3"/>
    <dgm:cxn modelId="{9D50CE78-49F2-49B0-9D20-BD8E92F1ED54}" type="presParOf" srcId="{8C7F6105-93D3-456A-B120-0FF947F7C3D2}" destId="{A9CCB07E-2404-413E-B334-D7B31862214F}" srcOrd="3" destOrd="0" presId="urn:microsoft.com/office/officeart/2005/8/layout/hProcess3"/>
    <dgm:cxn modelId="{EAA5B966-BCBD-47A4-BF3E-C9D15A76708B}" type="presParOf" srcId="{216F6B4F-B033-4F2B-BC7B-E9A027682A5E}" destId="{7549125F-84E5-44AF-AC22-C9CEB4AF3DC5}" srcOrd="2" destOrd="0" presId="urn:microsoft.com/office/officeart/2005/8/layout/hProcess3"/>
    <dgm:cxn modelId="{11EFA1CB-61B5-4DA2-923C-4673D7D79168}" type="presParOf" srcId="{216F6B4F-B033-4F2B-BC7B-E9A027682A5E}" destId="{D8A984E1-025C-4556-988C-64443B3E813D}" srcOrd="3" destOrd="0" presId="urn:microsoft.com/office/officeart/2005/8/layout/hProcess3"/>
    <dgm:cxn modelId="{992C77DB-392F-49A0-9DD3-456AAA9DF1B1}" type="presParOf" srcId="{216F6B4F-B033-4F2B-BC7B-E9A027682A5E}" destId="{06B761F5-F287-4BAD-9E77-FE17C72B00FE}" srcOrd="4" destOrd="0" presId="urn:microsoft.com/office/officeart/2005/8/layout/hProcess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70017-89C5-40F8-A407-8706D760CD48}" type="datetimeFigureOut">
              <a:rPr lang="en-US" smtClean="0"/>
              <a:pPr/>
              <a:t>8/10/2014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42E52-A326-477D-B32A-30604BE74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39B36A-6663-449C-9DEC-A2C7E4C842A9}" type="slidenum">
              <a:rPr lang="en-CA" smtClean="0"/>
              <a:pPr/>
              <a:t>2</a:t>
            </a:fld>
            <a:endParaRPr lang="en-CA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39B36A-6663-449C-9DEC-A2C7E4C842A9}" type="slidenum">
              <a:rPr lang="en-CA" smtClean="0"/>
              <a:pPr/>
              <a:t>11</a:t>
            </a:fld>
            <a:endParaRPr lang="en-CA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39B36A-6663-449C-9DEC-A2C7E4C842A9}" type="slidenum">
              <a:rPr lang="en-CA" smtClean="0"/>
              <a:pPr/>
              <a:t>12</a:t>
            </a:fld>
            <a:endParaRPr lang="en-CA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39B36A-6663-449C-9DEC-A2C7E4C842A9}" type="slidenum">
              <a:rPr lang="en-CA" smtClean="0"/>
              <a:pPr/>
              <a:t>13</a:t>
            </a:fld>
            <a:endParaRPr lang="en-CA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39B36A-6663-449C-9DEC-A2C7E4C842A9}" type="slidenum">
              <a:rPr lang="en-CA" smtClean="0"/>
              <a:pPr/>
              <a:t>14</a:t>
            </a:fld>
            <a:endParaRPr lang="en-CA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39B36A-6663-449C-9DEC-A2C7E4C842A9}" type="slidenum">
              <a:rPr lang="en-CA" smtClean="0"/>
              <a:pPr/>
              <a:t>15</a:t>
            </a:fld>
            <a:endParaRPr lang="en-CA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39B36A-6663-449C-9DEC-A2C7E4C842A9}" type="slidenum">
              <a:rPr lang="en-CA" smtClean="0"/>
              <a:pPr/>
              <a:t>16</a:t>
            </a:fld>
            <a:endParaRPr lang="en-CA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39B36A-6663-449C-9DEC-A2C7E4C842A9}" type="slidenum">
              <a:rPr lang="en-CA" smtClean="0"/>
              <a:pPr/>
              <a:t>17</a:t>
            </a:fld>
            <a:endParaRPr lang="en-CA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39B36A-6663-449C-9DEC-A2C7E4C842A9}" type="slidenum">
              <a:rPr lang="en-CA" smtClean="0"/>
              <a:pPr/>
              <a:t>18</a:t>
            </a:fld>
            <a:endParaRPr lang="en-CA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39B36A-6663-449C-9DEC-A2C7E4C842A9}" type="slidenum">
              <a:rPr lang="en-CA" smtClean="0"/>
              <a:pPr/>
              <a:t>3</a:t>
            </a:fld>
            <a:endParaRPr lang="en-CA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39B36A-6663-449C-9DEC-A2C7E4C842A9}" type="slidenum">
              <a:rPr lang="en-CA" smtClean="0"/>
              <a:pPr/>
              <a:t>4</a:t>
            </a:fld>
            <a:endParaRPr lang="en-CA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39B36A-6663-449C-9DEC-A2C7E4C842A9}" type="slidenum">
              <a:rPr lang="en-CA" smtClean="0"/>
              <a:pPr/>
              <a:t>5</a:t>
            </a:fld>
            <a:endParaRPr lang="en-CA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39B36A-6663-449C-9DEC-A2C7E4C842A9}" type="slidenum">
              <a:rPr lang="en-CA" smtClean="0"/>
              <a:pPr/>
              <a:t>6</a:t>
            </a:fld>
            <a:endParaRPr lang="en-CA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39B36A-6663-449C-9DEC-A2C7E4C842A9}" type="slidenum">
              <a:rPr lang="en-CA" smtClean="0"/>
              <a:pPr/>
              <a:t>7</a:t>
            </a:fld>
            <a:endParaRPr lang="en-CA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39B36A-6663-449C-9DEC-A2C7E4C842A9}" type="slidenum">
              <a:rPr lang="en-CA" smtClean="0"/>
              <a:pPr/>
              <a:t>8</a:t>
            </a:fld>
            <a:endParaRPr lang="en-CA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39B36A-6663-449C-9DEC-A2C7E4C842A9}" type="slidenum">
              <a:rPr lang="en-CA" smtClean="0"/>
              <a:pPr/>
              <a:t>9</a:t>
            </a:fld>
            <a:endParaRPr lang="en-CA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39B36A-6663-449C-9DEC-A2C7E4C842A9}" type="slidenum">
              <a:rPr lang="en-CA" smtClean="0"/>
              <a:pPr/>
              <a:t>10</a:t>
            </a:fld>
            <a:endParaRPr lang="en-CA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4D99-1548-45CA-9F92-836F8DD25CDB}" type="datetime1">
              <a:rPr lang="en-US" smtClean="0"/>
              <a:pPr/>
              <a:t>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Archtectural Home Plan Designing with Knowledge Base Inspection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5B87-641F-47C1-8BCC-94C9AFBBB202}" type="datetime1">
              <a:rPr lang="en-US" smtClean="0"/>
              <a:pPr/>
              <a:t>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Archtectural Home Plan Designing with Knowledge Base Inspection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CD08-B54E-48A4-AF31-13A2013EF619}" type="datetime1">
              <a:rPr lang="en-US" smtClean="0"/>
              <a:pPr/>
              <a:t>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Archtectural Home Plan Designing with Knowledge Base Inspection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9347-9756-4B2B-B6ED-3D98BEC86CB9}" type="datetime1">
              <a:rPr lang="en-US" smtClean="0"/>
              <a:pPr/>
              <a:t>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Archtectural Home Plan Designing with Knowledge Base Inspection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8C8F-0397-49A3-8E62-258FEFEBDDA4}" type="datetime1">
              <a:rPr lang="en-US" smtClean="0"/>
              <a:pPr/>
              <a:t>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Archtectural Home Plan Designing with Knowledge Base Inspection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0D74-B11A-4630-9E73-D4256D14BB81}" type="datetime1">
              <a:rPr lang="en-US" smtClean="0"/>
              <a:pPr/>
              <a:t>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Archtectural Home Plan Designing with Knowledge Base Inspection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8EF4-BF76-4E96-B331-EAB8BDAAD796}" type="datetime1">
              <a:rPr lang="en-US" smtClean="0"/>
              <a:pPr/>
              <a:t>8/10/2014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Archtectural Home Plan Designing with Knowledge Base Inspection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7687-3D90-4F32-BC63-EF51554E68AA}" type="datetime1">
              <a:rPr lang="en-US" smtClean="0"/>
              <a:pPr/>
              <a:t>8/10/2014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Archtectural Home Plan Designing with Knowledge Base Inspection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DA8D-6D99-4A09-B724-6C33FD344F44}" type="datetime1">
              <a:rPr lang="en-US" smtClean="0"/>
              <a:pPr/>
              <a:t>8/10/2014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Archtectural Home Plan Designing with Knowledge Base Inspection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2146-A6EC-4489-82F0-9B385CA760E3}" type="datetime1">
              <a:rPr lang="en-US" smtClean="0"/>
              <a:pPr/>
              <a:t>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Archtectural Home Plan Designing with Knowledge Base Inspection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5DB4-D492-467A-9820-393C3720D53C}" type="datetime1">
              <a:rPr lang="en-US" smtClean="0"/>
              <a:pPr/>
              <a:t>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Archtectural Home Plan Designing with Knowledge Base Inspection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B62A0-57DD-478A-96DE-14B9A2D88FCE}" type="datetime1">
              <a:rPr lang="en-US" smtClean="0"/>
              <a:pPr/>
              <a:t>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Archtectural Home Plan Designing with Knowledge Base Inspection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905000"/>
          </a:xfrm>
        </p:spPr>
        <p:txBody>
          <a:bodyPr>
            <a:noAutofit/>
          </a:bodyPr>
          <a:lstStyle/>
          <a:p>
            <a:pPr algn="r"/>
            <a:r>
              <a:rPr lang="en-US" sz="3000" dirty="0" smtClean="0">
                <a:latin typeface="Corbel" pitchFamily="34" charset="0"/>
              </a:rPr>
              <a:t>Architectural Home Plan Designing </a:t>
            </a:r>
            <a:br>
              <a:rPr lang="en-US" sz="3000" dirty="0" smtClean="0">
                <a:latin typeface="Corbel" pitchFamily="34" charset="0"/>
              </a:rPr>
            </a:br>
            <a:r>
              <a:rPr lang="en-US" sz="3000" dirty="0" smtClean="0">
                <a:latin typeface="Corbel" pitchFamily="34" charset="0"/>
              </a:rPr>
              <a:t>System with </a:t>
            </a:r>
            <a:br>
              <a:rPr lang="en-US" sz="3000" dirty="0" smtClean="0">
                <a:latin typeface="Corbel" pitchFamily="34" charset="0"/>
              </a:rPr>
            </a:br>
            <a:r>
              <a:rPr lang="en-US" sz="3000" dirty="0" smtClean="0">
                <a:latin typeface="Corbel" pitchFamily="34" charset="0"/>
              </a:rPr>
              <a:t>Knowledge Base Inspection</a:t>
            </a:r>
            <a:endParaRPr lang="en-US" sz="3000" dirty="0">
              <a:latin typeface="Corbe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181600" y="4572000"/>
            <a:ext cx="335280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R.P.M.C.Rajapaksha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" dirty="0" smtClean="0">
                <a:latin typeface="Corbel" pitchFamily="34" charset="0"/>
                <a:ea typeface="+mj-ea"/>
                <a:cs typeface="+mj-cs"/>
              </a:rPr>
              <a:t>2298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ICT/08/09/018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362200"/>
            <a:ext cx="777240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Research Methodology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152400"/>
            <a:ext cx="7834312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Corbel" pitchFamily="34" charset="0"/>
              </a:rPr>
              <a:t>Research Methodology (cont)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3048000"/>
            <a:ext cx="7620000" cy="1828800"/>
          </a:xfrm>
        </p:spPr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  <a:buFont typeface="+mj-lt"/>
              <a:buAutoNum type="arabicPeriod"/>
            </a:pPr>
            <a:endParaRPr lang="en-US" sz="2800" dirty="0" smtClean="0">
              <a:latin typeface="Corbel" pitchFamily="34" charset="0"/>
            </a:endParaRPr>
          </a:p>
          <a:p>
            <a:pPr marL="533400" indent="-53340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>
                <a:latin typeface="Corbel" pitchFamily="34" charset="0"/>
              </a:rPr>
              <a:t>Capture the regularities</a:t>
            </a:r>
          </a:p>
          <a:p>
            <a:pPr marL="533400" indent="-53340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>
                <a:latin typeface="Corbel" pitchFamily="34" charset="0"/>
              </a:rPr>
              <a:t>Build a grammar to express the facts and rules</a:t>
            </a:r>
          </a:p>
          <a:p>
            <a:pPr marL="533400" indent="-533400">
              <a:lnSpc>
                <a:spcPct val="90000"/>
              </a:lnSpc>
              <a:buFont typeface="+mj-lt"/>
              <a:buAutoNum type="arabicPeriod"/>
            </a:pPr>
            <a:endParaRPr lang="en-US" sz="2800" dirty="0" smtClean="0">
              <a:latin typeface="Corbel" pitchFamily="34" charset="0"/>
            </a:endParaRPr>
          </a:p>
          <a:p>
            <a:pPr marL="533400" indent="-533400">
              <a:lnSpc>
                <a:spcPct val="90000"/>
              </a:lnSpc>
              <a:buFont typeface="+mj-lt"/>
              <a:buAutoNum type="arabicPeriod"/>
            </a:pPr>
            <a:endParaRPr lang="en-US" sz="2800" dirty="0" smtClean="0">
              <a:latin typeface="Corbel" pitchFamily="3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600200" y="1219200"/>
          <a:ext cx="6096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residential-architect-742-main_full-448x297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4600" y="4802886"/>
            <a:ext cx="2385542" cy="16937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05000" y="4800600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3400" indent="-533400">
              <a:lnSpc>
                <a:spcPct val="90000"/>
              </a:lnSpc>
              <a:buNone/>
            </a:pPr>
            <a:r>
              <a:rPr lang="en-US" dirty="0" err="1" smtClean="0">
                <a:latin typeface="Corbel" pitchFamily="34" charset="0"/>
              </a:rPr>
              <a:t>Eg</a:t>
            </a:r>
            <a:r>
              <a:rPr lang="en-US" dirty="0" smtClean="0">
                <a:latin typeface="Corbel" pitchFamily="34" charset="0"/>
              </a:rPr>
              <a:t>: rule ::= IF (observation) THEN (conclusion) </a:t>
            </a:r>
            <a:br>
              <a:rPr lang="en-US" dirty="0" smtClean="0">
                <a:latin typeface="Corbel" pitchFamily="34" charset="0"/>
              </a:rPr>
            </a:br>
            <a:r>
              <a:rPr lang="en-US" dirty="0" smtClean="0">
                <a:latin typeface="Corbel" pitchFamily="34" charset="0"/>
              </a:rPr>
              <a:t/>
            </a:r>
            <a:br>
              <a:rPr lang="en-US" dirty="0" smtClean="0">
                <a:latin typeface="Corbel" pitchFamily="34" charset="0"/>
              </a:rPr>
            </a:br>
            <a:r>
              <a:rPr lang="en-US" dirty="0" smtClean="0">
                <a:latin typeface="Corbel" pitchFamily="34" charset="0"/>
              </a:rPr>
              <a:t>A space should have minimum 100 Sq Feet  and  it should be in south east or north west to be a kitchen.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228600"/>
            <a:ext cx="7834312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rbel" pitchFamily="34" charset="0"/>
              </a:rPr>
              <a:t>Geometric Rules Finalized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166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5400" y="1560016"/>
            <a:ext cx="7315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Corbel" pitchFamily="34" charset="0"/>
              </a:rPr>
              <a:t>House plan should be a set of inter connected polygons.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Corbel" pitchFamily="34" charset="0"/>
              </a:rPr>
              <a:t>There should be a common set of lines in the adjacency connected polygons.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Corbel" pitchFamily="34" charset="0"/>
              </a:rPr>
              <a:t>There should be a minimum area for each polygon.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Corbel" pitchFamily="34" charset="0"/>
              </a:rPr>
              <a:t>Each polygon should have the ability to be visited by other polygon.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Corbel" pitchFamily="34" charset="0"/>
              </a:rPr>
              <a:t>No windows inside the walls.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Corbel" pitchFamily="34" charset="0"/>
              </a:rPr>
              <a:t>Doors and windows should be in only walls.</a:t>
            </a:r>
          </a:p>
          <a:p>
            <a:pPr marL="457200" indent="-457200"/>
            <a:endParaRPr lang="en-US" sz="2200" dirty="0" smtClean="0">
              <a:latin typeface="Corbe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 smtClean="0">
              <a:latin typeface="Corbe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 smtClean="0">
              <a:latin typeface="Corbe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 smtClean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152400"/>
            <a:ext cx="7834312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Corbel" pitchFamily="34" charset="0"/>
              </a:rPr>
              <a:t>Research Methodology (cont)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3048000"/>
            <a:ext cx="7620000" cy="1828800"/>
          </a:xfrm>
        </p:spPr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  <a:buFont typeface="+mj-lt"/>
              <a:buAutoNum type="arabicPeriod"/>
            </a:pPr>
            <a:endParaRPr lang="en-US" sz="2800" dirty="0" smtClean="0">
              <a:latin typeface="Corbel" pitchFamily="34" charset="0"/>
            </a:endParaRPr>
          </a:p>
          <a:p>
            <a:pPr marL="533400" indent="-53340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>
                <a:latin typeface="Corbel" pitchFamily="34" charset="0"/>
              </a:rPr>
              <a:t>Represent the knowledge in an expert system</a:t>
            </a:r>
          </a:p>
          <a:p>
            <a:pPr marL="533400" indent="-53340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>
                <a:latin typeface="Corbel" pitchFamily="34" charset="0"/>
              </a:rPr>
              <a:t>According the target inference engine define the syntaxes for the rules</a:t>
            </a:r>
          </a:p>
          <a:p>
            <a:pPr marL="533400" indent="-533400">
              <a:lnSpc>
                <a:spcPct val="90000"/>
              </a:lnSpc>
              <a:buFont typeface="+mj-lt"/>
              <a:buAutoNum type="arabicPeriod"/>
            </a:pPr>
            <a:endParaRPr lang="en-US" sz="2800" dirty="0" smtClean="0">
              <a:latin typeface="Corbel" pitchFamily="34" charset="0"/>
            </a:endParaRPr>
          </a:p>
          <a:p>
            <a:pPr marL="533400" indent="-533400">
              <a:lnSpc>
                <a:spcPct val="90000"/>
              </a:lnSpc>
              <a:buFont typeface="+mj-lt"/>
              <a:buAutoNum type="arabicPeriod"/>
            </a:pPr>
            <a:endParaRPr lang="en-US" sz="2800" dirty="0" smtClean="0">
              <a:latin typeface="Corbel" pitchFamily="3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600200" y="1219200"/>
          <a:ext cx="6096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residential-architect-742-main_full-448x297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4859" y="4876800"/>
            <a:ext cx="3496741" cy="1676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76400" y="5334000"/>
            <a:ext cx="3810000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lnSpc>
                <a:spcPct val="90000"/>
              </a:lnSpc>
              <a:buNone/>
            </a:pPr>
            <a:r>
              <a:rPr lang="en-US" dirty="0" err="1" smtClean="0">
                <a:latin typeface="Corbel" pitchFamily="34" charset="0"/>
              </a:rPr>
              <a:t>Eg</a:t>
            </a:r>
            <a:r>
              <a:rPr lang="en-US" dirty="0" smtClean="0">
                <a:latin typeface="Corbel" pitchFamily="34" charset="0"/>
              </a:rPr>
              <a:t>: </a:t>
            </a:r>
            <a:r>
              <a:rPr lang="en-US" dirty="0" err="1" smtClean="0">
                <a:latin typeface="Corbel" pitchFamily="34" charset="0"/>
              </a:rPr>
              <a:t>bed_room</a:t>
            </a:r>
            <a:r>
              <a:rPr lang="en-US" dirty="0" smtClean="0">
                <a:latin typeface="Corbel" pitchFamily="34" charset="0"/>
              </a:rPr>
              <a:t>(</a:t>
            </a:r>
            <a:r>
              <a:rPr lang="en-US" dirty="0" err="1" smtClean="0">
                <a:latin typeface="Corbel" pitchFamily="34" charset="0"/>
              </a:rPr>
              <a:t>area,direction</a:t>
            </a:r>
            <a:r>
              <a:rPr lang="en-US" dirty="0" smtClean="0">
                <a:latin typeface="Corbel" pitchFamily="34" charset="0"/>
              </a:rPr>
              <a:t>) :- </a:t>
            </a:r>
            <a:r>
              <a:rPr lang="en-US" dirty="0" err="1" smtClean="0">
                <a:latin typeface="Corbel" pitchFamily="34" charset="0"/>
              </a:rPr>
              <a:t>min_area</a:t>
            </a:r>
            <a:r>
              <a:rPr lang="en-US" dirty="0" smtClean="0">
                <a:latin typeface="Corbel" pitchFamily="34" charset="0"/>
              </a:rPr>
              <a:t>(</a:t>
            </a:r>
            <a:r>
              <a:rPr lang="en-US" dirty="0" err="1" smtClean="0">
                <a:latin typeface="Corbel" pitchFamily="34" charset="0"/>
              </a:rPr>
              <a:t>bed_room</a:t>
            </a:r>
            <a:r>
              <a:rPr lang="en-US" dirty="0" smtClean="0">
                <a:latin typeface="Corbel" pitchFamily="34" charset="0"/>
              </a:rPr>
              <a:t>, area), direction(</a:t>
            </a:r>
            <a:r>
              <a:rPr lang="en-US" dirty="0" err="1" smtClean="0">
                <a:latin typeface="Corbel" pitchFamily="34" charset="0"/>
              </a:rPr>
              <a:t>bed_room,direction</a:t>
            </a:r>
            <a:r>
              <a:rPr lang="en-US" dirty="0" smtClean="0">
                <a:latin typeface="Corbel" pitchFamily="34" charset="0"/>
              </a:rPr>
              <a:t>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166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152400"/>
            <a:ext cx="7834312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Corbel" pitchFamily="34" charset="0"/>
              </a:rPr>
              <a:t>Research Methodology (cont)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3048000"/>
            <a:ext cx="7620000" cy="1828800"/>
          </a:xfrm>
        </p:spPr>
        <p:txBody>
          <a:bodyPr>
            <a:normAutofit fontScale="92500" lnSpcReduction="20000"/>
          </a:bodyPr>
          <a:lstStyle/>
          <a:p>
            <a:pPr marL="533400" indent="-533400">
              <a:lnSpc>
                <a:spcPct val="90000"/>
              </a:lnSpc>
              <a:buFont typeface="+mj-lt"/>
              <a:buAutoNum type="arabicPeriod"/>
            </a:pPr>
            <a:endParaRPr lang="en-US" sz="2800" dirty="0" smtClean="0">
              <a:latin typeface="Corbel" pitchFamily="34" charset="0"/>
            </a:endParaRPr>
          </a:p>
          <a:p>
            <a:pPr marL="533400" indent="-53340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>
                <a:latin typeface="Corbel" pitchFamily="34" charset="0"/>
              </a:rPr>
              <a:t>Implement the knowledge base.</a:t>
            </a:r>
          </a:p>
          <a:p>
            <a:pPr marL="533400" indent="-53340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>
                <a:latin typeface="Corbel" pitchFamily="34" charset="0"/>
              </a:rPr>
              <a:t>Interfaces to abstract the customer requirements.</a:t>
            </a:r>
          </a:p>
          <a:p>
            <a:pPr marL="533400" indent="-53340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>
                <a:latin typeface="Corbel" pitchFamily="34" charset="0"/>
              </a:rPr>
              <a:t>Visualize the final out put.</a:t>
            </a:r>
          </a:p>
          <a:p>
            <a:pPr marL="533400" indent="-53340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>
                <a:latin typeface="Corbel" pitchFamily="34" charset="0"/>
              </a:rPr>
              <a:t>Modify the prototype.</a:t>
            </a:r>
          </a:p>
          <a:p>
            <a:pPr marL="533400" indent="-533400">
              <a:lnSpc>
                <a:spcPct val="90000"/>
              </a:lnSpc>
              <a:buFont typeface="+mj-lt"/>
              <a:buAutoNum type="arabicPeriod"/>
            </a:pPr>
            <a:endParaRPr lang="en-US" sz="2800" dirty="0" smtClean="0">
              <a:latin typeface="Corbel" pitchFamily="34" charset="0"/>
            </a:endParaRPr>
          </a:p>
          <a:p>
            <a:pPr marL="533400" indent="-533400">
              <a:lnSpc>
                <a:spcPct val="90000"/>
              </a:lnSpc>
              <a:buFont typeface="+mj-lt"/>
              <a:buAutoNum type="arabicPeriod"/>
            </a:pPr>
            <a:endParaRPr lang="en-US" sz="2800" dirty="0" smtClean="0">
              <a:latin typeface="Corbel" pitchFamily="3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600200" y="1219200"/>
          <a:ext cx="6096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residential-architect-742-main_full-448x297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9800" y="4648200"/>
            <a:ext cx="2935110" cy="19812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620000" cy="609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None/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Development of the system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152400"/>
            <a:ext cx="7834312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rbel" pitchFamily="34" charset="0"/>
              </a:rPr>
              <a:t>Proof of Concept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166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5400" y="1828800"/>
            <a:ext cx="73152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arabicPeriod"/>
            </a:pPr>
            <a:r>
              <a:rPr lang="en-US" sz="2000" dirty="0" smtClean="0">
                <a:latin typeface="Corbel" pitchFamily="34" charset="0"/>
              </a:rPr>
              <a:t>Define a proper mechanism to abstract the customer requirements.</a:t>
            </a:r>
          </a:p>
          <a:p>
            <a:pPr marL="400050" indent="-400050">
              <a:buFont typeface="+mj-lt"/>
              <a:buAutoNum type="arabicPeriod"/>
            </a:pPr>
            <a:r>
              <a:rPr lang="en-US" sz="2000" dirty="0" smtClean="0">
                <a:latin typeface="Corbel" pitchFamily="34" charset="0"/>
              </a:rPr>
              <a:t>Define my own knowledge base system.</a:t>
            </a:r>
          </a:p>
          <a:p>
            <a:pPr marL="400050" indent="-400050">
              <a:buFont typeface="+mj-lt"/>
              <a:buAutoNum type="arabicPeriod"/>
            </a:pPr>
            <a:r>
              <a:rPr lang="en-US" sz="2000" dirty="0" smtClean="0">
                <a:latin typeface="Corbel" pitchFamily="34" charset="0"/>
              </a:rPr>
              <a:t>Find a proper methodology for integrating knowledge base system with the selected integrated development kit.</a:t>
            </a:r>
          </a:p>
          <a:p>
            <a:pPr marL="400050" indent="-400050">
              <a:buFont typeface="+mj-lt"/>
              <a:buAutoNum type="arabicPeriod"/>
            </a:pPr>
            <a:r>
              <a:rPr lang="en-US" sz="2000" dirty="0" smtClean="0">
                <a:latin typeface="Corbel" pitchFamily="34" charset="0"/>
              </a:rPr>
              <a:t>Find a methodology to abstract the logical definition of the house after defined by the knowledge base system. </a:t>
            </a:r>
          </a:p>
          <a:p>
            <a:pPr marL="400050" indent="-400050">
              <a:buFont typeface="+mj-lt"/>
              <a:buAutoNum type="arabicPeriod"/>
            </a:pPr>
            <a:r>
              <a:rPr lang="en-US" sz="2000" dirty="0" smtClean="0">
                <a:latin typeface="Corbel" pitchFamily="34" charset="0"/>
              </a:rPr>
              <a:t>Then provide a graphical output of the design to the user. For this I have to find a mechanism to integrate the selected integrated development kit with the computer aided design tool kit. </a:t>
            </a:r>
            <a:endParaRPr lang="en-US" sz="2000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04800"/>
            <a:ext cx="7834312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Proposed Features in Home Plan Generation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166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5400" y="1754862"/>
            <a:ext cx="73152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Corbel" pitchFamily="34" charset="0"/>
              </a:rPr>
              <a:t>Use a </a:t>
            </a:r>
            <a:r>
              <a:rPr lang="en-US" sz="2200" b="1" dirty="0" smtClean="0">
                <a:latin typeface="Corbel" pitchFamily="34" charset="0"/>
              </a:rPr>
              <a:t>grid</a:t>
            </a:r>
            <a:r>
              <a:rPr lang="en-US" sz="2200" dirty="0" smtClean="0">
                <a:latin typeface="Corbel" pitchFamily="34" charset="0"/>
              </a:rPr>
              <a:t> based method specially to handle the </a:t>
            </a:r>
            <a:r>
              <a:rPr lang="en-US" sz="2200" b="1" dirty="0" smtClean="0">
                <a:latin typeface="Corbel" pitchFamily="34" charset="0"/>
              </a:rPr>
              <a:t>scaling</a:t>
            </a:r>
            <a:r>
              <a:rPr lang="en-US" sz="2200" dirty="0" smtClean="0">
                <a:latin typeface="Corbel" pitchFamily="34" charset="0"/>
              </a:rPr>
              <a:t> and </a:t>
            </a:r>
            <a:r>
              <a:rPr lang="en-US" sz="2200" b="1" dirty="0" smtClean="0">
                <a:latin typeface="Corbel" pitchFamily="34" charset="0"/>
              </a:rPr>
              <a:t>direction</a:t>
            </a:r>
            <a:r>
              <a:rPr lang="en-US" sz="2200" dirty="0" smtClean="0">
                <a:latin typeface="Corbel" pitchFamily="34" charset="0"/>
              </a:rPr>
              <a:t> requirements.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Corbel" pitchFamily="34" charset="0"/>
              </a:rPr>
              <a:t> Use area </a:t>
            </a:r>
            <a:r>
              <a:rPr lang="en-US" sz="2200" b="1" dirty="0" smtClean="0">
                <a:latin typeface="Corbel" pitchFamily="34" charset="0"/>
              </a:rPr>
              <a:t>ratios</a:t>
            </a:r>
            <a:r>
              <a:rPr lang="en-US" sz="2200" dirty="0" smtClean="0">
                <a:latin typeface="Corbel" pitchFamily="34" charset="0"/>
              </a:rPr>
              <a:t> when allocate the spaces for the rooms.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Corbel" pitchFamily="34" charset="0"/>
              </a:rPr>
              <a:t>Do not depend on adjacency relationship graph.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Corbel" pitchFamily="34" charset="0"/>
              </a:rPr>
              <a:t>If there is any </a:t>
            </a:r>
            <a:r>
              <a:rPr lang="en-US" sz="2200" b="1" dirty="0" smtClean="0">
                <a:latin typeface="Corbel" pitchFamily="34" charset="0"/>
              </a:rPr>
              <a:t>empty cells </a:t>
            </a:r>
            <a:r>
              <a:rPr lang="en-US" sz="2200" dirty="0" smtClean="0">
                <a:latin typeface="Corbel" pitchFamily="34" charset="0"/>
              </a:rPr>
              <a:t>at the end they will be assigned to nearby rooms.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Corbel" pitchFamily="34" charset="0"/>
              </a:rPr>
              <a:t>Use a specialized </a:t>
            </a:r>
            <a:r>
              <a:rPr lang="en-US" sz="2200" b="1" dirty="0" smtClean="0">
                <a:latin typeface="Corbel" pitchFamily="34" charset="0"/>
              </a:rPr>
              <a:t>connectivity algorithm </a:t>
            </a:r>
            <a:r>
              <a:rPr lang="en-US" sz="2200" dirty="0" smtClean="0">
                <a:latin typeface="Corbel" pitchFamily="34" charset="0"/>
              </a:rPr>
              <a:t>to connect the rooms.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200" dirty="0" smtClean="0">
                <a:latin typeface="Corbel" pitchFamily="34" charset="0"/>
              </a:rPr>
              <a:t>First define the rooms that can be connected to each other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 smtClean="0">
              <a:latin typeface="Corbe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 smtClean="0">
              <a:latin typeface="Corbe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 smtClean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620000" cy="609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None/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Algorithm to generate the design of the house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152400"/>
            <a:ext cx="7834312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rbel" pitchFamily="34" charset="0"/>
              </a:rPr>
              <a:t>Proposed Algorithm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166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5400" y="1828800"/>
            <a:ext cx="7315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rbel" pitchFamily="34" charset="0"/>
              </a:rPr>
              <a:t>Steps:</a:t>
            </a:r>
          </a:p>
          <a:p>
            <a:endParaRPr lang="en-US" dirty="0" smtClean="0">
              <a:latin typeface="Corbe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Determining the area and outer shape of the land.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Identifying the eligible area to place the house after removing boundary lengths.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Determining the North Direction.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Placing the main door of the house closer to the nearest main road of the land.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Placing rooms inside the house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latin typeface="Corbel" pitchFamily="34" charset="0"/>
              </a:rPr>
              <a:t>Define the living room according to minimum and maximum area required and considering the directions.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latin typeface="Corbel" pitchFamily="34" charset="0"/>
              </a:rPr>
              <a:t>If there should be an open verandah next to the living room place it properly.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latin typeface="Corbel" pitchFamily="34" charset="0"/>
              </a:rPr>
              <a:t>If customer needs a car porch place it near to main door.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620000" cy="609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None/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Algorithm to generate the design of the house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152400"/>
            <a:ext cx="7834312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rbel" pitchFamily="34" charset="0"/>
              </a:rPr>
              <a:t>Proposed Algorithm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166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5400" y="1828800"/>
            <a:ext cx="7315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lvl="1" indent="-400050"/>
            <a:r>
              <a:rPr lang="en-US" dirty="0" smtClean="0">
                <a:latin typeface="Corbel" pitchFamily="34" charset="0"/>
              </a:rPr>
              <a:t>iv.	Place the dining room and kitchen if need with a large open area closer to the living room by considering proper directions and area space.</a:t>
            </a:r>
          </a:p>
          <a:p>
            <a:pPr marL="857250" lvl="1" indent="-400050"/>
            <a:r>
              <a:rPr lang="en-US" dirty="0" smtClean="0">
                <a:latin typeface="Corbel" pitchFamily="34" charset="0"/>
              </a:rPr>
              <a:t>v.	Place the bath rooms and wash rooms in proper directions considering ventilation.</a:t>
            </a:r>
          </a:p>
          <a:p>
            <a:pPr marL="857250" lvl="1" indent="-400050"/>
            <a:r>
              <a:rPr lang="en-US" dirty="0" smtClean="0">
                <a:latin typeface="Corbel" pitchFamily="34" charset="0"/>
              </a:rPr>
              <a:t>vi.	Define the bed rooms closer to bath rooms </a:t>
            </a:r>
            <a:r>
              <a:rPr lang="en-US" dirty="0" smtClean="0">
                <a:latin typeface="Corbel" pitchFamily="34" charset="0"/>
              </a:rPr>
              <a:t>in </a:t>
            </a:r>
            <a:r>
              <a:rPr lang="en-US" dirty="0" smtClean="0">
                <a:latin typeface="Corbel" pitchFamily="34" charset="0"/>
              </a:rPr>
              <a:t>proper area size and direction.</a:t>
            </a:r>
          </a:p>
          <a:p>
            <a:r>
              <a:rPr lang="en-US" dirty="0" smtClean="0">
                <a:latin typeface="Corbel" pitchFamily="34" charset="0"/>
              </a:rPr>
              <a:t>6.    Identify the public and private areas to connect the rooms allocated.</a:t>
            </a:r>
          </a:p>
          <a:p>
            <a:r>
              <a:rPr lang="en-US" dirty="0" smtClean="0">
                <a:latin typeface="Corbel" pitchFamily="34" charset="0"/>
              </a:rPr>
              <a:t>        Each and every private area should be connected with the public area.</a:t>
            </a:r>
          </a:p>
          <a:p>
            <a:r>
              <a:rPr lang="en-US" dirty="0" smtClean="0">
                <a:latin typeface="Corbel" pitchFamily="34" charset="0"/>
              </a:rPr>
              <a:t>        Create a corridor to connect the rooms together, if necessary. Need to</a:t>
            </a:r>
          </a:p>
          <a:p>
            <a:r>
              <a:rPr lang="en-US" dirty="0" smtClean="0">
                <a:latin typeface="Corbel" pitchFamily="34" charset="0"/>
              </a:rPr>
              <a:t>        add doors</a:t>
            </a:r>
          </a:p>
          <a:p>
            <a:pPr marL="342900" indent="-342900">
              <a:buAutoNum type="arabicPeriod" startAt="7"/>
            </a:pPr>
            <a:r>
              <a:rPr lang="en-US" dirty="0" smtClean="0">
                <a:latin typeface="Corbel" pitchFamily="34" charset="0"/>
              </a:rPr>
              <a:t>Placing windows and waste </a:t>
            </a:r>
            <a:r>
              <a:rPr lang="en-US" smtClean="0">
                <a:latin typeface="Corbel" pitchFamily="34" charset="0"/>
              </a:rPr>
              <a:t>water </a:t>
            </a:r>
            <a:r>
              <a:rPr lang="en-US" smtClean="0">
                <a:latin typeface="Corbel" pitchFamily="34" charset="0"/>
              </a:rPr>
              <a:t>pit and </a:t>
            </a:r>
            <a:r>
              <a:rPr lang="en-US" dirty="0" smtClean="0">
                <a:latin typeface="Corbel" pitchFamily="34" charset="0"/>
              </a:rPr>
              <a:t>septic tank within 50 Sq Feet distance from the well.</a:t>
            </a:r>
            <a:endParaRPr lang="en-US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152400"/>
            <a:ext cx="7834312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Corbel" pitchFamily="34" charset="0"/>
              </a:rPr>
              <a:t>Research Methodology (cont)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3048000"/>
            <a:ext cx="7620000" cy="2895600"/>
          </a:xfrm>
        </p:spPr>
        <p:txBody>
          <a:bodyPr>
            <a:noAutofit/>
          </a:bodyPr>
          <a:lstStyle/>
          <a:p>
            <a:pPr marL="533400" indent="-533400">
              <a:lnSpc>
                <a:spcPct val="90000"/>
              </a:lnSpc>
              <a:buFont typeface="+mj-lt"/>
              <a:buAutoNum type="arabicPeriod"/>
            </a:pPr>
            <a:endParaRPr lang="en-US" sz="1800" dirty="0" smtClean="0">
              <a:latin typeface="Corbel" pitchFamily="34" charset="0"/>
            </a:endParaRPr>
          </a:p>
          <a:p>
            <a:pPr marL="533400" indent="-533400">
              <a:lnSpc>
                <a:spcPct val="90000"/>
              </a:lnSpc>
              <a:buFont typeface="+mj-lt"/>
              <a:buAutoNum type="arabicPeriod"/>
            </a:pPr>
            <a:r>
              <a:rPr lang="en-US" sz="1800" dirty="0" smtClean="0">
                <a:latin typeface="Corbel" pitchFamily="34" charset="0"/>
              </a:rPr>
              <a:t>Compare with the real world plans</a:t>
            </a:r>
          </a:p>
          <a:p>
            <a:pPr marL="533400" indent="-533400">
              <a:lnSpc>
                <a:spcPct val="90000"/>
              </a:lnSpc>
              <a:buFont typeface="+mj-lt"/>
              <a:buAutoNum type="arabicPeriod"/>
            </a:pPr>
            <a:r>
              <a:rPr lang="en-US" sz="1800" dirty="0" smtClean="0">
                <a:latin typeface="Corbel" pitchFamily="34" charset="0"/>
              </a:rPr>
              <a:t>Organize surveys with architects and people to evaluate the developed system.</a:t>
            </a:r>
          </a:p>
          <a:p>
            <a:pPr marL="533400" indent="-533400">
              <a:lnSpc>
                <a:spcPct val="90000"/>
              </a:lnSpc>
              <a:buFont typeface="+mj-lt"/>
              <a:buAutoNum type="arabicPeriod"/>
            </a:pPr>
            <a:r>
              <a:rPr lang="en-US" sz="1800" b="1" dirty="0" smtClean="0">
                <a:latin typeface="Corbel" pitchFamily="34" charset="0"/>
              </a:rPr>
              <a:t>Variables</a:t>
            </a:r>
            <a:r>
              <a:rPr lang="en-US" sz="1800" dirty="0" smtClean="0">
                <a:latin typeface="Corbel" pitchFamily="34" charset="0"/>
              </a:rPr>
              <a:t> like </a:t>
            </a:r>
          </a:p>
          <a:p>
            <a:pPr marL="933450" lvl="1" indent="-533400">
              <a:lnSpc>
                <a:spcPct val="90000"/>
              </a:lnSpc>
              <a:buFont typeface="+mj-lt"/>
              <a:buAutoNum type="alphaLcPeriod"/>
            </a:pPr>
            <a:r>
              <a:rPr lang="en-US" sz="1800" dirty="0" smtClean="0">
                <a:latin typeface="Corbel" pitchFamily="34" charset="0"/>
              </a:rPr>
              <a:t>Creativity of the home plan</a:t>
            </a:r>
          </a:p>
          <a:p>
            <a:pPr marL="933450" lvl="1" indent="-533400">
              <a:lnSpc>
                <a:spcPct val="90000"/>
              </a:lnSpc>
              <a:buFont typeface="+mj-lt"/>
              <a:buAutoNum type="alphaLcPeriod"/>
            </a:pPr>
            <a:r>
              <a:rPr lang="en-US" sz="1800" dirty="0" smtClean="0">
                <a:latin typeface="Corbel" pitchFamily="34" charset="0"/>
              </a:rPr>
              <a:t>Best utilization of the land</a:t>
            </a:r>
          </a:p>
          <a:p>
            <a:pPr marL="933450" lvl="1" indent="-533400">
              <a:lnSpc>
                <a:spcPct val="90000"/>
              </a:lnSpc>
              <a:buFont typeface="+mj-lt"/>
              <a:buAutoNum type="alphaLcPeriod"/>
            </a:pPr>
            <a:r>
              <a:rPr lang="en-US" sz="1800" dirty="0" smtClean="0">
                <a:latin typeface="Corbel" pitchFamily="34" charset="0"/>
              </a:rPr>
              <a:t>Legal validity</a:t>
            </a:r>
          </a:p>
          <a:p>
            <a:pPr marL="933450" lvl="1" indent="-533400">
              <a:lnSpc>
                <a:spcPct val="90000"/>
              </a:lnSpc>
              <a:buFont typeface="+mj-lt"/>
              <a:buAutoNum type="alphaLcPeriod"/>
            </a:pPr>
            <a:r>
              <a:rPr lang="en-US" sz="1800" dirty="0" smtClean="0">
                <a:latin typeface="Corbel" pitchFamily="34" charset="0"/>
              </a:rPr>
              <a:t>Architectural validity can be tested.</a:t>
            </a:r>
          </a:p>
          <a:p>
            <a:pPr marL="533400" indent="-533400">
              <a:lnSpc>
                <a:spcPct val="90000"/>
              </a:lnSpc>
              <a:buFont typeface="+mj-lt"/>
              <a:buAutoNum type="arabicPeriod"/>
            </a:pPr>
            <a:endParaRPr lang="en-US" sz="1800" dirty="0" smtClean="0">
              <a:latin typeface="Corbel" pitchFamily="34" charset="0"/>
            </a:endParaRPr>
          </a:p>
          <a:p>
            <a:pPr marL="533400" indent="-533400">
              <a:lnSpc>
                <a:spcPct val="90000"/>
              </a:lnSpc>
              <a:buFont typeface="+mj-lt"/>
              <a:buAutoNum type="arabicPeriod"/>
            </a:pPr>
            <a:endParaRPr lang="en-US" sz="1800" dirty="0" smtClean="0">
              <a:latin typeface="Corbel" pitchFamily="3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600200" y="1219200"/>
          <a:ext cx="6096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residential-architect-742-main_full-448x297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3639" y="5008244"/>
            <a:ext cx="1980832" cy="162115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166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981200"/>
            <a:ext cx="6324600" cy="2514600"/>
          </a:xfrm>
        </p:spPr>
        <p:txBody>
          <a:bodyPr>
            <a:noAutofit/>
          </a:bodyPr>
          <a:lstStyle/>
          <a:p>
            <a:r>
              <a:rPr lang="en-US" sz="7000" dirty="0" smtClean="0">
                <a:latin typeface="Corbel" pitchFamily="34" charset="0"/>
              </a:rPr>
              <a:t>Thank You</a:t>
            </a:r>
            <a:br>
              <a:rPr lang="en-US" sz="7000" dirty="0" smtClean="0">
                <a:latin typeface="Corbel" pitchFamily="34" charset="0"/>
              </a:rPr>
            </a:br>
            <a:r>
              <a:rPr lang="en-US" sz="7000" dirty="0" smtClean="0">
                <a:latin typeface="Corbel" pitchFamily="34" charset="0"/>
              </a:rPr>
              <a:t/>
            </a:r>
            <a:br>
              <a:rPr lang="en-US" sz="7000" dirty="0" smtClean="0">
                <a:latin typeface="Corbel" pitchFamily="34" charset="0"/>
              </a:rPr>
            </a:br>
            <a:r>
              <a:rPr lang="en-US" sz="7000" dirty="0" smtClean="0">
                <a:latin typeface="Corbel" pitchFamily="34" charset="0"/>
              </a:rPr>
              <a:t>Q &amp; A</a:t>
            </a:r>
            <a:endParaRPr lang="en-US" sz="7000" dirty="0">
              <a:latin typeface="Corbe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166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304800"/>
            <a:ext cx="7834312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Corbel" pitchFamily="34" charset="0"/>
              </a:rPr>
              <a:t>Main Research Question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133600"/>
            <a:ext cx="7620000" cy="2514600"/>
          </a:xfrm>
        </p:spPr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  <a:buNone/>
            </a:pPr>
            <a:r>
              <a:rPr lang="en-US" sz="3800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	How to define a logical definition for a house according to the architectural, legal, geometrical and scaling rules.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166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152400"/>
            <a:ext cx="7834312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Corbel" pitchFamily="34" charset="0"/>
              </a:rPr>
              <a:t>Research Methodology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3048000"/>
            <a:ext cx="7620000" cy="1828800"/>
          </a:xfrm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90000"/>
              </a:lnSpc>
              <a:buFont typeface="+mj-lt"/>
              <a:buAutoNum type="arabicPeriod"/>
            </a:pPr>
            <a:endParaRPr lang="en-US" sz="2800" dirty="0" smtClean="0">
              <a:latin typeface="Corbel" pitchFamily="34" charset="0"/>
            </a:endParaRPr>
          </a:p>
          <a:p>
            <a:pPr marL="533400" indent="-53340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>
                <a:latin typeface="Corbel" pitchFamily="34" charset="0"/>
              </a:rPr>
              <a:t>Watching or talking to architects</a:t>
            </a:r>
          </a:p>
          <a:p>
            <a:pPr marL="533400" indent="-53340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>
                <a:latin typeface="Corbel" pitchFamily="34" charset="0"/>
              </a:rPr>
              <a:t>Literature review</a:t>
            </a:r>
          </a:p>
          <a:p>
            <a:pPr marL="533400" indent="-53340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>
                <a:latin typeface="Corbel" pitchFamily="34" charset="0"/>
              </a:rPr>
              <a:t>Record the knowledge clearly</a:t>
            </a:r>
          </a:p>
          <a:p>
            <a:pPr marL="533400" indent="-533400">
              <a:lnSpc>
                <a:spcPct val="90000"/>
              </a:lnSpc>
              <a:buFont typeface="+mj-lt"/>
              <a:buAutoNum type="arabicPeriod"/>
            </a:pPr>
            <a:endParaRPr lang="en-US" sz="2800" dirty="0" smtClean="0">
              <a:latin typeface="Corbel" pitchFamily="34" charset="0"/>
            </a:endParaRPr>
          </a:p>
        </p:txBody>
      </p:sp>
      <p:pic>
        <p:nvPicPr>
          <p:cNvPr id="5" name="Picture 4" descr="article-new-thumbnail-ehow-images-a02-20-u2-become-project-architect-800x8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4876800"/>
            <a:ext cx="2375438" cy="1579763"/>
          </a:xfrm>
          <a:prstGeom prst="rect">
            <a:avLst/>
          </a:prstGeom>
        </p:spPr>
      </p:pic>
      <p:pic>
        <p:nvPicPr>
          <p:cNvPr id="6" name="Picture 5" descr="residential-architect-742-main_full-448x29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5029200"/>
            <a:ext cx="1983600" cy="1315021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/>
        </p:nvGraphicFramePr>
        <p:xfrm>
          <a:off x="1600200" y="1219200"/>
          <a:ext cx="6096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260350"/>
            <a:ext cx="7834312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Literature Review</a:t>
            </a:r>
            <a:r>
              <a:rPr lang="en-US" dirty="0" smtClean="0">
                <a:latin typeface="Corbel" pitchFamily="34" charset="0"/>
              </a:rPr>
              <a:t/>
            </a:r>
            <a:br>
              <a:rPr lang="en-US" dirty="0" smtClean="0">
                <a:latin typeface="Corbel" pitchFamily="34" charset="0"/>
              </a:rPr>
            </a:br>
            <a:r>
              <a:rPr lang="en-US" dirty="0" smtClean="0">
                <a:latin typeface="Corbel" pitchFamily="34" charset="0"/>
              </a:rPr>
              <a:t>Algorithmic Approaches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620000" cy="609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Quadratic Assignment  System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rcRect l="20145" t="4570" r="16990" b="14516"/>
          <a:stretch>
            <a:fillRect/>
          </a:stretch>
        </p:blipFill>
        <p:spPr bwMode="auto">
          <a:xfrm>
            <a:off x="6400800" y="4876800"/>
            <a:ext cx="2743200" cy="1981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1295400" y="2286000"/>
            <a:ext cx="7620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rbel" pitchFamily="34" charset="0"/>
              </a:rPr>
              <a:t>The earliest research in automated design generation built upon optimization work conducted in operations research.</a:t>
            </a:r>
          </a:p>
          <a:p>
            <a:endParaRPr lang="en-US" dirty="0" smtClean="0">
              <a:latin typeface="Corbel" pitchFamily="34" charset="0"/>
            </a:endParaRPr>
          </a:p>
          <a:p>
            <a:r>
              <a:rPr lang="en-US" dirty="0" smtClean="0">
                <a:latin typeface="Corbel" pitchFamily="34" charset="0"/>
              </a:rPr>
              <a:t>Advantages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Introduced an </a:t>
            </a:r>
            <a:r>
              <a:rPr lang="en-US" b="1" dirty="0" smtClean="0">
                <a:latin typeface="Corbel" pitchFamily="34" charset="0"/>
              </a:rPr>
              <a:t>evaluation component</a:t>
            </a:r>
            <a:r>
              <a:rPr lang="en-US" dirty="0" smtClean="0">
                <a:latin typeface="Corbel" pitchFamily="3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Rather than focusing exclusively on the synthesis of configurations, opportunity to evaluate solutions based on a defined set of criteria. </a:t>
            </a:r>
          </a:p>
          <a:p>
            <a:endParaRPr lang="en-US" dirty="0" smtClean="0">
              <a:latin typeface="Corbel" pitchFamily="34" charset="0"/>
            </a:endParaRPr>
          </a:p>
          <a:p>
            <a:r>
              <a:rPr lang="en-US" dirty="0" smtClean="0">
                <a:latin typeface="Corbel" pitchFamily="34" charset="0"/>
              </a:rPr>
              <a:t>Disadvantages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Failure to address the </a:t>
            </a:r>
            <a:r>
              <a:rPr lang="en-US" b="1" dirty="0" smtClean="0">
                <a:latin typeface="Corbel" pitchFamily="34" charset="0"/>
              </a:rPr>
              <a:t>multiple attribute </a:t>
            </a:r>
            <a:r>
              <a:rPr lang="en-US" dirty="0" smtClean="0">
                <a:latin typeface="Corbel" pitchFamily="34" charset="0"/>
              </a:rPr>
              <a:t>issue.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Ignore the </a:t>
            </a:r>
            <a:r>
              <a:rPr lang="en-US" b="1" dirty="0" smtClean="0">
                <a:latin typeface="Corbel" pitchFamily="34" charset="0"/>
              </a:rPr>
              <a:t>complex</a:t>
            </a:r>
            <a:r>
              <a:rPr lang="en-US" dirty="0" smtClean="0">
                <a:latin typeface="Corbel" pitchFamily="34" charset="0"/>
              </a:rPr>
              <a:t> attribute inter </a:t>
            </a:r>
            <a:r>
              <a:rPr lang="en-US" b="1" dirty="0" smtClean="0">
                <a:latin typeface="Corbel" pitchFamily="34" charset="0"/>
              </a:rPr>
              <a:t>relationships</a:t>
            </a:r>
            <a:r>
              <a:rPr lang="en-US" dirty="0" smtClean="0">
                <a:latin typeface="Corbel" pitchFamily="34" charset="0"/>
              </a:rPr>
              <a:t>.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152400"/>
            <a:ext cx="7834312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rbel" pitchFamily="34" charset="0"/>
              </a:rPr>
              <a:t>Algorithmic Approaches (cont)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620000" cy="609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None/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2.	Graph Theory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1981200"/>
            <a:ext cx="7620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rbel" pitchFamily="34" charset="0"/>
              </a:rPr>
              <a:t>Researchers documented the potential for portraying relationships as links within a graph representation.</a:t>
            </a:r>
          </a:p>
          <a:p>
            <a:endParaRPr lang="en-US" dirty="0" smtClean="0">
              <a:latin typeface="Corbel" pitchFamily="34" charset="0"/>
            </a:endParaRPr>
          </a:p>
          <a:p>
            <a:r>
              <a:rPr lang="en-US" dirty="0" smtClean="0">
                <a:latin typeface="Corbel" pitchFamily="34" charset="0"/>
              </a:rPr>
              <a:t>Advantages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Addresses the </a:t>
            </a:r>
            <a:r>
              <a:rPr lang="en-US" b="1" dirty="0" smtClean="0">
                <a:latin typeface="Corbel" pitchFamily="34" charset="0"/>
              </a:rPr>
              <a:t>expandable</a:t>
            </a:r>
            <a:r>
              <a:rPr lang="en-US" dirty="0" smtClean="0">
                <a:latin typeface="Corbel" pitchFamily="34" charset="0"/>
              </a:rPr>
              <a:t> theory issue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Addresses two further design generation issues: </a:t>
            </a:r>
            <a:r>
              <a:rPr lang="en-US" b="1" dirty="0" smtClean="0">
                <a:latin typeface="Corbel" pitchFamily="34" charset="0"/>
              </a:rPr>
              <a:t>multiple</a:t>
            </a:r>
            <a:r>
              <a:rPr lang="en-US" dirty="0" smtClean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attributes</a:t>
            </a:r>
            <a:r>
              <a:rPr lang="en-US" dirty="0" smtClean="0">
                <a:latin typeface="Corbel" pitchFamily="34" charset="0"/>
              </a:rPr>
              <a:t> and multiple stages</a:t>
            </a:r>
          </a:p>
          <a:p>
            <a:endParaRPr lang="en-US" dirty="0" smtClean="0">
              <a:latin typeface="Corbel" pitchFamily="34" charset="0"/>
            </a:endParaRPr>
          </a:p>
          <a:p>
            <a:r>
              <a:rPr lang="en-US" dirty="0" smtClean="0">
                <a:latin typeface="Corbel" pitchFamily="34" charset="0"/>
              </a:rPr>
              <a:t>Disadvantages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limitation in their recognition of </a:t>
            </a:r>
            <a:r>
              <a:rPr lang="en-US" b="1" dirty="0" smtClean="0">
                <a:latin typeface="Corbel" pitchFamily="34" charset="0"/>
              </a:rPr>
              <a:t>non-adjacency</a:t>
            </a:r>
            <a:r>
              <a:rPr lang="en-US" dirty="0" smtClean="0">
                <a:latin typeface="Corbel" pitchFamily="34" charset="0"/>
              </a:rPr>
              <a:t> </a:t>
            </a:r>
          </a:p>
          <a:p>
            <a:pPr marL="342900" indent="-342900"/>
            <a:r>
              <a:rPr lang="en-US" dirty="0" smtClean="0">
                <a:latin typeface="Corbel" pitchFamily="34" charset="0"/>
              </a:rPr>
              <a:t>	based issues such as </a:t>
            </a:r>
            <a:r>
              <a:rPr lang="en-US" b="1" dirty="0" smtClean="0">
                <a:latin typeface="Corbel" pitchFamily="34" charset="0"/>
              </a:rPr>
              <a:t>design concepts </a:t>
            </a:r>
            <a:r>
              <a:rPr lang="en-US" dirty="0" smtClean="0">
                <a:latin typeface="Corbel" pitchFamily="34" charset="0"/>
              </a:rPr>
              <a:t>and </a:t>
            </a:r>
          </a:p>
          <a:p>
            <a:pPr marL="342900" indent="-342900"/>
            <a:r>
              <a:rPr lang="en-US" dirty="0" smtClean="0">
                <a:latin typeface="Corbel" pitchFamily="34" charset="0"/>
              </a:rPr>
              <a:t>	</a:t>
            </a:r>
            <a:r>
              <a:rPr lang="en-US" b="1" dirty="0" smtClean="0">
                <a:latin typeface="Corbel" pitchFamily="34" charset="0"/>
              </a:rPr>
              <a:t>economic</a:t>
            </a:r>
            <a:r>
              <a:rPr lang="en-US" dirty="0" smtClean="0">
                <a:latin typeface="Corbel" pitchFamily="34" charset="0"/>
              </a:rPr>
              <a:t> viability.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rcRect l="21204" t="5914" r="16628" b="15323"/>
          <a:stretch>
            <a:fillRect/>
          </a:stretch>
        </p:blipFill>
        <p:spPr bwMode="auto">
          <a:xfrm>
            <a:off x="6248400" y="4343400"/>
            <a:ext cx="2895600" cy="2514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620000" cy="609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None/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3.	Rectangular Dissections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5000" y="1905001"/>
            <a:ext cx="7010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Corbel" pitchFamily="34" charset="0"/>
              </a:rPr>
              <a:t>Divide rectangular regions into smaller rectangles</a:t>
            </a:r>
          </a:p>
          <a:p>
            <a:pPr algn="just"/>
            <a:endParaRPr lang="en-US" dirty="0" smtClean="0">
              <a:latin typeface="Corbel" pitchFamily="34" charset="0"/>
            </a:endParaRPr>
          </a:p>
          <a:p>
            <a:pPr algn="just"/>
            <a:r>
              <a:rPr lang="en-US" dirty="0" smtClean="0">
                <a:latin typeface="Corbel" pitchFamily="34" charset="0"/>
              </a:rPr>
              <a:t>Initially a </a:t>
            </a:r>
            <a:r>
              <a:rPr lang="en-US" b="1" dirty="0" smtClean="0">
                <a:latin typeface="Corbel" pitchFamily="34" charset="0"/>
              </a:rPr>
              <a:t>relationship graph </a:t>
            </a:r>
            <a:r>
              <a:rPr lang="en-US" dirty="0" smtClean="0">
                <a:latin typeface="Corbel" pitchFamily="34" charset="0"/>
              </a:rPr>
              <a:t>is generated based on an </a:t>
            </a:r>
            <a:r>
              <a:rPr lang="en-US" b="1" dirty="0" smtClean="0">
                <a:latin typeface="Corbel" pitchFamily="34" charset="0"/>
              </a:rPr>
              <a:t>adjacency relationship matrix</a:t>
            </a:r>
            <a:r>
              <a:rPr lang="en-US" dirty="0" smtClean="0">
                <a:latin typeface="Corbel" pitchFamily="34" charset="0"/>
              </a:rPr>
              <a:t>. </a:t>
            </a:r>
          </a:p>
          <a:p>
            <a:pPr algn="just"/>
            <a:endParaRPr lang="en-US" dirty="0" smtClean="0">
              <a:latin typeface="Corbel" pitchFamily="34" charset="0"/>
            </a:endParaRPr>
          </a:p>
          <a:p>
            <a:pPr algn="just"/>
            <a:r>
              <a:rPr lang="en-US" dirty="0" smtClean="0">
                <a:latin typeface="Corbel" pitchFamily="34" charset="0"/>
              </a:rPr>
              <a:t>The algorithm then </a:t>
            </a:r>
            <a:r>
              <a:rPr lang="en-US" b="1" dirty="0" smtClean="0">
                <a:latin typeface="Corbel" pitchFamily="34" charset="0"/>
              </a:rPr>
              <a:t>randomly</a:t>
            </a:r>
            <a:r>
              <a:rPr lang="en-US" dirty="0" smtClean="0">
                <a:latin typeface="Corbel" pitchFamily="34" charset="0"/>
              </a:rPr>
              <a:t> selects </a:t>
            </a:r>
            <a:r>
              <a:rPr lang="en-US" b="1" dirty="0" smtClean="0">
                <a:latin typeface="Corbel" pitchFamily="34" charset="0"/>
              </a:rPr>
              <a:t>one node </a:t>
            </a:r>
            <a:r>
              <a:rPr lang="en-US" dirty="0" smtClean="0">
                <a:latin typeface="Corbel" pitchFamily="34" charset="0"/>
              </a:rPr>
              <a:t>from the graph as the </a:t>
            </a:r>
            <a:r>
              <a:rPr lang="en-US" b="1" dirty="0" smtClean="0">
                <a:latin typeface="Corbel" pitchFamily="34" charset="0"/>
              </a:rPr>
              <a:t>first space </a:t>
            </a:r>
            <a:r>
              <a:rPr lang="en-US" dirty="0" smtClean="0">
                <a:latin typeface="Corbel" pitchFamily="34" charset="0"/>
              </a:rPr>
              <a:t>to generate. </a:t>
            </a:r>
          </a:p>
          <a:p>
            <a:pPr algn="just"/>
            <a:endParaRPr lang="en-US" dirty="0" smtClean="0">
              <a:latin typeface="Corbel" pitchFamily="34" charset="0"/>
            </a:endParaRPr>
          </a:p>
          <a:p>
            <a:pPr algn="just"/>
            <a:r>
              <a:rPr lang="en-US" dirty="0" smtClean="0">
                <a:latin typeface="Corbel" pitchFamily="34" charset="0"/>
              </a:rPr>
              <a:t>After that the rectangle is </a:t>
            </a:r>
            <a:r>
              <a:rPr lang="en-US" b="1" dirty="0" smtClean="0">
                <a:latin typeface="Corbel" pitchFamily="34" charset="0"/>
              </a:rPr>
              <a:t>dissected</a:t>
            </a:r>
            <a:r>
              <a:rPr lang="en-US" dirty="0" smtClean="0">
                <a:latin typeface="Corbel" pitchFamily="34" charset="0"/>
              </a:rPr>
              <a:t> into two sections, the </a:t>
            </a:r>
            <a:r>
              <a:rPr lang="en-US" b="1" dirty="0" smtClean="0">
                <a:latin typeface="Corbel" pitchFamily="34" charset="0"/>
              </a:rPr>
              <a:t>first</a:t>
            </a:r>
            <a:r>
              <a:rPr lang="en-US" dirty="0" smtClean="0">
                <a:latin typeface="Corbel" pitchFamily="34" charset="0"/>
              </a:rPr>
              <a:t> contains the area required for the </a:t>
            </a:r>
            <a:r>
              <a:rPr lang="en-US" b="1" dirty="0" smtClean="0">
                <a:latin typeface="Corbel" pitchFamily="34" charset="0"/>
              </a:rPr>
              <a:t>first node, </a:t>
            </a:r>
            <a:r>
              <a:rPr lang="en-US" dirty="0" smtClean="0">
                <a:latin typeface="Corbel" pitchFamily="34" charset="0"/>
              </a:rPr>
              <a:t>and the </a:t>
            </a:r>
            <a:r>
              <a:rPr lang="en-US" b="1" dirty="0" smtClean="0">
                <a:latin typeface="Corbel" pitchFamily="34" charset="0"/>
              </a:rPr>
              <a:t>second</a:t>
            </a:r>
            <a:r>
              <a:rPr lang="en-US" dirty="0" smtClean="0">
                <a:latin typeface="Corbel" pitchFamily="34" charset="0"/>
              </a:rPr>
              <a:t> contains the </a:t>
            </a:r>
            <a:r>
              <a:rPr lang="en-US" b="1" dirty="0" smtClean="0">
                <a:latin typeface="Corbel" pitchFamily="34" charset="0"/>
              </a:rPr>
              <a:t>remaining</a:t>
            </a:r>
            <a:r>
              <a:rPr lang="en-US" dirty="0" smtClean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area</a:t>
            </a:r>
            <a:r>
              <a:rPr lang="en-US" dirty="0" smtClean="0">
                <a:latin typeface="Corbel" pitchFamily="34" charset="0"/>
              </a:rPr>
              <a:t> required for the configuration. </a:t>
            </a:r>
          </a:p>
          <a:p>
            <a:pPr algn="just"/>
            <a:endParaRPr lang="en-US" dirty="0" smtClean="0">
              <a:latin typeface="Corbel" pitchFamily="34" charset="0"/>
            </a:endParaRPr>
          </a:p>
          <a:p>
            <a:pPr algn="just"/>
            <a:r>
              <a:rPr lang="en-US" dirty="0" smtClean="0">
                <a:latin typeface="Corbel" pitchFamily="34" charset="0"/>
              </a:rPr>
              <a:t>The </a:t>
            </a:r>
            <a:r>
              <a:rPr lang="en-US" b="1" dirty="0" smtClean="0">
                <a:latin typeface="Corbel" pitchFamily="34" charset="0"/>
              </a:rPr>
              <a:t>remaining</a:t>
            </a:r>
            <a:r>
              <a:rPr lang="en-US" dirty="0" smtClean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area</a:t>
            </a:r>
            <a:r>
              <a:rPr lang="en-US" dirty="0" smtClean="0">
                <a:latin typeface="Corbel" pitchFamily="34" charset="0"/>
              </a:rPr>
              <a:t> is then dissected into </a:t>
            </a:r>
            <a:r>
              <a:rPr lang="en-US" b="1" dirty="0" smtClean="0">
                <a:latin typeface="Corbel" pitchFamily="34" charset="0"/>
              </a:rPr>
              <a:t>two sections </a:t>
            </a:r>
            <a:r>
              <a:rPr lang="en-US" dirty="0" smtClean="0">
                <a:latin typeface="Corbel" pitchFamily="34" charset="0"/>
              </a:rPr>
              <a:t>and this process </a:t>
            </a:r>
            <a:r>
              <a:rPr lang="en-US" b="1" dirty="0" smtClean="0">
                <a:latin typeface="Corbel" pitchFamily="34" charset="0"/>
              </a:rPr>
              <a:t>continues</a:t>
            </a:r>
            <a:r>
              <a:rPr lang="en-US" dirty="0" smtClean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until</a:t>
            </a:r>
            <a:r>
              <a:rPr lang="en-US" dirty="0" smtClean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all</a:t>
            </a:r>
            <a:r>
              <a:rPr lang="en-US" dirty="0" smtClean="0">
                <a:latin typeface="Corbel" pitchFamily="34" charset="0"/>
              </a:rPr>
              <a:t> required spaces have been </a:t>
            </a:r>
            <a:r>
              <a:rPr lang="en-US" b="1" dirty="0" smtClean="0">
                <a:latin typeface="Corbel" pitchFamily="34" charset="0"/>
              </a:rPr>
              <a:t>allocated</a:t>
            </a:r>
            <a:r>
              <a:rPr lang="en-US" dirty="0" smtClean="0">
                <a:latin typeface="Corbel" pitchFamily="34" charset="0"/>
              </a:rPr>
              <a:t>.</a:t>
            </a:r>
          </a:p>
          <a:p>
            <a:pPr algn="just"/>
            <a:endParaRPr lang="en-US" dirty="0" smtClean="0">
              <a:latin typeface="Corbel" pitchFamily="34" charset="0"/>
            </a:endParaRPr>
          </a:p>
          <a:p>
            <a:pPr algn="just"/>
            <a:endParaRPr lang="en-US" dirty="0" smtClean="0">
              <a:latin typeface="Corbel" pitchFamily="34" charset="0"/>
            </a:endParaRPr>
          </a:p>
          <a:p>
            <a:pPr algn="just"/>
            <a:endParaRPr lang="en-US" dirty="0">
              <a:latin typeface="Corbel" pitchFamily="34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152400"/>
            <a:ext cx="7834312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rbel" pitchFamily="34" charset="0"/>
              </a:rPr>
              <a:t>Algorithmic Approaches (cont)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166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7620000" cy="609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None/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3.	Rectangular Dissections (cont)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2286000"/>
            <a:ext cx="4267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rbel" pitchFamily="34" charset="0"/>
              </a:rPr>
              <a:t>Advantages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Different relationship graph nodes permits the methodology to create a </a:t>
            </a:r>
            <a:r>
              <a:rPr lang="en-US" b="1" dirty="0" smtClean="0">
                <a:latin typeface="Corbel" pitchFamily="34" charset="0"/>
              </a:rPr>
              <a:t>number </a:t>
            </a:r>
            <a:r>
              <a:rPr lang="en-US" dirty="0" smtClean="0">
                <a:latin typeface="Corbel" pitchFamily="34" charset="0"/>
              </a:rPr>
              <a:t>of </a:t>
            </a:r>
            <a:r>
              <a:rPr lang="en-US" b="1" dirty="0" smtClean="0">
                <a:latin typeface="Corbel" pitchFamily="34" charset="0"/>
              </a:rPr>
              <a:t>design</a:t>
            </a:r>
            <a:r>
              <a:rPr lang="en-US" dirty="0" smtClean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alternatives </a:t>
            </a:r>
            <a:r>
              <a:rPr lang="en-US" dirty="0" smtClean="0">
                <a:latin typeface="Corbel" pitchFamily="34" charset="0"/>
              </a:rPr>
              <a:t>from a single set of relationships.</a:t>
            </a:r>
          </a:p>
          <a:p>
            <a:endParaRPr lang="en-US" dirty="0" smtClean="0">
              <a:latin typeface="Corbel" pitchFamily="34" charset="0"/>
            </a:endParaRPr>
          </a:p>
          <a:p>
            <a:r>
              <a:rPr lang="en-US" dirty="0" smtClean="0">
                <a:latin typeface="Corbel" pitchFamily="34" charset="0"/>
              </a:rPr>
              <a:t>Disadvantages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Eliminates </a:t>
            </a:r>
            <a:r>
              <a:rPr lang="en-US" b="1" dirty="0" smtClean="0">
                <a:latin typeface="Corbel" pitchFamily="34" charset="0"/>
              </a:rPr>
              <a:t>designer</a:t>
            </a:r>
            <a:r>
              <a:rPr lang="en-US" dirty="0" smtClean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participation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Reduces the system capacity to provide design assistance based on </a:t>
            </a:r>
            <a:r>
              <a:rPr lang="en-US" b="1" dirty="0" smtClean="0">
                <a:latin typeface="Corbel" pitchFamily="34" charset="0"/>
              </a:rPr>
              <a:t>user</a:t>
            </a:r>
            <a:r>
              <a:rPr lang="en-US" dirty="0" smtClean="0">
                <a:latin typeface="Corbel" pitchFamily="34" charset="0"/>
              </a:rPr>
              <a:t> initiated </a:t>
            </a:r>
            <a:r>
              <a:rPr lang="en-US" b="1" dirty="0" smtClean="0">
                <a:latin typeface="Corbel" pitchFamily="34" charset="0"/>
              </a:rPr>
              <a:t>requests</a:t>
            </a:r>
            <a:r>
              <a:rPr lang="en-US" dirty="0" smtClean="0">
                <a:latin typeface="Corbel" pitchFamily="34" charset="0"/>
              </a:rPr>
              <a:t>.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rcRect l="25305" t="13106" r="20638" b="15407"/>
          <a:stretch>
            <a:fillRect/>
          </a:stretch>
        </p:blipFill>
        <p:spPr bwMode="auto">
          <a:xfrm>
            <a:off x="5562600" y="3505200"/>
            <a:ext cx="3581400" cy="3352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152400"/>
            <a:ext cx="7834312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rbel" pitchFamily="34" charset="0"/>
              </a:rPr>
              <a:t>Algorithmic Approaches (cont)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47800" y="4542472"/>
            <a:ext cx="7924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 smtClean="0"/>
              <a:t>Capability to focus on </a:t>
            </a:r>
            <a:r>
              <a:rPr lang="en-US" b="1" dirty="0" smtClean="0"/>
              <a:t>design process reasoning</a:t>
            </a:r>
            <a:r>
              <a:rPr lang="en-US" dirty="0" smtClean="0"/>
              <a:t>. 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/>
              <a:t>Specifically knowledge-based systems can be used to capture the rules of thumb or heuristics or designers utilize throughput the layout </a:t>
            </a:r>
            <a:r>
              <a:rPr lang="en-US" b="1" dirty="0" smtClean="0"/>
              <a:t>conceptualization</a:t>
            </a:r>
            <a:r>
              <a:rPr lang="en-US" dirty="0" smtClean="0"/>
              <a:t> process.</a:t>
            </a:r>
          </a:p>
          <a:p>
            <a:pPr marL="342900" indent="-342900">
              <a:buFont typeface="+mj-lt"/>
              <a:buAutoNum type="arabicParenR"/>
            </a:pPr>
            <a:endParaRPr lang="en-US" dirty="0" smtClean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547688" y="76200"/>
            <a:ext cx="78343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My Approach</a:t>
            </a:r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1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66" name="Picture 65" descr="residential-architect-742-main_full-448x29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905000"/>
            <a:ext cx="5562997" cy="2667000"/>
          </a:xfrm>
          <a:prstGeom prst="rect">
            <a:avLst/>
          </a:prstGeom>
        </p:spPr>
      </p:pic>
      <p:sp>
        <p:nvSpPr>
          <p:cNvPr id="67" name="Rectangle 3"/>
          <p:cNvSpPr txBox="1">
            <a:spLocks noChangeArrowheads="1"/>
          </p:cNvSpPr>
          <p:nvPr/>
        </p:nvSpPr>
        <p:spPr>
          <a:xfrm>
            <a:off x="1143000" y="1295400"/>
            <a:ext cx="76200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Knowledge base paradigm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547688" y="76200"/>
            <a:ext cx="78343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Proposed System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Architecture</a:t>
            </a:r>
          </a:p>
        </p:txBody>
      </p:sp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838200" y="1447800"/>
            <a:ext cx="5410200" cy="3048000"/>
            <a:chOff x="1431" y="7024"/>
            <a:chExt cx="7301" cy="3707"/>
          </a:xfrm>
        </p:grpSpPr>
        <p:grpSp>
          <p:nvGrpSpPr>
            <p:cNvPr id="2051" name="Group 3"/>
            <p:cNvGrpSpPr>
              <a:grpSpLocks/>
            </p:cNvGrpSpPr>
            <p:nvPr/>
          </p:nvGrpSpPr>
          <p:grpSpPr bwMode="auto">
            <a:xfrm>
              <a:off x="1431" y="7024"/>
              <a:ext cx="7301" cy="3707"/>
              <a:chOff x="204" y="6436"/>
              <a:chExt cx="7301" cy="3707"/>
            </a:xfrm>
          </p:grpSpPr>
          <p:grpSp>
            <p:nvGrpSpPr>
              <p:cNvPr id="2052" name="Group 4"/>
              <p:cNvGrpSpPr>
                <a:grpSpLocks/>
              </p:cNvGrpSpPr>
              <p:nvPr/>
            </p:nvGrpSpPr>
            <p:grpSpPr bwMode="auto">
              <a:xfrm>
                <a:off x="3543" y="6436"/>
                <a:ext cx="1578" cy="3542"/>
                <a:chOff x="3543" y="6436"/>
                <a:chExt cx="1578" cy="3542"/>
              </a:xfrm>
            </p:grpSpPr>
            <p:sp>
              <p:nvSpPr>
                <p:cNvPr id="2053" name="Rectangle 5"/>
                <p:cNvSpPr>
                  <a:spLocks noChangeArrowheads="1"/>
                </p:cNvSpPr>
                <p:nvPr/>
              </p:nvSpPr>
              <p:spPr bwMode="auto">
                <a:xfrm>
                  <a:off x="3543" y="6436"/>
                  <a:ext cx="1578" cy="76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2054" name="AutoShape 6"/>
                <p:cNvCxnSpPr>
                  <a:cxnSpLocks noChangeShapeType="1"/>
                </p:cNvCxnSpPr>
                <p:nvPr/>
              </p:nvCxnSpPr>
              <p:spPr bwMode="auto">
                <a:xfrm>
                  <a:off x="4082" y="6436"/>
                  <a:ext cx="0" cy="76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055" name="AutoShape 7"/>
                <p:cNvCxnSpPr>
                  <a:cxnSpLocks noChangeShapeType="1"/>
                </p:cNvCxnSpPr>
                <p:nvPr/>
              </p:nvCxnSpPr>
              <p:spPr bwMode="auto">
                <a:xfrm>
                  <a:off x="4362" y="6899"/>
                  <a:ext cx="1" cy="3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056" name="AutoShape 8"/>
                <p:cNvCxnSpPr>
                  <a:cxnSpLocks noChangeShapeType="1"/>
                </p:cNvCxnSpPr>
                <p:nvPr/>
              </p:nvCxnSpPr>
              <p:spPr bwMode="auto">
                <a:xfrm>
                  <a:off x="4796" y="6899"/>
                  <a:ext cx="0" cy="3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057" name="AutoShape 9"/>
                <p:cNvCxnSpPr>
                  <a:cxnSpLocks noChangeShapeType="1"/>
                </p:cNvCxnSpPr>
                <p:nvPr/>
              </p:nvCxnSpPr>
              <p:spPr bwMode="auto">
                <a:xfrm>
                  <a:off x="3675" y="6499"/>
                  <a:ext cx="0" cy="188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058" name="AutoShape 10"/>
                <p:cNvCxnSpPr>
                  <a:cxnSpLocks noChangeShapeType="1"/>
                </p:cNvCxnSpPr>
                <p:nvPr/>
              </p:nvCxnSpPr>
              <p:spPr bwMode="auto">
                <a:xfrm>
                  <a:off x="3675" y="6687"/>
                  <a:ext cx="21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059" name="AutoShape 11"/>
                <p:cNvCxnSpPr>
                  <a:cxnSpLocks noChangeShapeType="1"/>
                </p:cNvCxnSpPr>
                <p:nvPr/>
              </p:nvCxnSpPr>
              <p:spPr bwMode="auto">
                <a:xfrm>
                  <a:off x="3675" y="6899"/>
                  <a:ext cx="0" cy="2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060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3675" y="7100"/>
                  <a:ext cx="21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grpSp>
              <p:nvGrpSpPr>
                <p:cNvPr id="2061" name="Group 13"/>
                <p:cNvGrpSpPr>
                  <a:grpSpLocks/>
                </p:cNvGrpSpPr>
                <p:nvPr/>
              </p:nvGrpSpPr>
              <p:grpSpPr bwMode="auto">
                <a:xfrm>
                  <a:off x="4082" y="6499"/>
                  <a:ext cx="1039" cy="400"/>
                  <a:chOff x="4082" y="6499"/>
                  <a:chExt cx="1039" cy="400"/>
                </a:xfrm>
              </p:grpSpPr>
              <p:cxnSp>
                <p:nvCxnSpPr>
                  <p:cNvPr id="2062" name="AutoShape 1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082" y="6899"/>
                    <a:ext cx="1039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2063" name="AutoShape 15"/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6574"/>
                    <a:ext cx="175" cy="175"/>
                  </a:xfrm>
                  <a:prstGeom prst="flowChartConnector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64" name="AutoShape 16"/>
                  <p:cNvSpPr>
                    <a:spLocks noChangeArrowheads="1"/>
                  </p:cNvSpPr>
                  <p:nvPr/>
                </p:nvSpPr>
                <p:spPr bwMode="auto">
                  <a:xfrm>
                    <a:off x="4525" y="6499"/>
                    <a:ext cx="143" cy="143"/>
                  </a:xfrm>
                  <a:prstGeom prst="flowChartConnector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65" name="AutoShape 17"/>
                  <p:cNvSpPr>
                    <a:spLocks noChangeArrowheads="1"/>
                  </p:cNvSpPr>
                  <p:nvPr/>
                </p:nvSpPr>
                <p:spPr bwMode="auto">
                  <a:xfrm>
                    <a:off x="4362" y="6574"/>
                    <a:ext cx="163" cy="163"/>
                  </a:xfrm>
                  <a:prstGeom prst="flowChartConnector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66" name="AutoShape 18"/>
                  <p:cNvSpPr>
                    <a:spLocks noChangeArrowheads="1"/>
                  </p:cNvSpPr>
                  <p:nvPr/>
                </p:nvSpPr>
                <p:spPr bwMode="auto">
                  <a:xfrm>
                    <a:off x="4796" y="6499"/>
                    <a:ext cx="143" cy="143"/>
                  </a:xfrm>
                  <a:prstGeom prst="flowChartConnector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6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75" y="9604"/>
                  <a:ext cx="1169" cy="37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Arial" pitchFamily="34" charset="0"/>
                      <a:cs typeface="Arial" pitchFamily="34" charset="0"/>
                    </a:rPr>
                    <a:t>Controller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068" name="Group 20"/>
              <p:cNvGrpSpPr>
                <a:grpSpLocks/>
              </p:cNvGrpSpPr>
              <p:nvPr/>
            </p:nvGrpSpPr>
            <p:grpSpPr bwMode="auto">
              <a:xfrm>
                <a:off x="204" y="6824"/>
                <a:ext cx="7301" cy="3319"/>
                <a:chOff x="204" y="6824"/>
                <a:chExt cx="7301" cy="3319"/>
              </a:xfrm>
            </p:grpSpPr>
            <p:sp>
              <p:nvSpPr>
                <p:cNvPr id="206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556" y="7255"/>
                  <a:ext cx="1557" cy="30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Arial" pitchFamily="34" charset="0"/>
                      <a:cs typeface="Arial" pitchFamily="34" charset="0"/>
                    </a:rPr>
                    <a:t>Design Generator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2070" name="Group 22"/>
                <p:cNvGrpSpPr>
                  <a:grpSpLocks/>
                </p:cNvGrpSpPr>
                <p:nvPr/>
              </p:nvGrpSpPr>
              <p:grpSpPr bwMode="auto">
                <a:xfrm>
                  <a:off x="1262" y="6824"/>
                  <a:ext cx="6243" cy="3319"/>
                  <a:chOff x="1262" y="6824"/>
                  <a:chExt cx="6243" cy="3319"/>
                </a:xfrm>
              </p:grpSpPr>
              <p:sp>
                <p:nvSpPr>
                  <p:cNvPr id="2071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276" y="7701"/>
                    <a:ext cx="1152" cy="27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7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269" y="8136"/>
                    <a:ext cx="1152" cy="27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73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8571"/>
                    <a:ext cx="1152" cy="27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2074" name="AutoShape 2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276" y="7976"/>
                    <a:ext cx="389" cy="16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075" name="AutoShape 2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026" y="7976"/>
                    <a:ext cx="389" cy="16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076" name="AutoShape 2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276" y="8411"/>
                    <a:ext cx="389" cy="16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077" name="AutoShape 2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025" y="8411"/>
                    <a:ext cx="389" cy="16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grpSp>
                <p:nvGrpSpPr>
                  <p:cNvPr id="2078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665" y="6824"/>
                    <a:ext cx="5840" cy="3319"/>
                    <a:chOff x="1665" y="6824"/>
                    <a:chExt cx="5840" cy="3319"/>
                  </a:xfrm>
                </p:grpSpPr>
                <p:sp>
                  <p:nvSpPr>
                    <p:cNvPr id="2079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74" y="8571"/>
                      <a:ext cx="388" cy="23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80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25" y="9235"/>
                      <a:ext cx="388" cy="23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81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7" y="9235"/>
                      <a:ext cx="388" cy="23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2082" name="AutoShape 34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3974" y="8809"/>
                      <a:ext cx="196" cy="269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2083" name="AutoShape 35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4157" y="8820"/>
                      <a:ext cx="192" cy="232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2084" name="AutoShape 3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4157" y="9052"/>
                      <a:ext cx="756" cy="183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2085" name="AutoShape 37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3417" y="9052"/>
                      <a:ext cx="753" cy="183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2086" name="AutoShape 38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4170" y="9078"/>
                      <a:ext cx="355" cy="395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2087" name="AutoShape 39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3805" y="9052"/>
                      <a:ext cx="352" cy="42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grpSp>
                  <p:nvGrpSpPr>
                    <p:cNvPr id="2088" name="Group 4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65" y="6824"/>
                      <a:ext cx="5840" cy="3319"/>
                      <a:chOff x="1665" y="6824"/>
                      <a:chExt cx="5840" cy="3319"/>
                    </a:xfrm>
                  </p:grpSpPr>
                  <p:cxnSp>
                    <p:nvCxnSpPr>
                      <p:cNvPr id="2089" name="AutoShape 41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6687" y="6899"/>
                        <a:ext cx="0" cy="72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2090" name="AutoShape 42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1816" y="6824"/>
                        <a:ext cx="0" cy="739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2091" name="AutoShape 43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1816" y="6824"/>
                        <a:ext cx="1139" cy="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  <p:cxnSp>
                    <p:nvCxnSpPr>
                      <p:cNvPr id="2092" name="AutoShape 44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5535" y="6899"/>
                        <a:ext cx="1152" cy="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  <p:cxnSp>
                    <p:nvCxnSpPr>
                      <p:cNvPr id="2093" name="AutoShape 45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4525" y="8571"/>
                        <a:ext cx="1248" cy="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  <p:cxnSp>
                    <p:nvCxnSpPr>
                      <p:cNvPr id="2094" name="AutoShape 46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6599" y="9235"/>
                        <a:ext cx="0" cy="908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  <p:cxnSp>
                    <p:nvCxnSpPr>
                      <p:cNvPr id="2095" name="AutoShape 47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1665" y="9235"/>
                        <a:ext cx="0" cy="908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  <p:cxnSp>
                    <p:nvCxnSpPr>
                      <p:cNvPr id="2096" name="AutoShape 48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1665" y="10143"/>
                        <a:ext cx="4934" cy="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2097" name="AutoShape 49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2705" y="8678"/>
                        <a:ext cx="1100" cy="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 type="triangle" w="med" len="med"/>
                        <a:tailEnd type="triangle" w="med" len="med"/>
                      </a:ln>
                    </p:spPr>
                  </p:cxnSp>
                  <p:cxnSp>
                    <p:nvCxnSpPr>
                      <p:cNvPr id="2098" name="AutoShape 50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4170" y="7543"/>
                        <a:ext cx="1" cy="933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 type="triangle" w="med" len="med"/>
                        <a:tailEnd type="triangle" w="med" len="med"/>
                      </a:ln>
                    </p:spPr>
                  </p:cxnSp>
                  <p:sp>
                    <p:nvSpPr>
                      <p:cNvPr id="2099" name="Text Box 5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948" y="8678"/>
                        <a:ext cx="1557" cy="37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ea typeface="Arial" pitchFamily="34" charset="0"/>
                            <a:cs typeface="Arial" pitchFamily="34" charset="0"/>
                          </a:rPr>
                          <a:t>Knowledge Model</a:t>
                        </a: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grpSp>
                    <p:nvGrpSpPr>
                      <p:cNvPr id="2100" name="Group 5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948" y="7773"/>
                        <a:ext cx="1367" cy="798"/>
                        <a:chOff x="5948" y="7773"/>
                        <a:chExt cx="1367" cy="798"/>
                      </a:xfrm>
                    </p:grpSpPr>
                    <p:sp>
                      <p:nvSpPr>
                        <p:cNvPr id="2101" name="Rectangle 5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447" y="7773"/>
                          <a:ext cx="388" cy="23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102" name="Rectangle 5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687" y="8039"/>
                          <a:ext cx="388" cy="23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103" name="Rectangle 5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927" y="8331"/>
                          <a:ext cx="388" cy="23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104" name="Rectangle 5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211" y="8037"/>
                          <a:ext cx="388" cy="23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105" name="Rectangle 5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948" y="8333"/>
                          <a:ext cx="388" cy="23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106" name="Rectangle 5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451" y="8329"/>
                          <a:ext cx="388" cy="23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</p:grpSp>
            <p:sp>
              <p:nvSpPr>
                <p:cNvPr id="210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04" y="7665"/>
                  <a:ext cx="1043" cy="11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Arial" pitchFamily="34" charset="0"/>
                      <a:cs typeface="Arial" pitchFamily="34" charset="0"/>
                    </a:rPr>
                    <a:t>Design generation knowledge source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cxnSp>
          <p:nvCxnSpPr>
            <p:cNvPr id="2108" name="AutoShape 60"/>
            <p:cNvCxnSpPr>
              <a:cxnSpLocks noChangeShapeType="1"/>
            </p:cNvCxnSpPr>
            <p:nvPr/>
          </p:nvCxnSpPr>
          <p:spPr bwMode="auto">
            <a:xfrm flipH="1">
              <a:off x="4783" y="7386"/>
              <a:ext cx="5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68" name="Rectangle 67"/>
          <p:cNvSpPr/>
          <p:nvPr/>
        </p:nvSpPr>
        <p:spPr>
          <a:xfrm>
            <a:off x="6019800" y="3962400"/>
            <a:ext cx="3200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Four components 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Design generator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Knowledge model</a:t>
            </a:r>
          </a:p>
          <a:p>
            <a:pPr marL="857250" lvl="1" indent="-400050">
              <a:buFont typeface="+mj-lt"/>
              <a:buAutoNum type="alphaLcPeriod"/>
            </a:pPr>
            <a:r>
              <a:rPr lang="en-US" dirty="0" smtClean="0"/>
              <a:t>Topological Attributes</a:t>
            </a:r>
          </a:p>
          <a:p>
            <a:pPr marL="857250" lvl="1" indent="-400050">
              <a:buFont typeface="+mj-lt"/>
              <a:buAutoNum type="alphaLcPeriod"/>
            </a:pPr>
            <a:r>
              <a:rPr lang="en-US" dirty="0" smtClean="0"/>
              <a:t>Design Attributes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Design generation </a:t>
            </a:r>
          </a:p>
          <a:p>
            <a:pPr marL="400050" indent="-400050"/>
            <a:r>
              <a:rPr lang="en-US" dirty="0" smtClean="0"/>
              <a:t>	knowledge sources</a:t>
            </a:r>
          </a:p>
          <a:p>
            <a:pPr marL="400050" indent="-400050"/>
            <a:r>
              <a:rPr lang="en-US" dirty="0" smtClean="0"/>
              <a:t>IV.	Controller.</a:t>
            </a:r>
            <a:endParaRPr lang="en-US" dirty="0"/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1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842</Template>
  <TotalTime>2874</TotalTime>
  <Words>998</Words>
  <Application>Microsoft Office PowerPoint</Application>
  <PresentationFormat>On-screen Show (4:3)</PresentationFormat>
  <Paragraphs>198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Architectural Home Plan Designing  System with  Knowledge Base Inspection</vt:lpstr>
      <vt:lpstr>Main Research Question</vt:lpstr>
      <vt:lpstr>Research Methodology</vt:lpstr>
      <vt:lpstr>Literature Review Algorithmic Approaches</vt:lpstr>
      <vt:lpstr>Algorithmic Approaches (cont)</vt:lpstr>
      <vt:lpstr>Algorithmic Approaches (cont)</vt:lpstr>
      <vt:lpstr>Algorithmic Approaches (cont)</vt:lpstr>
      <vt:lpstr>Slide 8</vt:lpstr>
      <vt:lpstr>Slide 9</vt:lpstr>
      <vt:lpstr>Research Methodology (cont)</vt:lpstr>
      <vt:lpstr>Geometric Rules Finalized</vt:lpstr>
      <vt:lpstr>Research Methodology (cont)</vt:lpstr>
      <vt:lpstr>Research Methodology (cont)</vt:lpstr>
      <vt:lpstr>Proof of Concept</vt:lpstr>
      <vt:lpstr>Proposed Features in Home Plan Generation</vt:lpstr>
      <vt:lpstr>Proposed Algorithm</vt:lpstr>
      <vt:lpstr>Proposed Algorithm</vt:lpstr>
      <vt:lpstr>Research Methodology (cont)</vt:lpstr>
      <vt:lpstr>Thank You  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Initial Home Plan Designing System</dc:title>
  <dc:creator>Minu</dc:creator>
  <cp:lastModifiedBy>Minu</cp:lastModifiedBy>
  <cp:revision>256</cp:revision>
  <dcterms:created xsi:type="dcterms:W3CDTF">2014-01-27T15:33:49Z</dcterms:created>
  <dcterms:modified xsi:type="dcterms:W3CDTF">2014-08-10T08:42:54Z</dcterms:modified>
</cp:coreProperties>
</file>