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60" r:id="rId1"/>
    <p:sldMasterId id="2147483658" r:id="rId2"/>
    <p:sldMasterId id="2147483656" r:id="rId3"/>
    <p:sldMasterId id="2147483662" r:id="rId4"/>
  </p:sldMasterIdLst>
  <p:sldIdLst>
    <p:sldId id="265" r:id="rId5"/>
    <p:sldId id="259" r:id="rId6"/>
    <p:sldId id="267" r:id="rId7"/>
    <p:sldId id="313" r:id="rId8"/>
    <p:sldId id="268" r:id="rId9"/>
    <p:sldId id="270" r:id="rId10"/>
    <p:sldId id="315" r:id="rId11"/>
    <p:sldId id="269" r:id="rId12"/>
    <p:sldId id="387" r:id="rId13"/>
    <p:sldId id="388" r:id="rId14"/>
    <p:sldId id="316" r:id="rId15"/>
    <p:sldId id="271" r:id="rId16"/>
    <p:sldId id="272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3" r:id="rId27"/>
    <p:sldId id="285" r:id="rId28"/>
    <p:sldId id="287" r:id="rId29"/>
    <p:sldId id="286" r:id="rId30"/>
    <p:sldId id="288" r:id="rId31"/>
    <p:sldId id="289" r:id="rId32"/>
    <p:sldId id="290" r:id="rId33"/>
    <p:sldId id="291" r:id="rId34"/>
    <p:sldId id="292" r:id="rId35"/>
    <p:sldId id="293" r:id="rId36"/>
    <p:sldId id="317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9" r:id="rId46"/>
    <p:sldId id="303" r:id="rId47"/>
    <p:sldId id="304" r:id="rId48"/>
    <p:sldId id="305" r:id="rId49"/>
    <p:sldId id="307" r:id="rId50"/>
    <p:sldId id="308" r:id="rId51"/>
    <p:sldId id="310" r:id="rId52"/>
    <p:sldId id="311" r:id="rId53"/>
    <p:sldId id="370" r:id="rId54"/>
    <p:sldId id="371" r:id="rId55"/>
    <p:sldId id="372" r:id="rId56"/>
    <p:sldId id="374" r:id="rId57"/>
    <p:sldId id="373" r:id="rId58"/>
    <p:sldId id="375" r:id="rId59"/>
    <p:sldId id="376" r:id="rId60"/>
    <p:sldId id="377" r:id="rId61"/>
    <p:sldId id="378" r:id="rId62"/>
    <p:sldId id="318" r:id="rId63"/>
    <p:sldId id="312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43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79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82" r:id="rId115"/>
    <p:sldId id="383" r:id="rId116"/>
    <p:sldId id="384" r:id="rId117"/>
    <p:sldId id="385" r:id="rId118"/>
    <p:sldId id="386" r:id="rId119"/>
    <p:sldId id="380" r:id="rId120"/>
    <p:sldId id="381" r:id="rId121"/>
    <p:sldId id="266" r:id="rId122"/>
  </p:sldIdLst>
  <p:sldSz cx="12192000" cy="6858000"/>
  <p:notesSz cx="6858000" cy="9144000"/>
  <p:embeddedFontLst>
    <p:embeddedFont>
      <p:font typeface="넥슨 풋볼고딕 L" panose="020B0303000000000000" pitchFamily="50" charset="-127"/>
      <p:regular r:id="rId123"/>
    </p:embeddedFont>
    <p:embeddedFont>
      <p:font typeface="맑은 고딕" panose="020B0503020000020004" pitchFamily="50" charset="-127"/>
      <p:regular r:id="rId124"/>
      <p:bold r:id="rId125"/>
    </p:embeddedFont>
    <p:embeddedFont>
      <p:font typeface="인터파크고딕 L" panose="02000000000000000000" pitchFamily="2" charset="-127"/>
      <p:regular r:id="rId126"/>
    </p:embeddedFont>
    <p:embeddedFont>
      <p:font typeface="인터파크고딕 M" panose="02000000000000000000" pitchFamily="2" charset="-127"/>
      <p:regular r:id="rId1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uDuyzke8STWhtrWbTCAgSw==" hashData="4aBiImJ1LoqPCjjCXNU8iy3WNXKQpkvAxGWE+elMnhMNYQCTLHP4y/xBOloRonC2Zkpc1kBoI66Ts3hB6ZUCjw=="/>
  <p:extLst>
    <p:ext uri="{EFAFB233-063F-42B5-8137-9DF3F51BA10A}">
      <p15:sldGuideLst xmlns:p15="http://schemas.microsoft.com/office/powerpoint/2012/main">
        <p15:guide id="2" orient="horz" pos="21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00"/>
    <a:srgbClr val="404040"/>
    <a:srgbClr val="505050"/>
    <a:srgbClr val="282828"/>
    <a:srgbClr val="28282C"/>
    <a:srgbClr val="323232"/>
    <a:srgbClr val="FF8C00"/>
    <a:srgbClr val="928173"/>
    <a:srgbClr val="1D1D1D"/>
    <a:srgbClr val="ACC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4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font" Target="fonts/font1.fntdata"/><Relationship Id="rId128" Type="http://schemas.openxmlformats.org/officeDocument/2006/relationships/presProps" Target="pres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26" Type="http://schemas.openxmlformats.org/officeDocument/2006/relationships/font" Target="fonts/font4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124" Type="http://schemas.openxmlformats.org/officeDocument/2006/relationships/font" Target="fonts/font2.fntdata"/><Relationship Id="rId12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font" Target="fonts/font5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font" Target="fonts/font3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64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70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67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95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2307771" y="1897743"/>
            <a:ext cx="7576458" cy="3062514"/>
          </a:xfrm>
          <a:prstGeom prst="rect">
            <a:avLst/>
          </a:prstGeom>
          <a:noFill/>
          <a:ln w="571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5530928" y="1628522"/>
            <a:ext cx="1130145" cy="108000"/>
            <a:chOff x="5520688" y="1583580"/>
            <a:chExt cx="1130145" cy="108000"/>
          </a:xfrm>
        </p:grpSpPr>
        <p:sp>
          <p:nvSpPr>
            <p:cNvPr id="13" name="타원 12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5530928" y="5120699"/>
            <a:ext cx="1130145" cy="108000"/>
            <a:chOff x="5520688" y="1583580"/>
            <a:chExt cx="1130145" cy="108000"/>
          </a:xfrm>
        </p:grpSpPr>
        <p:sp>
          <p:nvSpPr>
            <p:cNvPr id="17" name="타원 16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3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347146" y="1294364"/>
            <a:ext cx="3497708" cy="4501466"/>
          </a:xfrm>
          <a:prstGeom prst="rect">
            <a:avLst/>
          </a:prstGeom>
          <a:noFill/>
          <a:ln w="571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46954"/>
              </a:solidFill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5841288" y="1086509"/>
            <a:ext cx="509424" cy="48682"/>
            <a:chOff x="5520688" y="1583580"/>
            <a:chExt cx="1130145" cy="108000"/>
          </a:xfrm>
        </p:grpSpPr>
        <p:sp>
          <p:nvSpPr>
            <p:cNvPr id="4" name="타원 3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 userDrawn="1"/>
        </p:nvGrpSpPr>
        <p:grpSpPr>
          <a:xfrm>
            <a:off x="5841288" y="5979343"/>
            <a:ext cx="509424" cy="48682"/>
            <a:chOff x="5520688" y="1583580"/>
            <a:chExt cx="1130145" cy="108000"/>
          </a:xfrm>
        </p:grpSpPr>
        <p:sp>
          <p:nvSpPr>
            <p:cNvPr id="8" name="타원 7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020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65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도형 5">
            <a:extLst>
              <a:ext uri="{FF2B5EF4-FFF2-40B4-BE49-F238E27FC236}">
                <a16:creationId xmlns:a16="http://schemas.microsoft.com/office/drawing/2014/main" id="{932F0821-4C6C-434A-A1D2-BF527CBE8D25}"/>
              </a:ext>
            </a:extLst>
          </p:cNvPr>
          <p:cNvSpPr/>
          <p:nvPr userDrawn="1"/>
        </p:nvSpPr>
        <p:spPr>
          <a:xfrm>
            <a:off x="152400" y="144662"/>
            <a:ext cx="11887200" cy="6568677"/>
          </a:xfrm>
          <a:prstGeom prst="corner">
            <a:avLst>
              <a:gd name="adj1" fmla="val 89628"/>
              <a:gd name="adj2" fmla="val 144749"/>
            </a:avLst>
          </a:prstGeom>
          <a:noFill/>
          <a:ln w="57150" cmpd="dbl">
            <a:solidFill>
              <a:schemeClr val="bg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75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5015418" y="3036585"/>
            <a:ext cx="2161169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5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 P S e c</a:t>
            </a:r>
            <a:endParaRPr lang="ko-KR" altLang="en-US" sz="45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6CB36-41B3-418D-BA36-D54F8162AA3C}"/>
              </a:ext>
            </a:extLst>
          </p:cNvPr>
          <p:cNvSpPr txBox="1"/>
          <p:nvPr/>
        </p:nvSpPr>
        <p:spPr>
          <a:xfrm>
            <a:off x="3711464" y="5501033"/>
            <a:ext cx="47793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https://github.com/Minusi/EncryptionSystem</a:t>
            </a:r>
            <a:endParaRPr lang="ko-KR" altLang="en-US" sz="1500" dirty="0">
              <a:solidFill>
                <a:schemeClr val="bg1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812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구 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167063-AAB8-4CB1-B032-C035CDCD81A2}"/>
              </a:ext>
            </a:extLst>
          </p:cNvPr>
          <p:cNvSpPr/>
          <p:nvPr/>
        </p:nvSpPr>
        <p:spPr>
          <a:xfrm>
            <a:off x="896293" y="1514380"/>
            <a:ext cx="3395049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 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지원 구성 요소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DDD342-5EE5-436F-B9B3-6C62B658664A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314155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AH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와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ESP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는 암호화 및 인증 알고리즘을 제공하지 않음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2B9C70-4EC3-485A-9758-80A04950382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을 사용하는 장비에서 어떠한 방법 및 정책으로 구현할지를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SP &amp; SA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가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하는일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16670E-4B23-4EB7-9791-25737C08EF89}"/>
              </a:ext>
            </a:extLst>
          </p:cNvPr>
          <p:cNvSpPr/>
          <p:nvPr/>
        </p:nvSpPr>
        <p:spPr>
          <a:xfrm>
            <a:off x="1664328" y="369079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암호화 정보 교환을 위한 키 공유 프레임을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IKE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에서 제공</a:t>
            </a:r>
          </a:p>
        </p:txBody>
      </p:sp>
    </p:spTree>
    <p:extLst>
      <p:ext uri="{BB962C8B-B14F-4D97-AF65-F5344CB8AC3E}">
        <p14:creationId xmlns:p14="http://schemas.microsoft.com/office/powerpoint/2010/main" val="203117432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FEAA92D-C635-4C1A-B531-E71D07EDD25D}"/>
              </a:ext>
            </a:extLst>
          </p:cNvPr>
          <p:cNvSpPr/>
          <p:nvPr/>
        </p:nvSpPr>
        <p:spPr>
          <a:xfrm>
            <a:off x="896290" y="1514380"/>
            <a:ext cx="6074878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Authentication Only Exchange Type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4E6045-7ADD-4A22-92F2-7A60A2944B2E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582137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0D9044-74B3-428B-B308-DD7F834FE000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인증과 관련된 정보만을 전송하기 위해 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BC2A3A-C206-4F8B-8DFA-9C2A560A9BD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Key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관련 계산을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안하므로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협상 속도가 빠름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54BCBD5-2323-4BC6-9173-F182AE6489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53945" y="506242"/>
            <a:ext cx="4474210" cy="123571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089BA8-4F6A-457E-93E0-3094DCCA1D69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 KEY</a:t>
            </a:r>
          </a:p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EXCHANGE TYPE</a:t>
            </a:r>
            <a:endParaRPr lang="ko-KR" altLang="en-US" sz="21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22431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FEAA92D-C635-4C1A-B531-E71D07EDD25D}"/>
              </a:ext>
            </a:extLst>
          </p:cNvPr>
          <p:cNvSpPr/>
          <p:nvPr/>
        </p:nvSpPr>
        <p:spPr>
          <a:xfrm>
            <a:off x="896290" y="1514380"/>
            <a:ext cx="4590110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Aggressive Exchange Type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4E6045-7ADD-4A22-92F2-7A60A2944B2E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43456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0D9044-74B3-428B-B308-DD7F834FE000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SA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정보와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KE,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인증 정보가 한꺼번에 전송되도록 하기 위해 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BC2A3A-C206-4F8B-8DFA-9C2A560A9BD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한꺼번에 전송하여 협상 단계를 줄이는 효과를 가짐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C0E70E-E0A9-4173-982C-C9825361E4B6}"/>
              </a:ext>
            </a:extLst>
          </p:cNvPr>
          <p:cNvSpPr/>
          <p:nvPr/>
        </p:nvSpPr>
        <p:spPr>
          <a:xfrm>
            <a:off x="1664328" y="369079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에러 발생시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Information Exchange Type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을 이용하여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Notify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페이로드를 송신자에게 전달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2DF4BE-F3A6-413A-B97A-826A6CADC85A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 KEY</a:t>
            </a:r>
          </a:p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EXCHANGE TYPE</a:t>
            </a:r>
            <a:endParaRPr lang="ko-KR" altLang="en-US" sz="21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26F4333-23E0-41FC-A1DC-6008E1E082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455636"/>
            <a:ext cx="5598944" cy="1271500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24511409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FEAA92D-C635-4C1A-B531-E71D07EDD25D}"/>
              </a:ext>
            </a:extLst>
          </p:cNvPr>
          <p:cNvSpPr/>
          <p:nvPr/>
        </p:nvSpPr>
        <p:spPr>
          <a:xfrm>
            <a:off x="896290" y="1514380"/>
            <a:ext cx="4753072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Information Exchange Type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4E6045-7ADD-4A22-92F2-7A60A2944B2E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45086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0D9044-74B3-428B-B308-DD7F834FE000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에러나 정보를 알려주기 위한 단방향 통신을 지원하기 위해 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BC2A3A-C206-4F8B-8DFA-9C2A560A9BD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SA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설립 이전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교환시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미암호화하고 전송하고 이후에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교환시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암호화하여 전송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54BCBD5-2323-4BC6-9173-F182AE6489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53945" y="506242"/>
            <a:ext cx="4474210" cy="123571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C0E70E-E0A9-4173-982C-C9825361E4B6}"/>
              </a:ext>
            </a:extLst>
          </p:cNvPr>
          <p:cNvSpPr/>
          <p:nvPr/>
        </p:nvSpPr>
        <p:spPr>
          <a:xfrm>
            <a:off x="1664328" y="369079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에러를 알리거나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SA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삭제를 할 때 많이 이용됨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5BA58F-7FF1-4507-B9BD-5F6E6EB79CAC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 KEY</a:t>
            </a:r>
          </a:p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EXCHANGE TYPE</a:t>
            </a:r>
            <a:endParaRPr lang="ko-KR" altLang="en-US" sz="21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342076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5122019" y="3152001"/>
            <a:ext cx="1947970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동작 및 구현</a:t>
            </a:r>
          </a:p>
        </p:txBody>
      </p:sp>
    </p:spTree>
    <p:extLst>
      <p:ext uri="{BB962C8B-B14F-4D97-AF65-F5344CB8AC3E}">
        <p14:creationId xmlns:p14="http://schemas.microsoft.com/office/powerpoint/2010/main" val="258893084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FEAA92D-C635-4C1A-B531-E71D07EDD25D}"/>
              </a:ext>
            </a:extLst>
          </p:cNvPr>
          <p:cNvSpPr/>
          <p:nvPr/>
        </p:nvSpPr>
        <p:spPr>
          <a:xfrm>
            <a:off x="896290" y="1514380"/>
            <a:ext cx="2154728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IKE Phase 1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4E6045-7ADD-4A22-92F2-7A60A2944B2E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18740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0D9044-74B3-428B-B308-DD7F834FE000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두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장비아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이후에 정보를 어떻게 안전하게 교환할지에 동의하는 준비단계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BC2A3A-C206-4F8B-8DFA-9C2A560A9BD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협상을 통해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ISAKMP SA(=IKE SA)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를 생성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5BA58F-7FF1-4507-B9BD-5F6E6EB79CAC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IKE Phase I</a:t>
            </a:r>
            <a:endParaRPr lang="ko-KR" altLang="en-US" sz="30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F823BD-CCFE-4B3B-AFF2-FC8B6D5DE4CD}"/>
              </a:ext>
            </a:extLst>
          </p:cNvPr>
          <p:cNvSpPr/>
          <p:nvPr/>
        </p:nvSpPr>
        <p:spPr>
          <a:xfrm>
            <a:off x="1664326" y="3690798"/>
            <a:ext cx="969777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Main Mode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와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Aggressive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모드로 구성</a:t>
            </a:r>
          </a:p>
        </p:txBody>
      </p:sp>
    </p:spTree>
    <p:extLst>
      <p:ext uri="{BB962C8B-B14F-4D97-AF65-F5344CB8AC3E}">
        <p14:creationId xmlns:p14="http://schemas.microsoft.com/office/powerpoint/2010/main" val="230494488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FEAA92D-C635-4C1A-B531-E71D07EDD25D}"/>
              </a:ext>
            </a:extLst>
          </p:cNvPr>
          <p:cNvSpPr/>
          <p:nvPr/>
        </p:nvSpPr>
        <p:spPr>
          <a:xfrm>
            <a:off x="896289" y="1514380"/>
            <a:ext cx="396542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Main Mode – First Pair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4E6045-7ADD-4A22-92F2-7A60A2944B2E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372097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0D9044-74B3-428B-B308-DD7F834FE000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쌍의 메시지를 교환해서 구현함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BC2A3A-C206-4F8B-8DFA-9C2A560A9BD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번째 교환 쌍에서 암호화 알고리즘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인증 알고리즘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인증 방법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DH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그룹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4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가지를 협상함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5BA58F-7FF1-4507-B9BD-5F6E6EB79CAC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IKE Phase I</a:t>
            </a:r>
            <a:endParaRPr lang="ko-KR" altLang="en-US" sz="30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F823BD-CCFE-4B3B-AFF2-FC8B6D5DE4CD}"/>
              </a:ext>
            </a:extLst>
          </p:cNvPr>
          <p:cNvSpPr/>
          <p:nvPr/>
        </p:nvSpPr>
        <p:spPr>
          <a:xfrm>
            <a:off x="1664326" y="3690798"/>
            <a:ext cx="969777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번째 교환 쌍은 암호화 무결성 및 보호가 되지 않는다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 (=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평문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6465AD-7796-49FF-A285-A127F617EC0A}"/>
              </a:ext>
            </a:extLst>
          </p:cNvPr>
          <p:cNvSpPr/>
          <p:nvPr/>
        </p:nvSpPr>
        <p:spPr>
          <a:xfrm>
            <a:off x="1664326" y="437810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*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참고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위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4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가지 협상을 합쳐서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Protection Suite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라고 부름</a:t>
            </a:r>
          </a:p>
        </p:txBody>
      </p:sp>
    </p:spTree>
    <p:extLst>
      <p:ext uri="{BB962C8B-B14F-4D97-AF65-F5344CB8AC3E}">
        <p14:creationId xmlns:p14="http://schemas.microsoft.com/office/powerpoint/2010/main" val="353646230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FEAA92D-C635-4C1A-B531-E71D07EDD25D}"/>
              </a:ext>
            </a:extLst>
          </p:cNvPr>
          <p:cNvSpPr/>
          <p:nvPr/>
        </p:nvSpPr>
        <p:spPr>
          <a:xfrm>
            <a:off x="896289" y="1514380"/>
            <a:ext cx="4409042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Main Mode – Second Pair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4E6045-7ADD-4A22-92F2-7A60A2944B2E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41464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0D9044-74B3-428B-B308-DD7F834FE000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번째 결정된 사항을 바탕으로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DH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그룹 키 교환 방식에 의한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공개값을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교환하여 마스터키가 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BC2A3A-C206-4F8B-8DFA-9C2A560A9BD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IKE Phase II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에서 사용할 메시지의 암호화에 사용할 키를 안전하게 교환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5BA58F-7FF1-4507-B9BD-5F6E6EB79CAC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IKE Phase I</a:t>
            </a:r>
            <a:endParaRPr lang="ko-KR" altLang="en-US" sz="30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F823BD-CCFE-4B3B-AFF2-FC8B6D5DE4CD}"/>
              </a:ext>
            </a:extLst>
          </p:cNvPr>
          <p:cNvSpPr/>
          <p:nvPr/>
        </p:nvSpPr>
        <p:spPr>
          <a:xfrm>
            <a:off x="1664326" y="3690798"/>
            <a:ext cx="969777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번째 교환 쌍 역시 암호화 및 무결성 보호가 되지 않음</a:t>
            </a:r>
          </a:p>
        </p:txBody>
      </p:sp>
    </p:spTree>
    <p:extLst>
      <p:ext uri="{BB962C8B-B14F-4D97-AF65-F5344CB8AC3E}">
        <p14:creationId xmlns:p14="http://schemas.microsoft.com/office/powerpoint/2010/main" val="86549670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FEAA92D-C635-4C1A-B531-E71D07EDD25D}"/>
              </a:ext>
            </a:extLst>
          </p:cNvPr>
          <p:cNvSpPr/>
          <p:nvPr/>
        </p:nvSpPr>
        <p:spPr>
          <a:xfrm>
            <a:off x="896289" y="1514380"/>
            <a:ext cx="4055957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Main Mode – Third Pair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4E6045-7ADD-4A22-92F2-7A60A2944B2E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381150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0D9044-74B3-428B-B308-DD7F834FE000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번째 교환쌍을 바탕으로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DH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그룹 키 교환 절차에 대한 인증서를 서로 교환하여 서로간 인증 시도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BC2A3A-C206-4F8B-8DFA-9C2A560A9BD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암호화 및 무결성 보호가 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5BA58F-7FF1-4507-B9BD-5F6E6EB79CAC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IKE Phase I</a:t>
            </a:r>
            <a:endParaRPr lang="ko-KR" altLang="en-US" sz="30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826507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FEAA92D-C635-4C1A-B531-E71D07EDD25D}"/>
              </a:ext>
            </a:extLst>
          </p:cNvPr>
          <p:cNvSpPr/>
          <p:nvPr/>
        </p:nvSpPr>
        <p:spPr>
          <a:xfrm>
            <a:off x="896289" y="1514380"/>
            <a:ext cx="3069129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Aggressive Mode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4E6045-7ADD-4A22-92F2-7A60A2944B2E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277941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0D9044-74B3-428B-B308-DD7F834FE000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주 모드보다 빠른 버전의 교환 방법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BC2A3A-C206-4F8B-8DFA-9C2A560A9BD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쌍의 메시지가 아닌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개의 메시지 교환으로 성립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5BA58F-7FF1-4507-B9BD-5F6E6EB79CAC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IKE Phase I</a:t>
            </a:r>
            <a:endParaRPr lang="ko-KR" altLang="en-US" sz="30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F823BD-CCFE-4B3B-AFF2-FC8B6D5DE4CD}"/>
              </a:ext>
            </a:extLst>
          </p:cNvPr>
          <p:cNvSpPr/>
          <p:nvPr/>
        </p:nvSpPr>
        <p:spPr>
          <a:xfrm>
            <a:off x="1664326" y="3690798"/>
            <a:ext cx="969777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빠르게 협상하나 주모드에서 보호되는 신원과 달리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ID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가 노출되므로 보안성이 낮다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9A0EE8-90A9-4B21-9F47-0B27A2531BF0}"/>
              </a:ext>
            </a:extLst>
          </p:cNvPr>
          <p:cNvSpPr/>
          <p:nvPr/>
        </p:nvSpPr>
        <p:spPr>
          <a:xfrm>
            <a:off x="1664325" y="4378108"/>
            <a:ext cx="969777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1,2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번째 메시지에서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Protection Suite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교환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3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번째 메시지에서 인증</a:t>
            </a:r>
          </a:p>
        </p:txBody>
      </p:sp>
    </p:spTree>
    <p:extLst>
      <p:ext uri="{BB962C8B-B14F-4D97-AF65-F5344CB8AC3E}">
        <p14:creationId xmlns:p14="http://schemas.microsoft.com/office/powerpoint/2010/main" val="114608045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FEAA92D-C635-4C1A-B531-E71D07EDD25D}"/>
              </a:ext>
            </a:extLst>
          </p:cNvPr>
          <p:cNvSpPr/>
          <p:nvPr/>
        </p:nvSpPr>
        <p:spPr>
          <a:xfrm>
            <a:off x="896290" y="1514380"/>
            <a:ext cx="2181888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IKE Phase 2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4E6045-7ADD-4A22-92F2-7A60A2944B2E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199176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0D9044-74B3-428B-B308-DD7F834FE000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실질적인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연결하는 단계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BC2A3A-C206-4F8B-8DFA-9C2A560A9BD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AH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와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ESP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프로토콜을 위한 진짜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SA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의 인자를 협상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5BA58F-7FF1-4507-B9BD-5F6E6EB79CAC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IKE Phase II</a:t>
            </a:r>
            <a:endParaRPr lang="ko-KR" altLang="en-US" sz="30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F823BD-CCFE-4B3B-AFF2-FC8B6D5DE4CD}"/>
              </a:ext>
            </a:extLst>
          </p:cNvPr>
          <p:cNvSpPr/>
          <p:nvPr/>
        </p:nvSpPr>
        <p:spPr>
          <a:xfrm>
            <a:off x="1664326" y="3690798"/>
            <a:ext cx="969777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SA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및 키를 협상하여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번의 메시지를 교환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AF3AED-8DFF-4D80-80BE-24D33EBCA9C3}"/>
              </a:ext>
            </a:extLst>
          </p:cNvPr>
          <p:cNvSpPr/>
          <p:nvPr/>
        </p:nvSpPr>
        <p:spPr>
          <a:xfrm>
            <a:off x="1664325" y="4378108"/>
            <a:ext cx="969777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이 단계를 통해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 SA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및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용 세션 키를 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CDFCA2-AD3A-4CF1-AC7D-DABB6C3E9636}"/>
              </a:ext>
            </a:extLst>
          </p:cNvPr>
          <p:cNvSpPr/>
          <p:nvPr/>
        </p:nvSpPr>
        <p:spPr>
          <a:xfrm>
            <a:off x="1664324" y="5065418"/>
            <a:ext cx="969777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Quick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모드만 지원</a:t>
            </a:r>
          </a:p>
        </p:txBody>
      </p:sp>
    </p:spTree>
    <p:extLst>
      <p:ext uri="{BB962C8B-B14F-4D97-AF65-F5344CB8AC3E}">
        <p14:creationId xmlns:p14="http://schemas.microsoft.com/office/powerpoint/2010/main" val="1019287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83CE57A-5F8B-4874-9690-ED3F1F181C6A}"/>
              </a:ext>
            </a:extLst>
          </p:cNvPr>
          <p:cNvGrpSpPr/>
          <p:nvPr/>
        </p:nvGrpSpPr>
        <p:grpSpPr>
          <a:xfrm>
            <a:off x="1745812" y="2351637"/>
            <a:ext cx="2254313" cy="2154725"/>
            <a:chOff x="8907102" y="2439908"/>
            <a:chExt cx="2254313" cy="21547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5DDD6A9-CBB4-449E-AF7C-F6B5A23610E1}"/>
                </a:ext>
              </a:extLst>
            </p:cNvPr>
            <p:cNvSpPr/>
            <p:nvPr/>
          </p:nvSpPr>
          <p:spPr>
            <a:xfrm>
              <a:off x="8907102" y="2439908"/>
              <a:ext cx="2254312" cy="2154725"/>
            </a:xfrm>
            <a:prstGeom prst="rect">
              <a:avLst/>
            </a:prstGeom>
            <a:solidFill>
              <a:srgbClr val="323232"/>
            </a:solidFill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61AFC96-B946-4E9C-8A39-0AAA9D69F06F}"/>
                </a:ext>
              </a:extLst>
            </p:cNvPr>
            <p:cNvSpPr/>
            <p:nvPr/>
          </p:nvSpPr>
          <p:spPr>
            <a:xfrm>
              <a:off x="9088170" y="3118918"/>
              <a:ext cx="1892175" cy="552261"/>
            </a:xfrm>
            <a:prstGeom prst="rect">
              <a:avLst/>
            </a:prstGeom>
            <a:solidFill>
              <a:schemeClr val="tx1"/>
            </a:solidFill>
            <a:ln w="31750" cmpd="sng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IPSec </a:t>
              </a:r>
              <a:r>
                <a:rPr lang="ko-KR" altLang="en-US" sz="1500" dirty="0">
                  <a:solidFill>
                    <a:schemeClr val="bg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인증 헤더</a:t>
              </a:r>
              <a:endParaRPr lang="en-US" altLang="ko-KR" sz="15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  <a:p>
              <a:pPr algn="ctr"/>
              <a:r>
                <a:rPr lang="en-US" altLang="ko-KR" sz="1500" dirty="0">
                  <a:solidFill>
                    <a:schemeClr val="bg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(AH)</a:t>
              </a:r>
              <a:endParaRPr lang="ko-KR" altLang="en-US" sz="15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06CBFD5-176F-49AE-AB78-26E32C630026}"/>
                </a:ext>
              </a:extLst>
            </p:cNvPr>
            <p:cNvSpPr/>
            <p:nvPr/>
          </p:nvSpPr>
          <p:spPr>
            <a:xfrm>
              <a:off x="9088170" y="3831878"/>
              <a:ext cx="1892175" cy="552261"/>
            </a:xfrm>
            <a:prstGeom prst="rect">
              <a:avLst/>
            </a:prstGeom>
            <a:solidFill>
              <a:srgbClr val="FF8C00"/>
            </a:solidFill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보안 페이로드 캡슐화 </a:t>
              </a:r>
              <a:r>
                <a:rPr lang="en-US" altLang="ko-KR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(ESP)</a:t>
              </a:r>
              <a:endPara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AE47DB-585B-4876-B41B-E0072475DCC5}"/>
                </a:ext>
              </a:extLst>
            </p:cNvPr>
            <p:cNvSpPr/>
            <p:nvPr/>
          </p:nvSpPr>
          <p:spPr>
            <a:xfrm>
              <a:off x="8932753" y="2530443"/>
              <a:ext cx="2228662" cy="552261"/>
            </a:xfrm>
            <a:prstGeom prst="rect">
              <a:avLst/>
            </a:prstGeom>
            <a:noFill/>
            <a:ln w="5715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IPSEC </a:t>
              </a:r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핵심 프로토콜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99C66FA-D118-4CE2-B1F2-49C7A8A430A5}"/>
              </a:ext>
            </a:extLst>
          </p:cNvPr>
          <p:cNvSpPr txBox="1"/>
          <p:nvPr/>
        </p:nvSpPr>
        <p:spPr>
          <a:xfrm>
            <a:off x="4734898" y="2921169"/>
            <a:ext cx="2722220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Authentication</a:t>
            </a:r>
          </a:p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Header</a:t>
            </a:r>
            <a:endParaRPr lang="ko-KR" altLang="en-US" sz="30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A126DA0-5302-4B55-B52E-30C557930095}"/>
              </a:ext>
            </a:extLst>
          </p:cNvPr>
          <p:cNvCxnSpPr>
            <a:cxnSpLocks/>
          </p:cNvCxnSpPr>
          <p:nvPr/>
        </p:nvCxnSpPr>
        <p:spPr>
          <a:xfrm>
            <a:off x="3819055" y="3308350"/>
            <a:ext cx="498151" cy="0"/>
          </a:xfrm>
          <a:prstGeom prst="line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1159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FEAA92D-C635-4C1A-B531-E71D07EDD25D}"/>
              </a:ext>
            </a:extLst>
          </p:cNvPr>
          <p:cNvSpPr/>
          <p:nvPr/>
        </p:nvSpPr>
        <p:spPr>
          <a:xfrm>
            <a:off x="896290" y="1514380"/>
            <a:ext cx="2181888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Quick Mode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4E6045-7ADD-4A22-92F2-7A60A2944B2E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199176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0D9044-74B3-428B-B308-DD7F834FE000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총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개의 메시지 교환을 통해 구현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BC2A3A-C206-4F8B-8DFA-9C2A560A9BD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번째 메시지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송신자가 수신자에게 자신의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SA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설정들을 제안함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5BA58F-7FF1-4507-B9BD-5F6E6EB79CAC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IKE Phase II</a:t>
            </a:r>
            <a:endParaRPr lang="ko-KR" altLang="en-US" sz="30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F823BD-CCFE-4B3B-AFF2-FC8B6D5DE4CD}"/>
              </a:ext>
            </a:extLst>
          </p:cNvPr>
          <p:cNvSpPr/>
          <p:nvPr/>
        </p:nvSpPr>
        <p:spPr>
          <a:xfrm>
            <a:off x="1664326" y="3690798"/>
            <a:ext cx="969777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번째 메시지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수신자는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SA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설정들을 비교해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SA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설정하여 송신자에게 보내면서 인증을 시도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AF3AED-8DFF-4D80-80BE-24D33EBCA9C3}"/>
              </a:ext>
            </a:extLst>
          </p:cNvPr>
          <p:cNvSpPr/>
          <p:nvPr/>
        </p:nvSpPr>
        <p:spPr>
          <a:xfrm>
            <a:off x="1664325" y="4378108"/>
            <a:ext cx="969777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번째 메시지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송신자가 수신자에게 인증함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5D8DBC-6388-46E5-BE89-EB7FC3D3938F}"/>
              </a:ext>
            </a:extLst>
          </p:cNvPr>
          <p:cNvSpPr/>
          <p:nvPr/>
        </p:nvSpPr>
        <p:spPr>
          <a:xfrm>
            <a:off x="1664324" y="5065418"/>
            <a:ext cx="969777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PFS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사용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마스터키에 의존하지 않은 키 생성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마스터키 노출과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세션키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노출은 무관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920402-B58E-4020-BA0D-F7AD7AC4AE27}"/>
              </a:ext>
            </a:extLst>
          </p:cNvPr>
          <p:cNvSpPr/>
          <p:nvPr/>
        </p:nvSpPr>
        <p:spPr>
          <a:xfrm>
            <a:off x="1664324" y="5752728"/>
            <a:ext cx="969777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PFS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미사용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마스터키에 의존한 않은 키 생성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마스터키 노출과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세션키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노출은 유관</a:t>
            </a:r>
          </a:p>
        </p:txBody>
      </p:sp>
    </p:spTree>
    <p:extLst>
      <p:ext uri="{BB962C8B-B14F-4D97-AF65-F5344CB8AC3E}">
        <p14:creationId xmlns:p14="http://schemas.microsoft.com/office/powerpoint/2010/main" val="180205743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FEAA92D-C635-4C1A-B531-E71D07EDD25D}"/>
              </a:ext>
            </a:extLst>
          </p:cNvPr>
          <p:cNvSpPr/>
          <p:nvPr/>
        </p:nvSpPr>
        <p:spPr>
          <a:xfrm>
            <a:off x="896290" y="1514380"/>
            <a:ext cx="4218918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 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구현 방법 </a:t>
            </a:r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- 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네트워크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4E6045-7ADD-4A22-92F2-7A60A2944B2E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399257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0D9044-74B3-428B-B308-DD7F834FE000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모든 호스트 장비에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을 구성하는 종단 호스트 구현 방법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BC2A3A-C206-4F8B-8DFA-9C2A560A9BD1}"/>
              </a:ext>
            </a:extLst>
          </p:cNvPr>
          <p:cNvSpPr/>
          <p:nvPr/>
        </p:nvSpPr>
        <p:spPr>
          <a:xfrm>
            <a:off x="2198482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유연성과 보안성이 극대화되며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엔드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-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투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-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엔드 보안 가능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5BA58F-7FF1-4507-B9BD-5F6E6EB79CAC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IPSec Implement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F823BD-CCFE-4B3B-AFF2-FC8B6D5DE4CD}"/>
              </a:ext>
            </a:extLst>
          </p:cNvPr>
          <p:cNvSpPr/>
          <p:nvPr/>
        </p:nvSpPr>
        <p:spPr>
          <a:xfrm>
            <a:off x="2198482" y="3690798"/>
            <a:ext cx="969777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네트워크에 수많은 호스트가 있으므로 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구현을 위한 비용이 많이 </a:t>
            </a:r>
            <a:r>
              <a:rPr lang="ko-KR" altLang="en-US" sz="15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듬</a:t>
            </a:r>
            <a:endParaRPr lang="ko-KR" altLang="en-US" sz="15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AF3AED-8DFF-4D80-80BE-24D33EBCA9C3}"/>
              </a:ext>
            </a:extLst>
          </p:cNvPr>
          <p:cNvSpPr/>
          <p:nvPr/>
        </p:nvSpPr>
        <p:spPr>
          <a:xfrm>
            <a:off x="1664325" y="4378108"/>
            <a:ext cx="969777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클라이언트와 연결된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라우터간만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을 구성하는 방법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5D8DBC-6388-46E5-BE89-EB7FC3D3938F}"/>
              </a:ext>
            </a:extLst>
          </p:cNvPr>
          <p:cNvSpPr/>
          <p:nvPr/>
        </p:nvSpPr>
        <p:spPr>
          <a:xfrm>
            <a:off x="2198482" y="5065418"/>
            <a:ext cx="969777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종단 호스트 구현 방법에 비해 효율적임</a:t>
            </a:r>
            <a:endParaRPr lang="ko-KR" altLang="en-US" sz="15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920402-B58E-4020-BA0D-F7AD7AC4AE27}"/>
              </a:ext>
            </a:extLst>
          </p:cNvPr>
          <p:cNvSpPr/>
          <p:nvPr/>
        </p:nvSpPr>
        <p:spPr>
          <a:xfrm>
            <a:off x="2198482" y="5752728"/>
            <a:ext cx="969777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라우터쌍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간에만 보호되므로 라우터와 로컬 호스트간 연결을 보호하지 못할 수도 있음</a:t>
            </a:r>
          </a:p>
        </p:txBody>
      </p:sp>
    </p:spTree>
    <p:extLst>
      <p:ext uri="{BB962C8B-B14F-4D97-AF65-F5344CB8AC3E}">
        <p14:creationId xmlns:p14="http://schemas.microsoft.com/office/powerpoint/2010/main" val="184654020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FEAA92D-C635-4C1A-B531-E71D07EDD25D}"/>
              </a:ext>
            </a:extLst>
          </p:cNvPr>
          <p:cNvSpPr/>
          <p:nvPr/>
        </p:nvSpPr>
        <p:spPr>
          <a:xfrm>
            <a:off x="896289" y="1514380"/>
            <a:ext cx="5640313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 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구현 방법 </a:t>
            </a:r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– 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프로토콜 스택 결합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4E6045-7ADD-4A22-92F2-7A60A2944B2E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540491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0D9044-74B3-428B-B308-DD7F834FE000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기존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TCP/IP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프로토콜 스택과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을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결합해야하는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문제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BC2A3A-C206-4F8B-8DFA-9C2A560A9BD1}"/>
              </a:ext>
            </a:extLst>
          </p:cNvPr>
          <p:cNvSpPr/>
          <p:nvPr/>
        </p:nvSpPr>
        <p:spPr>
          <a:xfrm>
            <a:off x="1664325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통합 구조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(Integrated Architecture),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스택 삽입 구조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(Bump in the Stack),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라인 삽입 구조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(Bump in the Wire)</a:t>
            </a:r>
            <a:endParaRPr lang="ko-KR" altLang="en-US" sz="15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5BA58F-7FF1-4507-B9BD-5F6E6EB79CAC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IPSec Implement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97535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FEAA92D-C635-4C1A-B531-E71D07EDD25D}"/>
              </a:ext>
            </a:extLst>
          </p:cNvPr>
          <p:cNvSpPr/>
          <p:nvPr/>
        </p:nvSpPr>
        <p:spPr>
          <a:xfrm>
            <a:off x="896289" y="1514380"/>
            <a:ext cx="5640313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 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구현 방법 </a:t>
            </a:r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– 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프로토콜 스택 결합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4E6045-7ADD-4A22-92F2-7A60A2944B2E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540491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0D9044-74B3-428B-B308-DD7F834FE000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통합 구조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(Integrated Architecture)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5BA58F-7FF1-4507-B9BD-5F6E6EB79CAC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IPSec Implement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D697C2-8D29-4750-9B80-EE8D6725FA58}"/>
              </a:ext>
            </a:extLst>
          </p:cNvPr>
          <p:cNvSpPr/>
          <p:nvPr/>
        </p:nvSpPr>
        <p:spPr>
          <a:xfrm>
            <a:off x="2198482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의 프로토콜과 기능을 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자체에 통합하는 방법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48B19D-7DEE-4867-A33A-B3647105D4BD}"/>
              </a:ext>
            </a:extLst>
          </p:cNvPr>
          <p:cNvSpPr/>
          <p:nvPr/>
        </p:nvSpPr>
        <p:spPr>
          <a:xfrm>
            <a:off x="2198482" y="369079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추가 하드웨어 필요 없고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일반 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처럼 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기능이 쉽게 제공될 수 있음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66BBAE-10A4-478E-AD62-68B3DDEF0F6F}"/>
              </a:ext>
            </a:extLst>
          </p:cNvPr>
          <p:cNvSpPr/>
          <p:nvPr/>
        </p:nvSpPr>
        <p:spPr>
          <a:xfrm>
            <a:off x="2198482" y="437810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IPv6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은 기본 스펙이지만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IPv4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는 각 장비의 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구현을 전부 변경해야 하므로 불가능</a:t>
            </a:r>
          </a:p>
        </p:txBody>
      </p:sp>
    </p:spTree>
    <p:extLst>
      <p:ext uri="{BB962C8B-B14F-4D97-AF65-F5344CB8AC3E}">
        <p14:creationId xmlns:p14="http://schemas.microsoft.com/office/powerpoint/2010/main" val="326721061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FEAA92D-C635-4C1A-B531-E71D07EDD25D}"/>
              </a:ext>
            </a:extLst>
          </p:cNvPr>
          <p:cNvSpPr/>
          <p:nvPr/>
        </p:nvSpPr>
        <p:spPr>
          <a:xfrm>
            <a:off x="896289" y="1514380"/>
            <a:ext cx="5640313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 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구현 방법 </a:t>
            </a:r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– 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프로토콜 스택 결합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4E6045-7ADD-4A22-92F2-7A60A2944B2E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540491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0D9044-74B3-428B-B308-DD7F834FE000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스택 삽입 구조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5BA58F-7FF1-4507-B9BD-5F6E6EB79CAC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IPSec Implement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D697C2-8D29-4750-9B80-EE8D6725FA58}"/>
              </a:ext>
            </a:extLst>
          </p:cNvPr>
          <p:cNvSpPr/>
          <p:nvPr/>
        </p:nvSpPr>
        <p:spPr>
          <a:xfrm>
            <a:off x="2198482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와 </a:t>
            </a:r>
            <a:r>
              <a:rPr lang="ko-KR" altLang="en-US" sz="15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테이터링크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계층 사이에 별도의 구조 계층으로 삽입하는 것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48B19D-7DEE-4867-A33A-B3647105D4BD}"/>
              </a:ext>
            </a:extLst>
          </p:cNvPr>
          <p:cNvSpPr/>
          <p:nvPr/>
        </p:nvSpPr>
        <p:spPr>
          <a:xfrm>
            <a:off x="2198482" y="369079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기능이 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와 분리되므로 어떤 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장비에도 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을 적용 가능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66BBAE-10A4-478E-AD62-68B3DDEF0F6F}"/>
              </a:ext>
            </a:extLst>
          </p:cNvPr>
          <p:cNvSpPr/>
          <p:nvPr/>
        </p:nvSpPr>
        <p:spPr>
          <a:xfrm>
            <a:off x="2198482" y="437810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통합 구조에 비해 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TCP/IP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스택에서 오버헤드가 증가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1DCAB6-4E06-42B6-AB23-3AD2EF550DE4}"/>
              </a:ext>
            </a:extLst>
          </p:cNvPr>
          <p:cNvSpPr/>
          <p:nvPr/>
        </p:nvSpPr>
        <p:spPr>
          <a:xfrm>
            <a:off x="2198482" y="506541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일반적으로 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IPv4 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호스트에서 쓰임</a:t>
            </a:r>
          </a:p>
        </p:txBody>
      </p:sp>
      <p:pic>
        <p:nvPicPr>
          <p:cNvPr id="12" name="그림 11" descr="http://mblogthumb3.phinf.naver.net/20110823_282/eqelizer_1314106177850_J70nbI_png/082311_1329_01IPSecIPSe2.png?type=w2">
            <a:extLst>
              <a:ext uri="{FF2B5EF4-FFF2-40B4-BE49-F238E27FC236}">
                <a16:creationId xmlns:a16="http://schemas.microsoft.com/office/drawing/2014/main" id="{25D68DC8-AA98-4CA9-9EBB-54E69A75D4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288" y="385385"/>
            <a:ext cx="3626628" cy="3174514"/>
          </a:xfrm>
          <a:prstGeom prst="rect">
            <a:avLst/>
          </a:prstGeom>
          <a:noFill/>
          <a:ln>
            <a:noFill/>
          </a:ln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99956765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FEAA92D-C635-4C1A-B531-E71D07EDD25D}"/>
              </a:ext>
            </a:extLst>
          </p:cNvPr>
          <p:cNvSpPr/>
          <p:nvPr/>
        </p:nvSpPr>
        <p:spPr>
          <a:xfrm>
            <a:off x="896289" y="1514380"/>
            <a:ext cx="5640313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 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구현 방법 </a:t>
            </a:r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– 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프로토콜 스택 결합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4E6045-7ADD-4A22-92F2-7A60A2944B2E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540491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0D9044-74B3-428B-B308-DD7F834FE000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라인 삽입 구조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5BA58F-7FF1-4507-B9BD-5F6E6EB79CAC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IPSec Implement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D697C2-8D29-4750-9B80-EE8D6725FA58}"/>
              </a:ext>
            </a:extLst>
          </p:cNvPr>
          <p:cNvSpPr/>
          <p:nvPr/>
        </p:nvSpPr>
        <p:spPr>
          <a:xfrm>
            <a:off x="2198482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서비스를 제공하는 하드웨어 장비를 추가하는 방법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48B19D-7DEE-4867-A33A-B3647105D4BD}"/>
              </a:ext>
            </a:extLst>
          </p:cNvPr>
          <p:cNvSpPr/>
          <p:nvPr/>
        </p:nvSpPr>
        <p:spPr>
          <a:xfrm>
            <a:off x="2198482" y="369079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비 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라우터를 개조하여 보안상의 이점을 제공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66BBAE-10A4-478E-AD62-68B3DDEF0F6F}"/>
              </a:ext>
            </a:extLst>
          </p:cNvPr>
          <p:cNvSpPr/>
          <p:nvPr/>
        </p:nvSpPr>
        <p:spPr>
          <a:xfrm>
            <a:off x="2198482" y="437810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하지만 네트워크가 복잡해지고 구현 비용이 비쌈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1DCAB6-4E06-42B6-AB23-3AD2EF550DE4}"/>
              </a:ext>
            </a:extLst>
          </p:cNvPr>
          <p:cNvSpPr/>
          <p:nvPr/>
        </p:nvSpPr>
        <p:spPr>
          <a:xfrm>
            <a:off x="2198482" y="506541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BITS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와 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BITW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는 실제로는 똑같은 원리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하드웨어 구현인가 소프트웨어 구현인가의 차이</a:t>
            </a:r>
          </a:p>
        </p:txBody>
      </p:sp>
      <p:pic>
        <p:nvPicPr>
          <p:cNvPr id="14" name="그림 13" descr="http://mblogthumb2.phinf.naver.net/20110823_81/eqelizer_1314106177996_lu1UKM_png/082311_1329_01IPSecIPSe3.png?type=w2">
            <a:extLst>
              <a:ext uri="{FF2B5EF4-FFF2-40B4-BE49-F238E27FC236}">
                <a16:creationId xmlns:a16="http://schemas.microsoft.com/office/drawing/2014/main" id="{24B1E425-489D-43E1-B0A0-9B523C3D44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55" y="309150"/>
            <a:ext cx="5188585" cy="2410460"/>
          </a:xfrm>
          <a:prstGeom prst="rect">
            <a:avLst/>
          </a:prstGeom>
          <a:noFill/>
          <a:ln>
            <a:noFill/>
          </a:ln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04849074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FEAA92D-C635-4C1A-B531-E71D07EDD25D}"/>
              </a:ext>
            </a:extLst>
          </p:cNvPr>
          <p:cNvSpPr/>
          <p:nvPr/>
        </p:nvSpPr>
        <p:spPr>
          <a:xfrm>
            <a:off x="896290" y="1514380"/>
            <a:ext cx="4698752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Inbound Packet Processing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4E6045-7ADD-4A22-92F2-7A60A2944B2E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444525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5BA58F-7FF1-4507-B9BD-5F6E6EB79CAC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IPSec Packet</a:t>
            </a:r>
          </a:p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Processing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C43FAC0-1A2B-46C2-B864-61425F5053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80500" y="2227158"/>
            <a:ext cx="6831000" cy="4192116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7059168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FEAA92D-C635-4C1A-B531-E71D07EDD25D}"/>
              </a:ext>
            </a:extLst>
          </p:cNvPr>
          <p:cNvSpPr/>
          <p:nvPr/>
        </p:nvSpPr>
        <p:spPr>
          <a:xfrm>
            <a:off x="896289" y="1514380"/>
            <a:ext cx="5078997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Outbound Packet Processing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4E6045-7ADD-4A22-92F2-7A60A2944B2E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478022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5BA58F-7FF1-4507-B9BD-5F6E6EB79CAC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IPSec Packet</a:t>
            </a:r>
          </a:p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Processing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250C02-0536-4028-9CBD-8A5DB2ACFB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50902" y="2265822"/>
            <a:ext cx="6690196" cy="3829232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08212555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5447267" y="3036585"/>
            <a:ext cx="1297471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500" b="1" spc="3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END</a:t>
            </a:r>
            <a:endParaRPr lang="ko-KR" altLang="en-US" sz="4500" b="1" spc="300" dirty="0"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7FD7D-AE21-47AB-8046-06BA5EA05C98}"/>
              </a:ext>
            </a:extLst>
          </p:cNvPr>
          <p:cNvSpPr txBox="1"/>
          <p:nvPr/>
        </p:nvSpPr>
        <p:spPr>
          <a:xfrm>
            <a:off x="3711464" y="6319638"/>
            <a:ext cx="47793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https://github.com/Minusi/EncryptionSystem</a:t>
            </a:r>
            <a:endParaRPr lang="ko-KR" altLang="en-US" sz="1500" dirty="0">
              <a:solidFill>
                <a:schemeClr val="bg1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CCFD9-E26B-49F1-BC09-A2B7826D9D10}"/>
              </a:ext>
            </a:extLst>
          </p:cNvPr>
          <p:cNvSpPr txBox="1"/>
          <p:nvPr/>
        </p:nvSpPr>
        <p:spPr>
          <a:xfrm>
            <a:off x="3706303" y="5914689"/>
            <a:ext cx="477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IPSEC PPT &amp; Word </a:t>
            </a:r>
            <a:r>
              <a:rPr lang="ko-KR" altLang="en-US" dirty="0">
                <a:solidFill>
                  <a:srgbClr val="FFC0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자료 위치 </a:t>
            </a:r>
            <a:r>
              <a:rPr lang="en-US" altLang="ko-KR" dirty="0">
                <a:solidFill>
                  <a:srgbClr val="FFC0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:</a:t>
            </a:r>
            <a:endParaRPr lang="ko-KR" altLang="en-US" dirty="0">
              <a:solidFill>
                <a:srgbClr val="FFC0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4314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A H</a:t>
            </a:r>
            <a:endParaRPr lang="ko-KR" altLang="en-US" sz="30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167063-AAB8-4CB1-B032-C035CDCD81A2}"/>
              </a:ext>
            </a:extLst>
          </p:cNvPr>
          <p:cNvSpPr/>
          <p:nvPr/>
        </p:nvSpPr>
        <p:spPr>
          <a:xfrm>
            <a:off x="896293" y="1514380"/>
            <a:ext cx="3904307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Authentication Header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DDD342-5EE5-436F-B9B3-6C62B658664A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366665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데이터그램의 전체 또는 일부에 대한 인증 제공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2B9C70-4EC3-485A-9758-80A04950382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계산에 쓰이는 부분과 헤더 위치는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모드와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 Version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에 따라 다름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16670E-4B23-4EB7-9791-25737C08EF89}"/>
              </a:ext>
            </a:extLst>
          </p:cNvPr>
          <p:cNvSpPr/>
          <p:nvPr/>
        </p:nvSpPr>
        <p:spPr>
          <a:xfrm>
            <a:off x="1664328" y="369079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공유된 키를 이용하여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해싱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알고리즘을 수행하여 무결성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236286-C3B1-4BDA-AC7F-A58BB12F5352}"/>
              </a:ext>
            </a:extLst>
          </p:cNvPr>
          <p:cNvSpPr/>
          <p:nvPr/>
        </p:nvSpPr>
        <p:spPr>
          <a:xfrm>
            <a:off x="1664328" y="4378109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AH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는 메시지의 무결성을 제공하나 </a:t>
            </a:r>
            <a:r>
              <a:rPr lang="ko-KR" altLang="en-US" dirty="0">
                <a:solidFill>
                  <a:srgbClr val="FFD7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암호화는 하지 않는다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049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AH Format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0CEFA8-D3BF-4F41-9B7E-70A15BB84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65" y="1533624"/>
            <a:ext cx="6277070" cy="34102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76F47E2-9FEC-414C-89F4-1CF3C52A15C2}"/>
              </a:ext>
            </a:extLst>
          </p:cNvPr>
          <p:cNvSpPr/>
          <p:nvPr/>
        </p:nvSpPr>
        <p:spPr>
          <a:xfrm>
            <a:off x="5204202" y="5016303"/>
            <a:ext cx="1783596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AH Format</a:t>
            </a:r>
            <a:endParaRPr lang="ko-KR" altLang="en-US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233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40CEFA8-D3BF-4F41-9B7E-70A15BB84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16" y="2202774"/>
            <a:ext cx="4514098" cy="245245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CEDD5-DDF9-449B-9BC5-AF75370BC813}"/>
              </a:ext>
            </a:extLst>
          </p:cNvPr>
          <p:cNvSpPr/>
          <p:nvPr/>
        </p:nvSpPr>
        <p:spPr>
          <a:xfrm>
            <a:off x="5867400" y="876300"/>
            <a:ext cx="2516863" cy="493014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Next Header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31A1A2-93B8-4FD3-9646-CFCE88D8FFD7}"/>
              </a:ext>
            </a:extLst>
          </p:cNvPr>
          <p:cNvSpPr/>
          <p:nvPr/>
        </p:nvSpPr>
        <p:spPr>
          <a:xfrm>
            <a:off x="6326521" y="1711835"/>
            <a:ext cx="4908488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AH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다음에 오는 헤더의 프로토콜 번호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3CCEF4-90AC-478C-9D2F-D284EF1AA2C3}"/>
              </a:ext>
            </a:extLst>
          </p:cNvPr>
          <p:cNvSpPr/>
          <p:nvPr/>
        </p:nvSpPr>
        <p:spPr>
          <a:xfrm>
            <a:off x="6326521" y="2267112"/>
            <a:ext cx="4908488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헤더를 서로 연결하는 데 사용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5AA0027-6D7F-4C32-AD3E-E0BE4211CE6F}"/>
              </a:ext>
            </a:extLst>
          </p:cNvPr>
          <p:cNvCxnSpPr>
            <a:cxnSpLocks/>
          </p:cNvCxnSpPr>
          <p:nvPr/>
        </p:nvCxnSpPr>
        <p:spPr>
          <a:xfrm>
            <a:off x="6096000" y="1369314"/>
            <a:ext cx="203401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10FDF76-EA01-4D8F-8AB3-1CA0891DBEA8}"/>
              </a:ext>
            </a:extLst>
          </p:cNvPr>
          <p:cNvGrpSpPr/>
          <p:nvPr/>
        </p:nvGrpSpPr>
        <p:grpSpPr>
          <a:xfrm>
            <a:off x="6440374" y="2971287"/>
            <a:ext cx="4794635" cy="3125129"/>
            <a:chOff x="6440374" y="2971287"/>
            <a:chExt cx="4794635" cy="31251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B25164E-EC6B-4C13-99BA-E414667C8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0374" y="2971287"/>
              <a:ext cx="4794635" cy="3125129"/>
            </a:xfrm>
            <a:prstGeom prst="rect">
              <a:avLst/>
            </a:prstGeom>
            <a:solidFill>
              <a:srgbClr val="404040"/>
            </a:solidFill>
            <a:ln w="38100" cmpd="dbl">
              <a:solidFill>
                <a:schemeClr val="bg1"/>
              </a:solidFill>
              <a:miter lim="800000"/>
            </a:ln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CF7E3FD-2503-4625-9932-F4998CD0BF17}"/>
                </a:ext>
              </a:extLst>
            </p:cNvPr>
            <p:cNvSpPr/>
            <p:nvPr/>
          </p:nvSpPr>
          <p:spPr>
            <a:xfrm>
              <a:off x="6491288" y="4200525"/>
              <a:ext cx="4610100" cy="442913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DC97C-22A6-42CE-8B2D-C504FBA2E276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AH Format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4191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40CEFA8-D3BF-4F41-9B7E-70A15BB84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16" y="2202774"/>
            <a:ext cx="4514098" cy="245245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CEDD5-DDF9-449B-9BC5-AF75370BC813}"/>
              </a:ext>
            </a:extLst>
          </p:cNvPr>
          <p:cNvSpPr/>
          <p:nvPr/>
        </p:nvSpPr>
        <p:spPr>
          <a:xfrm>
            <a:off x="5867400" y="876300"/>
            <a:ext cx="3014050" cy="493014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Payload Length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31A1A2-93B8-4FD3-9646-CFCE88D8FFD7}"/>
              </a:ext>
            </a:extLst>
          </p:cNvPr>
          <p:cNvSpPr/>
          <p:nvPr/>
        </p:nvSpPr>
        <p:spPr>
          <a:xfrm>
            <a:off x="6326521" y="1711835"/>
            <a:ext cx="4908488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인증 헤더 자체의 길이를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32bit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단위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- 2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한 값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5AA0027-6D7F-4C32-AD3E-E0BE4211CE6F}"/>
              </a:ext>
            </a:extLst>
          </p:cNvPr>
          <p:cNvCxnSpPr>
            <a:cxnSpLocks/>
          </p:cNvCxnSpPr>
          <p:nvPr/>
        </p:nvCxnSpPr>
        <p:spPr>
          <a:xfrm>
            <a:off x="6096000" y="1369314"/>
            <a:ext cx="257722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0FF999-44D4-43F2-A9C5-29909A6A727F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AH Format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259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40CEFA8-D3BF-4F41-9B7E-70A15BB84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16" y="2202774"/>
            <a:ext cx="4514098" cy="245245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CEDD5-DDF9-449B-9BC5-AF75370BC813}"/>
              </a:ext>
            </a:extLst>
          </p:cNvPr>
          <p:cNvSpPr/>
          <p:nvPr/>
        </p:nvSpPr>
        <p:spPr>
          <a:xfrm>
            <a:off x="5877585" y="876300"/>
            <a:ext cx="1890288" cy="493014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Reserved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31A1A2-93B8-4FD3-9646-CFCE88D8FFD7}"/>
              </a:ext>
            </a:extLst>
          </p:cNvPr>
          <p:cNvSpPr/>
          <p:nvPr/>
        </p:nvSpPr>
        <p:spPr>
          <a:xfrm>
            <a:off x="6326521" y="1711835"/>
            <a:ext cx="4908488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예약된 값으로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0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으로 설정 및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미사용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5AA0027-6D7F-4C32-AD3E-E0BE4211CE6F}"/>
              </a:ext>
            </a:extLst>
          </p:cNvPr>
          <p:cNvCxnSpPr>
            <a:cxnSpLocks/>
          </p:cNvCxnSpPr>
          <p:nvPr/>
        </p:nvCxnSpPr>
        <p:spPr>
          <a:xfrm>
            <a:off x="6096000" y="1369314"/>
            <a:ext cx="14817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E8B281-F044-4DC1-ACFC-41CA8D05F497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AH Format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2757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40CEFA8-D3BF-4F41-9B7E-70A15BB84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16" y="2202774"/>
            <a:ext cx="4514098" cy="245245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CEDD5-DDF9-449B-9BC5-AF75370BC813}"/>
              </a:ext>
            </a:extLst>
          </p:cNvPr>
          <p:cNvSpPr/>
          <p:nvPr/>
        </p:nvSpPr>
        <p:spPr>
          <a:xfrm>
            <a:off x="5877585" y="876300"/>
            <a:ext cx="1003049" cy="493014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SPI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31A1A2-93B8-4FD3-9646-CFCE88D8FFD7}"/>
              </a:ext>
            </a:extLst>
          </p:cNvPr>
          <p:cNvSpPr/>
          <p:nvPr/>
        </p:nvSpPr>
        <p:spPr>
          <a:xfrm>
            <a:off x="6326521" y="1711835"/>
            <a:ext cx="5280022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이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데이터그램에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쓰일 보안 연관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(SA)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를 식별하는 필드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5AA0027-6D7F-4C32-AD3E-E0BE4211CE6F}"/>
              </a:ext>
            </a:extLst>
          </p:cNvPr>
          <p:cNvCxnSpPr>
            <a:cxnSpLocks/>
          </p:cNvCxnSpPr>
          <p:nvPr/>
        </p:nvCxnSpPr>
        <p:spPr>
          <a:xfrm>
            <a:off x="6096000" y="1369314"/>
            <a:ext cx="55829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237E72-7641-4EB7-98F3-5C2D9290EFD6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AH Format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771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40CEFA8-D3BF-4F41-9B7E-70A15BB84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16" y="2202774"/>
            <a:ext cx="4514098" cy="245245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CEDD5-DDF9-449B-9BC5-AF75370BC813}"/>
              </a:ext>
            </a:extLst>
          </p:cNvPr>
          <p:cNvSpPr/>
          <p:nvPr/>
        </p:nvSpPr>
        <p:spPr>
          <a:xfrm>
            <a:off x="5877585" y="876300"/>
            <a:ext cx="3130613" cy="493014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Sequence </a:t>
            </a:r>
            <a:r>
              <a:rPr lang="en-US" altLang="ko-KR" sz="27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Numer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31A1A2-93B8-4FD3-9646-CFCE88D8FFD7}"/>
              </a:ext>
            </a:extLst>
          </p:cNvPr>
          <p:cNvSpPr/>
          <p:nvPr/>
        </p:nvSpPr>
        <p:spPr>
          <a:xfrm>
            <a:off x="6326521" y="1711835"/>
            <a:ext cx="5280022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SA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를 사용하여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데이터그램이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송신될 때마다 증가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5AA0027-6D7F-4C32-AD3E-E0BE4211CE6F}"/>
              </a:ext>
            </a:extLst>
          </p:cNvPr>
          <p:cNvCxnSpPr>
            <a:cxnSpLocks/>
          </p:cNvCxnSpPr>
          <p:nvPr/>
        </p:nvCxnSpPr>
        <p:spPr>
          <a:xfrm>
            <a:off x="6096000" y="1369314"/>
            <a:ext cx="269491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FADCFA-6631-40E5-A242-9BAD212ACF35}"/>
              </a:ext>
            </a:extLst>
          </p:cNvPr>
          <p:cNvSpPr/>
          <p:nvPr/>
        </p:nvSpPr>
        <p:spPr>
          <a:xfrm>
            <a:off x="6326521" y="2267112"/>
            <a:ext cx="4908488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두 장비 사이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SA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가 확립될 때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0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으로 초기화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881689-AF41-4D88-917A-E6F44236023A}"/>
              </a:ext>
            </a:extLst>
          </p:cNvPr>
          <p:cNvSpPr/>
          <p:nvPr/>
        </p:nvSpPr>
        <p:spPr>
          <a:xfrm>
            <a:off x="6320769" y="2822388"/>
            <a:ext cx="4908488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특정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SA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내에서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데이터그램을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유일하게 식별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4296FF-6BB8-4895-B023-DADE6FE4FCDF}"/>
              </a:ext>
            </a:extLst>
          </p:cNvPr>
          <p:cNvSpPr/>
          <p:nvPr/>
        </p:nvSpPr>
        <p:spPr>
          <a:xfrm>
            <a:off x="6336671" y="3397343"/>
            <a:ext cx="4908488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Replay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Attack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으로부터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IPSec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을 방어함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067A5D-7BF2-468B-B506-CA71A0CB5EF8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AH Format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2073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40CEFA8-D3BF-4F41-9B7E-70A15BB84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16" y="2202774"/>
            <a:ext cx="4514098" cy="245245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CEDD5-DDF9-449B-9BC5-AF75370BC813}"/>
              </a:ext>
            </a:extLst>
          </p:cNvPr>
          <p:cNvSpPr/>
          <p:nvPr/>
        </p:nvSpPr>
        <p:spPr>
          <a:xfrm>
            <a:off x="5877585" y="876300"/>
            <a:ext cx="3737195" cy="493014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Authentication Data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31A1A2-93B8-4FD3-9646-CFCE88D8FFD7}"/>
              </a:ext>
            </a:extLst>
          </p:cNvPr>
          <p:cNvSpPr/>
          <p:nvPr/>
        </p:nvSpPr>
        <p:spPr>
          <a:xfrm>
            <a:off x="6326521" y="1711835"/>
            <a:ext cx="5280022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AH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프로토콜이 수행한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해싱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알고리즘 결과값 포함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5AA0027-6D7F-4C32-AD3E-E0BE4211CE6F}"/>
              </a:ext>
            </a:extLst>
          </p:cNvPr>
          <p:cNvCxnSpPr>
            <a:cxnSpLocks/>
          </p:cNvCxnSpPr>
          <p:nvPr/>
        </p:nvCxnSpPr>
        <p:spPr>
          <a:xfrm>
            <a:off x="6096000" y="1369314"/>
            <a:ext cx="328339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FADCFA-6631-40E5-A242-9BAD212ACF35}"/>
              </a:ext>
            </a:extLst>
          </p:cNvPr>
          <p:cNvSpPr/>
          <p:nvPr/>
        </p:nvSpPr>
        <p:spPr>
          <a:xfrm>
            <a:off x="6326521" y="2267112"/>
            <a:ext cx="4908488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이 때 변경될 수 있는 필드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(TTL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등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제외하고 계산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35496B-E42D-47B4-823E-2C6A3B4C4BCC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AH Format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00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4986560" y="1467522"/>
            <a:ext cx="2218877" cy="55399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000" b="1" spc="300" dirty="0">
                <a:solidFill>
                  <a:srgbClr val="FFD7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CONTENTS</a:t>
            </a:r>
            <a:endParaRPr lang="ko-KR" altLang="en-US" sz="3000" b="1" spc="300" dirty="0">
              <a:solidFill>
                <a:srgbClr val="FFD7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2338" y="2575518"/>
            <a:ext cx="747320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100" b="1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개 요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215C334-A177-477F-8D3B-EB4E6B3555E1}"/>
              </a:ext>
            </a:extLst>
          </p:cNvPr>
          <p:cNvCxnSpPr>
            <a:cxnSpLocks/>
          </p:cNvCxnSpPr>
          <p:nvPr/>
        </p:nvCxnSpPr>
        <p:spPr>
          <a:xfrm>
            <a:off x="4986561" y="2021520"/>
            <a:ext cx="2218877" cy="0"/>
          </a:xfrm>
          <a:prstGeom prst="line">
            <a:avLst/>
          </a:prstGeom>
          <a:ln w="25400">
            <a:solidFill>
              <a:schemeClr val="bg1"/>
            </a:soli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CE0B82-B754-4E3A-A2C0-CD7506911CE7}"/>
              </a:ext>
            </a:extLst>
          </p:cNvPr>
          <p:cNvSpPr txBox="1"/>
          <p:nvPr/>
        </p:nvSpPr>
        <p:spPr>
          <a:xfrm>
            <a:off x="5722338" y="3221251"/>
            <a:ext cx="747320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100" b="1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구 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6F253-EB19-416C-95E2-4592A8E0D8B4}"/>
              </a:ext>
            </a:extLst>
          </p:cNvPr>
          <p:cNvSpPr/>
          <p:nvPr/>
        </p:nvSpPr>
        <p:spPr>
          <a:xfrm>
            <a:off x="7986906" y="5426896"/>
            <a:ext cx="370800" cy="369269"/>
          </a:xfrm>
          <a:prstGeom prst="rect">
            <a:avLst/>
          </a:prstGeom>
          <a:noFill/>
          <a:ln w="571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</a:t>
            </a:r>
            <a:endParaRPr lang="ko-KR" altLang="en-US" sz="1500" b="1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8BF3A2-D892-43C8-B900-B3513C31C48E}"/>
              </a:ext>
            </a:extLst>
          </p:cNvPr>
          <p:cNvSpPr txBox="1"/>
          <p:nvPr/>
        </p:nvSpPr>
        <p:spPr>
          <a:xfrm>
            <a:off x="5814511" y="3866984"/>
            <a:ext cx="562976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100" b="1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AH</a:t>
            </a:r>
            <a:endParaRPr lang="ko-KR" altLang="en-US" sz="2100" b="1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491F1B-AB8C-40CD-BA49-5518215ECC18}"/>
              </a:ext>
            </a:extLst>
          </p:cNvPr>
          <p:cNvSpPr txBox="1"/>
          <p:nvPr/>
        </p:nvSpPr>
        <p:spPr>
          <a:xfrm>
            <a:off x="5742376" y="4514680"/>
            <a:ext cx="707245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100" b="1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ESP</a:t>
            </a:r>
            <a:endParaRPr lang="ko-KR" altLang="en-US" sz="2100" b="1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24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A H</a:t>
            </a:r>
            <a:endParaRPr lang="ko-KR" altLang="en-US" sz="30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167063-AAB8-4CB1-B032-C035CDCD81A2}"/>
              </a:ext>
            </a:extLst>
          </p:cNvPr>
          <p:cNvSpPr/>
          <p:nvPr/>
        </p:nvSpPr>
        <p:spPr>
          <a:xfrm>
            <a:off x="896293" y="1514380"/>
            <a:ext cx="3904307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Authentication Header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DDD342-5EE5-436F-B9B3-6C62B658664A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366665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AH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는 단독으로 사용하거나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ESP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와 결합하여 사용할 수 있음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2B9C70-4EC3-485A-9758-80A04950382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ESP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는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AH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가 할 수 있는 모든 기능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+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암호화 서비스 제공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16670E-4B23-4EB7-9791-25737C08EF89}"/>
              </a:ext>
            </a:extLst>
          </p:cNvPr>
          <p:cNvSpPr/>
          <p:nvPr/>
        </p:nvSpPr>
        <p:spPr>
          <a:xfrm>
            <a:off x="1664328" y="369079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무결성 범위에서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AH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와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ESP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가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차이남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236286-C3B1-4BDA-AC7F-A58BB12F5352}"/>
              </a:ext>
            </a:extLst>
          </p:cNvPr>
          <p:cNvSpPr/>
          <p:nvPr/>
        </p:nvSpPr>
        <p:spPr>
          <a:xfrm>
            <a:off x="2135108" y="4378109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ESP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로 해당 필드를 </a:t>
            </a:r>
            <a:r>
              <a:rPr lang="ko-KR" altLang="en-US" sz="15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캡슐화하지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sz="15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않는한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헤더 필드를 보호하지 않음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  <a:endParaRPr lang="ko-KR" altLang="en-US" sz="15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572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A H</a:t>
            </a:r>
            <a:endParaRPr lang="ko-KR" altLang="en-US" sz="30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167063-AAB8-4CB1-B032-C035CDCD81A2}"/>
              </a:ext>
            </a:extLst>
          </p:cNvPr>
          <p:cNvSpPr/>
          <p:nvPr/>
        </p:nvSpPr>
        <p:spPr>
          <a:xfrm>
            <a:off x="896293" y="1514380"/>
            <a:ext cx="4101220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AH </a:t>
            </a:r>
            <a:r>
              <a:rPr lang="ko-KR" altLang="en-US" sz="27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데이터그램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위치 </a:t>
            </a:r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· 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연결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DDD342-5EE5-436F-B9B3-6C62B658664A}"/>
              </a:ext>
            </a:extLst>
          </p:cNvPr>
          <p:cNvCxnSpPr>
            <a:cxnSpLocks/>
          </p:cNvCxnSpPr>
          <p:nvPr/>
        </p:nvCxnSpPr>
        <p:spPr>
          <a:xfrm>
            <a:off x="1023042" y="1951398"/>
            <a:ext cx="381150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IPv6 +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전송 모드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2B9C70-4EC3-485A-9758-80A04950382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IPv6 +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터널 모드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16670E-4B23-4EB7-9791-25737C08EF89}"/>
              </a:ext>
            </a:extLst>
          </p:cNvPr>
          <p:cNvSpPr/>
          <p:nvPr/>
        </p:nvSpPr>
        <p:spPr>
          <a:xfrm>
            <a:off x="1664328" y="369079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IPv4 +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전송 모드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9BCEBB-59B1-4157-BAC3-43AE973F8721}"/>
              </a:ext>
            </a:extLst>
          </p:cNvPr>
          <p:cNvSpPr/>
          <p:nvPr/>
        </p:nvSpPr>
        <p:spPr>
          <a:xfrm>
            <a:off x="1664328" y="4378109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IPv4 +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터널 모드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056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IPSec Tunnel</a:t>
            </a:r>
          </a:p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Mode</a:t>
            </a:r>
            <a:endParaRPr lang="ko-KR" altLang="en-US" sz="21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167063-AAB8-4CB1-B032-C035CDCD81A2}"/>
              </a:ext>
            </a:extLst>
          </p:cNvPr>
          <p:cNvSpPr/>
          <p:nvPr/>
        </p:nvSpPr>
        <p:spPr>
          <a:xfrm>
            <a:off x="896293" y="1514380"/>
            <a:ext cx="2888056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Transport Mode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DDD342-5EE5-436F-B9B3-6C62B658664A}"/>
              </a:ext>
            </a:extLst>
          </p:cNvPr>
          <p:cNvCxnSpPr>
            <a:cxnSpLocks/>
          </p:cNvCxnSpPr>
          <p:nvPr/>
        </p:nvCxnSpPr>
        <p:spPr>
          <a:xfrm>
            <a:off x="1023042" y="1951398"/>
            <a:ext cx="262550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전송 계층에서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로 내려온 메시지를 보호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2B9C70-4EC3-485A-9758-80A04950382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메시지는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AH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또는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AH + ESP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조합에 의해 처리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16670E-4B23-4EB7-9791-25737C08EF89}"/>
              </a:ext>
            </a:extLst>
          </p:cNvPr>
          <p:cNvSpPr/>
          <p:nvPr/>
        </p:nvSpPr>
        <p:spPr>
          <a:xfrm>
            <a:off x="1664328" y="369079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전송 헤더와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헤더 사이에 위치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9BCEBB-59B1-4157-BAC3-43AE973F8721}"/>
              </a:ext>
            </a:extLst>
          </p:cNvPr>
          <p:cNvSpPr/>
          <p:nvPr/>
        </p:nvSpPr>
        <p:spPr>
          <a:xfrm>
            <a:off x="1664328" y="4378109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을 실행하는 호스트에서 종단간 보안을 필요로 할 때 사용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12" name="그림 11" descr="http://mblogthumb3.phinf.naver.net/20110823_214/eqelizer_1314106178124_92M6l6_png/082311_1329_01IPSecIPSe4.png?type=w2">
            <a:extLst>
              <a:ext uri="{FF2B5EF4-FFF2-40B4-BE49-F238E27FC236}">
                <a16:creationId xmlns:a16="http://schemas.microsoft.com/office/drawing/2014/main" id="{37FDABFE-A3B5-45A1-A0E4-AA88355CEE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507" y="1400853"/>
            <a:ext cx="5188585" cy="1101090"/>
          </a:xfrm>
          <a:prstGeom prst="rect">
            <a:avLst/>
          </a:prstGeom>
          <a:noFill/>
          <a:ln>
            <a:noFill/>
          </a:ln>
          <a:effectLst>
            <a:softEdge rad="19050"/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080EC9-B881-4A4F-B41C-59F1CD6F6972}"/>
              </a:ext>
            </a:extLst>
          </p:cNvPr>
          <p:cNvSpPr/>
          <p:nvPr/>
        </p:nvSpPr>
        <p:spPr>
          <a:xfrm>
            <a:off x="1664328" y="5031634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엔드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-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투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-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엔드 간에 사용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380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http://mblogthumb4.phinf.naver.net/20110823_135/eqelizer_1314106178279_n8ONuu_png/082311_1329_01IPSecIPSe5.png?type=w2">
            <a:extLst>
              <a:ext uri="{FF2B5EF4-FFF2-40B4-BE49-F238E27FC236}">
                <a16:creationId xmlns:a16="http://schemas.microsoft.com/office/drawing/2014/main" id="{56F00C74-2A05-4F3B-8A7C-3152016FB3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507" y="391065"/>
            <a:ext cx="5198745" cy="2246630"/>
          </a:xfrm>
          <a:prstGeom prst="rect">
            <a:avLst/>
          </a:prstGeom>
          <a:noFill/>
          <a:ln>
            <a:noFill/>
          </a:ln>
          <a:effectLst>
            <a:softEdge rad="19050"/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IPSec Transport Mode</a:t>
            </a:r>
            <a:endParaRPr lang="ko-KR" altLang="en-US" sz="21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167063-AAB8-4CB1-B032-C035CDCD81A2}"/>
              </a:ext>
            </a:extLst>
          </p:cNvPr>
          <p:cNvSpPr/>
          <p:nvPr/>
        </p:nvSpPr>
        <p:spPr>
          <a:xfrm>
            <a:off x="896293" y="1514380"/>
            <a:ext cx="2370782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Tunnel Mode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DDD342-5EE5-436F-B9B3-6C62B658664A}"/>
              </a:ext>
            </a:extLst>
          </p:cNvPr>
          <p:cNvCxnSpPr>
            <a:cxnSpLocks/>
          </p:cNvCxnSpPr>
          <p:nvPr/>
        </p:nvCxnSpPr>
        <p:spPr>
          <a:xfrm>
            <a:off x="1023042" y="1951398"/>
            <a:ext cx="211068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완전한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데이터그램을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보호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2B9C70-4EC3-485A-9758-80A04950382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헤더가 원본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헤더 앞에 위치하고 새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헤더가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헤더 앞에 위치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16670E-4B23-4EB7-9791-25737C08EF89}"/>
              </a:ext>
            </a:extLst>
          </p:cNvPr>
          <p:cNvSpPr/>
          <p:nvPr/>
        </p:nvSpPr>
        <p:spPr>
          <a:xfrm>
            <a:off x="1664328" y="369079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안전하지 않은 네트워크에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데이터그램을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전송할 때 쓰임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(ex : VPN)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9BCEBB-59B1-4157-BAC3-43AE973F8721}"/>
              </a:ext>
            </a:extLst>
          </p:cNvPr>
          <p:cNvSpPr/>
          <p:nvPr/>
        </p:nvSpPr>
        <p:spPr>
          <a:xfrm>
            <a:off x="1664328" y="4378109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라우터간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/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호스트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-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라우터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/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게이트웨이간에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이용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751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AH Mode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167063-AAB8-4CB1-B032-C035CDCD81A2}"/>
              </a:ext>
            </a:extLst>
          </p:cNvPr>
          <p:cNvSpPr/>
          <p:nvPr/>
        </p:nvSpPr>
        <p:spPr>
          <a:xfrm>
            <a:off x="896293" y="1514380"/>
            <a:ext cx="1694507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IPv6 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헤더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DDD342-5EE5-436F-B9B3-6C62B658664A}"/>
              </a:ext>
            </a:extLst>
          </p:cNvPr>
          <p:cNvCxnSpPr>
            <a:cxnSpLocks/>
          </p:cNvCxnSpPr>
          <p:nvPr/>
        </p:nvCxnSpPr>
        <p:spPr>
          <a:xfrm>
            <a:off x="1023042" y="1951398"/>
            <a:ext cx="142488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기본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IPv6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헤더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+ 2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개의 확장 헤더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라우팅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목적지옵션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 +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데이터그램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13" name="그림 12" descr="http://mblogthumb2.phinf.naver.net/20110823_293/eqelizer_1314106200683_bKsZxX_png/082311_1329_02IPSecIPSe1.png?type=w2">
            <a:extLst>
              <a:ext uri="{FF2B5EF4-FFF2-40B4-BE49-F238E27FC236}">
                <a16:creationId xmlns:a16="http://schemas.microsoft.com/office/drawing/2014/main" id="{3253A609-0CC9-4486-9ED7-DE570C05BB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667" y="3406952"/>
            <a:ext cx="6556666" cy="1352322"/>
          </a:xfrm>
          <a:prstGeom prst="rect">
            <a:avLst/>
          </a:prstGeom>
          <a:noFill/>
          <a:ln>
            <a:noFill/>
          </a:ln>
          <a:effectLst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3878754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AH Mode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167063-AAB8-4CB1-B032-C035CDCD81A2}"/>
              </a:ext>
            </a:extLst>
          </p:cNvPr>
          <p:cNvSpPr/>
          <p:nvPr/>
        </p:nvSpPr>
        <p:spPr>
          <a:xfrm>
            <a:off x="896293" y="1514380"/>
            <a:ext cx="3485207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IPv6 + 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전송 모드 </a:t>
            </a:r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(AH)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DDD342-5EE5-436F-B9B3-6C62B658664A}"/>
              </a:ext>
            </a:extLst>
          </p:cNvPr>
          <p:cNvCxnSpPr>
            <a:cxnSpLocks/>
          </p:cNvCxnSpPr>
          <p:nvPr/>
        </p:nvCxnSpPr>
        <p:spPr>
          <a:xfrm>
            <a:off x="1023042" y="1951398"/>
            <a:ext cx="325368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단순히 라우팅 확장 헤더와 목적지 옵션 헤더 사이에 위치하는 새로운 확장 헤더로 추가</a:t>
            </a:r>
          </a:p>
        </p:txBody>
      </p:sp>
      <p:pic>
        <p:nvPicPr>
          <p:cNvPr id="12" name="그림 11" descr="http://mblogthumb3.phinf.naver.net/20110823_14/eqelizer_1314106200828_7va0rP_png/082311_1329_02IPSecIPSe2.png?type=w2">
            <a:extLst>
              <a:ext uri="{FF2B5EF4-FFF2-40B4-BE49-F238E27FC236}">
                <a16:creationId xmlns:a16="http://schemas.microsoft.com/office/drawing/2014/main" id="{50555155-14C5-4A30-9DCE-FE29D1BBC2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667" y="3429000"/>
            <a:ext cx="6556666" cy="1795684"/>
          </a:xfrm>
          <a:prstGeom prst="rect">
            <a:avLst/>
          </a:prstGeom>
          <a:noFill/>
          <a:ln>
            <a:noFill/>
          </a:ln>
          <a:effectLst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3987228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7167063-AAB8-4CB1-B032-C035CDCD81A2}"/>
              </a:ext>
            </a:extLst>
          </p:cNvPr>
          <p:cNvSpPr/>
          <p:nvPr/>
        </p:nvSpPr>
        <p:spPr>
          <a:xfrm>
            <a:off x="896293" y="1514380"/>
            <a:ext cx="3485207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IPv6 + 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터널 모드 </a:t>
            </a:r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(AH)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DDD342-5EE5-436F-B9B3-6C62B658664A}"/>
              </a:ext>
            </a:extLst>
          </p:cNvPr>
          <p:cNvCxnSpPr>
            <a:cxnSpLocks/>
          </p:cNvCxnSpPr>
          <p:nvPr/>
        </p:nvCxnSpPr>
        <p:spPr>
          <a:xfrm>
            <a:off x="1023042" y="1951398"/>
            <a:ext cx="325368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AH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헤더를 포함하는 새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IPv6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데이터그램으로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캡슐화</a:t>
            </a:r>
          </a:p>
        </p:txBody>
      </p:sp>
      <p:pic>
        <p:nvPicPr>
          <p:cNvPr id="12" name="그림 11" descr="http://mblogthumb3.phinf.naver.net/20110823_14/eqelizer_1314106200828_7va0rP_png/082311_1329_02IPSecIPSe2.png?type=w2">
            <a:extLst>
              <a:ext uri="{FF2B5EF4-FFF2-40B4-BE49-F238E27FC236}">
                <a16:creationId xmlns:a16="http://schemas.microsoft.com/office/drawing/2014/main" id="{50555155-14C5-4A30-9DCE-FE29D1BBC2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667" y="3429000"/>
            <a:ext cx="6556666" cy="1795684"/>
          </a:xfrm>
          <a:prstGeom prst="rect">
            <a:avLst/>
          </a:prstGeom>
          <a:noFill/>
          <a:ln>
            <a:noFill/>
          </a:ln>
          <a:effectLst>
            <a:softEdge rad="19050"/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18F9D58-1600-4A65-AB9E-51A142367956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AH Mode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0972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7167063-AAB8-4CB1-B032-C035CDCD81A2}"/>
              </a:ext>
            </a:extLst>
          </p:cNvPr>
          <p:cNvSpPr/>
          <p:nvPr/>
        </p:nvSpPr>
        <p:spPr>
          <a:xfrm>
            <a:off x="896293" y="1514380"/>
            <a:ext cx="1694507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IPv4 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헤더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DDD342-5EE5-436F-B9B3-6C62B658664A}"/>
              </a:ext>
            </a:extLst>
          </p:cNvPr>
          <p:cNvCxnSpPr>
            <a:cxnSpLocks/>
          </p:cNvCxnSpPr>
          <p:nvPr/>
        </p:nvCxnSpPr>
        <p:spPr>
          <a:xfrm>
            <a:off x="1023042" y="1951398"/>
            <a:ext cx="142488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IPv4 +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전송 계층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데이터그램으로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구성</a:t>
            </a:r>
          </a:p>
        </p:txBody>
      </p:sp>
      <p:pic>
        <p:nvPicPr>
          <p:cNvPr id="7" name="그림 6" descr="http://mblogthumb1.phinf.naver.net/20110823_240/eqelizer_1314106223424_i0kKg8_png/082311_1329_02IPSecIPSe11.png?type=w2">
            <a:extLst>
              <a:ext uri="{FF2B5EF4-FFF2-40B4-BE49-F238E27FC236}">
                <a16:creationId xmlns:a16="http://schemas.microsoft.com/office/drawing/2014/main" id="{AAAAEF6E-ABEA-4BA5-91E9-02BB23D67C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667" y="3429000"/>
            <a:ext cx="6556666" cy="1310992"/>
          </a:xfrm>
          <a:prstGeom prst="rect">
            <a:avLst/>
          </a:prstGeom>
          <a:noFill/>
          <a:ln>
            <a:noFill/>
          </a:ln>
          <a:effectLst>
            <a:softEdge rad="19050"/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411BB1B-3616-4EDF-8AB5-2E0C18CDC75F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AH Mode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612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AH Mode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167063-AAB8-4CB1-B032-C035CDCD81A2}"/>
              </a:ext>
            </a:extLst>
          </p:cNvPr>
          <p:cNvSpPr/>
          <p:nvPr/>
        </p:nvSpPr>
        <p:spPr>
          <a:xfrm>
            <a:off x="896293" y="1514380"/>
            <a:ext cx="3485207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IPv4 + 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전송 모드 </a:t>
            </a:r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(AH)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DDD342-5EE5-436F-B9B3-6C62B658664A}"/>
              </a:ext>
            </a:extLst>
          </p:cNvPr>
          <p:cNvCxnSpPr>
            <a:cxnSpLocks/>
          </p:cNvCxnSpPr>
          <p:nvPr/>
        </p:nvCxnSpPr>
        <p:spPr>
          <a:xfrm>
            <a:off x="1023042" y="1951398"/>
            <a:ext cx="325368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AH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헤더가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헤더와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데이터그램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사이에 추가됨</a:t>
            </a:r>
          </a:p>
        </p:txBody>
      </p:sp>
      <p:pic>
        <p:nvPicPr>
          <p:cNvPr id="8" name="그림 7" descr="C:\Users\Utsuho\AppData\Local\Microsoft\Windows\INetCache\Content.MSO\CEAC6958.tmp">
            <a:extLst>
              <a:ext uri="{FF2B5EF4-FFF2-40B4-BE49-F238E27FC236}">
                <a16:creationId xmlns:a16="http://schemas.microsoft.com/office/drawing/2014/main" id="{EBE504E3-B604-42CE-8753-3F14464E08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667" y="3429000"/>
            <a:ext cx="6556666" cy="2033472"/>
          </a:xfrm>
          <a:prstGeom prst="rect">
            <a:avLst/>
          </a:prstGeom>
          <a:noFill/>
          <a:ln>
            <a:noFill/>
          </a:ln>
          <a:effectLst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3112557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7167063-AAB8-4CB1-B032-C035CDCD81A2}"/>
              </a:ext>
            </a:extLst>
          </p:cNvPr>
          <p:cNvSpPr/>
          <p:nvPr/>
        </p:nvSpPr>
        <p:spPr>
          <a:xfrm>
            <a:off x="896293" y="1514380"/>
            <a:ext cx="3485207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IPv4 + 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터널 모드 </a:t>
            </a:r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(AH)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DDD342-5EE5-436F-B9B3-6C62B658664A}"/>
              </a:ext>
            </a:extLst>
          </p:cNvPr>
          <p:cNvCxnSpPr>
            <a:cxnSpLocks/>
          </p:cNvCxnSpPr>
          <p:nvPr/>
        </p:nvCxnSpPr>
        <p:spPr>
          <a:xfrm>
            <a:off x="1023042" y="1951398"/>
            <a:ext cx="325368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원본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IPv4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를 캡슐화하고 새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IPv4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헤더와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캡슐화된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헤더 사이에 위치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8F9D58-1600-4A65-AB9E-51A142367956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AH Mode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8" name="그림 7" descr="http://mblogthumb1.phinf.naver.net/20110823_216/eqelizer_1314106201382_6Bw79v_png/082311_1329_02IPSecIPSe6.png?type=w2">
            <a:extLst>
              <a:ext uri="{FF2B5EF4-FFF2-40B4-BE49-F238E27FC236}">
                <a16:creationId xmlns:a16="http://schemas.microsoft.com/office/drawing/2014/main" id="{9667DF0C-7A3C-4991-9D14-A3AB56A390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667" y="3429000"/>
            <a:ext cx="6556666" cy="2764514"/>
          </a:xfrm>
          <a:prstGeom prst="rect">
            <a:avLst/>
          </a:prstGeom>
          <a:noFill/>
          <a:ln>
            <a:noFill/>
          </a:ln>
          <a:effectLst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316389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4986560" y="1467522"/>
            <a:ext cx="2218877" cy="55399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000" b="1" spc="300" dirty="0">
                <a:solidFill>
                  <a:srgbClr val="FFD7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CONTENTS</a:t>
            </a:r>
            <a:endParaRPr lang="ko-KR" altLang="en-US" sz="3000" b="1" spc="300" dirty="0">
              <a:solidFill>
                <a:srgbClr val="FFD7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73072" y="2575518"/>
            <a:ext cx="1245855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100" b="1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SP &amp; SA</a:t>
            </a:r>
            <a:endParaRPr lang="ko-KR" altLang="en-US" sz="2100" b="1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215C334-A177-477F-8D3B-EB4E6B3555E1}"/>
              </a:ext>
            </a:extLst>
          </p:cNvPr>
          <p:cNvCxnSpPr>
            <a:cxnSpLocks/>
          </p:cNvCxnSpPr>
          <p:nvPr/>
        </p:nvCxnSpPr>
        <p:spPr>
          <a:xfrm>
            <a:off x="4986561" y="2021520"/>
            <a:ext cx="2218877" cy="0"/>
          </a:xfrm>
          <a:prstGeom prst="line">
            <a:avLst/>
          </a:prstGeom>
          <a:ln w="25400">
            <a:solidFill>
              <a:schemeClr val="bg1"/>
            </a:soli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CE0B82-B754-4E3A-A2C0-CD7506911CE7}"/>
              </a:ext>
            </a:extLst>
          </p:cNvPr>
          <p:cNvSpPr txBox="1"/>
          <p:nvPr/>
        </p:nvSpPr>
        <p:spPr>
          <a:xfrm>
            <a:off x="5779246" y="3221251"/>
            <a:ext cx="633507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100" b="1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IKE</a:t>
            </a:r>
            <a:endParaRPr lang="ko-KR" altLang="en-US" sz="2100" b="1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6F253-EB19-416C-95E2-4592A8E0D8B4}"/>
              </a:ext>
            </a:extLst>
          </p:cNvPr>
          <p:cNvSpPr/>
          <p:nvPr/>
        </p:nvSpPr>
        <p:spPr>
          <a:xfrm>
            <a:off x="7986906" y="5426896"/>
            <a:ext cx="370800" cy="369269"/>
          </a:xfrm>
          <a:prstGeom prst="rect">
            <a:avLst/>
          </a:prstGeom>
          <a:noFill/>
          <a:ln w="571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</a:t>
            </a:r>
            <a:endParaRPr lang="ko-KR" altLang="en-US" sz="1500" b="1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8BF3A2-D892-43C8-B900-B3513C31C48E}"/>
              </a:ext>
            </a:extLst>
          </p:cNvPr>
          <p:cNvSpPr txBox="1"/>
          <p:nvPr/>
        </p:nvSpPr>
        <p:spPr>
          <a:xfrm>
            <a:off x="5465058" y="3866984"/>
            <a:ext cx="1261885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100" b="1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ISAKMP</a:t>
            </a:r>
            <a:endParaRPr lang="ko-KR" altLang="en-US" sz="2100" b="1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491F1B-AB8C-40CD-BA49-5518215ECC18}"/>
              </a:ext>
            </a:extLst>
          </p:cNvPr>
          <p:cNvSpPr txBox="1"/>
          <p:nvPr/>
        </p:nvSpPr>
        <p:spPr>
          <a:xfrm>
            <a:off x="5318384" y="4514680"/>
            <a:ext cx="1555234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100" b="1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동작 및 구현</a:t>
            </a:r>
          </a:p>
        </p:txBody>
      </p:sp>
    </p:spTree>
    <p:extLst>
      <p:ext uri="{BB962C8B-B14F-4D97-AF65-F5344CB8AC3E}">
        <p14:creationId xmlns:p14="http://schemas.microsoft.com/office/powerpoint/2010/main" val="609123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AH Processing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167063-AAB8-4CB1-B032-C035CDCD81A2}"/>
              </a:ext>
            </a:extLst>
          </p:cNvPr>
          <p:cNvSpPr/>
          <p:nvPr/>
        </p:nvSpPr>
        <p:spPr>
          <a:xfrm>
            <a:off x="896293" y="1514380"/>
            <a:ext cx="1484957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AH 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처리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DDD342-5EE5-436F-B9B3-6C62B658664A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121533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Outbound AH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처리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2B9C70-4EC3-485A-9758-80A04950382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Inbound AH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처리</a:t>
            </a:r>
          </a:p>
        </p:txBody>
      </p:sp>
    </p:spTree>
    <p:extLst>
      <p:ext uri="{BB962C8B-B14F-4D97-AF65-F5344CB8AC3E}">
        <p14:creationId xmlns:p14="http://schemas.microsoft.com/office/powerpoint/2010/main" val="1868723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Outbound AH</a:t>
            </a:r>
          </a:p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Processing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167063-AAB8-4CB1-B032-C035CDCD81A2}"/>
              </a:ext>
            </a:extLst>
          </p:cNvPr>
          <p:cNvSpPr/>
          <p:nvPr/>
        </p:nvSpPr>
        <p:spPr>
          <a:xfrm>
            <a:off x="896293" y="1514380"/>
            <a:ext cx="4313882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Outbound AH Processing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DDD342-5EE5-436F-B9B3-6C62B658664A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407283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Security Association Lookup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2B9C70-4EC3-485A-9758-80A04950382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Sequence Number Generation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9D8481-A895-4EF7-B14E-9B360FF177CF}"/>
              </a:ext>
            </a:extLst>
          </p:cNvPr>
          <p:cNvSpPr/>
          <p:nvPr/>
        </p:nvSpPr>
        <p:spPr>
          <a:xfrm>
            <a:off x="1664328" y="369079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Integrity Check Value Calculation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A1123A-EDDF-42F1-B039-DEA40C65B83D}"/>
              </a:ext>
            </a:extLst>
          </p:cNvPr>
          <p:cNvSpPr/>
          <p:nvPr/>
        </p:nvSpPr>
        <p:spPr>
          <a:xfrm>
            <a:off x="1664328" y="4378109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Fragmentation</a:t>
            </a:r>
          </a:p>
        </p:txBody>
      </p:sp>
    </p:spTree>
    <p:extLst>
      <p:ext uri="{BB962C8B-B14F-4D97-AF65-F5344CB8AC3E}">
        <p14:creationId xmlns:p14="http://schemas.microsoft.com/office/powerpoint/2010/main" val="2082867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Inbound AH</a:t>
            </a:r>
          </a:p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Processing</a:t>
            </a:r>
            <a:endParaRPr lang="ko-KR" altLang="en-US" sz="21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167063-AAB8-4CB1-B032-C035CDCD81A2}"/>
              </a:ext>
            </a:extLst>
          </p:cNvPr>
          <p:cNvSpPr/>
          <p:nvPr/>
        </p:nvSpPr>
        <p:spPr>
          <a:xfrm>
            <a:off x="896293" y="1514380"/>
            <a:ext cx="4072833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Inbound AH Processing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DDD342-5EE5-436F-B9B3-6C62B658664A}"/>
              </a:ext>
            </a:extLst>
          </p:cNvPr>
          <p:cNvCxnSpPr>
            <a:cxnSpLocks/>
          </p:cNvCxnSpPr>
          <p:nvPr/>
        </p:nvCxnSpPr>
        <p:spPr>
          <a:xfrm>
            <a:off x="1061142" y="1939893"/>
            <a:ext cx="377755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Reassembly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2B9C70-4EC3-485A-9758-80A04950382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Security Association Lookup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9D8481-A895-4EF7-B14E-9B360FF177CF}"/>
              </a:ext>
            </a:extLst>
          </p:cNvPr>
          <p:cNvSpPr/>
          <p:nvPr/>
        </p:nvSpPr>
        <p:spPr>
          <a:xfrm>
            <a:off x="1664328" y="369079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Sequence Number Verification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A1123A-EDDF-42F1-B039-DEA40C65B83D}"/>
              </a:ext>
            </a:extLst>
          </p:cNvPr>
          <p:cNvSpPr/>
          <p:nvPr/>
        </p:nvSpPr>
        <p:spPr>
          <a:xfrm>
            <a:off x="1664328" y="4378109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Integrity Check Value Calculation</a:t>
            </a:r>
          </a:p>
        </p:txBody>
      </p:sp>
    </p:spTree>
    <p:extLst>
      <p:ext uri="{BB962C8B-B14F-4D97-AF65-F5344CB8AC3E}">
        <p14:creationId xmlns:p14="http://schemas.microsoft.com/office/powerpoint/2010/main" val="1616487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D4F3B28-F961-4EAF-B775-84A1D0AACF53}"/>
              </a:ext>
            </a:extLst>
          </p:cNvPr>
          <p:cNvGrpSpPr/>
          <p:nvPr/>
        </p:nvGrpSpPr>
        <p:grpSpPr>
          <a:xfrm>
            <a:off x="1745812" y="2351637"/>
            <a:ext cx="2254313" cy="2154725"/>
            <a:chOff x="8907102" y="2439908"/>
            <a:chExt cx="2254313" cy="215472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A397D8-F81A-4161-B15B-D4D06694D7B4}"/>
                </a:ext>
              </a:extLst>
            </p:cNvPr>
            <p:cNvSpPr/>
            <p:nvPr/>
          </p:nvSpPr>
          <p:spPr>
            <a:xfrm>
              <a:off x="8907102" y="2439908"/>
              <a:ext cx="2254312" cy="2154725"/>
            </a:xfrm>
            <a:prstGeom prst="rect">
              <a:avLst/>
            </a:prstGeom>
            <a:solidFill>
              <a:srgbClr val="323232"/>
            </a:solidFill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C1E5BB9-67D6-4299-9180-071F408DA01D}"/>
                </a:ext>
              </a:extLst>
            </p:cNvPr>
            <p:cNvSpPr/>
            <p:nvPr/>
          </p:nvSpPr>
          <p:spPr>
            <a:xfrm>
              <a:off x="9088170" y="3118918"/>
              <a:ext cx="1892175" cy="552261"/>
            </a:xfrm>
            <a:prstGeom prst="rect">
              <a:avLst/>
            </a:prstGeom>
            <a:solidFill>
              <a:srgbClr val="FF8C00"/>
            </a:solidFill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IPSec </a:t>
              </a:r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인증 헤더</a:t>
              </a:r>
              <a:endPara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  <a:p>
              <a:pPr algn="ctr"/>
              <a:r>
                <a:rPr lang="en-US" altLang="ko-KR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(AH)</a:t>
              </a:r>
              <a:endPara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7D868E5-84E0-4FFD-BAE1-1EC8BF143BB5}"/>
                </a:ext>
              </a:extLst>
            </p:cNvPr>
            <p:cNvSpPr/>
            <p:nvPr/>
          </p:nvSpPr>
          <p:spPr>
            <a:xfrm>
              <a:off x="8932753" y="2530443"/>
              <a:ext cx="2228662" cy="552261"/>
            </a:xfrm>
            <a:prstGeom prst="rect">
              <a:avLst/>
            </a:prstGeom>
            <a:noFill/>
            <a:ln w="5715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IPSEC </a:t>
              </a:r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핵심 프로토콜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0C0208B-EDA7-41B9-98AA-96C9CAC138FC}"/>
                </a:ext>
              </a:extLst>
            </p:cNvPr>
            <p:cNvSpPr/>
            <p:nvPr/>
          </p:nvSpPr>
          <p:spPr>
            <a:xfrm>
              <a:off x="9088170" y="3831878"/>
              <a:ext cx="1892175" cy="552261"/>
            </a:xfrm>
            <a:prstGeom prst="rect">
              <a:avLst/>
            </a:prstGeom>
            <a:solidFill>
              <a:schemeClr val="tx1"/>
            </a:solidFill>
            <a:ln w="31750" cmpd="sng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보안 페이로드 캡슐화 </a:t>
              </a:r>
              <a:r>
                <a:rPr lang="en-US" altLang="ko-KR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(ESP)</a:t>
              </a:r>
              <a:endPara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99C66FA-D118-4CE2-B1F2-49C7A8A430A5}"/>
              </a:ext>
            </a:extLst>
          </p:cNvPr>
          <p:cNvSpPr txBox="1"/>
          <p:nvPr/>
        </p:nvSpPr>
        <p:spPr>
          <a:xfrm>
            <a:off x="4821463" y="2690337"/>
            <a:ext cx="2549095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Encapsulation</a:t>
            </a:r>
          </a:p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Security</a:t>
            </a:r>
          </a:p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Payload</a:t>
            </a:r>
            <a:endParaRPr lang="ko-KR" altLang="en-US" sz="30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C356AB7-3075-4C98-9EEC-54E7213721D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819055" y="4019738"/>
            <a:ext cx="498151" cy="0"/>
          </a:xfrm>
          <a:prstGeom prst="line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40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E S P</a:t>
            </a:r>
            <a:endParaRPr lang="ko-KR" altLang="en-US" sz="30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167063-AAB8-4CB1-B032-C035CDCD81A2}"/>
              </a:ext>
            </a:extLst>
          </p:cNvPr>
          <p:cNvSpPr/>
          <p:nvPr/>
        </p:nvSpPr>
        <p:spPr>
          <a:xfrm>
            <a:off x="896293" y="1514380"/>
            <a:ext cx="5437832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Encapsulating Security Payload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DDD342-5EE5-436F-B9B3-6C62B658664A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519678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데이터그램을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암호화하여 프라이버시를 보장함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2B9C70-4EC3-485A-9758-80A04950382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송수신자는 동일한 알고리즘을 사용하여 암호화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·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복호화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16670E-4B23-4EB7-9791-25737C08EF89}"/>
              </a:ext>
            </a:extLst>
          </p:cNvPr>
          <p:cNvSpPr/>
          <p:nvPr/>
        </p:nvSpPr>
        <p:spPr>
          <a:xfrm>
            <a:off x="1664328" y="369079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암호화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·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복호화에 대칭키를 사용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236286-C3B1-4BDA-AC7F-A58BB12F5352}"/>
              </a:ext>
            </a:extLst>
          </p:cNvPr>
          <p:cNvSpPr/>
          <p:nvPr/>
        </p:nvSpPr>
        <p:spPr>
          <a:xfrm>
            <a:off x="2135108" y="4165351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사용되는 암호화 알고리즘 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DES, 3-DES, AES,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또는 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AES-CBC, AES-CTR...</a:t>
            </a:r>
            <a:endParaRPr lang="ko-KR" altLang="en-US" sz="15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9D5260-E25D-48F0-AB80-69D0CB062DA2}"/>
              </a:ext>
            </a:extLst>
          </p:cNvPr>
          <p:cNvSpPr/>
          <p:nvPr/>
        </p:nvSpPr>
        <p:spPr>
          <a:xfrm>
            <a:off x="1664328" y="4852661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AH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처럼 인증 기능 제공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DA87E5-0984-4C60-A1D9-9E81D7638B3E}"/>
              </a:ext>
            </a:extLst>
          </p:cNvPr>
          <p:cNvSpPr/>
          <p:nvPr/>
        </p:nvSpPr>
        <p:spPr>
          <a:xfrm>
            <a:off x="2135108" y="5327214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사용되는 해시 알고리즘 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HMAC-MD5, MAC-SHA, HMAC-SHA-256, AES-XCBC-MAC…</a:t>
            </a:r>
            <a:endParaRPr lang="ko-KR" altLang="en-US" sz="15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87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ESP Format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F47E2-9FEC-414C-89F4-1CF3C52A15C2}"/>
              </a:ext>
            </a:extLst>
          </p:cNvPr>
          <p:cNvSpPr/>
          <p:nvPr/>
        </p:nvSpPr>
        <p:spPr>
          <a:xfrm>
            <a:off x="5121244" y="5180282"/>
            <a:ext cx="1949512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ESP Format</a:t>
            </a:r>
            <a:endParaRPr lang="ko-KR" altLang="en-US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EC2CD3-427D-4116-96E6-031FC217B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65" y="1677718"/>
            <a:ext cx="6277070" cy="350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01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91675004-5B01-4EF6-B948-7D62E3B63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19" y="2202774"/>
            <a:ext cx="4418092" cy="246526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CEDD5-DDF9-449B-9BC5-AF75370BC813}"/>
              </a:ext>
            </a:extLst>
          </p:cNvPr>
          <p:cNvSpPr/>
          <p:nvPr/>
        </p:nvSpPr>
        <p:spPr>
          <a:xfrm>
            <a:off x="5867400" y="876300"/>
            <a:ext cx="1022287" cy="493014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SPI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5AA0027-6D7F-4C32-AD3E-E0BE4211CE6F}"/>
              </a:ext>
            </a:extLst>
          </p:cNvPr>
          <p:cNvCxnSpPr>
            <a:cxnSpLocks/>
          </p:cNvCxnSpPr>
          <p:nvPr/>
        </p:nvCxnSpPr>
        <p:spPr>
          <a:xfrm>
            <a:off x="6096000" y="1369314"/>
            <a:ext cx="549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DC97C-22A6-42CE-8B2D-C504FBA2E276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ESP Format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68434A-78EA-4487-A375-A2B75C8FB901}"/>
              </a:ext>
            </a:extLst>
          </p:cNvPr>
          <p:cNvSpPr/>
          <p:nvPr/>
        </p:nvSpPr>
        <p:spPr>
          <a:xfrm>
            <a:off x="6326521" y="1711835"/>
            <a:ext cx="5280022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이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데이터그램에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쓰일 보안 연관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(SA)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를 식별하는 필드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022491-0D55-4E69-9093-55C9E829CA5F}"/>
              </a:ext>
            </a:extLst>
          </p:cNvPr>
          <p:cNvSpPr/>
          <p:nvPr/>
        </p:nvSpPr>
        <p:spPr>
          <a:xfrm>
            <a:off x="5121244" y="5949283"/>
            <a:ext cx="1949512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ESP Header</a:t>
            </a:r>
            <a:endParaRPr lang="ko-KR" altLang="en-US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1286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91675004-5B01-4EF6-B948-7D62E3B63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19" y="2202774"/>
            <a:ext cx="4418092" cy="246526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CEDD5-DDF9-449B-9BC5-AF75370BC813}"/>
              </a:ext>
            </a:extLst>
          </p:cNvPr>
          <p:cNvSpPr/>
          <p:nvPr/>
        </p:nvSpPr>
        <p:spPr>
          <a:xfrm>
            <a:off x="5867400" y="876300"/>
            <a:ext cx="3321867" cy="493014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Sequence Number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5AA0027-6D7F-4C32-AD3E-E0BE4211CE6F}"/>
              </a:ext>
            </a:extLst>
          </p:cNvPr>
          <p:cNvCxnSpPr>
            <a:cxnSpLocks/>
          </p:cNvCxnSpPr>
          <p:nvPr/>
        </p:nvCxnSpPr>
        <p:spPr>
          <a:xfrm>
            <a:off x="6096000" y="1369314"/>
            <a:ext cx="289409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DC97C-22A6-42CE-8B2D-C504FBA2E276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ESP Format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D87493-50D8-4B5D-AC01-63424DC007BC}"/>
              </a:ext>
            </a:extLst>
          </p:cNvPr>
          <p:cNvSpPr/>
          <p:nvPr/>
        </p:nvSpPr>
        <p:spPr>
          <a:xfrm>
            <a:off x="6326521" y="1711835"/>
            <a:ext cx="5280022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SA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를 사용하여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데이터그램이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송신될 때마다 증가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947B4D-8CD2-491D-B19A-62B7EAD9B9D0}"/>
              </a:ext>
            </a:extLst>
          </p:cNvPr>
          <p:cNvSpPr/>
          <p:nvPr/>
        </p:nvSpPr>
        <p:spPr>
          <a:xfrm>
            <a:off x="6326521" y="2267112"/>
            <a:ext cx="4908488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두 장비 사이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SA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가 확립될 때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0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으로 초기화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B9DB99-B2F5-45E7-8AD5-DBFB41BF574C}"/>
              </a:ext>
            </a:extLst>
          </p:cNvPr>
          <p:cNvSpPr/>
          <p:nvPr/>
        </p:nvSpPr>
        <p:spPr>
          <a:xfrm>
            <a:off x="6320769" y="2822388"/>
            <a:ext cx="4908488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특정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SA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내에서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데이터그램을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유일하게 식별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B93949-0AC7-4913-84BA-117CFAD8ABEA}"/>
              </a:ext>
            </a:extLst>
          </p:cNvPr>
          <p:cNvSpPr/>
          <p:nvPr/>
        </p:nvSpPr>
        <p:spPr>
          <a:xfrm>
            <a:off x="6336671" y="3397343"/>
            <a:ext cx="4908488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Replay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Attack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으로부터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IPSec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을 방어함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A4D557-62D0-4702-AD69-745213D9A46C}"/>
              </a:ext>
            </a:extLst>
          </p:cNvPr>
          <p:cNvSpPr/>
          <p:nvPr/>
        </p:nvSpPr>
        <p:spPr>
          <a:xfrm>
            <a:off x="5121244" y="5949283"/>
            <a:ext cx="1949512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ESP Header</a:t>
            </a:r>
            <a:endParaRPr lang="ko-KR" altLang="en-US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09103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91675004-5B01-4EF6-B948-7D62E3B63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19" y="2202774"/>
            <a:ext cx="4418092" cy="246526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CEDD5-DDF9-449B-9BC5-AF75370BC813}"/>
              </a:ext>
            </a:extLst>
          </p:cNvPr>
          <p:cNvSpPr/>
          <p:nvPr/>
        </p:nvSpPr>
        <p:spPr>
          <a:xfrm>
            <a:off x="5867400" y="876300"/>
            <a:ext cx="3448616" cy="493014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ESP Payload Data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5AA0027-6D7F-4C32-AD3E-E0BE4211CE6F}"/>
              </a:ext>
            </a:extLst>
          </p:cNvPr>
          <p:cNvCxnSpPr>
            <a:cxnSpLocks/>
          </p:cNvCxnSpPr>
          <p:nvPr/>
        </p:nvCxnSpPr>
        <p:spPr>
          <a:xfrm>
            <a:off x="6096000" y="1369314"/>
            <a:ext cx="299367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DC97C-22A6-42CE-8B2D-C504FBA2E276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ESP Format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D87493-50D8-4B5D-AC01-63424DC007BC}"/>
              </a:ext>
            </a:extLst>
          </p:cNvPr>
          <p:cNvSpPr/>
          <p:nvPr/>
        </p:nvSpPr>
        <p:spPr>
          <a:xfrm>
            <a:off x="6326521" y="1711835"/>
            <a:ext cx="5280022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암호화된 페이로드 데이터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947B4D-8CD2-491D-B19A-62B7EAD9B9D0}"/>
              </a:ext>
            </a:extLst>
          </p:cNvPr>
          <p:cNvSpPr/>
          <p:nvPr/>
        </p:nvSpPr>
        <p:spPr>
          <a:xfrm>
            <a:off x="6326521" y="2267112"/>
            <a:ext cx="5578786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상위 계층 메시지 또는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캡슐화된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데이터그램으로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구성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B9DB99-B2F5-45E7-8AD5-DBFB41BF574C}"/>
              </a:ext>
            </a:extLst>
          </p:cNvPr>
          <p:cNvSpPr/>
          <p:nvPr/>
        </p:nvSpPr>
        <p:spPr>
          <a:xfrm>
            <a:off x="6320769" y="2822388"/>
            <a:ext cx="5578786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일부 암호화에서 필요로 하는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IV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같은 지원 정보 포함 가능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912BCA-0E31-4CD5-90A6-FE175F414C3E}"/>
              </a:ext>
            </a:extLst>
          </p:cNvPr>
          <p:cNvSpPr/>
          <p:nvPr/>
        </p:nvSpPr>
        <p:spPr>
          <a:xfrm>
            <a:off x="5121244" y="5949283"/>
            <a:ext cx="1949512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Payload</a:t>
            </a:r>
            <a:endParaRPr lang="ko-KR" altLang="en-US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473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91675004-5B01-4EF6-B948-7D62E3B63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19" y="2202774"/>
            <a:ext cx="4418092" cy="246526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CEDD5-DDF9-449B-9BC5-AF75370BC813}"/>
              </a:ext>
            </a:extLst>
          </p:cNvPr>
          <p:cNvSpPr/>
          <p:nvPr/>
        </p:nvSpPr>
        <p:spPr>
          <a:xfrm>
            <a:off x="5867400" y="876300"/>
            <a:ext cx="1773725" cy="493014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Padding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5AA0027-6D7F-4C32-AD3E-E0BE4211CE6F}"/>
              </a:ext>
            </a:extLst>
          </p:cNvPr>
          <p:cNvCxnSpPr>
            <a:cxnSpLocks/>
          </p:cNvCxnSpPr>
          <p:nvPr/>
        </p:nvCxnSpPr>
        <p:spPr>
          <a:xfrm>
            <a:off x="6096000" y="1369314"/>
            <a:ext cx="13187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DC97C-22A6-42CE-8B2D-C504FBA2E276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ESP Format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D87493-50D8-4B5D-AC01-63424DC007BC}"/>
              </a:ext>
            </a:extLst>
          </p:cNvPr>
          <p:cNvSpPr/>
          <p:nvPr/>
        </p:nvSpPr>
        <p:spPr>
          <a:xfrm>
            <a:off x="6326521" y="1711835"/>
            <a:ext cx="5280022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암호화 또는 정렬을 위한 추가 패딩 바이트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947B4D-8CD2-491D-B19A-62B7EAD9B9D0}"/>
              </a:ext>
            </a:extLst>
          </p:cNvPr>
          <p:cNvSpPr/>
          <p:nvPr/>
        </p:nvSpPr>
        <p:spPr>
          <a:xfrm>
            <a:off x="6326521" y="2267112"/>
            <a:ext cx="5578786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0 ~ 255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바이트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7BDF01-E9CD-4609-88B0-F6C2B24FB507}"/>
              </a:ext>
            </a:extLst>
          </p:cNvPr>
          <p:cNvSpPr/>
          <p:nvPr/>
        </p:nvSpPr>
        <p:spPr>
          <a:xfrm>
            <a:off x="5121244" y="5949283"/>
            <a:ext cx="1949512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ESP Trailer</a:t>
            </a:r>
            <a:endParaRPr lang="ko-KR" altLang="en-US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40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5624561" y="3152001"/>
            <a:ext cx="942887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개 요</a:t>
            </a:r>
          </a:p>
        </p:txBody>
      </p:sp>
    </p:spTree>
    <p:extLst>
      <p:ext uri="{BB962C8B-B14F-4D97-AF65-F5344CB8AC3E}">
        <p14:creationId xmlns:p14="http://schemas.microsoft.com/office/powerpoint/2010/main" val="2931551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91675004-5B01-4EF6-B948-7D62E3B63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19" y="2202774"/>
            <a:ext cx="4418092" cy="246526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CEDD5-DDF9-449B-9BC5-AF75370BC813}"/>
              </a:ext>
            </a:extLst>
          </p:cNvPr>
          <p:cNvSpPr/>
          <p:nvPr/>
        </p:nvSpPr>
        <p:spPr>
          <a:xfrm>
            <a:off x="5867400" y="876300"/>
            <a:ext cx="3014050" cy="493014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Padding Length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5AA0027-6D7F-4C32-AD3E-E0BE4211CE6F}"/>
              </a:ext>
            </a:extLst>
          </p:cNvPr>
          <p:cNvCxnSpPr>
            <a:cxnSpLocks/>
          </p:cNvCxnSpPr>
          <p:nvPr/>
        </p:nvCxnSpPr>
        <p:spPr>
          <a:xfrm>
            <a:off x="6096000" y="1369314"/>
            <a:ext cx="257722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DC97C-22A6-42CE-8B2D-C504FBA2E276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ESP Format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D87493-50D8-4B5D-AC01-63424DC007BC}"/>
              </a:ext>
            </a:extLst>
          </p:cNvPr>
          <p:cNvSpPr/>
          <p:nvPr/>
        </p:nvSpPr>
        <p:spPr>
          <a:xfrm>
            <a:off x="6326521" y="1711835"/>
            <a:ext cx="5280022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앞에서 본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Padding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필드의 바이트 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947B4D-8CD2-491D-B19A-62B7EAD9B9D0}"/>
              </a:ext>
            </a:extLst>
          </p:cNvPr>
          <p:cNvSpPr/>
          <p:nvPr/>
        </p:nvSpPr>
        <p:spPr>
          <a:xfrm>
            <a:off x="6326521" y="2267112"/>
            <a:ext cx="5578786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이 필드의 크기는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바이트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AF5615-0ACA-4817-8EA2-0702A40CA0DF}"/>
              </a:ext>
            </a:extLst>
          </p:cNvPr>
          <p:cNvSpPr/>
          <p:nvPr/>
        </p:nvSpPr>
        <p:spPr>
          <a:xfrm>
            <a:off x="5121244" y="5949283"/>
            <a:ext cx="1949512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ESP Trailer</a:t>
            </a:r>
            <a:endParaRPr lang="ko-KR" altLang="en-US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010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19FC74-A6B3-4980-92E6-411118685DEC}"/>
              </a:ext>
            </a:extLst>
          </p:cNvPr>
          <p:cNvSpPr/>
          <p:nvPr/>
        </p:nvSpPr>
        <p:spPr>
          <a:xfrm>
            <a:off x="6326521" y="1711835"/>
            <a:ext cx="4908488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데이터그램에서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다음에 오는 헤더의 프로토콜 번호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1384F8-412F-4B06-A4E0-78F0E617A928}"/>
              </a:ext>
            </a:extLst>
          </p:cNvPr>
          <p:cNvSpPr/>
          <p:nvPr/>
        </p:nvSpPr>
        <p:spPr>
          <a:xfrm>
            <a:off x="6326521" y="2267112"/>
            <a:ext cx="4908488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헤더를 서로 연결하는 데 사용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1675004-5B01-4EF6-B948-7D62E3B63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19" y="2202774"/>
            <a:ext cx="4418092" cy="246526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CEDD5-DDF9-449B-9BC5-AF75370BC813}"/>
              </a:ext>
            </a:extLst>
          </p:cNvPr>
          <p:cNvSpPr/>
          <p:nvPr/>
        </p:nvSpPr>
        <p:spPr>
          <a:xfrm>
            <a:off x="5867400" y="876300"/>
            <a:ext cx="2425574" cy="493014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Next Header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5AA0027-6D7F-4C32-AD3E-E0BE4211CE6F}"/>
              </a:ext>
            </a:extLst>
          </p:cNvPr>
          <p:cNvCxnSpPr>
            <a:cxnSpLocks/>
          </p:cNvCxnSpPr>
          <p:nvPr/>
        </p:nvCxnSpPr>
        <p:spPr>
          <a:xfrm>
            <a:off x="6096000" y="1369314"/>
            <a:ext cx="198874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DC97C-22A6-42CE-8B2D-C504FBA2E276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ESP Format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ED43DD-BCD2-48EE-A20C-BBFF5CC5035A}"/>
              </a:ext>
            </a:extLst>
          </p:cNvPr>
          <p:cNvSpPr/>
          <p:nvPr/>
        </p:nvSpPr>
        <p:spPr>
          <a:xfrm>
            <a:off x="5121244" y="5949283"/>
            <a:ext cx="1949512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ESP Trailer</a:t>
            </a:r>
            <a:endParaRPr lang="ko-KR" altLang="en-US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7953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19FC74-A6B3-4980-92E6-411118685DEC}"/>
              </a:ext>
            </a:extLst>
          </p:cNvPr>
          <p:cNvSpPr/>
          <p:nvPr/>
        </p:nvSpPr>
        <p:spPr>
          <a:xfrm>
            <a:off x="6326520" y="1711835"/>
            <a:ext cx="5162327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선택적인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ESP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인증 알고리즘을 적용하여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ICV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포함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1675004-5B01-4EF6-B948-7D62E3B63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19" y="2202774"/>
            <a:ext cx="4418092" cy="246526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CEDD5-DDF9-449B-9BC5-AF75370BC813}"/>
              </a:ext>
            </a:extLst>
          </p:cNvPr>
          <p:cNvSpPr/>
          <p:nvPr/>
        </p:nvSpPr>
        <p:spPr>
          <a:xfrm>
            <a:off x="5867399" y="876300"/>
            <a:ext cx="2887301" cy="493014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ESP 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인증 데이터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5AA0027-6D7F-4C32-AD3E-E0BE4211CE6F}"/>
              </a:ext>
            </a:extLst>
          </p:cNvPr>
          <p:cNvCxnSpPr>
            <a:cxnSpLocks/>
          </p:cNvCxnSpPr>
          <p:nvPr/>
        </p:nvCxnSpPr>
        <p:spPr>
          <a:xfrm>
            <a:off x="6096000" y="1369314"/>
            <a:ext cx="242331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DC97C-22A6-42CE-8B2D-C504FBA2E276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ESP Format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BDDFF7-56FA-4F99-8BD8-A1E62B87A496}"/>
              </a:ext>
            </a:extLst>
          </p:cNvPr>
          <p:cNvSpPr/>
          <p:nvPr/>
        </p:nvSpPr>
        <p:spPr>
          <a:xfrm>
            <a:off x="6326521" y="2267112"/>
            <a:ext cx="4908488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가변적인 데이터 길이를 가짐</a:t>
            </a:r>
          </a:p>
        </p:txBody>
      </p:sp>
    </p:spTree>
    <p:extLst>
      <p:ext uri="{BB962C8B-B14F-4D97-AF65-F5344CB8AC3E}">
        <p14:creationId xmlns:p14="http://schemas.microsoft.com/office/powerpoint/2010/main" val="3135560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E S P</a:t>
            </a:r>
            <a:endParaRPr lang="ko-KR" altLang="en-US" sz="30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167063-AAB8-4CB1-B032-C035CDCD81A2}"/>
              </a:ext>
            </a:extLst>
          </p:cNvPr>
          <p:cNvSpPr/>
          <p:nvPr/>
        </p:nvSpPr>
        <p:spPr>
          <a:xfrm>
            <a:off x="896292" y="1514380"/>
            <a:ext cx="4246075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ESP </a:t>
            </a:r>
            <a:r>
              <a:rPr lang="ko-KR" altLang="en-US" sz="27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데이터그램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위치 </a:t>
            </a:r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· 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연결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DDD342-5EE5-436F-B9B3-6C62B658664A}"/>
              </a:ext>
            </a:extLst>
          </p:cNvPr>
          <p:cNvCxnSpPr>
            <a:cxnSpLocks/>
          </p:cNvCxnSpPr>
          <p:nvPr/>
        </p:nvCxnSpPr>
        <p:spPr>
          <a:xfrm>
            <a:off x="1023042" y="1951398"/>
            <a:ext cx="397447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IPv6 +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전송 모드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2B9C70-4EC3-485A-9758-80A04950382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IPv6 +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터널 모드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16670E-4B23-4EB7-9791-25737C08EF89}"/>
              </a:ext>
            </a:extLst>
          </p:cNvPr>
          <p:cNvSpPr/>
          <p:nvPr/>
        </p:nvSpPr>
        <p:spPr>
          <a:xfrm>
            <a:off x="1664328" y="369079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IPv4 +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전송 모드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9BCEBB-59B1-4157-BAC3-43AE973F8721}"/>
              </a:ext>
            </a:extLst>
          </p:cNvPr>
          <p:cNvSpPr/>
          <p:nvPr/>
        </p:nvSpPr>
        <p:spPr>
          <a:xfrm>
            <a:off x="1664328" y="4378109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IPv4 +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터널 모드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672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ESP Mode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167063-AAB8-4CB1-B032-C035CDCD81A2}"/>
              </a:ext>
            </a:extLst>
          </p:cNvPr>
          <p:cNvSpPr/>
          <p:nvPr/>
        </p:nvSpPr>
        <p:spPr>
          <a:xfrm>
            <a:off x="896293" y="1514380"/>
            <a:ext cx="3730028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IPv6 + 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전송 모드 </a:t>
            </a:r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(ESP)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DDD342-5EE5-436F-B9B3-6C62B658664A}"/>
              </a:ext>
            </a:extLst>
          </p:cNvPr>
          <p:cNvCxnSpPr>
            <a:cxnSpLocks/>
          </p:cNvCxnSpPr>
          <p:nvPr/>
        </p:nvCxnSpPr>
        <p:spPr>
          <a:xfrm>
            <a:off x="1023042" y="1951398"/>
            <a:ext cx="347653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AH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와 마찬가지이나 페이로드와 트레일러가 뒤따름</a:t>
            </a:r>
          </a:p>
        </p:txBody>
      </p:sp>
      <p:pic>
        <p:nvPicPr>
          <p:cNvPr id="7" name="그림 6" descr="C:\Users\Utsuho\AppData\Local\Microsoft\Windows\INetCache\Content.MSO\E4E19FAB.tmp">
            <a:extLst>
              <a:ext uri="{FF2B5EF4-FFF2-40B4-BE49-F238E27FC236}">
                <a16:creationId xmlns:a16="http://schemas.microsoft.com/office/drawing/2014/main" id="{47C3C4A6-D62B-456C-AE3E-95E7116B83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186" y="3974466"/>
            <a:ext cx="4339628" cy="1609960"/>
          </a:xfrm>
          <a:prstGeom prst="rect">
            <a:avLst/>
          </a:prstGeom>
          <a:noFill/>
          <a:ln>
            <a:noFill/>
          </a:ln>
          <a:effectLst>
            <a:softEdge rad="19050"/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5C60642-93EB-4F51-94CE-1123975E29CC}"/>
              </a:ext>
            </a:extLst>
          </p:cNvPr>
          <p:cNvSpPr/>
          <p:nvPr/>
        </p:nvSpPr>
        <p:spPr>
          <a:xfrm>
            <a:off x="1664328" y="287107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헤더 인증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·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암호화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X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→ 공격자에게 노출됨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EE5CAB-3A72-43DF-9A21-AA184ED8110F}"/>
              </a:ext>
            </a:extLst>
          </p:cNvPr>
          <p:cNvSpPr/>
          <p:nvPr/>
        </p:nvSpPr>
        <p:spPr>
          <a:xfrm>
            <a:off x="1664328" y="3422772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일반적으로 호스트는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ESP +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전송 모드 사용</a:t>
            </a:r>
          </a:p>
        </p:txBody>
      </p:sp>
    </p:spTree>
    <p:extLst>
      <p:ext uri="{BB962C8B-B14F-4D97-AF65-F5344CB8AC3E}">
        <p14:creationId xmlns:p14="http://schemas.microsoft.com/office/powerpoint/2010/main" val="2443929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IPv6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전체를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ESP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로 감싼 후 새로운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헤더를 생성으로 데이터그램의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헤더로 사용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8F9D58-1600-4A65-AB9E-51A142367956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ESP Mode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8" name="그림 7" descr="http://mblogthumb2.phinf.naver.net/20110823_57/eqelizer_1314106223280_W2cbh5_png/082311_1329_02IPSecIPSe10.png?type=w2">
            <a:extLst>
              <a:ext uri="{FF2B5EF4-FFF2-40B4-BE49-F238E27FC236}">
                <a16:creationId xmlns:a16="http://schemas.microsoft.com/office/drawing/2014/main" id="{17030E3E-109A-418C-ABF3-2C90CE5E17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4" y="3974466"/>
            <a:ext cx="4665552" cy="2177140"/>
          </a:xfrm>
          <a:prstGeom prst="rect">
            <a:avLst/>
          </a:prstGeom>
          <a:noFill/>
          <a:ln>
            <a:noFill/>
          </a:ln>
          <a:effectLst>
            <a:softEdge rad="19050"/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3238C1F-7A23-45EC-BFD6-C6F141DE7CA9}"/>
              </a:ext>
            </a:extLst>
          </p:cNvPr>
          <p:cNvSpPr/>
          <p:nvPr/>
        </p:nvSpPr>
        <p:spPr>
          <a:xfrm>
            <a:off x="896293" y="1514380"/>
            <a:ext cx="3730028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IPv6 + 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터널 모드 </a:t>
            </a:r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(ESP)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181B289-06AC-4FF3-A2BC-0D2FC3E9C4E4}"/>
              </a:ext>
            </a:extLst>
          </p:cNvPr>
          <p:cNvCxnSpPr>
            <a:cxnSpLocks/>
          </p:cNvCxnSpPr>
          <p:nvPr/>
        </p:nvCxnSpPr>
        <p:spPr>
          <a:xfrm>
            <a:off x="1023042" y="1951398"/>
            <a:ext cx="348558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A085AD-AAEC-42B3-80C2-88BD6DBF1DDC}"/>
              </a:ext>
            </a:extLst>
          </p:cNvPr>
          <p:cNvSpPr/>
          <p:nvPr/>
        </p:nvSpPr>
        <p:spPr>
          <a:xfrm>
            <a:off x="1664328" y="287107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새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헤더를 제외하고 완전히 보호함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전송 모드에 비해 처리 오버헤드가 높음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E75902-2B43-4F4A-A3BC-4D13CC815E37}"/>
              </a:ext>
            </a:extLst>
          </p:cNvPr>
          <p:cNvSpPr/>
          <p:nvPr/>
        </p:nvSpPr>
        <p:spPr>
          <a:xfrm>
            <a:off x="1664328" y="3422772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게이트웨이는 터널모드에서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ESP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를 사용</a:t>
            </a:r>
          </a:p>
        </p:txBody>
      </p:sp>
    </p:spTree>
    <p:extLst>
      <p:ext uri="{BB962C8B-B14F-4D97-AF65-F5344CB8AC3E}">
        <p14:creationId xmlns:p14="http://schemas.microsoft.com/office/powerpoint/2010/main" val="5651881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ESP Mode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IPv6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과 동일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AF2153-B58B-45E8-A3E5-55B047F12FA4}"/>
              </a:ext>
            </a:extLst>
          </p:cNvPr>
          <p:cNvSpPr/>
          <p:nvPr/>
        </p:nvSpPr>
        <p:spPr>
          <a:xfrm>
            <a:off x="896293" y="1514380"/>
            <a:ext cx="3730028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IPv4 + 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전송 모드 </a:t>
            </a:r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(ESP)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D5341AA-B3ED-483B-B2B5-FD65F584E683}"/>
              </a:ext>
            </a:extLst>
          </p:cNvPr>
          <p:cNvCxnSpPr>
            <a:cxnSpLocks/>
          </p:cNvCxnSpPr>
          <p:nvPr/>
        </p:nvCxnSpPr>
        <p:spPr>
          <a:xfrm>
            <a:off x="1023042" y="1951398"/>
            <a:ext cx="347653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C:\Users\Utsuho\AppData\Local\Microsoft\Windows\INetCache\Content.MSO\8BA35F3E.tmp">
            <a:extLst>
              <a:ext uri="{FF2B5EF4-FFF2-40B4-BE49-F238E27FC236}">
                <a16:creationId xmlns:a16="http://schemas.microsoft.com/office/drawing/2014/main" id="{BA91503B-A6EC-4E04-B385-06899B1B77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20" y="3429000"/>
            <a:ext cx="5707160" cy="2181980"/>
          </a:xfrm>
          <a:prstGeom prst="rect">
            <a:avLst/>
          </a:prstGeom>
          <a:noFill/>
          <a:ln>
            <a:noFill/>
          </a:ln>
          <a:effectLst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38306235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IPv6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과 동일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8F9D58-1600-4A65-AB9E-51A142367956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ESP Mode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96ADAB-4681-4C6F-A9E8-AF0D8EA87C96}"/>
              </a:ext>
            </a:extLst>
          </p:cNvPr>
          <p:cNvSpPr/>
          <p:nvPr/>
        </p:nvSpPr>
        <p:spPr>
          <a:xfrm>
            <a:off x="896293" y="1514380"/>
            <a:ext cx="3730028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IPv6 + 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터널 모드 </a:t>
            </a:r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(ESP)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5B9D741-A4DA-4B79-969E-2F82007421F9}"/>
              </a:ext>
            </a:extLst>
          </p:cNvPr>
          <p:cNvCxnSpPr>
            <a:cxnSpLocks/>
          </p:cNvCxnSpPr>
          <p:nvPr/>
        </p:nvCxnSpPr>
        <p:spPr>
          <a:xfrm>
            <a:off x="1023042" y="1951398"/>
            <a:ext cx="348558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ipsec ì´ë¡  2 espì ëí ì´ë¯¸ì§ ê²ìê²°ê³¼">
            <a:extLst>
              <a:ext uri="{FF2B5EF4-FFF2-40B4-BE49-F238E27FC236}">
                <a16:creationId xmlns:a16="http://schemas.microsoft.com/office/drawing/2014/main" id="{77BC2765-4AA2-41F5-860B-8DBB10CA64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890" y="3429000"/>
            <a:ext cx="5452220" cy="2628736"/>
          </a:xfrm>
          <a:prstGeom prst="rect">
            <a:avLst/>
          </a:prstGeom>
          <a:noFill/>
          <a:ln>
            <a:noFill/>
          </a:ln>
          <a:effectLst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14038262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Outbound ESP</a:t>
            </a:r>
          </a:p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Processing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167063-AAB8-4CB1-B032-C035CDCD81A2}"/>
              </a:ext>
            </a:extLst>
          </p:cNvPr>
          <p:cNvSpPr/>
          <p:nvPr/>
        </p:nvSpPr>
        <p:spPr>
          <a:xfrm>
            <a:off x="896292" y="1514380"/>
            <a:ext cx="4562947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Outbound ESP Processing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DDD342-5EE5-436F-B9B3-6C62B658664A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407283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Security Association Lookup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2B9C70-4EC3-485A-9758-80A04950382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Packet Encryption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9D8481-A895-4EF7-B14E-9B360FF177CF}"/>
              </a:ext>
            </a:extLst>
          </p:cNvPr>
          <p:cNvSpPr/>
          <p:nvPr/>
        </p:nvSpPr>
        <p:spPr>
          <a:xfrm>
            <a:off x="1664328" y="369079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Sequence Number Generation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5C84F5-D432-4603-9DE1-876692EEBDB9}"/>
              </a:ext>
            </a:extLst>
          </p:cNvPr>
          <p:cNvSpPr/>
          <p:nvPr/>
        </p:nvSpPr>
        <p:spPr>
          <a:xfrm>
            <a:off x="1664328" y="5065420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Fragmentation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E5D148-A0DC-4162-912E-BB523AC34F1E}"/>
              </a:ext>
            </a:extLst>
          </p:cNvPr>
          <p:cNvSpPr/>
          <p:nvPr/>
        </p:nvSpPr>
        <p:spPr>
          <a:xfrm>
            <a:off x="1664328" y="4378109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Integrity Check Value Calculation</a:t>
            </a:r>
          </a:p>
        </p:txBody>
      </p:sp>
    </p:spTree>
    <p:extLst>
      <p:ext uri="{BB962C8B-B14F-4D97-AF65-F5344CB8AC3E}">
        <p14:creationId xmlns:p14="http://schemas.microsoft.com/office/powerpoint/2010/main" val="2824310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Inbound ESP</a:t>
            </a:r>
          </a:p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Processing</a:t>
            </a:r>
            <a:endParaRPr lang="ko-KR" altLang="en-US" sz="21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167063-AAB8-4CB1-B032-C035CDCD81A2}"/>
              </a:ext>
            </a:extLst>
          </p:cNvPr>
          <p:cNvSpPr/>
          <p:nvPr/>
        </p:nvSpPr>
        <p:spPr>
          <a:xfrm>
            <a:off x="896293" y="1514380"/>
            <a:ext cx="4336610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Inbound ESP Processing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DDD342-5EE5-436F-B9B3-6C62B658664A}"/>
              </a:ext>
            </a:extLst>
          </p:cNvPr>
          <p:cNvCxnSpPr>
            <a:cxnSpLocks/>
          </p:cNvCxnSpPr>
          <p:nvPr/>
        </p:nvCxnSpPr>
        <p:spPr>
          <a:xfrm>
            <a:off x="1061142" y="1939893"/>
            <a:ext cx="398163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Reassembly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2B9C70-4EC3-485A-9758-80A04950382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Security Association Lookup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9D8481-A895-4EF7-B14E-9B360FF177CF}"/>
              </a:ext>
            </a:extLst>
          </p:cNvPr>
          <p:cNvSpPr/>
          <p:nvPr/>
        </p:nvSpPr>
        <p:spPr>
          <a:xfrm>
            <a:off x="1664328" y="369079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Sequence Number Verification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A1123A-EDDF-42F1-B039-DEA40C65B83D}"/>
              </a:ext>
            </a:extLst>
          </p:cNvPr>
          <p:cNvSpPr/>
          <p:nvPr/>
        </p:nvSpPr>
        <p:spPr>
          <a:xfrm>
            <a:off x="1664328" y="4378109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Integrity Check Value Calculation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45FC9-51A6-4E9A-8598-07178D89D69D}"/>
              </a:ext>
            </a:extLst>
          </p:cNvPr>
          <p:cNvSpPr/>
          <p:nvPr/>
        </p:nvSpPr>
        <p:spPr>
          <a:xfrm>
            <a:off x="1664328" y="5065420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Packet Decryption</a:t>
            </a:r>
          </a:p>
        </p:txBody>
      </p:sp>
    </p:spTree>
    <p:extLst>
      <p:ext uri="{BB962C8B-B14F-4D97-AF65-F5344CB8AC3E}">
        <p14:creationId xmlns:p14="http://schemas.microsoft.com/office/powerpoint/2010/main" val="357416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 N T R O</a:t>
            </a:r>
            <a:endParaRPr lang="ko-KR" altLang="en-US" sz="30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C17916-E078-4382-A6F0-7255187A055B}"/>
              </a:ext>
            </a:extLst>
          </p:cNvPr>
          <p:cNvSpPr/>
          <p:nvPr/>
        </p:nvSpPr>
        <p:spPr>
          <a:xfrm>
            <a:off x="6096000" y="1093206"/>
            <a:ext cx="4849639" cy="579422"/>
          </a:xfrm>
          <a:prstGeom prst="rect">
            <a:avLst/>
          </a:prstGeom>
          <a:noFill/>
          <a:ln w="3175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데이터 암호화 </a:t>
            </a:r>
            <a:r>
              <a:rPr lang="en-US" altLang="ko-KR" sz="21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X</a:t>
            </a:r>
            <a:endParaRPr lang="ko-KR" altLang="en-US" sz="21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E4D12C-D083-4C13-9119-5B8AD74B3A55}"/>
              </a:ext>
            </a:extLst>
          </p:cNvPr>
          <p:cNvSpPr/>
          <p:nvPr/>
        </p:nvSpPr>
        <p:spPr>
          <a:xfrm>
            <a:off x="695608" y="3139289"/>
            <a:ext cx="2326741" cy="579422"/>
          </a:xfrm>
          <a:prstGeom prst="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기존</a:t>
            </a:r>
            <a:r>
              <a:rPr lang="en-US" altLang="ko-KR" sz="21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IP </a:t>
            </a:r>
            <a:r>
              <a:rPr lang="ko-KR" altLang="en-US" sz="21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약점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F4FE0F2-0B19-4494-B3AA-B546E4BB937F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3022349" y="1382917"/>
            <a:ext cx="3073651" cy="2046083"/>
          </a:xfrm>
          <a:prstGeom prst="bentConnector3">
            <a:avLst>
              <a:gd name="adj1" fmla="val 26436"/>
            </a:avLst>
          </a:prstGeom>
          <a:ln w="254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DEBA4830-9D89-463F-A85E-35B838959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744" y="3718711"/>
            <a:ext cx="4849640" cy="269364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E0DF98-227B-47CB-9A9C-EC66417B1329}"/>
              </a:ext>
            </a:extLst>
          </p:cNvPr>
          <p:cNvSpPr/>
          <p:nvPr/>
        </p:nvSpPr>
        <p:spPr>
          <a:xfrm>
            <a:off x="6096000" y="2155732"/>
            <a:ext cx="2089086" cy="432303"/>
          </a:xfrm>
          <a:prstGeom prst="rect">
            <a:avLst/>
          </a:prstGeom>
          <a:noFill/>
          <a:ln w="3175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인증 기능 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X</a:t>
            </a:r>
            <a:endParaRPr lang="ko-KR" altLang="en-US" sz="15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539122-72B1-4F68-BE64-06DB4F14303D}"/>
              </a:ext>
            </a:extLst>
          </p:cNvPr>
          <p:cNvSpPr/>
          <p:nvPr/>
        </p:nvSpPr>
        <p:spPr>
          <a:xfrm>
            <a:off x="8856553" y="2155732"/>
            <a:ext cx="2089086" cy="432303"/>
          </a:xfrm>
          <a:prstGeom prst="rect">
            <a:avLst/>
          </a:prstGeom>
          <a:noFill/>
          <a:ln w="3175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프라이버시 보호 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X</a:t>
            </a:r>
            <a:endParaRPr lang="ko-KR" altLang="en-US" sz="15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8D2FCC9-C429-4A6C-A353-BBD8ACF5D04D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rot="16200000" flipH="1">
            <a:off x="8969406" y="1224042"/>
            <a:ext cx="483104" cy="1380276"/>
          </a:xfrm>
          <a:prstGeom prst="bentConnector3">
            <a:avLst>
              <a:gd name="adj1" fmla="val 50000"/>
            </a:avLst>
          </a:prstGeom>
          <a:ln w="254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6EFA9EC-C2C7-4614-B508-52B5A963BC39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rot="5400000">
            <a:off x="7589130" y="1224042"/>
            <a:ext cx="483104" cy="1380277"/>
          </a:xfrm>
          <a:prstGeom prst="bentConnector3">
            <a:avLst>
              <a:gd name="adj1" fmla="val 50000"/>
            </a:avLst>
          </a:prstGeom>
          <a:ln w="254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445F11-D915-42CE-9FD7-7120AD9B9CD0}"/>
              </a:ext>
            </a:extLst>
          </p:cNvPr>
          <p:cNvSpPr/>
          <p:nvPr/>
        </p:nvSpPr>
        <p:spPr>
          <a:xfrm>
            <a:off x="6096000" y="3071140"/>
            <a:ext cx="4849639" cy="432303"/>
          </a:xfrm>
          <a:prstGeom prst="rect">
            <a:avLst/>
          </a:prstGeom>
          <a:noFill/>
          <a:ln w="3175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중간자 공격에 취약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9E9F3A7-D982-4D87-95A7-88901FD146C2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rot="16200000" flipH="1">
            <a:off x="7589129" y="2139448"/>
            <a:ext cx="483105" cy="1380277"/>
          </a:xfrm>
          <a:prstGeom prst="bentConnector3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5226515-A079-4EED-BD87-6AA106B538DA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rot="5400000">
            <a:off x="8969406" y="2139449"/>
            <a:ext cx="483105" cy="1380276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8755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89340F2-9735-4E60-BA58-BA4D5FB9E639}"/>
              </a:ext>
            </a:extLst>
          </p:cNvPr>
          <p:cNvGrpSpPr/>
          <p:nvPr/>
        </p:nvGrpSpPr>
        <p:grpSpPr>
          <a:xfrm>
            <a:off x="8216771" y="1984972"/>
            <a:ext cx="2279964" cy="2888055"/>
            <a:chOff x="8741872" y="1984972"/>
            <a:chExt cx="2279964" cy="288805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C2C0618-618C-48A9-A317-D33430219231}"/>
                </a:ext>
              </a:extLst>
            </p:cNvPr>
            <p:cNvSpPr/>
            <p:nvPr/>
          </p:nvSpPr>
          <p:spPr>
            <a:xfrm>
              <a:off x="8754699" y="1984972"/>
              <a:ext cx="2254312" cy="2888055"/>
            </a:xfrm>
            <a:prstGeom prst="rect">
              <a:avLst/>
            </a:prstGeom>
            <a:solidFill>
              <a:srgbClr val="323232"/>
            </a:solidFill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2E81DBD-437A-4609-8CB1-55D2B65CCF91}"/>
                </a:ext>
              </a:extLst>
            </p:cNvPr>
            <p:cNvSpPr/>
            <p:nvPr/>
          </p:nvSpPr>
          <p:spPr>
            <a:xfrm>
              <a:off x="8935767" y="2663982"/>
              <a:ext cx="1892175" cy="552261"/>
            </a:xfrm>
            <a:prstGeom prst="rect">
              <a:avLst/>
            </a:prstGeom>
            <a:solidFill>
              <a:srgbClr val="FF8C00"/>
            </a:solidFill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암호화 </a:t>
              </a:r>
              <a:r>
                <a:rPr lang="en-US" altLang="ko-KR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/ </a:t>
              </a:r>
              <a:r>
                <a:rPr lang="ko-KR" altLang="en-US" sz="1500" dirty="0" err="1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해싱</a:t>
              </a:r>
              <a:endPara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  <a:p>
              <a:pPr algn="ctr"/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알고리즘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1BE4BC1-6DD4-4554-9F7A-87142934B190}"/>
                </a:ext>
              </a:extLst>
            </p:cNvPr>
            <p:cNvSpPr/>
            <p:nvPr/>
          </p:nvSpPr>
          <p:spPr>
            <a:xfrm>
              <a:off x="8935767" y="3376942"/>
              <a:ext cx="1892175" cy="552261"/>
            </a:xfrm>
            <a:prstGeom prst="rect">
              <a:avLst/>
            </a:prstGeom>
            <a:solidFill>
              <a:schemeClr val="tx1"/>
            </a:solidFill>
            <a:ln w="31750" cmpd="sng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보안 정책</a:t>
              </a:r>
              <a:endPara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  <a:p>
              <a:pPr algn="ctr"/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보안 연관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52AAD05-7274-4EE9-BABA-0B054B8C5214}"/>
                </a:ext>
              </a:extLst>
            </p:cNvPr>
            <p:cNvSpPr/>
            <p:nvPr/>
          </p:nvSpPr>
          <p:spPr>
            <a:xfrm>
              <a:off x="8741872" y="2073244"/>
              <a:ext cx="2279964" cy="552261"/>
            </a:xfrm>
            <a:prstGeom prst="rect">
              <a:avLst/>
            </a:prstGeom>
            <a:noFill/>
            <a:ln w="5715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IPSEC </a:t>
              </a:r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지원 구성요소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99C66FA-D118-4CE2-B1F2-49C7A8A430A5}"/>
              </a:ext>
            </a:extLst>
          </p:cNvPr>
          <p:cNvSpPr txBox="1"/>
          <p:nvPr/>
        </p:nvSpPr>
        <p:spPr>
          <a:xfrm>
            <a:off x="5008219" y="2228677"/>
            <a:ext cx="2175596" cy="24006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Security</a:t>
            </a:r>
          </a:p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Policy</a:t>
            </a:r>
          </a:p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&amp;</a:t>
            </a:r>
          </a:p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Security </a:t>
            </a:r>
          </a:p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Association</a:t>
            </a:r>
            <a:endParaRPr lang="ko-KR" altLang="en-US" sz="30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01807F-4ED9-429F-8F77-D073AF548682}"/>
              </a:ext>
            </a:extLst>
          </p:cNvPr>
          <p:cNvSpPr/>
          <p:nvPr/>
        </p:nvSpPr>
        <p:spPr>
          <a:xfrm>
            <a:off x="8397840" y="4091907"/>
            <a:ext cx="1892175" cy="552261"/>
          </a:xfrm>
          <a:prstGeom prst="rect">
            <a:avLst/>
          </a:prstGeom>
          <a:solidFill>
            <a:srgbClr val="FF8C00"/>
          </a:solidFill>
          <a:ln w="3175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인터넷 키 교환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(IKE)</a:t>
            </a:r>
          </a:p>
          <a:p>
            <a:pPr algn="ctr"/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키 관리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9380FD8-89E0-4279-8EB5-E8C88BB919EE}"/>
              </a:ext>
            </a:extLst>
          </p:cNvPr>
          <p:cNvCxnSpPr>
            <a:cxnSpLocks/>
          </p:cNvCxnSpPr>
          <p:nvPr/>
        </p:nvCxnSpPr>
        <p:spPr>
          <a:xfrm flipH="1">
            <a:off x="7867650" y="3666697"/>
            <a:ext cx="543015" cy="0"/>
          </a:xfrm>
          <a:prstGeom prst="line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4156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Security Policy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구현에 내장된 규칙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2B9C70-4EC3-485A-9758-80A04950382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장비가 수신하는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데이터그램을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처리와 지시 및 보안 제공에 대한 전반적 지침을 기술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16670E-4B23-4EB7-9791-25737C08EF89}"/>
              </a:ext>
            </a:extLst>
          </p:cNvPr>
          <p:cNvSpPr/>
          <p:nvPr/>
        </p:nvSpPr>
        <p:spPr>
          <a:xfrm>
            <a:off x="2135108" y="369079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즉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암호화되지 않은 프로토콜을 사용하여 통신하는 호스트 사이에 서명하여 암호화된 통신을 제공</a:t>
            </a:r>
            <a:endParaRPr lang="en-US" altLang="ko-KR" sz="15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236286-C3B1-4BDA-AC7F-A58BB12F5352}"/>
              </a:ext>
            </a:extLst>
          </p:cNvPr>
          <p:cNvSpPr/>
          <p:nvPr/>
        </p:nvSpPr>
        <p:spPr>
          <a:xfrm>
            <a:off x="2135108" y="4378109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EX : HTTPS, SSTP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등의 다른 통신은 암호화하지 않는 프로토콜에 대해 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을 적용하여 패킷 모두 암호화 가능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EFF01B-75A8-4ED0-8FB3-986B6967B856}"/>
              </a:ext>
            </a:extLst>
          </p:cNvPr>
          <p:cNvSpPr/>
          <p:nvPr/>
        </p:nvSpPr>
        <p:spPr>
          <a:xfrm>
            <a:off x="896294" y="1514380"/>
            <a:ext cx="2743200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Security Policy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18401C-56B5-4F4B-B752-D5D9EE2BC105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25168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8250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Security Policy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오버헤드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패킷 크기가 커지면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암복호화에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오버헤드가 커서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패킷보다 속도가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느려짐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2B9C70-4EC3-485A-9758-80A049503821}"/>
              </a:ext>
            </a:extLst>
          </p:cNvPr>
          <p:cNvSpPr/>
          <p:nvPr/>
        </p:nvSpPr>
        <p:spPr>
          <a:xfrm>
            <a:off x="213510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따라서 보안이 실제로 필요한 </a:t>
            </a:r>
            <a:r>
              <a:rPr lang="ko-KR" altLang="en-US" sz="15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곧에서만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을 </a:t>
            </a:r>
            <a:r>
              <a:rPr lang="ko-KR" altLang="en-US" sz="15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사용하려고함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  <a:endParaRPr lang="ko-KR" altLang="en-US" sz="15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16670E-4B23-4EB7-9791-25737C08EF89}"/>
              </a:ext>
            </a:extLst>
          </p:cNvPr>
          <p:cNvSpPr/>
          <p:nvPr/>
        </p:nvSpPr>
        <p:spPr>
          <a:xfrm>
            <a:off x="1664328" y="369079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보안 정책을 통해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으로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통신해야할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패킷과 기존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로 통신할 패킷을 설정 가능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EFF01B-75A8-4ED0-8FB3-986B6967B856}"/>
              </a:ext>
            </a:extLst>
          </p:cNvPr>
          <p:cNvSpPr/>
          <p:nvPr/>
        </p:nvSpPr>
        <p:spPr>
          <a:xfrm>
            <a:off x="896294" y="1514380"/>
            <a:ext cx="2743200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Security Policy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18401C-56B5-4F4B-B752-D5D9EE2BC105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25168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3681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Security Policy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보안 정책은 보안 정책 데이터베이스에 저장됨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2B9C70-4EC3-485A-9758-80A049503821}"/>
              </a:ext>
            </a:extLst>
          </p:cNvPr>
          <p:cNvSpPr/>
          <p:nvPr/>
        </p:nvSpPr>
        <p:spPr>
          <a:xfrm>
            <a:off x="213510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SPD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는 </a:t>
            </a:r>
            <a:r>
              <a:rPr lang="ko-KR" altLang="en-US" sz="15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인바운드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또는 </a:t>
            </a:r>
            <a:r>
              <a:rPr lang="ko-KR" altLang="en-US" sz="15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아웃바운드하는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모든 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트래픽의 처리를 결정하는 정책을 지정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16670E-4B23-4EB7-9791-25737C08EF89}"/>
              </a:ext>
            </a:extLst>
          </p:cNvPr>
          <p:cNvSpPr/>
          <p:nvPr/>
        </p:nvSpPr>
        <p:spPr>
          <a:xfrm>
            <a:off x="1664328" y="369079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트래픽에 대해 일치하는 첫번째 정책을 사용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EFF01B-75A8-4ED0-8FB3-986B6967B856}"/>
              </a:ext>
            </a:extLst>
          </p:cNvPr>
          <p:cNvSpPr/>
          <p:nvPr/>
        </p:nvSpPr>
        <p:spPr>
          <a:xfrm>
            <a:off x="896294" y="1514380"/>
            <a:ext cx="4336609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Security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Policy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Database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18401C-56B5-4F4B-B752-D5D9EE2BC105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406500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876BF5-D39C-477D-A9AE-9D3FD5A1B870}"/>
              </a:ext>
            </a:extLst>
          </p:cNvPr>
          <p:cNvSpPr/>
          <p:nvPr/>
        </p:nvSpPr>
        <p:spPr>
          <a:xfrm>
            <a:off x="1664328" y="437810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정책 요소로 원격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주소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로컬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주소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원격 포트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로컬 포트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다음 계층 프로토콜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액션 등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586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Security Policy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EFF01B-75A8-4ED0-8FB3-986B6967B856}"/>
              </a:ext>
            </a:extLst>
          </p:cNvPr>
          <p:cNvSpPr/>
          <p:nvPr/>
        </p:nvSpPr>
        <p:spPr>
          <a:xfrm>
            <a:off x="896294" y="1514380"/>
            <a:ext cx="4336609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Security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Policy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Database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18401C-56B5-4F4B-B752-D5D9EE2BC105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406500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B7C6079-1CCD-4E11-8757-9DB729BA7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91547"/>
              </p:ext>
            </p:extLst>
          </p:nvPr>
        </p:nvGraphicFramePr>
        <p:xfrm>
          <a:off x="1499252" y="2331644"/>
          <a:ext cx="9193495" cy="31097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9288">
                  <a:extLst>
                    <a:ext uri="{9D8B030D-6E8A-4147-A177-3AD203B41FA5}">
                      <a16:colId xmlns:a16="http://schemas.microsoft.com/office/drawing/2014/main" val="1824617042"/>
                    </a:ext>
                  </a:extLst>
                </a:gridCol>
                <a:gridCol w="949328">
                  <a:extLst>
                    <a:ext uri="{9D8B030D-6E8A-4147-A177-3AD203B41FA5}">
                      <a16:colId xmlns:a16="http://schemas.microsoft.com/office/drawing/2014/main" val="1476037400"/>
                    </a:ext>
                  </a:extLst>
                </a:gridCol>
                <a:gridCol w="952387">
                  <a:extLst>
                    <a:ext uri="{9D8B030D-6E8A-4147-A177-3AD203B41FA5}">
                      <a16:colId xmlns:a16="http://schemas.microsoft.com/office/drawing/2014/main" val="2055606060"/>
                    </a:ext>
                  </a:extLst>
                </a:gridCol>
                <a:gridCol w="812690">
                  <a:extLst>
                    <a:ext uri="{9D8B030D-6E8A-4147-A177-3AD203B41FA5}">
                      <a16:colId xmlns:a16="http://schemas.microsoft.com/office/drawing/2014/main" val="316337274"/>
                    </a:ext>
                  </a:extLst>
                </a:gridCol>
                <a:gridCol w="952387">
                  <a:extLst>
                    <a:ext uri="{9D8B030D-6E8A-4147-A177-3AD203B41FA5}">
                      <a16:colId xmlns:a16="http://schemas.microsoft.com/office/drawing/2014/main" val="1059310356"/>
                    </a:ext>
                  </a:extLst>
                </a:gridCol>
                <a:gridCol w="712761">
                  <a:extLst>
                    <a:ext uri="{9D8B030D-6E8A-4147-A177-3AD203B41FA5}">
                      <a16:colId xmlns:a16="http://schemas.microsoft.com/office/drawing/2014/main" val="3272626733"/>
                    </a:ext>
                  </a:extLst>
                </a:gridCol>
                <a:gridCol w="713781">
                  <a:extLst>
                    <a:ext uri="{9D8B030D-6E8A-4147-A177-3AD203B41FA5}">
                      <a16:colId xmlns:a16="http://schemas.microsoft.com/office/drawing/2014/main" val="1911224963"/>
                    </a:ext>
                  </a:extLst>
                </a:gridCol>
                <a:gridCol w="995215">
                  <a:extLst>
                    <a:ext uri="{9D8B030D-6E8A-4147-A177-3AD203B41FA5}">
                      <a16:colId xmlns:a16="http://schemas.microsoft.com/office/drawing/2014/main" val="2330472573"/>
                    </a:ext>
                  </a:extLst>
                </a:gridCol>
                <a:gridCol w="1046199">
                  <a:extLst>
                    <a:ext uri="{9D8B030D-6E8A-4147-A177-3AD203B41FA5}">
                      <a16:colId xmlns:a16="http://schemas.microsoft.com/office/drawing/2014/main" val="4115815933"/>
                    </a:ext>
                  </a:extLst>
                </a:gridCol>
                <a:gridCol w="833084">
                  <a:extLst>
                    <a:ext uri="{9D8B030D-6E8A-4147-A177-3AD203B41FA5}">
                      <a16:colId xmlns:a16="http://schemas.microsoft.com/office/drawing/2014/main" val="2920044940"/>
                    </a:ext>
                  </a:extLst>
                </a:gridCol>
                <a:gridCol w="796375">
                  <a:extLst>
                    <a:ext uri="{9D8B030D-6E8A-4147-A177-3AD203B41FA5}">
                      <a16:colId xmlns:a16="http://schemas.microsoft.com/office/drawing/2014/main" val="3606743943"/>
                    </a:ext>
                  </a:extLst>
                </a:gridCol>
              </a:tblGrid>
              <a:tr h="67652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첨자</a:t>
                      </a:r>
                      <a:endParaRPr lang="ko-KR" sz="1200" kern="100" dirty="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방향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로컬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IP,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(</a:t>
                      </a:r>
                      <a:r>
                        <a:rPr lang="ko-KR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공유</a:t>
                      </a: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?)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로컬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포트</a:t>
                      </a:r>
                      <a:r>
                        <a:rPr lang="en-US" sz="1200" kern="100" dirty="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,</a:t>
                      </a:r>
                      <a:endParaRPr lang="ko-KR" sz="1200" kern="100" dirty="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공유</a:t>
                      </a:r>
                      <a:r>
                        <a:rPr lang="en-US" sz="1200" kern="100" dirty="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?)</a:t>
                      </a:r>
                      <a:endParaRPr lang="ko-KR" sz="1200" kern="100" dirty="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원격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IP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(</a:t>
                      </a:r>
                      <a:r>
                        <a:rPr lang="ko-KR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공유</a:t>
                      </a: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?)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원격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포트</a:t>
                      </a:r>
                      <a:r>
                        <a:rPr lang="en-US" sz="1200" kern="100" dirty="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,</a:t>
                      </a:r>
                      <a:endParaRPr lang="ko-KR" sz="1200" kern="100" dirty="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공유</a:t>
                      </a:r>
                      <a:r>
                        <a:rPr lang="en-US" sz="1200" kern="100" dirty="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?)</a:t>
                      </a:r>
                      <a:endParaRPr lang="ko-KR" sz="1200" kern="100" dirty="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프로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토콜</a:t>
                      </a:r>
                      <a:r>
                        <a:rPr lang="en-US" sz="1200" kern="100" dirty="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,</a:t>
                      </a:r>
                      <a:endParaRPr lang="ko-KR" sz="1200" kern="100" dirty="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공유</a:t>
                      </a:r>
                      <a:r>
                        <a:rPr lang="en-US" sz="1200" kern="100" dirty="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?)</a:t>
                      </a:r>
                      <a:endParaRPr lang="ko-KR" sz="1200" kern="100" dirty="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인바운드</a:t>
                      </a:r>
                      <a:endParaRPr lang="ko-KR" sz="1200" kern="100" dirty="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 1st</a:t>
                      </a:r>
                      <a:endParaRPr lang="ko-KR" sz="1200" kern="100" dirty="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SA entry</a:t>
                      </a:r>
                      <a:endParaRPr lang="ko-KR" sz="1200" kern="100" dirty="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아웃바운드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1st 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SA entry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액션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정책</a:t>
                      </a: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 1st content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736719"/>
                  </a:ext>
                </a:extLst>
              </a:tr>
              <a:tr h="7750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9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In &amp; Out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1.1.1.12 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Yes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80 </a:t>
                      </a:r>
                      <a:endParaRPr lang="ko-KR" sz="1200" kern="100" dirty="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Yes</a:t>
                      </a:r>
                      <a:endParaRPr lang="ko-KR" sz="1200" kern="100" dirty="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2.2.1.0/24 Yes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Any 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Yes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TCP 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Yes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sa15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sa25</a:t>
                      </a:r>
                      <a:endParaRPr lang="ko-KR" sz="1200" kern="100" dirty="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IPSEC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Cont1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1193397"/>
                  </a:ext>
                </a:extLst>
              </a:tr>
              <a:tr h="5427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8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In &amp; Out</a:t>
                      </a:r>
                      <a:endParaRPr lang="ko-KR" sz="1200" kern="100" dirty="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1.1.1.0/24 Yes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Any 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Yes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2.2.1.0/24 Yes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Any 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Yes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Any 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No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sa10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sa20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IPSEC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Cont3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extLst>
                  <a:ext uri="{0D108BD9-81ED-4DB2-BD59-A6C34878D82A}">
                    <a16:rowId xmlns:a16="http://schemas.microsoft.com/office/drawing/2014/main" val="280739250"/>
                  </a:ext>
                </a:extLst>
              </a:tr>
              <a:tr h="278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…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...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…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…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…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…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…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…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…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…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…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extLst>
                  <a:ext uri="{0D108BD9-81ED-4DB2-BD59-A6C34878D82A}">
                    <a16:rowId xmlns:a16="http://schemas.microsoft.com/office/drawing/2014/main" val="1375500452"/>
                  </a:ext>
                </a:extLst>
              </a:tr>
              <a:tr h="278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...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In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…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…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…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…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…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…</a:t>
                      </a:r>
                      <a:endParaRPr lang="ko-KR" sz="1200" kern="100" dirty="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…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…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…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extLst>
                  <a:ext uri="{0D108BD9-81ED-4DB2-BD59-A6C34878D82A}">
                    <a16:rowId xmlns:a16="http://schemas.microsoft.com/office/drawing/2014/main" val="1627475404"/>
                  </a:ext>
                </a:extLst>
              </a:tr>
              <a:tr h="278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...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Out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…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…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…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…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…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…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…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…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…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extLst>
                  <a:ext uri="{0D108BD9-81ED-4DB2-BD59-A6C34878D82A}">
                    <a16:rowId xmlns:a16="http://schemas.microsoft.com/office/drawing/2014/main" val="2943045369"/>
                  </a:ext>
                </a:extLst>
              </a:tr>
              <a:tr h="278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0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In &amp; Out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Any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Any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Any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Any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Any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NULL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NULL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BYPASS</a:t>
                      </a:r>
                      <a:endParaRPr lang="ko-KR" sz="1200" kern="10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NULL</a:t>
                      </a:r>
                      <a:endParaRPr lang="ko-KR" sz="1200" kern="100" dirty="0"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83617" marR="83617" marT="44131" marB="44131" anchor="ctr"/>
                </a:tc>
                <a:extLst>
                  <a:ext uri="{0D108BD9-81ED-4DB2-BD59-A6C34878D82A}">
                    <a16:rowId xmlns:a16="http://schemas.microsoft.com/office/drawing/2014/main" val="156594819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35C4AE-13BC-471A-8DBE-1F6BE54EEE90}"/>
              </a:ext>
            </a:extLst>
          </p:cNvPr>
          <p:cNvSpPr/>
          <p:nvPr/>
        </p:nvSpPr>
        <p:spPr>
          <a:xfrm>
            <a:off x="3835651" y="5620416"/>
            <a:ext cx="4520698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Security Policy Database</a:t>
            </a:r>
            <a:endParaRPr lang="ko-KR" altLang="en-US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67162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Security Association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한 장비와 다른 장비 사이에 맺은 특정한 종류의 보안 연결을 설명하는 보안 정보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2B9C70-4EC3-485A-9758-80A04950382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두 장비 간 안전한 통신을 하기 위해 사용하는 보안 방법을 명시한 계약서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16670E-4B23-4EB7-9791-25737C08EF89}"/>
              </a:ext>
            </a:extLst>
          </p:cNvPr>
          <p:cNvSpPr/>
          <p:nvPr/>
        </p:nvSpPr>
        <p:spPr>
          <a:xfrm>
            <a:off x="1664328" y="369079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각 보안 연계는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단방향성이며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양방향성을 이루기 위해서 쌍으로 구성되게 해야함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236286-C3B1-4BDA-AC7F-A58BB12F5352}"/>
              </a:ext>
            </a:extLst>
          </p:cNvPr>
          <p:cNvSpPr/>
          <p:nvPr/>
        </p:nvSpPr>
        <p:spPr>
          <a:xfrm>
            <a:off x="2135108" y="4378109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쌍으로 구성하기 위해서 앞에서 본 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SPI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가 존재하게 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EFF01B-75A8-4ED0-8FB3-986B6967B856}"/>
              </a:ext>
            </a:extLst>
          </p:cNvPr>
          <p:cNvSpPr/>
          <p:nvPr/>
        </p:nvSpPr>
        <p:spPr>
          <a:xfrm>
            <a:off x="896293" y="1514380"/>
            <a:ext cx="358517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Security Association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18401C-56B5-4F4B-B752-D5D9EE2BC105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328640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5176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Security Association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보안 연계는 인터넷 키 교환용 보안 연계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(IKE SA)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와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보안 연계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(IPSec SA)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로 구분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2B9C70-4EC3-485A-9758-80A04950382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IKE SA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는 쌍방간 암호 알고리즘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인증 방법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마스터키 교환 절차에 의해 설정되는 보안 연결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16670E-4B23-4EB7-9791-25737C08EF89}"/>
              </a:ext>
            </a:extLst>
          </p:cNvPr>
          <p:cNvSpPr/>
          <p:nvPr/>
        </p:nvSpPr>
        <p:spPr>
          <a:xfrm>
            <a:off x="1664328" y="369079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 SA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는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IKE SA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를 사용하여 쌍방간 암호 협상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상호인증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세션키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설정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EFF01B-75A8-4ED0-8FB3-986B6967B856}"/>
              </a:ext>
            </a:extLst>
          </p:cNvPr>
          <p:cNvSpPr/>
          <p:nvPr/>
        </p:nvSpPr>
        <p:spPr>
          <a:xfrm>
            <a:off x="896293" y="1514380"/>
            <a:ext cx="358517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Security Association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18401C-56B5-4F4B-B752-D5D9EE2BC105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328640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EA5AF-50A2-4424-BA18-9912D91FC239}"/>
              </a:ext>
            </a:extLst>
          </p:cNvPr>
          <p:cNvSpPr/>
          <p:nvPr/>
        </p:nvSpPr>
        <p:spPr>
          <a:xfrm>
            <a:off x="1664328" y="4378109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SA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는 수동으로 구성하거나 아래서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설명항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IKE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프로토콜을 이용하여 자동으로 구성 가능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0972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Security Association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트리플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보안 연계를 식별하기 위한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가지 변수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2B9C70-4EC3-485A-9758-80A049503821}"/>
              </a:ext>
            </a:extLst>
          </p:cNvPr>
          <p:cNvSpPr/>
          <p:nvPr/>
        </p:nvSpPr>
        <p:spPr>
          <a:xfrm>
            <a:off x="2270910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Security Parameter Index, IP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목적지 주소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보안 프로토콜 식별자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 Security Protocol </a:t>
            </a:r>
            <a:r>
              <a:rPr lang="en-US" altLang="ko-KR" sz="15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Indentifier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)</a:t>
            </a:r>
            <a:endParaRPr lang="ko-KR" altLang="en-US" sz="15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16670E-4B23-4EB7-9791-25737C08EF89}"/>
              </a:ext>
            </a:extLst>
          </p:cNvPr>
          <p:cNvSpPr/>
          <p:nvPr/>
        </p:nvSpPr>
        <p:spPr>
          <a:xfrm>
            <a:off x="1664328" y="369079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보안 매개변수 색인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SA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를 유일하게 식별하는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ID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로 사용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EFF01B-75A8-4ED0-8FB3-986B6967B856}"/>
              </a:ext>
            </a:extLst>
          </p:cNvPr>
          <p:cNvSpPr/>
          <p:nvPr/>
        </p:nvSpPr>
        <p:spPr>
          <a:xfrm>
            <a:off x="896293" y="1514380"/>
            <a:ext cx="358517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Security Association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18401C-56B5-4F4B-B752-D5D9EE2BC105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328640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A18971-D518-4BA9-8BF2-B3E984E8644D}"/>
              </a:ext>
            </a:extLst>
          </p:cNvPr>
          <p:cNvSpPr/>
          <p:nvPr/>
        </p:nvSpPr>
        <p:spPr>
          <a:xfrm>
            <a:off x="1664328" y="437810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목적지 주소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최종 목적지 네트워크 또는 호스트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주소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즉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SA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가 수립된 장비의 주소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00F980-812F-4C99-BA1B-43B20F1F16CC}"/>
              </a:ext>
            </a:extLst>
          </p:cNvPr>
          <p:cNvSpPr/>
          <p:nvPr/>
        </p:nvSpPr>
        <p:spPr>
          <a:xfrm>
            <a:off x="1664328" y="506541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보안 프로토콜 식별자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이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SA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가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AH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를 위한 것인지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ESP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를 위한 것인지 지정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DB621B-A163-4C42-BA67-E6EEDC1918CF}"/>
              </a:ext>
            </a:extLst>
          </p:cNvPr>
          <p:cNvSpPr/>
          <p:nvPr/>
        </p:nvSpPr>
        <p:spPr>
          <a:xfrm>
            <a:off x="2270910" y="575272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만약 둘 다 사용하면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각각 별도의 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SA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를 </a:t>
            </a:r>
            <a:r>
              <a:rPr lang="ko-KR" altLang="en-US" sz="15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이용해야함</a:t>
            </a:r>
            <a:endParaRPr lang="en-US" altLang="ko-KR" sz="15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6935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Security Association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보안 연계는 보안 연계 데이터베이스에 저장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2B9C70-4EC3-485A-9758-80A04950382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SAD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는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에서 각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SA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에 연관된 요소들을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정으한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DB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16670E-4B23-4EB7-9791-25737C08EF89}"/>
              </a:ext>
            </a:extLst>
          </p:cNvPr>
          <p:cNvSpPr/>
          <p:nvPr/>
        </p:nvSpPr>
        <p:spPr>
          <a:xfrm>
            <a:off x="1664328" y="369079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다음의 요소를 저장함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236286-C3B1-4BDA-AC7F-A58BB12F5352}"/>
              </a:ext>
            </a:extLst>
          </p:cNvPr>
          <p:cNvSpPr/>
          <p:nvPr/>
        </p:nvSpPr>
        <p:spPr>
          <a:xfrm>
            <a:off x="2135108" y="4378109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보안 매개변수 색인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(SPI),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순서 번호 카운터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순서 카운터 </a:t>
            </a:r>
            <a:r>
              <a:rPr lang="ko-KR" altLang="en-US" sz="15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오버플로우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재전송 방지 윈도우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</a:t>
            </a:r>
            <a:endParaRPr lang="ko-KR" altLang="en-US" sz="15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EFF01B-75A8-4ED0-8FB3-986B6967B856}"/>
              </a:ext>
            </a:extLst>
          </p:cNvPr>
          <p:cNvSpPr/>
          <p:nvPr/>
        </p:nvSpPr>
        <p:spPr>
          <a:xfrm>
            <a:off x="896293" y="1514380"/>
            <a:ext cx="5199707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Security Association Database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18401C-56B5-4F4B-B752-D5D9EE2BC105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492508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1D7537-FE07-4789-AE95-BAA038F78FDC}"/>
              </a:ext>
            </a:extLst>
          </p:cNvPr>
          <p:cNvSpPr/>
          <p:nvPr/>
        </p:nvSpPr>
        <p:spPr>
          <a:xfrm>
            <a:off x="2135108" y="4803622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AH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정보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인증 알고리즘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키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키 사용주기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등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), ESP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정보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암호화 등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), SA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사용주기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IPSec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프로토콜 모드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전송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/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터널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</a:t>
            </a:r>
            <a:endParaRPr lang="ko-KR" altLang="en-US" sz="15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8FA9DA-DED5-458D-A9A9-85C71D0C2407}"/>
              </a:ext>
            </a:extLst>
          </p:cNvPr>
          <p:cNvSpPr/>
          <p:nvPr/>
        </p:nvSpPr>
        <p:spPr>
          <a:xfrm>
            <a:off x="2135108" y="5229135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Path Maximum </a:t>
            </a:r>
            <a:r>
              <a:rPr lang="en-US" altLang="ko-KR" sz="15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Transkfer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Unit</a:t>
            </a:r>
            <a:endParaRPr lang="ko-KR" altLang="en-US" sz="15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7173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66FA-D118-4CE2-B1F2-49C7A8A430A5}"/>
              </a:ext>
            </a:extLst>
          </p:cNvPr>
          <p:cNvSpPr txBox="1"/>
          <p:nvPr/>
        </p:nvSpPr>
        <p:spPr>
          <a:xfrm>
            <a:off x="5205382" y="2690338"/>
            <a:ext cx="1781258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Internet</a:t>
            </a:r>
          </a:p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Key</a:t>
            </a:r>
          </a:p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Exchange</a:t>
            </a:r>
            <a:endParaRPr lang="ko-KR" altLang="en-US" sz="30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89340F2-9735-4E60-BA58-BA4D5FB9E639}"/>
              </a:ext>
            </a:extLst>
          </p:cNvPr>
          <p:cNvGrpSpPr/>
          <p:nvPr/>
        </p:nvGrpSpPr>
        <p:grpSpPr>
          <a:xfrm>
            <a:off x="8216771" y="1984972"/>
            <a:ext cx="2279964" cy="2888055"/>
            <a:chOff x="8741872" y="1984972"/>
            <a:chExt cx="2279964" cy="288805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C2C0618-618C-48A9-A317-D33430219231}"/>
                </a:ext>
              </a:extLst>
            </p:cNvPr>
            <p:cNvSpPr/>
            <p:nvPr/>
          </p:nvSpPr>
          <p:spPr>
            <a:xfrm>
              <a:off x="8754699" y="1984972"/>
              <a:ext cx="2254312" cy="2888055"/>
            </a:xfrm>
            <a:prstGeom prst="rect">
              <a:avLst/>
            </a:prstGeom>
            <a:solidFill>
              <a:srgbClr val="323232"/>
            </a:solidFill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2E81DBD-437A-4609-8CB1-55D2B65CCF91}"/>
                </a:ext>
              </a:extLst>
            </p:cNvPr>
            <p:cNvSpPr/>
            <p:nvPr/>
          </p:nvSpPr>
          <p:spPr>
            <a:xfrm>
              <a:off x="8935767" y="2663982"/>
              <a:ext cx="1892175" cy="552261"/>
            </a:xfrm>
            <a:prstGeom prst="rect">
              <a:avLst/>
            </a:prstGeom>
            <a:solidFill>
              <a:srgbClr val="FF8C00"/>
            </a:solidFill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암호화 </a:t>
              </a:r>
              <a:r>
                <a:rPr lang="en-US" altLang="ko-KR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/ </a:t>
              </a:r>
              <a:r>
                <a:rPr lang="ko-KR" altLang="en-US" sz="1500" dirty="0" err="1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해싱</a:t>
              </a:r>
              <a:endPara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  <a:p>
              <a:pPr algn="ctr"/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알고리즘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1BE4BC1-6DD4-4554-9F7A-87142934B190}"/>
                </a:ext>
              </a:extLst>
            </p:cNvPr>
            <p:cNvSpPr/>
            <p:nvPr/>
          </p:nvSpPr>
          <p:spPr>
            <a:xfrm>
              <a:off x="8935767" y="3376942"/>
              <a:ext cx="1892175" cy="552261"/>
            </a:xfrm>
            <a:prstGeom prst="rect">
              <a:avLst/>
            </a:prstGeom>
            <a:solidFill>
              <a:srgbClr val="FF8C00"/>
            </a:solidFill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보안 정책</a:t>
              </a:r>
              <a:endPara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  <a:p>
              <a:pPr algn="ctr"/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보안 연관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52AAD05-7274-4EE9-BABA-0B054B8C5214}"/>
                </a:ext>
              </a:extLst>
            </p:cNvPr>
            <p:cNvSpPr/>
            <p:nvPr/>
          </p:nvSpPr>
          <p:spPr>
            <a:xfrm>
              <a:off x="8741872" y="2073244"/>
              <a:ext cx="2279964" cy="552261"/>
            </a:xfrm>
            <a:prstGeom prst="rect">
              <a:avLst/>
            </a:prstGeom>
            <a:noFill/>
            <a:ln w="5715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IPSEC </a:t>
              </a:r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지원 구성요소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2CE45D-49AD-46CE-85C8-D2DB1D576C2A}"/>
                </a:ext>
              </a:extLst>
            </p:cNvPr>
            <p:cNvSpPr/>
            <p:nvPr/>
          </p:nvSpPr>
          <p:spPr>
            <a:xfrm>
              <a:off x="8935766" y="4095182"/>
              <a:ext cx="1892175" cy="552261"/>
            </a:xfrm>
            <a:prstGeom prst="rect">
              <a:avLst/>
            </a:prstGeom>
            <a:solidFill>
              <a:schemeClr val="tx1"/>
            </a:solidFill>
            <a:ln w="31750" cmpd="sng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인터넷 키 교환</a:t>
              </a:r>
              <a:r>
                <a:rPr lang="en-US" altLang="ko-KR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(IKE)</a:t>
              </a:r>
            </a:p>
            <a:p>
              <a:pPr algn="ctr"/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키 관리</a:t>
              </a: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9380FD8-89E0-4279-8EB5-E8C88BB919E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867650" y="4371313"/>
            <a:ext cx="543015" cy="0"/>
          </a:xfrm>
          <a:prstGeom prst="line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32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 N T R O</a:t>
            </a:r>
            <a:endParaRPr lang="ko-KR" altLang="en-US" sz="30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C17916-E078-4382-A6F0-7255187A055B}"/>
              </a:ext>
            </a:extLst>
          </p:cNvPr>
          <p:cNvSpPr/>
          <p:nvPr/>
        </p:nvSpPr>
        <p:spPr>
          <a:xfrm>
            <a:off x="6095998" y="1391970"/>
            <a:ext cx="4849639" cy="579422"/>
          </a:xfrm>
          <a:prstGeom prst="rect">
            <a:avLst/>
          </a:prstGeom>
          <a:noFill/>
          <a:ln w="3175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 </a:t>
            </a:r>
            <a:r>
              <a:rPr lang="ko-KR" altLang="en-US" sz="21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네트워크 보안 솔루션 제공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E4D12C-D083-4C13-9119-5B8AD74B3A55}"/>
              </a:ext>
            </a:extLst>
          </p:cNvPr>
          <p:cNvSpPr/>
          <p:nvPr/>
        </p:nvSpPr>
        <p:spPr>
          <a:xfrm>
            <a:off x="695608" y="3139289"/>
            <a:ext cx="2326741" cy="579422"/>
          </a:xfrm>
          <a:prstGeom prst="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 Security</a:t>
            </a:r>
            <a:endParaRPr lang="ko-KR" altLang="en-US" sz="21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F4FE0F2-0B19-4494-B3AA-B546E4BB937F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3022349" y="1681681"/>
            <a:ext cx="3073649" cy="1747319"/>
          </a:xfrm>
          <a:prstGeom prst="bentConnector3">
            <a:avLst>
              <a:gd name="adj1" fmla="val 26731"/>
            </a:avLst>
          </a:prstGeom>
          <a:ln w="254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F85B31-ECDE-4114-933A-7ABA585E9BAF}"/>
              </a:ext>
            </a:extLst>
          </p:cNvPr>
          <p:cNvSpPr/>
          <p:nvPr/>
        </p:nvSpPr>
        <p:spPr>
          <a:xfrm>
            <a:off x="6095999" y="3139289"/>
            <a:ext cx="4849639" cy="579422"/>
          </a:xfrm>
          <a:prstGeom prst="rect">
            <a:avLst/>
          </a:prstGeom>
          <a:noFill/>
          <a:ln w="3175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IPv6 / IPv4</a:t>
            </a:r>
            <a:r>
              <a:rPr lang="ko-KR" altLang="en-US" sz="21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에 적용 가능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4B6965-05F9-45CC-BA0E-460DE1E019A2}"/>
              </a:ext>
            </a:extLst>
          </p:cNvPr>
          <p:cNvSpPr/>
          <p:nvPr/>
        </p:nvSpPr>
        <p:spPr>
          <a:xfrm>
            <a:off x="6096000" y="4886608"/>
            <a:ext cx="4849639" cy="579422"/>
          </a:xfrm>
          <a:prstGeom prst="rect">
            <a:avLst/>
          </a:prstGeom>
          <a:noFill/>
          <a:ln w="3175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주로 </a:t>
            </a:r>
            <a:r>
              <a:rPr lang="en-US" altLang="ko-KR" sz="21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VPN</a:t>
            </a:r>
            <a:r>
              <a:rPr lang="ko-KR" altLang="en-US" sz="21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구현에 사용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53A4650-2A95-4A61-A99E-0979617564C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022349" y="3429000"/>
            <a:ext cx="3073651" cy="1747319"/>
          </a:xfrm>
          <a:prstGeom prst="bentConnector3">
            <a:avLst>
              <a:gd name="adj1" fmla="val 26730"/>
            </a:avLst>
          </a:prstGeom>
          <a:ln w="254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F1312F0-4B40-45CA-890C-817AABE7EE9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022349" y="3429000"/>
            <a:ext cx="30736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0330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 K E</a:t>
            </a:r>
            <a:endParaRPr lang="ko-KR" altLang="en-US" sz="30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167063-AAB8-4CB1-B032-C035CDCD81A2}"/>
              </a:ext>
            </a:extLst>
          </p:cNvPr>
          <p:cNvSpPr/>
          <p:nvPr/>
        </p:nvSpPr>
        <p:spPr>
          <a:xfrm>
            <a:off x="896293" y="1514380"/>
            <a:ext cx="3938257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Internet Key Exchange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DDD342-5EE5-436F-B9B3-6C62B658664A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366665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장비가 안전한 통신을 위해 필요로 하는 정보를 교환하는 것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2B9C70-4EC3-485A-9758-80A04950382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지원 장비가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SA(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보안 연계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를 교환하는 방식으로 동작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16670E-4B23-4EB7-9791-25737C08EF89}"/>
              </a:ext>
            </a:extLst>
          </p:cNvPr>
          <p:cNvSpPr/>
          <p:nvPr/>
        </p:nvSpPr>
        <p:spPr>
          <a:xfrm>
            <a:off x="1664328" y="369079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설립된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SA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는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Security Association Database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에 추가되어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AH / ESP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데이터그램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교환에 사용</a:t>
            </a:r>
          </a:p>
        </p:txBody>
      </p:sp>
    </p:spTree>
    <p:extLst>
      <p:ext uri="{BB962C8B-B14F-4D97-AF65-F5344CB8AC3E}">
        <p14:creationId xmlns:p14="http://schemas.microsoft.com/office/powerpoint/2010/main" val="11925538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 K E</a:t>
            </a:r>
            <a:endParaRPr lang="ko-KR" altLang="en-US" sz="30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IKE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는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SA / ESP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와 독립적이며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SA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확립에 필요한 데이터들을 안전하게 전달하는 것이 목적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2B9C70-4EC3-485A-9758-80A04950382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기반이 되는 키 교환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인증 방식으로는 다음과 같다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16670E-4B23-4EB7-9791-25737C08EF89}"/>
              </a:ext>
            </a:extLst>
          </p:cNvPr>
          <p:cNvSpPr/>
          <p:nvPr/>
        </p:nvSpPr>
        <p:spPr>
          <a:xfrm>
            <a:off x="2135108" y="369079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Diffie-Hellman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알고리즘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공개키 방식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X.509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디지털 인증서</a:t>
            </a:r>
            <a:endParaRPr lang="en-US" altLang="ko-KR" sz="15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236286-C3B1-4BDA-AC7F-A58BB12F5352}"/>
              </a:ext>
            </a:extLst>
          </p:cNvPr>
          <p:cNvSpPr/>
          <p:nvPr/>
        </p:nvSpPr>
        <p:spPr>
          <a:xfrm>
            <a:off x="1664328" y="4378109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UDP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포트번호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500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을 이용하여 키 전달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EFF01B-75A8-4ED0-8FB3-986B6967B856}"/>
              </a:ext>
            </a:extLst>
          </p:cNvPr>
          <p:cNvSpPr/>
          <p:nvPr/>
        </p:nvSpPr>
        <p:spPr>
          <a:xfrm>
            <a:off x="896293" y="1514380"/>
            <a:ext cx="3938257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Internet Key Exchange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18401C-56B5-4F4B-B752-D5D9EE2BC105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366665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6988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IKEv1</a:t>
            </a:r>
            <a:endParaRPr lang="ko-KR" altLang="en-US" sz="30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1998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년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RFC 2409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문서에 확립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2B9C70-4EC3-485A-9758-80A04950382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주 모드와 공격 모드로 나뉘는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Phase 1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과 신속 모드로 구성된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Phase 2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16670E-4B23-4EB7-9791-25737C08EF89}"/>
              </a:ext>
            </a:extLst>
          </p:cNvPr>
          <p:cNvSpPr/>
          <p:nvPr/>
        </p:nvSpPr>
        <p:spPr>
          <a:xfrm>
            <a:off x="1664328" y="369079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인증 방법은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4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가지가 존재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236286-C3B1-4BDA-AC7F-A58BB12F5352}"/>
              </a:ext>
            </a:extLst>
          </p:cNvPr>
          <p:cNvSpPr/>
          <p:nvPr/>
        </p:nvSpPr>
        <p:spPr>
          <a:xfrm>
            <a:off x="2135108" y="418156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사전 공유키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(Pre Shared Key, PSK)</a:t>
            </a:r>
            <a:endParaRPr lang="ko-KR" altLang="en-US" sz="15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EFF01B-75A8-4ED0-8FB3-986B6967B856}"/>
              </a:ext>
            </a:extLst>
          </p:cNvPr>
          <p:cNvSpPr/>
          <p:nvPr/>
        </p:nvSpPr>
        <p:spPr>
          <a:xfrm>
            <a:off x="896293" y="1514380"/>
            <a:ext cx="1140737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IKEv1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18401C-56B5-4F4B-B752-D5D9EE2BC105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87818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9B854-3D0D-4A36-9622-180D12E05F81}"/>
              </a:ext>
            </a:extLst>
          </p:cNvPr>
          <p:cNvSpPr/>
          <p:nvPr/>
        </p:nvSpPr>
        <p:spPr>
          <a:xfrm>
            <a:off x="2135108" y="4607080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디지털 서명 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(Digital Signature, RSA-Sig)</a:t>
            </a:r>
            <a:endParaRPr lang="ko-KR" altLang="en-US" sz="15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8065B9-1808-4ADD-9DC6-E44FF4647ACB}"/>
              </a:ext>
            </a:extLst>
          </p:cNvPr>
          <p:cNvSpPr/>
          <p:nvPr/>
        </p:nvSpPr>
        <p:spPr>
          <a:xfrm>
            <a:off x="2135108" y="5032593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기존 공개키 암호화 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(Original Public Key </a:t>
            </a:r>
            <a:r>
              <a:rPr lang="en-US" altLang="ko-KR" sz="15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Encyption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</a:t>
            </a:r>
            <a:endParaRPr lang="ko-KR" altLang="en-US" sz="15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D6FE85-A6B2-4752-A68C-21C81DBE552C}"/>
              </a:ext>
            </a:extLst>
          </p:cNvPr>
          <p:cNvSpPr/>
          <p:nvPr/>
        </p:nvSpPr>
        <p:spPr>
          <a:xfrm>
            <a:off x="2135108" y="5458106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개선된 </a:t>
            </a:r>
            <a:r>
              <a:rPr lang="ko-KR" altLang="en-US" sz="15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공캐키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암호화 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(Revised </a:t>
            </a:r>
            <a:r>
              <a:rPr lang="en-US" altLang="ko-KR" sz="15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Pulbic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Key </a:t>
            </a:r>
            <a:r>
              <a:rPr lang="en-US" altLang="ko-KR" sz="15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Encyprtion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</a:t>
            </a:r>
            <a:endParaRPr lang="ko-KR" altLang="en-US" sz="15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8033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IKEv2</a:t>
            </a:r>
            <a:endParaRPr lang="ko-KR" altLang="en-US" sz="30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2014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년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RFC 7296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문서에 확립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2B9C70-4EC3-485A-9758-80A04950382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IKEv1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보다 가볍고 효율적이나 보안성 강화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16670E-4B23-4EB7-9791-25737C08EF89}"/>
              </a:ext>
            </a:extLst>
          </p:cNvPr>
          <p:cNvSpPr/>
          <p:nvPr/>
        </p:nvSpPr>
        <p:spPr>
          <a:xfrm>
            <a:off x="1664328" y="369079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인증 방법은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가지가 존재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236286-C3B1-4BDA-AC7F-A58BB12F5352}"/>
              </a:ext>
            </a:extLst>
          </p:cNvPr>
          <p:cNvSpPr/>
          <p:nvPr/>
        </p:nvSpPr>
        <p:spPr>
          <a:xfrm>
            <a:off x="2135108" y="418156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사전 공유키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(Pre Shared Key, PSK)</a:t>
            </a:r>
            <a:endParaRPr lang="ko-KR" altLang="en-US" sz="15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EFF01B-75A8-4ED0-8FB3-986B6967B856}"/>
              </a:ext>
            </a:extLst>
          </p:cNvPr>
          <p:cNvSpPr/>
          <p:nvPr/>
        </p:nvSpPr>
        <p:spPr>
          <a:xfrm>
            <a:off x="896293" y="1514380"/>
            <a:ext cx="1149790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IKEv2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18401C-56B5-4F4B-B752-D5D9EE2BC105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92345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9B854-3D0D-4A36-9622-180D12E05F81}"/>
              </a:ext>
            </a:extLst>
          </p:cNvPr>
          <p:cNvSpPr/>
          <p:nvPr/>
        </p:nvSpPr>
        <p:spPr>
          <a:xfrm>
            <a:off x="2135108" y="4607080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디지털 서명 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(Digital Signature, RSA-Sig)</a:t>
            </a:r>
            <a:endParaRPr lang="ko-KR" altLang="en-US" sz="15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8065B9-1808-4ADD-9DC6-E44FF4647ACB}"/>
              </a:ext>
            </a:extLst>
          </p:cNvPr>
          <p:cNvSpPr/>
          <p:nvPr/>
        </p:nvSpPr>
        <p:spPr>
          <a:xfrm>
            <a:off x="2135108" y="5032593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Extensible Authentication Protocol (EAP)</a:t>
            </a:r>
            <a:endParaRPr lang="ko-KR" altLang="en-US" sz="15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2793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66FA-D118-4CE2-B1F2-49C7A8A430A5}"/>
              </a:ext>
            </a:extLst>
          </p:cNvPr>
          <p:cNvSpPr txBox="1"/>
          <p:nvPr/>
        </p:nvSpPr>
        <p:spPr>
          <a:xfrm>
            <a:off x="5335229" y="3152005"/>
            <a:ext cx="152157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</a:t>
            </a:r>
            <a:endParaRPr lang="ko-KR" altLang="en-US" sz="30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89340F2-9735-4E60-BA58-BA4D5FB9E639}"/>
              </a:ext>
            </a:extLst>
          </p:cNvPr>
          <p:cNvGrpSpPr/>
          <p:nvPr/>
        </p:nvGrpSpPr>
        <p:grpSpPr>
          <a:xfrm>
            <a:off x="8216771" y="1984972"/>
            <a:ext cx="2279964" cy="2888055"/>
            <a:chOff x="8741872" y="1984972"/>
            <a:chExt cx="2279964" cy="288805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C2C0618-618C-48A9-A317-D33430219231}"/>
                </a:ext>
              </a:extLst>
            </p:cNvPr>
            <p:cNvSpPr/>
            <p:nvPr/>
          </p:nvSpPr>
          <p:spPr>
            <a:xfrm>
              <a:off x="8754699" y="1984972"/>
              <a:ext cx="2254312" cy="2888055"/>
            </a:xfrm>
            <a:prstGeom prst="rect">
              <a:avLst/>
            </a:prstGeom>
            <a:solidFill>
              <a:srgbClr val="323232"/>
            </a:solidFill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2E81DBD-437A-4609-8CB1-55D2B65CCF91}"/>
                </a:ext>
              </a:extLst>
            </p:cNvPr>
            <p:cNvSpPr/>
            <p:nvPr/>
          </p:nvSpPr>
          <p:spPr>
            <a:xfrm>
              <a:off x="8935767" y="2663982"/>
              <a:ext cx="1892175" cy="552261"/>
            </a:xfrm>
            <a:prstGeom prst="rect">
              <a:avLst/>
            </a:prstGeom>
            <a:solidFill>
              <a:srgbClr val="FF8C00"/>
            </a:solidFill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암호화 </a:t>
              </a:r>
              <a:r>
                <a:rPr lang="en-US" altLang="ko-KR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/ </a:t>
              </a:r>
              <a:r>
                <a:rPr lang="ko-KR" altLang="en-US" sz="1500" dirty="0" err="1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해싱</a:t>
              </a:r>
              <a:endPara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  <a:p>
              <a:pPr algn="ctr"/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알고리즘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1BE4BC1-6DD4-4554-9F7A-87142934B190}"/>
                </a:ext>
              </a:extLst>
            </p:cNvPr>
            <p:cNvSpPr/>
            <p:nvPr/>
          </p:nvSpPr>
          <p:spPr>
            <a:xfrm>
              <a:off x="8935767" y="3376942"/>
              <a:ext cx="1892175" cy="552261"/>
            </a:xfrm>
            <a:prstGeom prst="rect">
              <a:avLst/>
            </a:prstGeom>
            <a:solidFill>
              <a:srgbClr val="FF8C00"/>
            </a:solidFill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보안 정책</a:t>
              </a:r>
              <a:endPara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  <a:p>
              <a:pPr algn="ctr"/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보안 연관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52AAD05-7274-4EE9-BABA-0B054B8C5214}"/>
                </a:ext>
              </a:extLst>
            </p:cNvPr>
            <p:cNvSpPr/>
            <p:nvPr/>
          </p:nvSpPr>
          <p:spPr>
            <a:xfrm>
              <a:off x="8741872" y="2073244"/>
              <a:ext cx="2279964" cy="552261"/>
            </a:xfrm>
            <a:prstGeom prst="rect">
              <a:avLst/>
            </a:prstGeom>
            <a:noFill/>
            <a:ln w="5715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IPSEC </a:t>
              </a:r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지원 구성요소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2CE45D-49AD-46CE-85C8-D2DB1D576C2A}"/>
                </a:ext>
              </a:extLst>
            </p:cNvPr>
            <p:cNvSpPr/>
            <p:nvPr/>
          </p:nvSpPr>
          <p:spPr>
            <a:xfrm>
              <a:off x="8935766" y="4095182"/>
              <a:ext cx="1892175" cy="552261"/>
            </a:xfrm>
            <a:prstGeom prst="rect">
              <a:avLst/>
            </a:prstGeom>
            <a:solidFill>
              <a:schemeClr val="tx1"/>
            </a:solidFill>
            <a:ln w="31750" cmpd="sng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인터넷 키 교환</a:t>
              </a:r>
              <a:r>
                <a:rPr lang="en-US" altLang="ko-KR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(IKE)</a:t>
              </a:r>
            </a:p>
            <a:p>
              <a:pPr algn="ctr"/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키 관리</a:t>
              </a: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9380FD8-89E0-4279-8EB5-E8C88BB919E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867650" y="4371313"/>
            <a:ext cx="543015" cy="0"/>
          </a:xfrm>
          <a:prstGeom prst="line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5967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</a:t>
            </a:r>
            <a:endParaRPr lang="ko-KR" altLang="en-US" sz="30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167063-AAB8-4CB1-B032-C035CDCD81A2}"/>
              </a:ext>
            </a:extLst>
          </p:cNvPr>
          <p:cNvSpPr/>
          <p:nvPr/>
        </p:nvSpPr>
        <p:spPr>
          <a:xfrm>
            <a:off x="896293" y="1514380"/>
            <a:ext cx="10239469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Internet Security Association and Key </a:t>
            </a:r>
            <a:r>
              <a:rPr lang="en-US" altLang="ko-KR" sz="27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ManageMent</a:t>
            </a:r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Protocol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DDD342-5EE5-436F-B9B3-6C62B658664A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997691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AH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/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ESP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프로토콜은 사용하기 전에 서로 제공해야할 정보가 많음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2B9C70-4EC3-485A-9758-80A049503821}"/>
              </a:ext>
            </a:extLst>
          </p:cNvPr>
          <p:cNvSpPr/>
          <p:nvPr/>
        </p:nvSpPr>
        <p:spPr>
          <a:xfrm>
            <a:off x="2135109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EX : AH/ESP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사용여부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알고리즘 종류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공유할 키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세션 키 유효기간 및 길이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터널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/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전송 모드 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16670E-4B23-4EB7-9791-25737C08EF89}"/>
              </a:ext>
            </a:extLst>
          </p:cNvPr>
          <p:cNvSpPr/>
          <p:nvPr/>
        </p:nvSpPr>
        <p:spPr>
          <a:xfrm>
            <a:off x="1664328" y="369079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ISAKMP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는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키와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SA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에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교환을 자동적으로 하는 구조를 제공 및 일련의 협상으로 동작</a:t>
            </a:r>
          </a:p>
        </p:txBody>
      </p:sp>
    </p:spTree>
    <p:extLst>
      <p:ext uri="{BB962C8B-B14F-4D97-AF65-F5344CB8AC3E}">
        <p14:creationId xmlns:p14="http://schemas.microsoft.com/office/powerpoint/2010/main" val="7774043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</a:t>
            </a:r>
            <a:endParaRPr lang="ko-KR" altLang="en-US" sz="30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167063-AAB8-4CB1-B032-C035CDCD81A2}"/>
              </a:ext>
            </a:extLst>
          </p:cNvPr>
          <p:cNvSpPr/>
          <p:nvPr/>
        </p:nvSpPr>
        <p:spPr>
          <a:xfrm>
            <a:off x="896293" y="1514380"/>
            <a:ext cx="2444435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ISAKMP  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기능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DDD342-5EE5-436F-B9B3-6C62B658664A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220904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사용할 프로토콜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·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암호화 키에 동의 및 협상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2B9C70-4EC3-485A-9758-80A04950382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통ㄷ신하는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상대의 신분을 보증하는 인증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16670E-4B23-4EB7-9791-25737C08EF89}"/>
              </a:ext>
            </a:extLst>
          </p:cNvPr>
          <p:cNvSpPr/>
          <p:nvPr/>
        </p:nvSpPr>
        <p:spPr>
          <a:xfrm>
            <a:off x="1664328" y="369079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사용할 키가 합의로 결정 후 안전하게 교환될 수 있도록 관리하는 키 관리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4BD6F1-22F4-46F9-8916-7478A28A68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32688" y="466258"/>
            <a:ext cx="5253670" cy="2537229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5921989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</a:t>
            </a:r>
            <a:endParaRPr lang="ko-KR" altLang="en-US" sz="30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B67C0A-2CCF-4F0B-BC2C-E8CBC7022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17" y="1547891"/>
            <a:ext cx="5311366" cy="376221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52019-76A5-44A9-BAEB-B63B539AA631}"/>
              </a:ext>
            </a:extLst>
          </p:cNvPr>
          <p:cNvSpPr/>
          <p:nvPr/>
        </p:nvSpPr>
        <p:spPr>
          <a:xfrm>
            <a:off x="4243057" y="5623902"/>
            <a:ext cx="3705886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 – ISAKMP </a:t>
            </a:r>
            <a:r>
              <a:rPr lang="ko-KR" altLang="en-US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관계</a:t>
            </a:r>
          </a:p>
        </p:txBody>
      </p:sp>
    </p:spTree>
    <p:extLst>
      <p:ext uri="{BB962C8B-B14F-4D97-AF65-F5344CB8AC3E}">
        <p14:creationId xmlns:p14="http://schemas.microsoft.com/office/powerpoint/2010/main" val="7757948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</a:t>
            </a:r>
            <a:endParaRPr lang="ko-KR" altLang="en-US" sz="30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B67C0A-2CCF-4F0B-BC2C-E8CBC7022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00" y="2050610"/>
            <a:ext cx="3891926" cy="27567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7A645DA-6BCC-4D5F-B981-61CAFDF886CE}"/>
              </a:ext>
            </a:extLst>
          </p:cNvPr>
          <p:cNvSpPr/>
          <p:nvPr/>
        </p:nvSpPr>
        <p:spPr>
          <a:xfrm>
            <a:off x="5867400" y="876300"/>
            <a:ext cx="1773725" cy="493014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ISAKMP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043BB2-8639-4442-843D-F0DC67B86542}"/>
              </a:ext>
            </a:extLst>
          </p:cNvPr>
          <p:cNvSpPr/>
          <p:nvPr/>
        </p:nvSpPr>
        <p:spPr>
          <a:xfrm>
            <a:off x="6326521" y="1711835"/>
            <a:ext cx="4908488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소켓 계층과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UDP,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포트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500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으로 통신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4A641F6-6ACF-4D10-BE72-641BA9CDF17B}"/>
              </a:ext>
            </a:extLst>
          </p:cNvPr>
          <p:cNvCxnSpPr>
            <a:cxnSpLocks/>
          </p:cNvCxnSpPr>
          <p:nvPr/>
        </p:nvCxnSpPr>
        <p:spPr>
          <a:xfrm>
            <a:off x="6096000" y="1369314"/>
            <a:ext cx="135500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28ABC6-92BB-46D5-BABF-989817946FC1}"/>
              </a:ext>
            </a:extLst>
          </p:cNvPr>
          <p:cNvSpPr/>
          <p:nvPr/>
        </p:nvSpPr>
        <p:spPr>
          <a:xfrm>
            <a:off x="6326520" y="2267112"/>
            <a:ext cx="6017879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ISAKMP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메시지는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ISAKMP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헤더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+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페이로드들로 구성</a:t>
            </a:r>
          </a:p>
        </p:txBody>
      </p:sp>
    </p:spTree>
    <p:extLst>
      <p:ext uri="{BB962C8B-B14F-4D97-AF65-F5344CB8AC3E}">
        <p14:creationId xmlns:p14="http://schemas.microsoft.com/office/powerpoint/2010/main" val="21027476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</a:t>
            </a:r>
            <a:endParaRPr lang="ko-KR" altLang="en-US" sz="30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B67C0A-2CCF-4F0B-BC2C-E8CBC7022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00" y="2050610"/>
            <a:ext cx="3891926" cy="27567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7A645DA-6BCC-4D5F-B981-61CAFDF886CE}"/>
              </a:ext>
            </a:extLst>
          </p:cNvPr>
          <p:cNvSpPr/>
          <p:nvPr/>
        </p:nvSpPr>
        <p:spPr>
          <a:xfrm>
            <a:off x="5867400" y="876300"/>
            <a:ext cx="4028038" cy="493014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Domain of Interpreter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043BB2-8639-4442-843D-F0DC67B86542}"/>
              </a:ext>
            </a:extLst>
          </p:cNvPr>
          <p:cNvSpPr/>
          <p:nvPr/>
        </p:nvSpPr>
        <p:spPr>
          <a:xfrm>
            <a:off x="6326520" y="1711835"/>
            <a:ext cx="561500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통신할 때 사용하는 값들이 무슨 의미인지 정의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4A641F6-6ACF-4D10-BE72-641BA9CDF17B}"/>
              </a:ext>
            </a:extLst>
          </p:cNvPr>
          <p:cNvCxnSpPr>
            <a:cxnSpLocks/>
          </p:cNvCxnSpPr>
          <p:nvPr/>
        </p:nvCxnSpPr>
        <p:spPr>
          <a:xfrm>
            <a:off x="6096000" y="1369314"/>
            <a:ext cx="360026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E634D5-49D0-4E92-9AA4-A5B013A9C31E}"/>
              </a:ext>
            </a:extLst>
          </p:cNvPr>
          <p:cNvSpPr/>
          <p:nvPr/>
        </p:nvSpPr>
        <p:spPr>
          <a:xfrm>
            <a:off x="6326521" y="2267112"/>
            <a:ext cx="5615000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ISAKMP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는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DOI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에서 정의된 대로 페이로드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후술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93380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66FA-D118-4CE2-B1F2-49C7A8A430A5}"/>
              </a:ext>
            </a:extLst>
          </p:cNvPr>
          <p:cNvSpPr txBox="1"/>
          <p:nvPr/>
        </p:nvSpPr>
        <p:spPr>
          <a:xfrm>
            <a:off x="5627768" y="3152001"/>
            <a:ext cx="936475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구 성</a:t>
            </a:r>
          </a:p>
        </p:txBody>
      </p:sp>
    </p:spTree>
    <p:extLst>
      <p:ext uri="{BB962C8B-B14F-4D97-AF65-F5344CB8AC3E}">
        <p14:creationId xmlns:p14="http://schemas.microsoft.com/office/powerpoint/2010/main" val="38830262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</a:t>
            </a:r>
            <a:endParaRPr lang="ko-KR" altLang="en-US" sz="30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B67C0A-2CCF-4F0B-BC2C-E8CBC7022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00" y="2050610"/>
            <a:ext cx="3891926" cy="27567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7A645DA-6BCC-4D5F-B981-61CAFDF886CE}"/>
              </a:ext>
            </a:extLst>
          </p:cNvPr>
          <p:cNvSpPr/>
          <p:nvPr/>
        </p:nvSpPr>
        <p:spPr>
          <a:xfrm>
            <a:off x="5867400" y="876300"/>
            <a:ext cx="4353962" cy="493014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Key Exchange Definition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043BB2-8639-4442-843D-F0DC67B86542}"/>
              </a:ext>
            </a:extLst>
          </p:cNvPr>
          <p:cNvSpPr/>
          <p:nvPr/>
        </p:nvSpPr>
        <p:spPr>
          <a:xfrm>
            <a:off x="6326520" y="1711835"/>
            <a:ext cx="561500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Diffie-Hellman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같은 키 교환 방법들을 정의해 놓은 것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4A641F6-6ACF-4D10-BE72-641BA9CDF17B}"/>
              </a:ext>
            </a:extLst>
          </p:cNvPr>
          <p:cNvCxnSpPr>
            <a:cxnSpLocks/>
          </p:cNvCxnSpPr>
          <p:nvPr/>
        </p:nvCxnSpPr>
        <p:spPr>
          <a:xfrm>
            <a:off x="6096000" y="1369314"/>
            <a:ext cx="392618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6644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</a:t>
            </a:r>
            <a:endParaRPr lang="ko-KR" altLang="en-US" sz="30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B67C0A-2CCF-4F0B-BC2C-E8CBC7022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00" y="2050610"/>
            <a:ext cx="3891926" cy="27567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7A645DA-6BCC-4D5F-B981-61CAFDF886CE}"/>
              </a:ext>
            </a:extLst>
          </p:cNvPr>
          <p:cNvSpPr/>
          <p:nvPr/>
        </p:nvSpPr>
        <p:spPr>
          <a:xfrm>
            <a:off x="5867400" y="876300"/>
            <a:ext cx="1040394" cy="493014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API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043BB2-8639-4442-843D-F0DC67B86542}"/>
              </a:ext>
            </a:extLst>
          </p:cNvPr>
          <p:cNvSpPr/>
          <p:nvPr/>
        </p:nvSpPr>
        <p:spPr>
          <a:xfrm>
            <a:off x="6326520" y="1711835"/>
            <a:ext cx="561500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ISAKMP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와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과의 인터페이스를 위한 것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4A641F6-6ACF-4D10-BE72-641BA9CDF17B}"/>
              </a:ext>
            </a:extLst>
          </p:cNvPr>
          <p:cNvCxnSpPr>
            <a:cxnSpLocks/>
          </p:cNvCxnSpPr>
          <p:nvPr/>
        </p:nvCxnSpPr>
        <p:spPr>
          <a:xfrm>
            <a:off x="6096000" y="1369314"/>
            <a:ext cx="5673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844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</a:t>
            </a:r>
            <a:endParaRPr lang="ko-KR" altLang="en-US" sz="30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B67C0A-2CCF-4F0B-BC2C-E8CBC7022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00" y="2050610"/>
            <a:ext cx="3891926" cy="27567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7A645DA-6BCC-4D5F-B981-61CAFDF886CE}"/>
              </a:ext>
            </a:extLst>
          </p:cNvPr>
          <p:cNvSpPr/>
          <p:nvPr/>
        </p:nvSpPr>
        <p:spPr>
          <a:xfrm>
            <a:off x="5867399" y="876300"/>
            <a:ext cx="3294707" cy="493014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Security Protocol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043BB2-8639-4442-843D-F0DC67B86542}"/>
              </a:ext>
            </a:extLst>
          </p:cNvPr>
          <p:cNvSpPr/>
          <p:nvPr/>
        </p:nvSpPr>
        <p:spPr>
          <a:xfrm>
            <a:off x="6326520" y="1711835"/>
            <a:ext cx="561500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프로토콜을 말하여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AH / ESP 2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가지가 사용됨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4A641F6-6ACF-4D10-BE72-641BA9CDF17B}"/>
              </a:ext>
            </a:extLst>
          </p:cNvPr>
          <p:cNvCxnSpPr>
            <a:cxnSpLocks/>
          </p:cNvCxnSpPr>
          <p:nvPr/>
        </p:nvCxnSpPr>
        <p:spPr>
          <a:xfrm>
            <a:off x="6096000" y="1369314"/>
            <a:ext cx="285787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1512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 </a:t>
            </a:r>
          </a:p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Header Format</a:t>
            </a:r>
            <a:endParaRPr lang="ko-KR" altLang="en-US" sz="21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F47E2-9FEC-414C-89F4-1CF3C52A15C2}"/>
              </a:ext>
            </a:extLst>
          </p:cNvPr>
          <p:cNvSpPr/>
          <p:nvPr/>
        </p:nvSpPr>
        <p:spPr>
          <a:xfrm>
            <a:off x="4140200" y="4686103"/>
            <a:ext cx="3911600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ISAKMP Header Format</a:t>
            </a:r>
            <a:endParaRPr lang="ko-KR" altLang="en-US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FA28FE-AFB2-45B5-8BA1-0CE000BF5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799" y="1717539"/>
            <a:ext cx="6502402" cy="276252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7A0D805-1A4E-4FA1-BF33-3F6D03DE381F}"/>
              </a:ext>
            </a:extLst>
          </p:cNvPr>
          <p:cNvSpPr/>
          <p:nvPr/>
        </p:nvSpPr>
        <p:spPr>
          <a:xfrm>
            <a:off x="279400" y="5622458"/>
            <a:ext cx="11633200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ISAKMP </a:t>
            </a:r>
            <a:r>
              <a:rPr lang="ko-KR" altLang="en-US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메시지는 </a:t>
            </a:r>
            <a:r>
              <a:rPr lang="en-US" altLang="ko-KR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ISAKMP </a:t>
            </a:r>
            <a:r>
              <a:rPr lang="ko-KR" altLang="en-US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헤더 </a:t>
            </a:r>
            <a:r>
              <a:rPr lang="en-US" altLang="ko-KR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+ ISAKMP </a:t>
            </a:r>
            <a:r>
              <a:rPr lang="ko-KR" altLang="en-US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페이로드들의 연속으로 구성</a:t>
            </a:r>
          </a:p>
        </p:txBody>
      </p:sp>
    </p:spTree>
    <p:extLst>
      <p:ext uri="{BB962C8B-B14F-4D97-AF65-F5344CB8AC3E}">
        <p14:creationId xmlns:p14="http://schemas.microsoft.com/office/powerpoint/2010/main" val="16603124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7167063-AAB8-4CB1-B032-C035CDCD81A2}"/>
              </a:ext>
            </a:extLst>
          </p:cNvPr>
          <p:cNvSpPr/>
          <p:nvPr/>
        </p:nvSpPr>
        <p:spPr>
          <a:xfrm>
            <a:off x="896293" y="1514380"/>
            <a:ext cx="2879002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ISAKMP Header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DDD342-5EE5-436F-B9B3-6C62B658664A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263455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ISAKMP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가 동작할 때 기본적으로 붙는 페이로드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2B9C70-4EC3-485A-9758-80A04950382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페이로드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프로토콜에서 실제 전달되는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의미있는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데이터 구조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16670E-4B23-4EB7-9791-25737C08EF89}"/>
              </a:ext>
            </a:extLst>
          </p:cNvPr>
          <p:cNvSpPr/>
          <p:nvPr/>
        </p:nvSpPr>
        <p:spPr>
          <a:xfrm>
            <a:off x="1664328" y="369079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DOI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에서 정의한 영역 안에서 여러 종류의 페이로드 정의됨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27AAF7-F2AB-4676-9445-A2198F2FA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926" y="523780"/>
            <a:ext cx="4663330" cy="19812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568EEA7-6E88-4109-B040-4F97E3B65F1E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 </a:t>
            </a:r>
          </a:p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Header Format</a:t>
            </a:r>
            <a:endParaRPr lang="ko-KR" altLang="en-US" sz="21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24829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A645DA-6BCC-4D5F-B981-61CAFDF886CE}"/>
              </a:ext>
            </a:extLst>
          </p:cNvPr>
          <p:cNvSpPr/>
          <p:nvPr/>
        </p:nvSpPr>
        <p:spPr>
          <a:xfrm>
            <a:off x="5867400" y="876300"/>
            <a:ext cx="2959729" cy="493014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Initiator Cookie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043BB2-8639-4442-843D-F0DC67B86542}"/>
              </a:ext>
            </a:extLst>
          </p:cNvPr>
          <p:cNvSpPr/>
          <p:nvPr/>
        </p:nvSpPr>
        <p:spPr>
          <a:xfrm>
            <a:off x="6326520" y="1711835"/>
            <a:ext cx="561500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게시자에 의해 발생되는 고유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비트열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4A641F6-6ACF-4D10-BE72-641BA9CDF17B}"/>
              </a:ext>
            </a:extLst>
          </p:cNvPr>
          <p:cNvCxnSpPr>
            <a:cxnSpLocks/>
          </p:cNvCxnSpPr>
          <p:nvPr/>
        </p:nvCxnSpPr>
        <p:spPr>
          <a:xfrm>
            <a:off x="6096000" y="1369314"/>
            <a:ext cx="252289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9236256-D05A-4F77-8D18-10DF6B649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28" y="2438400"/>
            <a:ext cx="4663330" cy="19812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3817583-281C-4DC9-85CD-E8CA43DE0B69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 </a:t>
            </a:r>
          </a:p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Header Format</a:t>
            </a:r>
            <a:endParaRPr lang="ko-KR" altLang="en-US" sz="21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A77A41-6EBB-42DC-8366-C9FF37975E15}"/>
              </a:ext>
            </a:extLst>
          </p:cNvPr>
          <p:cNvSpPr/>
          <p:nvPr/>
        </p:nvSpPr>
        <p:spPr>
          <a:xfrm>
            <a:off x="6326521" y="2267112"/>
            <a:ext cx="5615000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상대방 </a:t>
            </a:r>
            <a:r>
              <a:rPr lang="ko-KR" altLang="en-US" sz="16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쿠키값이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이전과 다르면 메시지를 폐기 →</a:t>
            </a:r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DoS 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공격 차단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F456A0-3677-467E-9675-2182D7AA3749}"/>
              </a:ext>
            </a:extLst>
          </p:cNvPr>
          <p:cNvSpPr/>
          <p:nvPr/>
        </p:nvSpPr>
        <p:spPr>
          <a:xfrm>
            <a:off x="6326520" y="2822389"/>
            <a:ext cx="5741749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쿠키 생성은 구현에 의존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879893-181B-4F48-B61E-7568D944C4D8}"/>
              </a:ext>
            </a:extLst>
          </p:cNvPr>
          <p:cNvSpPr/>
          <p:nvPr/>
        </p:nvSpPr>
        <p:spPr>
          <a:xfrm>
            <a:off x="6616230" y="3377666"/>
            <a:ext cx="5741749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표준은 고유 비밀 정보로 쿠키 생성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쿠키로 역을 알 수 </a:t>
            </a:r>
            <a:r>
              <a:rPr lang="ko-KR" altLang="en-US" sz="15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없어야함</a:t>
            </a:r>
            <a:endParaRPr lang="ko-KR" altLang="en-US" sz="15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7913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A645DA-6BCC-4D5F-B981-61CAFDF886CE}"/>
              </a:ext>
            </a:extLst>
          </p:cNvPr>
          <p:cNvSpPr/>
          <p:nvPr/>
        </p:nvSpPr>
        <p:spPr>
          <a:xfrm>
            <a:off x="5867400" y="876300"/>
            <a:ext cx="3394295" cy="493014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Responder Cookie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043BB2-8639-4442-843D-F0DC67B86542}"/>
              </a:ext>
            </a:extLst>
          </p:cNvPr>
          <p:cNvSpPr/>
          <p:nvPr/>
        </p:nvSpPr>
        <p:spPr>
          <a:xfrm>
            <a:off x="6326520" y="1711835"/>
            <a:ext cx="561500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응답자에 의해 발생되는 고유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비트열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4A641F6-6ACF-4D10-BE72-641BA9CDF17B}"/>
              </a:ext>
            </a:extLst>
          </p:cNvPr>
          <p:cNvCxnSpPr>
            <a:cxnSpLocks/>
          </p:cNvCxnSpPr>
          <p:nvPr/>
        </p:nvCxnSpPr>
        <p:spPr>
          <a:xfrm>
            <a:off x="6096000" y="1369314"/>
            <a:ext cx="294841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9236256-D05A-4F77-8D18-10DF6B649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28" y="2438400"/>
            <a:ext cx="4663330" cy="19812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3817583-281C-4DC9-85CD-E8CA43DE0B69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 </a:t>
            </a:r>
          </a:p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Header Format</a:t>
            </a:r>
            <a:endParaRPr lang="ko-KR" altLang="en-US" sz="21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A77A41-6EBB-42DC-8366-C9FF37975E15}"/>
              </a:ext>
            </a:extLst>
          </p:cNvPr>
          <p:cNvSpPr/>
          <p:nvPr/>
        </p:nvSpPr>
        <p:spPr>
          <a:xfrm>
            <a:off x="6326521" y="2267112"/>
            <a:ext cx="5615000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상대방 </a:t>
            </a:r>
            <a:r>
              <a:rPr lang="ko-KR" altLang="en-US" sz="16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쿠키값이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이전과 다르면 메시지를 폐기 →</a:t>
            </a:r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DoS 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공격 차단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F456A0-3677-467E-9675-2182D7AA3749}"/>
              </a:ext>
            </a:extLst>
          </p:cNvPr>
          <p:cNvSpPr/>
          <p:nvPr/>
        </p:nvSpPr>
        <p:spPr>
          <a:xfrm>
            <a:off x="6326520" y="2822389"/>
            <a:ext cx="5741749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쿠키 생성은 구현에 의존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879893-181B-4F48-B61E-7568D944C4D8}"/>
              </a:ext>
            </a:extLst>
          </p:cNvPr>
          <p:cNvSpPr/>
          <p:nvPr/>
        </p:nvSpPr>
        <p:spPr>
          <a:xfrm>
            <a:off x="6616230" y="3377666"/>
            <a:ext cx="5741749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표준은 고유 비밀 정보로 쿠키 생성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쿠키로 역을 알 수 </a:t>
            </a:r>
            <a:r>
              <a:rPr lang="ko-KR" altLang="en-US" sz="15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없어야함</a:t>
            </a:r>
            <a:endParaRPr lang="ko-KR" altLang="en-US" sz="15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0181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A645DA-6BCC-4D5F-B981-61CAFDF886CE}"/>
              </a:ext>
            </a:extLst>
          </p:cNvPr>
          <p:cNvSpPr/>
          <p:nvPr/>
        </p:nvSpPr>
        <p:spPr>
          <a:xfrm>
            <a:off x="5867400" y="876300"/>
            <a:ext cx="2615697" cy="493014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Next Payload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043BB2-8639-4442-843D-F0DC67B86542}"/>
              </a:ext>
            </a:extLst>
          </p:cNvPr>
          <p:cNvSpPr/>
          <p:nvPr/>
        </p:nvSpPr>
        <p:spPr>
          <a:xfrm>
            <a:off x="6326520" y="1711835"/>
            <a:ext cx="561500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다음에 오는 페이로드의 종류를 나타냄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(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종류 후술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4A641F6-6ACF-4D10-BE72-641BA9CDF17B}"/>
              </a:ext>
            </a:extLst>
          </p:cNvPr>
          <p:cNvCxnSpPr>
            <a:cxnSpLocks/>
          </p:cNvCxnSpPr>
          <p:nvPr/>
        </p:nvCxnSpPr>
        <p:spPr>
          <a:xfrm>
            <a:off x="6096000" y="1369314"/>
            <a:ext cx="218792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9236256-D05A-4F77-8D18-10DF6B649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28" y="2438400"/>
            <a:ext cx="4663330" cy="19812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3817583-281C-4DC9-85CD-E8CA43DE0B69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 </a:t>
            </a:r>
          </a:p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Header Format</a:t>
            </a:r>
            <a:endParaRPr lang="ko-KR" altLang="en-US" sz="21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271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A645DA-6BCC-4D5F-B981-61CAFDF886CE}"/>
              </a:ext>
            </a:extLst>
          </p:cNvPr>
          <p:cNvSpPr/>
          <p:nvPr/>
        </p:nvSpPr>
        <p:spPr>
          <a:xfrm>
            <a:off x="5867400" y="876300"/>
            <a:ext cx="2724339" cy="493014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Major Version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043BB2-8639-4442-843D-F0DC67B86542}"/>
              </a:ext>
            </a:extLst>
          </p:cNvPr>
          <p:cNvSpPr/>
          <p:nvPr/>
        </p:nvSpPr>
        <p:spPr>
          <a:xfrm>
            <a:off x="6326520" y="1711835"/>
            <a:ext cx="561500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ISAKMP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프로토콜의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major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버전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4A641F6-6ACF-4D10-BE72-641BA9CDF17B}"/>
              </a:ext>
            </a:extLst>
          </p:cNvPr>
          <p:cNvCxnSpPr>
            <a:cxnSpLocks/>
          </p:cNvCxnSpPr>
          <p:nvPr/>
        </p:nvCxnSpPr>
        <p:spPr>
          <a:xfrm>
            <a:off x="6096000" y="1369314"/>
            <a:ext cx="228750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9236256-D05A-4F77-8D18-10DF6B649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28" y="2438400"/>
            <a:ext cx="4663330" cy="19812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3817583-281C-4DC9-85CD-E8CA43DE0B69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 </a:t>
            </a:r>
          </a:p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Header Format</a:t>
            </a:r>
            <a:endParaRPr lang="ko-KR" altLang="en-US" sz="21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A77A41-6EBB-42DC-8366-C9FF37975E15}"/>
              </a:ext>
            </a:extLst>
          </p:cNvPr>
          <p:cNvSpPr/>
          <p:nvPr/>
        </p:nvSpPr>
        <p:spPr>
          <a:xfrm>
            <a:off x="6326521" y="2267112"/>
            <a:ext cx="5741748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자신보다 높은 주 버전 또는 부 버전 값의 </a:t>
            </a:r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ISAKMP 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메시지는 폐기</a:t>
            </a:r>
          </a:p>
        </p:txBody>
      </p:sp>
    </p:spTree>
    <p:extLst>
      <p:ext uri="{BB962C8B-B14F-4D97-AF65-F5344CB8AC3E}">
        <p14:creationId xmlns:p14="http://schemas.microsoft.com/office/powerpoint/2010/main" val="492500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A645DA-6BCC-4D5F-B981-61CAFDF886CE}"/>
              </a:ext>
            </a:extLst>
          </p:cNvPr>
          <p:cNvSpPr/>
          <p:nvPr/>
        </p:nvSpPr>
        <p:spPr>
          <a:xfrm>
            <a:off x="5867400" y="876300"/>
            <a:ext cx="2724339" cy="493014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Minor Version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043BB2-8639-4442-843D-F0DC67B86542}"/>
              </a:ext>
            </a:extLst>
          </p:cNvPr>
          <p:cNvSpPr/>
          <p:nvPr/>
        </p:nvSpPr>
        <p:spPr>
          <a:xfrm>
            <a:off x="6326520" y="1711835"/>
            <a:ext cx="561500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ISAKMP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프로토콜의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minor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버전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4A641F6-6ACF-4D10-BE72-641BA9CDF17B}"/>
              </a:ext>
            </a:extLst>
          </p:cNvPr>
          <p:cNvCxnSpPr>
            <a:cxnSpLocks/>
          </p:cNvCxnSpPr>
          <p:nvPr/>
        </p:nvCxnSpPr>
        <p:spPr>
          <a:xfrm>
            <a:off x="6096000" y="1369314"/>
            <a:ext cx="228750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9236256-D05A-4F77-8D18-10DF6B649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28" y="2438400"/>
            <a:ext cx="4663330" cy="19812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3817583-281C-4DC9-85CD-E8CA43DE0B69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 </a:t>
            </a:r>
          </a:p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Header Format</a:t>
            </a:r>
            <a:endParaRPr lang="ko-KR" altLang="en-US" sz="21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A77A41-6EBB-42DC-8366-C9FF37975E15}"/>
              </a:ext>
            </a:extLst>
          </p:cNvPr>
          <p:cNvSpPr/>
          <p:nvPr/>
        </p:nvSpPr>
        <p:spPr>
          <a:xfrm>
            <a:off x="6326521" y="2267112"/>
            <a:ext cx="5741748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자신보다 높은 주 버전 또는 부 버전 값의 </a:t>
            </a:r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ISAKMP 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메시지는 폐기</a:t>
            </a:r>
          </a:p>
        </p:txBody>
      </p:sp>
    </p:spTree>
    <p:extLst>
      <p:ext uri="{BB962C8B-B14F-4D97-AF65-F5344CB8AC3E}">
        <p14:creationId xmlns:p14="http://schemas.microsoft.com/office/powerpoint/2010/main" val="29032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구 성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EE85214-C8AE-4A97-8D1F-CD53A889323D}"/>
              </a:ext>
            </a:extLst>
          </p:cNvPr>
          <p:cNvGrpSpPr/>
          <p:nvPr/>
        </p:nvGrpSpPr>
        <p:grpSpPr>
          <a:xfrm>
            <a:off x="3609315" y="1534562"/>
            <a:ext cx="5208760" cy="3933731"/>
            <a:chOff x="3491620" y="1127156"/>
            <a:chExt cx="5208760" cy="393373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0B5D0C-54E6-4DD8-B956-9FE7DDC90D58}"/>
                </a:ext>
              </a:extLst>
            </p:cNvPr>
            <p:cNvSpPr/>
            <p:nvPr/>
          </p:nvSpPr>
          <p:spPr>
            <a:xfrm>
              <a:off x="3491620" y="1127156"/>
              <a:ext cx="5208760" cy="3933731"/>
            </a:xfrm>
            <a:prstGeom prst="rect">
              <a:avLst/>
            </a:prstGeom>
            <a:solidFill>
              <a:srgbClr val="404040"/>
            </a:solidFill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F1A2539-1416-40A7-8830-2B8D230D78B8}"/>
                </a:ext>
              </a:extLst>
            </p:cNvPr>
            <p:cNvSpPr/>
            <p:nvPr/>
          </p:nvSpPr>
          <p:spPr>
            <a:xfrm>
              <a:off x="3766242" y="2064190"/>
              <a:ext cx="2254312" cy="2154725"/>
            </a:xfrm>
            <a:prstGeom prst="rect">
              <a:avLst/>
            </a:prstGeom>
            <a:solidFill>
              <a:srgbClr val="323232"/>
            </a:solidFill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728EC17-A493-4459-8BEB-2E00A8A07FD4}"/>
                </a:ext>
              </a:extLst>
            </p:cNvPr>
            <p:cNvSpPr/>
            <p:nvPr/>
          </p:nvSpPr>
          <p:spPr>
            <a:xfrm>
              <a:off x="3947310" y="2743200"/>
              <a:ext cx="1892175" cy="552261"/>
            </a:xfrm>
            <a:prstGeom prst="rect">
              <a:avLst/>
            </a:prstGeom>
            <a:solidFill>
              <a:srgbClr val="FF8C00"/>
            </a:solidFill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IPSec </a:t>
              </a:r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인증 헤더</a:t>
              </a:r>
              <a:endPara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  <a:p>
              <a:pPr algn="ctr"/>
              <a:r>
                <a:rPr lang="en-US" altLang="ko-KR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(AH)</a:t>
              </a:r>
              <a:endPara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4C447D7-681E-474B-A851-42E81E4C3748}"/>
                </a:ext>
              </a:extLst>
            </p:cNvPr>
            <p:cNvSpPr/>
            <p:nvPr/>
          </p:nvSpPr>
          <p:spPr>
            <a:xfrm>
              <a:off x="3947310" y="3456160"/>
              <a:ext cx="1892175" cy="552261"/>
            </a:xfrm>
            <a:prstGeom prst="rect">
              <a:avLst/>
            </a:prstGeom>
            <a:solidFill>
              <a:srgbClr val="FF8C00"/>
            </a:solidFill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보안 페이로드 캡슐화 </a:t>
              </a:r>
              <a:r>
                <a:rPr lang="en-US" altLang="ko-KR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(ESP)</a:t>
              </a:r>
              <a:endPara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9DADDE8-029E-476F-8639-9662C52CF904}"/>
                </a:ext>
              </a:extLst>
            </p:cNvPr>
            <p:cNvSpPr/>
            <p:nvPr/>
          </p:nvSpPr>
          <p:spPr>
            <a:xfrm>
              <a:off x="3791893" y="2154725"/>
              <a:ext cx="2228662" cy="552261"/>
            </a:xfrm>
            <a:prstGeom prst="rect">
              <a:avLst/>
            </a:prstGeom>
            <a:noFill/>
            <a:ln w="5715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IPSEC </a:t>
              </a:r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핵심 프로토콜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9869C9-2C6E-466D-BD0A-78E4F31B956A}"/>
                </a:ext>
              </a:extLst>
            </p:cNvPr>
            <p:cNvSpPr/>
            <p:nvPr/>
          </p:nvSpPr>
          <p:spPr>
            <a:xfrm>
              <a:off x="6201622" y="1330860"/>
              <a:ext cx="2254312" cy="2888055"/>
            </a:xfrm>
            <a:prstGeom prst="rect">
              <a:avLst/>
            </a:prstGeom>
            <a:solidFill>
              <a:srgbClr val="323232"/>
            </a:solidFill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145EB07-5A61-428D-8ABE-7968AC1D9EFE}"/>
                </a:ext>
              </a:extLst>
            </p:cNvPr>
            <p:cNvSpPr/>
            <p:nvPr/>
          </p:nvSpPr>
          <p:spPr>
            <a:xfrm>
              <a:off x="6382690" y="2009870"/>
              <a:ext cx="1892175" cy="552261"/>
            </a:xfrm>
            <a:prstGeom prst="rect">
              <a:avLst/>
            </a:prstGeom>
            <a:solidFill>
              <a:srgbClr val="FF8C00"/>
            </a:solidFill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암호화 </a:t>
              </a:r>
              <a:r>
                <a:rPr lang="en-US" altLang="ko-KR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/ </a:t>
              </a:r>
              <a:r>
                <a:rPr lang="ko-KR" altLang="en-US" sz="1500" dirty="0" err="1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해싱</a:t>
              </a:r>
              <a:endPara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  <a:p>
              <a:pPr algn="ctr"/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알고리즘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F412C3-AFCD-4BF8-B6B6-6D4189C50FC0}"/>
                </a:ext>
              </a:extLst>
            </p:cNvPr>
            <p:cNvSpPr/>
            <p:nvPr/>
          </p:nvSpPr>
          <p:spPr>
            <a:xfrm>
              <a:off x="6382690" y="2722830"/>
              <a:ext cx="1892175" cy="552261"/>
            </a:xfrm>
            <a:prstGeom prst="rect">
              <a:avLst/>
            </a:prstGeom>
            <a:solidFill>
              <a:srgbClr val="FF8C00"/>
            </a:solidFill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보안 정책</a:t>
              </a:r>
              <a:endPara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  <a:p>
              <a:pPr algn="ctr"/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보안 연관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DBDC2CD-6DAC-4D6B-99C3-DE6587D63960}"/>
                </a:ext>
              </a:extLst>
            </p:cNvPr>
            <p:cNvSpPr/>
            <p:nvPr/>
          </p:nvSpPr>
          <p:spPr>
            <a:xfrm>
              <a:off x="6188795" y="1419132"/>
              <a:ext cx="2279964" cy="552261"/>
            </a:xfrm>
            <a:prstGeom prst="rect">
              <a:avLst/>
            </a:prstGeom>
            <a:noFill/>
            <a:ln w="5715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IPSEC </a:t>
              </a:r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지원 구성요소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188ADAA-7DF6-4CF5-9094-1FD8CF1B3139}"/>
                </a:ext>
              </a:extLst>
            </p:cNvPr>
            <p:cNvSpPr/>
            <p:nvPr/>
          </p:nvSpPr>
          <p:spPr>
            <a:xfrm>
              <a:off x="6382689" y="3441070"/>
              <a:ext cx="1892175" cy="552261"/>
            </a:xfrm>
            <a:prstGeom prst="rect">
              <a:avLst/>
            </a:prstGeom>
            <a:solidFill>
              <a:srgbClr val="FF8C00"/>
            </a:solidFill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인터넷 키 교환</a:t>
              </a:r>
              <a:r>
                <a:rPr lang="en-US" altLang="ko-KR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(IKE)</a:t>
              </a:r>
            </a:p>
            <a:p>
              <a:pPr algn="ctr"/>
              <a:r>
                <a:rPr lang="ko-KR" altLang="en-US" sz="15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키 관리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B3C79DA-9918-4CE8-ABB2-786CC571530E}"/>
                </a:ext>
              </a:extLst>
            </p:cNvPr>
            <p:cNvSpPr/>
            <p:nvPr/>
          </p:nvSpPr>
          <p:spPr>
            <a:xfrm>
              <a:off x="3723241" y="4379614"/>
              <a:ext cx="4745518" cy="572008"/>
            </a:xfrm>
            <a:prstGeom prst="rect">
              <a:avLst/>
            </a:prstGeom>
            <a:noFill/>
            <a:ln w="5715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IP Security </a:t>
              </a:r>
              <a:r>
                <a:rPr lang="ko-KR" altLang="en-US" sz="24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프로토콜 </a:t>
              </a:r>
              <a:r>
                <a:rPr lang="en-US" altLang="ko-KR" sz="24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suite</a:t>
              </a:r>
              <a:endParaRPr lang="ko-KR" altLang="en-US" sz="2400" dirty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0759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A645DA-6BCC-4D5F-B981-61CAFDF886CE}"/>
              </a:ext>
            </a:extLst>
          </p:cNvPr>
          <p:cNvSpPr/>
          <p:nvPr/>
        </p:nvSpPr>
        <p:spPr>
          <a:xfrm>
            <a:off x="5867400" y="876300"/>
            <a:ext cx="2842034" cy="493014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Exchange Type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043BB2-8639-4442-843D-F0DC67B86542}"/>
              </a:ext>
            </a:extLst>
          </p:cNvPr>
          <p:cNvSpPr/>
          <p:nvPr/>
        </p:nvSpPr>
        <p:spPr>
          <a:xfrm>
            <a:off x="6326520" y="1711835"/>
            <a:ext cx="561500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Phase 1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과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Phase 2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의 협상에 교환되는 페이로드 유형과 순서 규정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4A641F6-6ACF-4D10-BE72-641BA9CDF17B}"/>
              </a:ext>
            </a:extLst>
          </p:cNvPr>
          <p:cNvCxnSpPr>
            <a:cxnSpLocks/>
          </p:cNvCxnSpPr>
          <p:nvPr/>
        </p:nvCxnSpPr>
        <p:spPr>
          <a:xfrm>
            <a:off x="6096000" y="1369314"/>
            <a:ext cx="24142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9236256-D05A-4F77-8D18-10DF6B649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28" y="2438400"/>
            <a:ext cx="4663330" cy="19812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3817583-281C-4DC9-85CD-E8CA43DE0B69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 </a:t>
            </a:r>
          </a:p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Header Format</a:t>
            </a:r>
            <a:endParaRPr lang="ko-KR" altLang="en-US" sz="21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4150426-5202-4936-894C-4A8A4499AD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26520" y="2937094"/>
            <a:ext cx="4688402" cy="2965012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0925959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A645DA-6BCC-4D5F-B981-61CAFDF886CE}"/>
              </a:ext>
            </a:extLst>
          </p:cNvPr>
          <p:cNvSpPr/>
          <p:nvPr/>
        </p:nvSpPr>
        <p:spPr>
          <a:xfrm>
            <a:off x="5867400" y="876300"/>
            <a:ext cx="1273629" cy="493014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Flags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043BB2-8639-4442-843D-F0DC67B86542}"/>
              </a:ext>
            </a:extLst>
          </p:cNvPr>
          <p:cNvSpPr/>
          <p:nvPr/>
        </p:nvSpPr>
        <p:spPr>
          <a:xfrm>
            <a:off x="6326520" y="1711835"/>
            <a:ext cx="561500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ISAKMP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페이로드가 암호화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/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인증되었음을 나타냄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4A641F6-6ACF-4D10-BE72-641BA9CDF17B}"/>
              </a:ext>
            </a:extLst>
          </p:cNvPr>
          <p:cNvCxnSpPr>
            <a:cxnSpLocks/>
          </p:cNvCxnSpPr>
          <p:nvPr/>
        </p:nvCxnSpPr>
        <p:spPr>
          <a:xfrm>
            <a:off x="6096000" y="1369314"/>
            <a:ext cx="83602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9236256-D05A-4F77-8D18-10DF6B649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28" y="2438400"/>
            <a:ext cx="4663330" cy="19812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3817583-281C-4DC9-85CD-E8CA43DE0B69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 </a:t>
            </a:r>
          </a:p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Header Format</a:t>
            </a:r>
            <a:endParaRPr lang="ko-KR" altLang="en-US" sz="21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99092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A645DA-6BCC-4D5F-B981-61CAFDF886CE}"/>
              </a:ext>
            </a:extLst>
          </p:cNvPr>
          <p:cNvSpPr/>
          <p:nvPr/>
        </p:nvSpPr>
        <p:spPr>
          <a:xfrm>
            <a:off x="5867400" y="876300"/>
            <a:ext cx="2222863" cy="493012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Message ID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043BB2-8639-4442-843D-F0DC67B86542}"/>
              </a:ext>
            </a:extLst>
          </p:cNvPr>
          <p:cNvSpPr/>
          <p:nvPr/>
        </p:nvSpPr>
        <p:spPr>
          <a:xfrm>
            <a:off x="6326520" y="1711835"/>
            <a:ext cx="561500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단계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협상 중 프로토콜 상태를 식별하는 유일 식별자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4A641F6-6ACF-4D10-BE72-641BA9CDF17B}"/>
              </a:ext>
            </a:extLst>
          </p:cNvPr>
          <p:cNvCxnSpPr>
            <a:cxnSpLocks/>
          </p:cNvCxnSpPr>
          <p:nvPr/>
        </p:nvCxnSpPr>
        <p:spPr>
          <a:xfrm>
            <a:off x="6096000" y="1369314"/>
            <a:ext cx="17852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9236256-D05A-4F77-8D18-10DF6B649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28" y="2438400"/>
            <a:ext cx="4663330" cy="19812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3817583-281C-4DC9-85CD-E8CA43DE0B69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 </a:t>
            </a:r>
          </a:p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Header Format</a:t>
            </a:r>
            <a:endParaRPr lang="ko-KR" altLang="en-US" sz="21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7B93CF-1578-4C7E-929F-7A4BD93E7E24}"/>
              </a:ext>
            </a:extLst>
          </p:cNvPr>
          <p:cNvSpPr/>
          <p:nvPr/>
        </p:nvSpPr>
        <p:spPr>
          <a:xfrm>
            <a:off x="6326521" y="2267112"/>
            <a:ext cx="5615000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게시자가 발생시킨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난수값으로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키 생성에 사용됨</a:t>
            </a:r>
          </a:p>
        </p:txBody>
      </p:sp>
    </p:spTree>
    <p:extLst>
      <p:ext uri="{BB962C8B-B14F-4D97-AF65-F5344CB8AC3E}">
        <p14:creationId xmlns:p14="http://schemas.microsoft.com/office/powerpoint/2010/main" val="10361522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A645DA-6BCC-4D5F-B981-61CAFDF886CE}"/>
              </a:ext>
            </a:extLst>
          </p:cNvPr>
          <p:cNvSpPr/>
          <p:nvPr/>
        </p:nvSpPr>
        <p:spPr>
          <a:xfrm>
            <a:off x="5867400" y="876300"/>
            <a:ext cx="1552303" cy="493012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Length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043BB2-8639-4442-843D-F0DC67B86542}"/>
              </a:ext>
            </a:extLst>
          </p:cNvPr>
          <p:cNvSpPr/>
          <p:nvPr/>
        </p:nvSpPr>
        <p:spPr>
          <a:xfrm>
            <a:off x="6326520" y="1711835"/>
            <a:ext cx="561500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옥텟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(=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바이트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단위의 메시지 전체 길이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4A641F6-6ACF-4D10-BE72-641BA9CDF17B}"/>
              </a:ext>
            </a:extLst>
          </p:cNvPr>
          <p:cNvCxnSpPr>
            <a:cxnSpLocks/>
          </p:cNvCxnSpPr>
          <p:nvPr/>
        </p:nvCxnSpPr>
        <p:spPr>
          <a:xfrm>
            <a:off x="6096000" y="1369314"/>
            <a:ext cx="113211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9236256-D05A-4F77-8D18-10DF6B649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28" y="2438400"/>
            <a:ext cx="4663330" cy="19812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3817583-281C-4DC9-85CD-E8CA43DE0B69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 </a:t>
            </a:r>
          </a:p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Header Format</a:t>
            </a:r>
            <a:endParaRPr lang="ko-KR" altLang="en-US" sz="21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4856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7167063-AAB8-4CB1-B032-C035CDCD81A2}"/>
              </a:ext>
            </a:extLst>
          </p:cNvPr>
          <p:cNvSpPr/>
          <p:nvPr/>
        </p:nvSpPr>
        <p:spPr>
          <a:xfrm>
            <a:off x="896293" y="1514380"/>
            <a:ext cx="3078178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ISAKMP Payload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DDD342-5EE5-436F-B9B3-6C62B658664A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280657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ISAKMP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헤더 뒤에 연속적으로 위치함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2B9C70-4EC3-485A-9758-80A04950382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공통적으로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Next Payload, RESERVED, Payload Length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필드가 존재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16670E-4B23-4EB7-9791-25737C08EF89}"/>
              </a:ext>
            </a:extLst>
          </p:cNvPr>
          <p:cNvSpPr/>
          <p:nvPr/>
        </p:nvSpPr>
        <p:spPr>
          <a:xfrm>
            <a:off x="1664328" y="369079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이후 각 유형에 알맞은 페이로드 정보가 나옴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68EEA7-6E88-4109-B040-4F97E3B65F1E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 Payload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49B9DC-307B-4D22-97D3-50A31D9136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60100" y="442912"/>
            <a:ext cx="4531360" cy="2019300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4472438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F7C9B7-3D08-4F76-AB87-902530EC2E3E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 Payload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5D1891-DFBF-45BD-86AB-9A5C06E15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34" y="1309160"/>
            <a:ext cx="4086132" cy="423968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FBC9C1-7174-454B-93A4-B2B73BEA776D}"/>
              </a:ext>
            </a:extLst>
          </p:cNvPr>
          <p:cNvSpPr/>
          <p:nvPr/>
        </p:nvSpPr>
        <p:spPr>
          <a:xfrm>
            <a:off x="4140200" y="5548840"/>
            <a:ext cx="3911600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ISAKMP Payload Types</a:t>
            </a:r>
            <a:endParaRPr lang="ko-KR" altLang="en-US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4828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F7C9B7-3D08-4F76-AB87-902530EC2E3E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 Payload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FBC9C1-7174-454B-93A4-B2B73BEA776D}"/>
              </a:ext>
            </a:extLst>
          </p:cNvPr>
          <p:cNvSpPr/>
          <p:nvPr/>
        </p:nvSpPr>
        <p:spPr>
          <a:xfrm>
            <a:off x="3926186" y="5548840"/>
            <a:ext cx="4339628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ISAKMP Attribute Format</a:t>
            </a:r>
            <a:endParaRPr lang="ko-KR" altLang="en-US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EAA92D-C635-4C1A-B531-E71D07EDD25D}"/>
              </a:ext>
            </a:extLst>
          </p:cNvPr>
          <p:cNvSpPr/>
          <p:nvPr/>
        </p:nvSpPr>
        <p:spPr>
          <a:xfrm>
            <a:off x="896292" y="1514380"/>
            <a:ext cx="3243907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ISAKMP Attribute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4E6045-7ADD-4A22-92F2-7A60A2944B2E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299669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53A0FF-6330-4303-9FBB-95A6F779C1D4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ISAKMP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페이로드 안에 여러가지 속성값들을 기술할 필요가 있음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9E184B0-A349-49C8-ABD6-FF29AF0D1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921" y="3429000"/>
            <a:ext cx="8330158" cy="19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6745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A645DA-6BCC-4D5F-B981-61CAFDF886CE}"/>
              </a:ext>
            </a:extLst>
          </p:cNvPr>
          <p:cNvSpPr/>
          <p:nvPr/>
        </p:nvSpPr>
        <p:spPr>
          <a:xfrm>
            <a:off x="5867400" y="876300"/>
            <a:ext cx="2842034" cy="493014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Attribute Type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043BB2-8639-4442-843D-F0DC67B86542}"/>
              </a:ext>
            </a:extLst>
          </p:cNvPr>
          <p:cNvSpPr/>
          <p:nvPr/>
        </p:nvSpPr>
        <p:spPr>
          <a:xfrm>
            <a:off x="6326520" y="1711835"/>
            <a:ext cx="561500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표현하고자 하는 속성의 종류를 나타내며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DOI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에 정의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4A641F6-6ACF-4D10-BE72-641BA9CDF17B}"/>
              </a:ext>
            </a:extLst>
          </p:cNvPr>
          <p:cNvCxnSpPr>
            <a:cxnSpLocks/>
          </p:cNvCxnSpPr>
          <p:nvPr/>
        </p:nvCxnSpPr>
        <p:spPr>
          <a:xfrm>
            <a:off x="6096000" y="1369314"/>
            <a:ext cx="24142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817583-281C-4DC9-85CD-E8CA43DE0B69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 </a:t>
            </a:r>
          </a:p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Header Format</a:t>
            </a:r>
            <a:endParaRPr lang="ko-KR" altLang="en-US" sz="21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A48E3DA-8188-4E86-934A-EC6148E23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41" y="2777417"/>
            <a:ext cx="5661434" cy="130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436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A645DA-6BCC-4D5F-B981-61CAFDF886CE}"/>
              </a:ext>
            </a:extLst>
          </p:cNvPr>
          <p:cNvSpPr/>
          <p:nvPr/>
        </p:nvSpPr>
        <p:spPr>
          <a:xfrm>
            <a:off x="5867400" y="876300"/>
            <a:ext cx="3204172" cy="493014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Attribute Length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043BB2-8639-4442-843D-F0DC67B86542}"/>
              </a:ext>
            </a:extLst>
          </p:cNvPr>
          <p:cNvSpPr/>
          <p:nvPr/>
        </p:nvSpPr>
        <p:spPr>
          <a:xfrm>
            <a:off x="6326520" y="1711835"/>
            <a:ext cx="561500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AF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가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0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일 때 실제 데이터 길이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4A641F6-6ACF-4D10-BE72-641BA9CDF17B}"/>
              </a:ext>
            </a:extLst>
          </p:cNvPr>
          <p:cNvCxnSpPr>
            <a:cxnSpLocks/>
          </p:cNvCxnSpPr>
          <p:nvPr/>
        </p:nvCxnSpPr>
        <p:spPr>
          <a:xfrm>
            <a:off x="6096000" y="1369314"/>
            <a:ext cx="275828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817583-281C-4DC9-85CD-E8CA43DE0B69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 </a:t>
            </a:r>
          </a:p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Header Format</a:t>
            </a:r>
            <a:endParaRPr lang="ko-KR" altLang="en-US" sz="21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A48E3DA-8188-4E86-934A-EC6148E23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41" y="2777417"/>
            <a:ext cx="5661434" cy="130316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2A113CC-FEE7-40AE-B96D-0C9685C80CBB}"/>
              </a:ext>
            </a:extLst>
          </p:cNvPr>
          <p:cNvSpPr/>
          <p:nvPr/>
        </p:nvSpPr>
        <p:spPr>
          <a:xfrm>
            <a:off x="6326521" y="2267112"/>
            <a:ext cx="5615000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AF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가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일 때 데이터 값을 나타냄</a:t>
            </a:r>
          </a:p>
        </p:txBody>
      </p:sp>
    </p:spTree>
    <p:extLst>
      <p:ext uri="{BB962C8B-B14F-4D97-AF65-F5344CB8AC3E}">
        <p14:creationId xmlns:p14="http://schemas.microsoft.com/office/powerpoint/2010/main" val="176706640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A645DA-6BCC-4D5F-B981-61CAFDF886CE}"/>
              </a:ext>
            </a:extLst>
          </p:cNvPr>
          <p:cNvSpPr/>
          <p:nvPr/>
        </p:nvSpPr>
        <p:spPr>
          <a:xfrm>
            <a:off x="5867400" y="876300"/>
            <a:ext cx="2986889" cy="493014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Attribute Value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043BB2-8639-4442-843D-F0DC67B86542}"/>
              </a:ext>
            </a:extLst>
          </p:cNvPr>
          <p:cNvSpPr/>
          <p:nvPr/>
        </p:nvSpPr>
        <p:spPr>
          <a:xfrm>
            <a:off x="6326520" y="1711835"/>
            <a:ext cx="5615001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AF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가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0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일 때 표시된 길이 만큼의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데이터값을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나타냄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4A641F6-6ACF-4D10-BE72-641BA9CDF17B}"/>
              </a:ext>
            </a:extLst>
          </p:cNvPr>
          <p:cNvCxnSpPr>
            <a:cxnSpLocks/>
          </p:cNvCxnSpPr>
          <p:nvPr/>
        </p:nvCxnSpPr>
        <p:spPr>
          <a:xfrm>
            <a:off x="6096000" y="1369314"/>
            <a:ext cx="253195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817583-281C-4DC9-85CD-E8CA43DE0B69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 </a:t>
            </a:r>
          </a:p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Header Format</a:t>
            </a:r>
            <a:endParaRPr lang="ko-KR" altLang="en-US" sz="21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A48E3DA-8188-4E86-934A-EC6148E23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41" y="2777417"/>
            <a:ext cx="5661434" cy="130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1C5C62-48C0-48B5-ABE4-427AF53C98DD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구 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167063-AAB8-4CB1-B032-C035CDCD81A2}"/>
              </a:ext>
            </a:extLst>
          </p:cNvPr>
          <p:cNvSpPr/>
          <p:nvPr/>
        </p:nvSpPr>
        <p:spPr>
          <a:xfrm>
            <a:off x="896294" y="1514380"/>
            <a:ext cx="3259248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IPSec 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핵심 프로토콜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DDD342-5EE5-436F-B9B3-6C62B658664A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30057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50A1-57A4-4776-B0F2-91B97959E83C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핵심 프로토콜에는 인증 헤더와 보안 페이로드 캡슐화가 존재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2B9C70-4EC3-485A-9758-80A04950382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AH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는 중간자 공격을 방어하기 위한 무결성 확인 및 재전송 공격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(Replay Attack)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방지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16670E-4B23-4EB7-9791-25737C08EF89}"/>
              </a:ext>
            </a:extLst>
          </p:cNvPr>
          <p:cNvSpPr/>
          <p:nvPr/>
        </p:nvSpPr>
        <p:spPr>
          <a:xfrm>
            <a:off x="1664328" y="3690798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ESP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는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AH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가 지원하지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앟는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암호화를 제공하여 프라이버시 제공</a:t>
            </a:r>
          </a:p>
        </p:txBody>
      </p:sp>
    </p:spTree>
    <p:extLst>
      <p:ext uri="{BB962C8B-B14F-4D97-AF65-F5344CB8AC3E}">
        <p14:creationId xmlns:p14="http://schemas.microsoft.com/office/powerpoint/2010/main" val="418341149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F7C9B7-3D08-4F76-AB87-902530EC2E3E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 Payload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FBC9C1-7174-454B-93A4-B2B73BEA776D}"/>
              </a:ext>
            </a:extLst>
          </p:cNvPr>
          <p:cNvSpPr/>
          <p:nvPr/>
        </p:nvSpPr>
        <p:spPr>
          <a:xfrm>
            <a:off x="4140200" y="5548840"/>
            <a:ext cx="3911600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SA Payload Format</a:t>
            </a:r>
            <a:endParaRPr lang="ko-KR" altLang="en-US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EAA92D-C635-4C1A-B531-E71D07EDD25D}"/>
              </a:ext>
            </a:extLst>
          </p:cNvPr>
          <p:cNvSpPr/>
          <p:nvPr/>
        </p:nvSpPr>
        <p:spPr>
          <a:xfrm>
            <a:off x="896292" y="1514380"/>
            <a:ext cx="2199993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SA Payload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4E6045-7ADD-4A22-92F2-7A60A2944B2E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193744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53A0FF-6330-4303-9FBB-95A6F779C1D4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보안연계의 설정 및 협상이 발생하는 도메인을 표시하는 페이로드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7B780A-D5A3-4F16-9DEE-42F6A7CE4B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32450" y="3429000"/>
            <a:ext cx="7127100" cy="1937658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7810833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F7C9B7-3D08-4F76-AB87-902530EC2E3E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 Payload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FBC9C1-7174-454B-93A4-B2B73BEA776D}"/>
              </a:ext>
            </a:extLst>
          </p:cNvPr>
          <p:cNvSpPr/>
          <p:nvPr/>
        </p:nvSpPr>
        <p:spPr>
          <a:xfrm>
            <a:off x="4025774" y="5548840"/>
            <a:ext cx="4140452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Proposal Payload Format</a:t>
            </a:r>
            <a:endParaRPr lang="ko-KR" altLang="en-US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EAA92D-C635-4C1A-B531-E71D07EDD25D}"/>
              </a:ext>
            </a:extLst>
          </p:cNvPr>
          <p:cNvSpPr/>
          <p:nvPr/>
        </p:nvSpPr>
        <p:spPr>
          <a:xfrm>
            <a:off x="896292" y="1514380"/>
            <a:ext cx="3132500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Proposal Payload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4E6045-7ADD-4A22-92F2-7A60A2944B2E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290616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53A0FF-6330-4303-9FBB-95A6F779C1D4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SA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에 대해 선호하는 프로토콜과 해당 보안 프로토콜에 관련된 트랜스폼 페이로드의 개수를 제안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661DDF-0B32-408E-B18A-3BEB5EA0C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063" y="2882890"/>
            <a:ext cx="4719874" cy="266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322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F7C9B7-3D08-4F76-AB87-902530EC2E3E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 Payload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FBC9C1-7174-454B-93A4-B2B73BEA776D}"/>
              </a:ext>
            </a:extLst>
          </p:cNvPr>
          <p:cNvSpPr/>
          <p:nvPr/>
        </p:nvSpPr>
        <p:spPr>
          <a:xfrm>
            <a:off x="4025774" y="5548840"/>
            <a:ext cx="4140452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Proposal Payload Format</a:t>
            </a:r>
            <a:endParaRPr lang="ko-KR" altLang="en-US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EAA92D-C635-4C1A-B531-E71D07EDD25D}"/>
              </a:ext>
            </a:extLst>
          </p:cNvPr>
          <p:cNvSpPr/>
          <p:nvPr/>
        </p:nvSpPr>
        <p:spPr>
          <a:xfrm>
            <a:off x="896292" y="1514380"/>
            <a:ext cx="3413158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Transform Payload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4E6045-7ADD-4A22-92F2-7A60A2944B2E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313249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53A0FF-6330-4303-9FBB-95A6F779C1D4}"/>
              </a:ext>
            </a:extLst>
          </p:cNvPr>
          <p:cNvSpPr/>
          <p:nvPr/>
        </p:nvSpPr>
        <p:spPr>
          <a:xfrm>
            <a:off x="1664327" y="2316177"/>
            <a:ext cx="10005589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제안 페이로드에 같이 들어가며 보안 알고리즘 또는 인증 알고리즘 같은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SA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의 속성을 정의하고 알려줌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D0ABA0-E02C-41C0-9F63-9611043A8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98" y="2959524"/>
            <a:ext cx="4538804" cy="258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5093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F7C9B7-3D08-4F76-AB87-902530EC2E3E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 Payload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FBC9C1-7174-454B-93A4-B2B73BEA776D}"/>
              </a:ext>
            </a:extLst>
          </p:cNvPr>
          <p:cNvSpPr/>
          <p:nvPr/>
        </p:nvSpPr>
        <p:spPr>
          <a:xfrm>
            <a:off x="3754170" y="5748016"/>
            <a:ext cx="4683660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Key Exchange Payload Format</a:t>
            </a:r>
            <a:endParaRPr lang="ko-KR" altLang="en-US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EAA92D-C635-4C1A-B531-E71D07EDD25D}"/>
              </a:ext>
            </a:extLst>
          </p:cNvPr>
          <p:cNvSpPr/>
          <p:nvPr/>
        </p:nvSpPr>
        <p:spPr>
          <a:xfrm>
            <a:off x="896291" y="1514380"/>
            <a:ext cx="3965419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Key Exchange Payload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4E6045-7ADD-4A22-92F2-7A60A2944B2E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37028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53A0FF-6330-4303-9FBB-95A6F779C1D4}"/>
              </a:ext>
            </a:extLst>
          </p:cNvPr>
          <p:cNvSpPr/>
          <p:nvPr/>
        </p:nvSpPr>
        <p:spPr>
          <a:xfrm>
            <a:off x="1664327" y="2316177"/>
            <a:ext cx="10005589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다양한 키 교환 지원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 EX : Oakley, DH )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DAA976-90F7-405F-A0CD-78581FF2ADA8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Key Exchange Data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필드에 세션키를 만들기 위해 필요한 데이터 제공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19CB86-E176-4514-8B40-A750EEA38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625" y="3807510"/>
            <a:ext cx="4504750" cy="194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147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F7C9B7-3D08-4F76-AB87-902530EC2E3E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Key Exchange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EAA92D-C635-4C1A-B531-E71D07EDD25D}"/>
              </a:ext>
            </a:extLst>
          </p:cNvPr>
          <p:cNvSpPr/>
          <p:nvPr/>
        </p:nvSpPr>
        <p:spPr>
          <a:xfrm>
            <a:off x="896291" y="1514380"/>
            <a:ext cx="1312755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키 교환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4E6045-7ADD-4A22-92F2-7A60A2944B2E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105020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53A0FF-6330-4303-9FBB-95A6F779C1D4}"/>
              </a:ext>
            </a:extLst>
          </p:cNvPr>
          <p:cNvSpPr/>
          <p:nvPr/>
        </p:nvSpPr>
        <p:spPr>
          <a:xfrm>
            <a:off x="1664327" y="2316177"/>
            <a:ext cx="10005589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ISAKMP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에서는 키 교환 기술을 정의하지 않으며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OAKLEY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및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SKEME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프로토콜에서 정의</a:t>
            </a:r>
          </a:p>
        </p:txBody>
      </p:sp>
    </p:spTree>
    <p:extLst>
      <p:ext uri="{BB962C8B-B14F-4D97-AF65-F5344CB8AC3E}">
        <p14:creationId xmlns:p14="http://schemas.microsoft.com/office/powerpoint/2010/main" val="418099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F7C9B7-3D08-4F76-AB87-902530EC2E3E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Key Exchange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EAA92D-C635-4C1A-B531-E71D07EDD25D}"/>
              </a:ext>
            </a:extLst>
          </p:cNvPr>
          <p:cNvSpPr/>
          <p:nvPr/>
        </p:nvSpPr>
        <p:spPr>
          <a:xfrm>
            <a:off x="896291" y="1514380"/>
            <a:ext cx="1620572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OAKLEY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4E6045-7ADD-4A22-92F2-7A60A2944B2E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136707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0D9044-74B3-428B-B308-DD7F834FE000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다양한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“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키 교환 모드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”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정의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및 구체적인 방법 설명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BC2A3A-C206-4F8B-8DFA-9C2A560A9BD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중간자 공격으로부터 보호하는 인증과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Perfect Forward Secrecy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및 신원 보호 기능 제공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2F8227-CAAF-4216-856A-03A43EFD7027}"/>
              </a:ext>
            </a:extLst>
          </p:cNvPr>
          <p:cNvSpPr/>
          <p:nvPr/>
        </p:nvSpPr>
        <p:spPr>
          <a:xfrm>
            <a:off x="1664327" y="3690798"/>
            <a:ext cx="10041803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IKE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키 교환 절차 대부분은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OAKLEY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에 기반을 두며 일반적으로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ISAKMP + OAKELY = IKE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라고 부름</a:t>
            </a:r>
          </a:p>
        </p:txBody>
      </p:sp>
    </p:spTree>
    <p:extLst>
      <p:ext uri="{BB962C8B-B14F-4D97-AF65-F5344CB8AC3E}">
        <p14:creationId xmlns:p14="http://schemas.microsoft.com/office/powerpoint/2010/main" val="218158836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F7C9B7-3D08-4F76-AB87-902530EC2E3E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Key Exchange</a:t>
            </a:r>
            <a:endParaRPr lang="ko-KR" altLang="en-US" sz="24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EAA92D-C635-4C1A-B531-E71D07EDD25D}"/>
              </a:ext>
            </a:extLst>
          </p:cNvPr>
          <p:cNvSpPr/>
          <p:nvPr/>
        </p:nvSpPr>
        <p:spPr>
          <a:xfrm>
            <a:off x="896291" y="1514380"/>
            <a:ext cx="149382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SKEME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4E6045-7ADD-4A22-92F2-7A60A2944B2E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123127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0D9044-74B3-428B-B308-DD7F834FE000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OAKLEY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와는 다른 키 교환 방법을 설명하며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IKE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는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SKEME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의 일부 기능 이용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BC2A3A-C206-4F8B-8DFA-9C2A560A9BD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공개 키 기반 키 교환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키 배포 센터 및 수동 설치 지원 및 빠른 키 갱신 방법을 설명</a:t>
            </a:r>
          </a:p>
        </p:txBody>
      </p:sp>
    </p:spTree>
    <p:extLst>
      <p:ext uri="{BB962C8B-B14F-4D97-AF65-F5344CB8AC3E}">
        <p14:creationId xmlns:p14="http://schemas.microsoft.com/office/powerpoint/2010/main" val="192547611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F7C9B7-3D08-4F76-AB87-902530EC2E3E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 KEY</a:t>
            </a:r>
          </a:p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EXCHANGE TYPE</a:t>
            </a:r>
            <a:endParaRPr lang="ko-KR" altLang="en-US" sz="21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EAA92D-C635-4C1A-B531-E71D07EDD25D}"/>
              </a:ext>
            </a:extLst>
          </p:cNvPr>
          <p:cNvSpPr/>
          <p:nvPr/>
        </p:nvSpPr>
        <p:spPr>
          <a:xfrm>
            <a:off x="896291" y="1514380"/>
            <a:ext cx="3051020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ISAKMP </a:t>
            </a:r>
            <a:r>
              <a:rPr lang="ko-KR" altLang="en-US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교환 유형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4E6045-7ADD-4A22-92F2-7A60A2944B2E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281562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0D9044-74B3-428B-B308-DD7F834FE000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ISAKMP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헤더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+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페이로드를 이용하여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ISAKMP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프로토콜이 협상을 진행하게 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BC2A3A-C206-4F8B-8DFA-9C2A560A9BD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Base Exchange Type, Identity Protection, Identity Protection Exchange </a:t>
            </a:r>
            <a:r>
              <a:rPr lang="en-US" altLang="ko-KR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Typem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2F8227-CAAF-4216-856A-03A43EFD7027}"/>
              </a:ext>
            </a:extLst>
          </p:cNvPr>
          <p:cNvSpPr/>
          <p:nvPr/>
        </p:nvSpPr>
        <p:spPr>
          <a:xfrm>
            <a:off x="1664327" y="3690798"/>
            <a:ext cx="10041803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IKE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키 교환 절차 대부분은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OAKLEY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에 기반을 두며 일반적으로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ISAKMP + OAKELY = IKE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라고 부름</a:t>
            </a:r>
          </a:p>
        </p:txBody>
      </p:sp>
    </p:spTree>
    <p:extLst>
      <p:ext uri="{BB962C8B-B14F-4D97-AF65-F5344CB8AC3E}">
        <p14:creationId xmlns:p14="http://schemas.microsoft.com/office/powerpoint/2010/main" val="30085539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FEAA92D-C635-4C1A-B531-E71D07EDD25D}"/>
              </a:ext>
            </a:extLst>
          </p:cNvPr>
          <p:cNvSpPr/>
          <p:nvPr/>
        </p:nvSpPr>
        <p:spPr>
          <a:xfrm>
            <a:off x="896291" y="1514380"/>
            <a:ext cx="353085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Base Exchange Type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4E6045-7ADD-4A22-92F2-7A60A2944B2E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327735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0D9044-74B3-428B-B308-DD7F834FE000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총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4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단계의 절차를 걸쳐서 협상을 진행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BC2A3A-C206-4F8B-8DFA-9C2A560A9BD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단계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SA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페이로드안에 보안연계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제안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트랜스폼 페이로드 포함하여 전송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2F8227-CAAF-4216-856A-03A43EFD7027}"/>
              </a:ext>
            </a:extLst>
          </p:cNvPr>
          <p:cNvSpPr/>
          <p:nvPr/>
        </p:nvSpPr>
        <p:spPr>
          <a:xfrm>
            <a:off x="1664327" y="3690798"/>
            <a:ext cx="10041803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단계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수신자는 제안된 알고리즘 중 하나를 선택하여 전송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 Nonce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는 재생 공격을 방지하기 위해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랜덤값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59F5E0B-EE6A-4E4F-90D0-BFE51876F9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89568" y="503705"/>
            <a:ext cx="4531360" cy="162433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F8CAD5-670B-4B23-ACDE-363E4098C073}"/>
              </a:ext>
            </a:extLst>
          </p:cNvPr>
          <p:cNvSpPr/>
          <p:nvPr/>
        </p:nvSpPr>
        <p:spPr>
          <a:xfrm>
            <a:off x="1664327" y="4378108"/>
            <a:ext cx="10041803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3,4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단계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결정된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SA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를 이용할 때 쓰일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Key Material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값을 자신의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ID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과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인증값과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함께 전송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E7950C-A661-4405-A72B-CB84E266A328}"/>
              </a:ext>
            </a:extLst>
          </p:cNvPr>
          <p:cNvSpPr/>
          <p:nvPr/>
        </p:nvSpPr>
        <p:spPr>
          <a:xfrm>
            <a:off x="1664326" y="5065418"/>
            <a:ext cx="10041803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공통키가 설립되기 전에 신원 정보가 교환되므로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Identity Protection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미지원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746A7C-DD72-4A16-AF0A-C651C6F54439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 KEY</a:t>
            </a:r>
          </a:p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EXCHANGE TYPE</a:t>
            </a:r>
            <a:endParaRPr lang="ko-KR" altLang="en-US" sz="21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48585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FEAA92D-C635-4C1A-B531-E71D07EDD25D}"/>
              </a:ext>
            </a:extLst>
          </p:cNvPr>
          <p:cNvSpPr/>
          <p:nvPr/>
        </p:nvSpPr>
        <p:spPr>
          <a:xfrm>
            <a:off x="896290" y="1514380"/>
            <a:ext cx="5911915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Identity Protection Exchange Type</a:t>
            </a:r>
            <a:endParaRPr lang="ko-KR" altLang="en-US" sz="27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4E6045-7ADD-4A22-92F2-7A60A2944B2E}"/>
              </a:ext>
            </a:extLst>
          </p:cNvPr>
          <p:cNvCxnSpPr>
            <a:cxnSpLocks/>
          </p:cNvCxnSpPr>
          <p:nvPr/>
        </p:nvCxnSpPr>
        <p:spPr>
          <a:xfrm>
            <a:off x="1023042" y="1939893"/>
            <a:ext cx="564936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0D9044-74B3-428B-B308-DD7F834FE000}"/>
              </a:ext>
            </a:extLst>
          </p:cNvPr>
          <p:cNvSpPr/>
          <p:nvPr/>
        </p:nvSpPr>
        <p:spPr>
          <a:xfrm>
            <a:off x="1664328" y="231617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1,2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단계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Base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방법의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1,2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단계와 동일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BC2A3A-C206-4F8B-8DFA-9C2A560A9BD1}"/>
              </a:ext>
            </a:extLst>
          </p:cNvPr>
          <p:cNvSpPr/>
          <p:nvPr/>
        </p:nvSpPr>
        <p:spPr>
          <a:xfrm>
            <a:off x="1664328" y="3003487"/>
            <a:ext cx="9471434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3,4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단계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키 교환 정보와 재생 공격 방지를 위한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Nonce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정보 교환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2F8227-CAAF-4216-856A-03A43EFD7027}"/>
              </a:ext>
            </a:extLst>
          </p:cNvPr>
          <p:cNvSpPr/>
          <p:nvPr/>
        </p:nvSpPr>
        <p:spPr>
          <a:xfrm>
            <a:off x="1664327" y="3690798"/>
            <a:ext cx="10041803" cy="425513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5,6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단계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나누어 가진 비밀키로 암호화된 신원과 인증 정보를 송수신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7811AF5-A6E1-4BEB-B65A-9D4AA530F6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93819" y="442912"/>
            <a:ext cx="4512310" cy="223901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C57549-51D8-447B-ABA5-0E56EA1F72F0}"/>
              </a:ext>
            </a:extLst>
          </p:cNvPr>
          <p:cNvSpPr/>
          <p:nvPr/>
        </p:nvSpPr>
        <p:spPr>
          <a:xfrm>
            <a:off x="0" y="9525"/>
            <a:ext cx="2516863" cy="866775"/>
          </a:xfrm>
          <a:prstGeom prst="rect">
            <a:avLst/>
          </a:prstGeom>
          <a:noFill/>
          <a:ln w="571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ISAKMP KEY</a:t>
            </a:r>
          </a:p>
          <a:p>
            <a:pPr algn="ctr"/>
            <a:r>
              <a:rPr lang="en-US" altLang="ko-KR" sz="2100" b="1" dirty="0">
                <a:solidFill>
                  <a:srgbClr val="FFD7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EXCHANGE TYPE</a:t>
            </a:r>
            <a:endParaRPr lang="ko-KR" altLang="en-US" sz="2100" b="1" dirty="0">
              <a:solidFill>
                <a:srgbClr val="FFD700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278867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">
  <a:themeElements>
    <a:clrScheme name="사용자 지정 3">
      <a:dk1>
        <a:sysClr val="windowText" lastClr="000000"/>
      </a:dk1>
      <a:lt1>
        <a:sysClr val="window" lastClr="FFFFFF"/>
      </a:lt1>
      <a:dk2>
        <a:srgbClr val="E0A0FF"/>
      </a:dk2>
      <a:lt2>
        <a:srgbClr val="E3DED1"/>
      </a:lt2>
      <a:accent1>
        <a:srgbClr val="FFB0B0"/>
      </a:accent1>
      <a:accent2>
        <a:srgbClr val="FFC050"/>
      </a:accent2>
      <a:accent3>
        <a:srgbClr val="FFFFA0"/>
      </a:accent3>
      <a:accent4>
        <a:srgbClr val="A0FFA0"/>
      </a:accent4>
      <a:accent5>
        <a:srgbClr val="A0FFE0"/>
      </a:accent5>
      <a:accent6>
        <a:srgbClr val="80C0FF"/>
      </a:accent6>
      <a:hlink>
        <a:srgbClr val="2090FE"/>
      </a:hlink>
      <a:folHlink>
        <a:srgbClr val="2090FE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57150" cmpd="dbl">
          <a:solidFill>
            <a:prstClr val="ltGray"/>
          </a:solidFill>
        </a:ln>
      </a:spPr>
      <a:bodyPr wrap="square" rtlCol="0">
        <a:spAutoFit/>
      </a:bodyPr>
      <a:lstStyle>
        <a:defPPr algn="ctr">
          <a:defRPr sz="1500" b="1" dirty="0" smtClean="0">
            <a:solidFill>
              <a:schemeClr val="bg1"/>
            </a:solidFill>
            <a:latin typeface="넥슨 풋볼고딕 L" panose="020B0303000000000000" pitchFamily="50" charset="-127"/>
            <a:ea typeface="넥슨 풋볼고딕 L" panose="020B0303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빈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빈화면">
  <a:themeElements>
    <a:clrScheme name="사용자 지정 3">
      <a:dk1>
        <a:sysClr val="windowText" lastClr="000000"/>
      </a:dk1>
      <a:lt1>
        <a:sysClr val="window" lastClr="FFFFFF"/>
      </a:lt1>
      <a:dk2>
        <a:srgbClr val="E0A0FF"/>
      </a:dk2>
      <a:lt2>
        <a:srgbClr val="E3DED1"/>
      </a:lt2>
      <a:accent1>
        <a:srgbClr val="FFB0B0"/>
      </a:accent1>
      <a:accent2>
        <a:srgbClr val="FFC050"/>
      </a:accent2>
      <a:accent3>
        <a:srgbClr val="FFFFA0"/>
      </a:accent3>
      <a:accent4>
        <a:srgbClr val="A0FFA0"/>
      </a:accent4>
      <a:accent5>
        <a:srgbClr val="A0FFE0"/>
      </a:accent5>
      <a:accent6>
        <a:srgbClr val="80C0FF"/>
      </a:accent6>
      <a:hlink>
        <a:srgbClr val="2090FE"/>
      </a:hlink>
      <a:folHlink>
        <a:srgbClr val="2090FE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 cmpd="dbl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3380</Words>
  <Application>Microsoft Office PowerPoint</Application>
  <PresentationFormat>와이드스크린</PresentationFormat>
  <Paragraphs>701</Paragraphs>
  <Slides>118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118</vt:i4>
      </vt:variant>
    </vt:vector>
  </HeadingPairs>
  <TitlesOfParts>
    <vt:vector size="128" baseType="lpstr">
      <vt:lpstr>맑은 고딕</vt:lpstr>
      <vt:lpstr>Arial</vt:lpstr>
      <vt:lpstr>Times New Roman</vt:lpstr>
      <vt:lpstr>인터파크고딕 M</vt:lpstr>
      <vt:lpstr>넥슨 풋볼고딕 L</vt:lpstr>
      <vt:lpstr>인터파크고딕 L</vt:lpstr>
      <vt:lpstr>메인, 마무리</vt:lpstr>
      <vt:lpstr>목차</vt:lpstr>
      <vt:lpstr>빈화면</vt:lpstr>
      <vt:lpstr>1_빈화면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97</cp:revision>
  <dcterms:created xsi:type="dcterms:W3CDTF">2017-12-09T13:56:47Z</dcterms:created>
  <dcterms:modified xsi:type="dcterms:W3CDTF">2018-11-28T15:58:37Z</dcterms:modified>
</cp:coreProperties>
</file>