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80" r:id="rId4"/>
    <p:sldId id="263" r:id="rId5"/>
    <p:sldId id="264" r:id="rId6"/>
    <p:sldId id="265" r:id="rId7"/>
    <p:sldId id="267" r:id="rId8"/>
    <p:sldId id="268" r:id="rId9"/>
    <p:sldId id="269" r:id="rId10"/>
    <p:sldId id="273" r:id="rId11"/>
    <p:sldId id="270" r:id="rId12"/>
    <p:sldId id="274" r:id="rId13"/>
    <p:sldId id="275" r:id="rId14"/>
    <p:sldId id="279" r:id="rId15"/>
    <p:sldId id="276" r:id="rId16"/>
    <p:sldId id="277" r:id="rId17"/>
    <p:sldId id="278" r:id="rId18"/>
    <p:sldId id="271" r:id="rId19"/>
    <p:sldId id="25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8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76116-6738-4ABA-B377-7107601DA5DD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0C7B2-B4CF-4FC2-A655-FDFF54C71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1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26/12/2024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4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0B455D-BD86-761B-1B5E-0A0AEC79B675}"/>
              </a:ext>
            </a:extLst>
          </p:cNvPr>
          <p:cNvSpPr txBox="1"/>
          <p:nvPr/>
        </p:nvSpPr>
        <p:spPr>
          <a:xfrm>
            <a:off x="1403923" y="1582132"/>
            <a:ext cx="9384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342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用户认证的安全性探究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AF5BB9-565A-0F53-356D-84F576966A78}"/>
              </a:ext>
            </a:extLst>
          </p:cNvPr>
          <p:cNvSpPr txBox="1"/>
          <p:nvPr/>
        </p:nvSpPr>
        <p:spPr>
          <a:xfrm>
            <a:off x="4327233" y="3071097"/>
            <a:ext cx="353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12211712 </a:t>
            </a:r>
            <a:r>
              <a:rPr lang="zh-CN" altLang="en-US" sz="2400" dirty="0"/>
              <a:t>张柬禾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3B7FAA-68FF-3E9D-4499-62AF186E199D}"/>
              </a:ext>
            </a:extLst>
          </p:cNvPr>
          <p:cNvSpPr txBox="1"/>
          <p:nvPr/>
        </p:nvSpPr>
        <p:spPr>
          <a:xfrm>
            <a:off x="5445818" y="366546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2024/12/26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31025F-C1B1-3FB3-A546-A154EF59083D}"/>
              </a:ext>
            </a:extLst>
          </p:cNvPr>
          <p:cNvSpPr txBox="1"/>
          <p:nvPr/>
        </p:nvSpPr>
        <p:spPr>
          <a:xfrm>
            <a:off x="1403922" y="2477804"/>
            <a:ext cx="938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342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 Authentication</a:t>
            </a:r>
            <a:endParaRPr lang="zh-CN" altLang="en-US" sz="3600" b="1" dirty="0">
              <a:solidFill>
                <a:srgbClr val="03424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C0695-B458-1789-F93A-7A76DA9E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4248FC0E-1678-FF23-649B-217129ED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6B647C2-0419-F2BF-78D7-24AC4445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1B591B8-2096-F8B9-9A7F-BBD5A6D5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A32A1FED-A1A9-0D2E-6FF0-EBB2D2D1D473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8E62A05-0E81-7209-9EE8-1FA512A31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6E095F-390E-9AE8-6086-20C9140A82DD}"/>
              </a:ext>
            </a:extLst>
          </p:cNvPr>
          <p:cNvSpPr txBox="1"/>
          <p:nvPr/>
        </p:nvSpPr>
        <p:spPr>
          <a:xfrm>
            <a:off x="1230635" y="1877675"/>
            <a:ext cx="7178137" cy="196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SIM</a:t>
            </a:r>
            <a:r>
              <a:rPr lang="zh-CN" altLang="en-US" sz="2800" dirty="0"/>
              <a:t>卡交换攻击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电话号码回收攻击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主流网站的密码策略研究</a:t>
            </a:r>
          </a:p>
        </p:txBody>
      </p:sp>
    </p:spTree>
    <p:extLst>
      <p:ext uri="{BB962C8B-B14F-4D97-AF65-F5344CB8AC3E}">
        <p14:creationId xmlns:p14="http://schemas.microsoft.com/office/powerpoint/2010/main" val="122905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919C-D5A0-5582-9EC2-FB623610A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DE815F1-6742-2444-A002-A47211F2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1D1A0E-2120-F18B-5CC4-18642422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电话号码回收攻击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62D04F14-7016-3EF3-6440-080432A8D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25E2C680-E662-0F1E-2768-C3C54EDD3186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D63BB6F0-04E8-B9B8-F13F-A1FBFC8D4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C155D0-62D9-569C-69B5-1C76EF8CB6C7}"/>
              </a:ext>
            </a:extLst>
          </p:cNvPr>
          <p:cNvSpPr txBox="1"/>
          <p:nvPr/>
        </p:nvSpPr>
        <p:spPr>
          <a:xfrm>
            <a:off x="1212575" y="1716066"/>
            <a:ext cx="960119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由于电话号码是由特定位数的数字组成的，因此电话号码的总量是有限的。运营商会回收用户注销的号码，并将其加入到可被分配的号码池中，再次分配到其他用户手中。但是手机号被注销之后，如果用户没有及时将绑定该手机号的账户换绑，当该号码被分配到其他用户手中之后，原用户的信息将会泄露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16FB3B-EB11-28D1-713D-0F92482152CB}"/>
              </a:ext>
            </a:extLst>
          </p:cNvPr>
          <p:cNvSpPr txBox="1"/>
          <p:nvPr/>
        </p:nvSpPr>
        <p:spPr>
          <a:xfrm>
            <a:off x="1212575" y="4157744"/>
            <a:ext cx="9589100" cy="96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在电话号码回收攻击中，攻击者通过注册大量的电话号码，尝试使用这些手机号对主流网站进行登录，来获取受害者个人信息。</a:t>
            </a:r>
          </a:p>
        </p:txBody>
      </p:sp>
    </p:spTree>
    <p:extLst>
      <p:ext uri="{BB962C8B-B14F-4D97-AF65-F5344CB8AC3E}">
        <p14:creationId xmlns:p14="http://schemas.microsoft.com/office/powerpoint/2010/main" val="12056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D0C9F-7A27-BC36-9E96-D1B306D21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74AC05D9-87A9-86DF-4597-89B6E6ECF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9768CC0-85AC-CEC7-9E59-519F7FEF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电话号码回收攻击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020AC497-5F8A-791B-5284-89ADBABEA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ACD5A10E-9317-05D9-8D02-A6655895A7F3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9490551-5BAF-2215-9E42-655BDCD9E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96156F-5944-D3FB-842D-92486B26BBF6}"/>
              </a:ext>
            </a:extLst>
          </p:cNvPr>
          <p:cNvSpPr txBox="1"/>
          <p:nvPr/>
        </p:nvSpPr>
        <p:spPr>
          <a:xfrm>
            <a:off x="546652" y="1480160"/>
            <a:ext cx="741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我们使用上文交换攻击提到的客户端</a:t>
            </a:r>
            <a:r>
              <a:rPr lang="en-US" altLang="zh-CN" dirty="0"/>
              <a:t>-</a:t>
            </a:r>
            <a:r>
              <a:rPr lang="zh-CN" altLang="en-US" dirty="0"/>
              <a:t>服务端系统，电话号码回收攻击。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2FDD10-1374-50DC-C69E-56C782E2BD4E}"/>
              </a:ext>
            </a:extLst>
          </p:cNvPr>
          <p:cNvSpPr txBox="1"/>
          <p:nvPr/>
        </p:nvSpPr>
        <p:spPr>
          <a:xfrm>
            <a:off x="649867" y="2197683"/>
            <a:ext cx="4737141" cy="195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用户在获得手机号之后可以注册网站，网站可以通过手机号</a:t>
            </a:r>
            <a:r>
              <a:rPr lang="en-US" altLang="zh-CN" sz="2000" dirty="0"/>
              <a:t>-</a:t>
            </a:r>
            <a:r>
              <a:rPr lang="zh-CN" altLang="en-US" sz="2000" dirty="0"/>
              <a:t>验证码登录。用户可以随时注销手机号，但是网站的注册信息不会清除。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2045AC-17B8-493C-EC16-3BCA37151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16" y="1899339"/>
            <a:ext cx="2705478" cy="41630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6565CA-D33F-4614-57AD-489B3FDC6CBB}"/>
              </a:ext>
            </a:extLst>
          </p:cNvPr>
          <p:cNvSpPr txBox="1"/>
          <p:nvPr/>
        </p:nvSpPr>
        <p:spPr>
          <a:xfrm>
            <a:off x="9863650" y="36217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网站注册与登录</a:t>
            </a:r>
          </a:p>
        </p:txBody>
      </p:sp>
    </p:spTree>
    <p:extLst>
      <p:ext uri="{BB962C8B-B14F-4D97-AF65-F5344CB8AC3E}">
        <p14:creationId xmlns:p14="http://schemas.microsoft.com/office/powerpoint/2010/main" val="274899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3EE0E-F83D-9955-4278-39CDC430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54E9C3C6-FDDE-327A-AE69-4327FC8D0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0D1F4-3563-7DF2-8E14-495B6A90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电话号码回收攻击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FF6E34CC-F135-82C9-2DC5-EA2708E76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13A06CF5-33FD-5BB2-B2A4-68BE399CE50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48CA8F3-3F98-0F2D-BE68-220569B49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09864F-0199-0D6B-AEE9-95E50B0FB70D}"/>
              </a:ext>
            </a:extLst>
          </p:cNvPr>
          <p:cNvSpPr txBox="1"/>
          <p:nvPr/>
        </p:nvSpPr>
        <p:spPr>
          <a:xfrm>
            <a:off x="1319344" y="1717056"/>
            <a:ext cx="9429577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号码回收后的处理是电话号码回收攻击的关键。如果运营商对号码不进行任何处理，用户将更容易受到电话号码回收的攻击。延长号码回收后到可分配号码池的时间，限制大量注册号码，限制买卖号码，以及网站对手机号有效性的及时检测，都可以降低电话号码回收攻击成功的概率。</a:t>
            </a:r>
          </a:p>
        </p:txBody>
      </p:sp>
    </p:spTree>
    <p:extLst>
      <p:ext uri="{BB962C8B-B14F-4D97-AF65-F5344CB8AC3E}">
        <p14:creationId xmlns:p14="http://schemas.microsoft.com/office/powerpoint/2010/main" val="317272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9CA05-7EC1-C380-3ED4-94E393B0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B8811D47-2DD1-FA8E-13D4-756EEE94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186214-8463-005D-F43C-B16081A8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2C0A1DC7-AE78-A5EF-6F05-21DA0AFC6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8679DBD6-8050-B44E-9B2B-35BA0845EE99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7A8244C-AC67-BDD4-C2F8-8531E8086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C35097-7C3C-E8AA-0D50-16AF471E687B}"/>
              </a:ext>
            </a:extLst>
          </p:cNvPr>
          <p:cNvSpPr txBox="1"/>
          <p:nvPr/>
        </p:nvSpPr>
        <p:spPr>
          <a:xfrm>
            <a:off x="1230635" y="1877675"/>
            <a:ext cx="7178137" cy="196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SIM</a:t>
            </a:r>
            <a:r>
              <a:rPr lang="zh-CN" altLang="en-US" sz="2800" dirty="0"/>
              <a:t>卡交换攻击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电话号码回收攻击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主流网站的密码策略研究</a:t>
            </a:r>
          </a:p>
        </p:txBody>
      </p:sp>
    </p:spTree>
    <p:extLst>
      <p:ext uri="{BB962C8B-B14F-4D97-AF65-F5344CB8AC3E}">
        <p14:creationId xmlns:p14="http://schemas.microsoft.com/office/powerpoint/2010/main" val="61708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0B2F0-3626-9E01-D75C-51B1EB19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83B8447A-E8D2-3F3B-AD99-74AB1398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7204FF-211C-4D5F-B8F4-E704D1CA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密码策略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EDD15327-AFF9-2BF6-D332-11007D8FA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349EB40F-5572-EB4F-4182-302618226460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B787EAA1-C604-21F4-B4BA-C7F89BF05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27D7C6-7726-FC38-DD71-0A22AD8637F9}"/>
              </a:ext>
            </a:extLst>
          </p:cNvPr>
          <p:cNvSpPr txBox="1"/>
          <p:nvPr/>
        </p:nvSpPr>
        <p:spPr>
          <a:xfrm>
            <a:off x="805070" y="1487171"/>
            <a:ext cx="10376453" cy="335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密码是常见的用户认证手段。为了防止密码泄露，网站通常鼓励用户使用更强的密码。基于这个目的，目前主流网站对密码的要求主要为密码组合规则（</a:t>
            </a:r>
            <a:r>
              <a:rPr lang="en-US" altLang="zh-CN" sz="2400" dirty="0"/>
              <a:t>Password Composition Rules / Policies, PCPs</a:t>
            </a:r>
            <a:r>
              <a:rPr lang="zh-CN" altLang="en-US" sz="2400" dirty="0"/>
              <a:t>），黑名单机制以及密码强度计。最常见的是</a:t>
            </a:r>
            <a:r>
              <a:rPr lang="en-US" altLang="zh-CN" sz="2400" dirty="0"/>
              <a:t>PCP</a:t>
            </a:r>
            <a:r>
              <a:rPr lang="zh-CN" altLang="en-US" sz="2400" dirty="0"/>
              <a:t>，如</a:t>
            </a:r>
            <a:r>
              <a:rPr lang="en-US" altLang="zh-CN" sz="2400" dirty="0"/>
              <a:t>3Class8 (</a:t>
            </a:r>
            <a:r>
              <a:rPr lang="zh-CN" altLang="en-US" sz="2400" dirty="0"/>
              <a:t>密码至少包含一个大写字母，一个小写字母和一个数字，密码长度至少为</a:t>
            </a:r>
            <a:r>
              <a:rPr lang="en-US" altLang="zh-CN" sz="2400" dirty="0"/>
              <a:t>8)</a:t>
            </a:r>
            <a:r>
              <a:rPr lang="zh-CN" altLang="en-US" sz="2400" dirty="0"/>
              <a:t>，</a:t>
            </a:r>
            <a:r>
              <a:rPr lang="en-US" altLang="zh-CN" sz="2400" dirty="0"/>
              <a:t>4Class8 (</a:t>
            </a:r>
            <a:r>
              <a:rPr lang="zh-CN" altLang="en-US" sz="2400" dirty="0"/>
              <a:t>比</a:t>
            </a:r>
            <a:r>
              <a:rPr lang="en-US" altLang="zh-CN" sz="2400" dirty="0"/>
              <a:t>3Class8</a:t>
            </a:r>
            <a:r>
              <a:rPr lang="zh-CN" altLang="en-US" sz="2400" dirty="0"/>
              <a:t>多一个特殊符号要求</a:t>
            </a:r>
            <a:r>
              <a:rPr lang="en-US" altLang="zh-CN" sz="2400" dirty="0"/>
              <a:t>) </a:t>
            </a:r>
            <a:r>
              <a:rPr lang="zh-CN" altLang="en-US" sz="2400" dirty="0"/>
              <a:t>和</a:t>
            </a:r>
            <a:r>
              <a:rPr lang="en-US" altLang="zh-CN" sz="2400" dirty="0"/>
              <a:t>3Class10</a:t>
            </a:r>
            <a:r>
              <a:rPr lang="zh-CN" altLang="en-US" sz="2400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1846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300D-C3E1-1413-6C42-70AD1BF79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DAA5332-537D-D56F-B33E-B6C8EAC9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D1850C-AF1F-D3E4-3B75-A221880A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密码策略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00DA80D7-A792-1787-2550-B64180F2C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E671CC4E-6E9B-D341-2319-9215024BB368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DB835347-AB50-29E6-8A87-F6D54F9D7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DB86AC-6108-3905-99A7-B5235BFE89AB}"/>
              </a:ext>
            </a:extLst>
          </p:cNvPr>
          <p:cNvSpPr txBox="1"/>
          <p:nvPr/>
        </p:nvSpPr>
        <p:spPr>
          <a:xfrm>
            <a:off x="550960" y="1553850"/>
            <a:ext cx="7768473" cy="96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在实验中，我们模拟了网站使用</a:t>
            </a:r>
            <a:r>
              <a:rPr lang="en-US" altLang="zh-CN" sz="2000" dirty="0"/>
              <a:t>PCP</a:t>
            </a:r>
            <a:r>
              <a:rPr lang="zh-CN" altLang="en-US" sz="2000" dirty="0"/>
              <a:t>，黑名单和密码强度计的情况。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程序可以对输出的密码对不同的策略进行检测。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3C7DE9-9E2B-706B-968D-15669DC97B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19" y="2734868"/>
            <a:ext cx="4486901" cy="22291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D8DA26-613D-CAEE-C640-5E05EEFE9699}"/>
              </a:ext>
            </a:extLst>
          </p:cNvPr>
          <p:cNvSpPr txBox="1"/>
          <p:nvPr/>
        </p:nvSpPr>
        <p:spPr>
          <a:xfrm>
            <a:off x="587403" y="2902650"/>
            <a:ext cx="5664310" cy="14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我们选用</a:t>
            </a:r>
            <a:r>
              <a:rPr lang="en-US" altLang="zh-CN" sz="2000" dirty="0"/>
              <a:t>4Class8</a:t>
            </a:r>
            <a:r>
              <a:rPr lang="zh-CN" altLang="en-US" sz="2000" dirty="0"/>
              <a:t>作为</a:t>
            </a:r>
            <a:r>
              <a:rPr lang="en-US" altLang="zh-CN" sz="2000" dirty="0"/>
              <a:t>PCP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100k-most-used-password-NCSC</a:t>
            </a:r>
            <a:r>
              <a:rPr lang="zh-CN" altLang="en-US" sz="2000" dirty="0"/>
              <a:t>数据库作为黑名单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zxcvbn</a:t>
            </a:r>
            <a:r>
              <a:rPr lang="zh-CN" altLang="en-US" sz="2000" dirty="0"/>
              <a:t>库作为密码强度计进行模拟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CBAF13-6FE0-068F-423D-7DBA976BC825}"/>
              </a:ext>
            </a:extLst>
          </p:cNvPr>
          <p:cNvSpPr txBox="1"/>
          <p:nvPr/>
        </p:nvSpPr>
        <p:spPr>
          <a:xfrm>
            <a:off x="6947452" y="517644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使用黑名单和密码强度计的测试</a:t>
            </a:r>
          </a:p>
        </p:txBody>
      </p:sp>
    </p:spTree>
    <p:extLst>
      <p:ext uri="{BB962C8B-B14F-4D97-AF65-F5344CB8AC3E}">
        <p14:creationId xmlns:p14="http://schemas.microsoft.com/office/powerpoint/2010/main" val="177190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CB413-338B-DC11-1A02-F9BBB200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957281ED-434B-A1C4-9E84-DF44228A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12BA61-26E0-2955-8403-50B7FB8A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密码策略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04B01B0-7AFD-FFD6-B126-93460A1FB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567610A9-A72B-DEC4-B828-04A08A02AFFD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1DB0828-EFA1-D6B4-8F11-2D54B9A9C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94B2A2-4C4E-DF2D-61B1-CEF7D3B71D80}"/>
              </a:ext>
            </a:extLst>
          </p:cNvPr>
          <p:cNvSpPr txBox="1"/>
          <p:nvPr/>
        </p:nvSpPr>
        <p:spPr>
          <a:xfrm>
            <a:off x="1160317" y="1716067"/>
            <a:ext cx="10131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在实验中，我们发现</a:t>
            </a:r>
            <a:r>
              <a:rPr lang="en-US" altLang="zh-CN" dirty="0"/>
              <a:t>PCP</a:t>
            </a:r>
            <a:r>
              <a:rPr lang="zh-CN" altLang="en-US" dirty="0"/>
              <a:t>对提高密码强度的效果有限。用户习惯于使用易于被记住的密码，因此</a:t>
            </a:r>
            <a:r>
              <a:rPr lang="en-US" altLang="zh-CN" dirty="0"/>
              <a:t>PCP</a:t>
            </a:r>
            <a:r>
              <a:rPr lang="zh-CN" altLang="en-US" dirty="0"/>
              <a:t>的判断不够有效。如</a:t>
            </a:r>
            <a:r>
              <a:rPr lang="en-US" altLang="zh-CN" dirty="0"/>
              <a:t>Passw0rd!</a:t>
            </a:r>
            <a:r>
              <a:rPr lang="zh-CN" altLang="en-US" dirty="0"/>
              <a:t>会被</a:t>
            </a:r>
            <a:r>
              <a:rPr lang="en-US" altLang="zh-CN" dirty="0"/>
              <a:t>PCP</a:t>
            </a:r>
            <a:r>
              <a:rPr lang="zh-CN" altLang="en-US" dirty="0"/>
              <a:t>接受而</a:t>
            </a:r>
            <a:r>
              <a:rPr lang="en-US" altLang="zh-CN" dirty="0" err="1"/>
              <a:t>sidnxSjklsdf</a:t>
            </a:r>
            <a:r>
              <a:rPr lang="zh-CN" altLang="en-US" dirty="0"/>
              <a:t>不会。用户还可能将常用密码的首字母大写，末尾加上</a:t>
            </a:r>
            <a:r>
              <a:rPr lang="en-US" altLang="zh-CN" dirty="0"/>
              <a:t>!,@,$</a:t>
            </a:r>
            <a:r>
              <a:rPr lang="zh-CN" altLang="en-US" dirty="0"/>
              <a:t>等特殊符号创造出满足</a:t>
            </a:r>
            <a:r>
              <a:rPr lang="en-US" altLang="zh-CN" dirty="0"/>
              <a:t>PCP</a:t>
            </a:r>
            <a:r>
              <a:rPr lang="zh-CN" altLang="en-US" dirty="0"/>
              <a:t>的密码。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黑名单可以作为提高密码强度的辅助手段。黑名单本身对密码的筛选可以减少</a:t>
            </a:r>
            <a:r>
              <a:rPr lang="en-US" altLang="zh-CN" dirty="0"/>
              <a:t>PCP</a:t>
            </a:r>
            <a:r>
              <a:rPr lang="zh-CN" altLang="en-US" dirty="0"/>
              <a:t>和密码强度计的误判。黑名单的大小和其有效性正相关。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密码强度计可以有效判断密码的安全性。用户可以参考强度计随时修改密码以满足强度需求。但是</a:t>
            </a:r>
            <a:r>
              <a:rPr lang="en-US" altLang="zh-CN" dirty="0" err="1"/>
              <a:t>zxcvbn</a:t>
            </a:r>
            <a:r>
              <a:rPr lang="zh-CN" altLang="en-US" dirty="0"/>
              <a:t>库主要是针对英语语言国家的密码检测，如果使用汉语拼音作为密码会干扰强度计的判断，得到偏大的结果。</a:t>
            </a:r>
          </a:p>
        </p:txBody>
      </p:sp>
    </p:spTree>
    <p:extLst>
      <p:ext uri="{BB962C8B-B14F-4D97-AF65-F5344CB8AC3E}">
        <p14:creationId xmlns:p14="http://schemas.microsoft.com/office/powerpoint/2010/main" val="248460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F4C2D-06AB-D15B-6503-CAB1F0E8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C4D6BD1-6208-317E-394B-BA9BBAF6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32AE1E-23A3-30FE-D27D-E78A2E2B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结论与展望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55C6C2E6-6EAF-1841-FDD9-2FF43B7FF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A82FCFA-8841-C2D6-960B-0AD4FC8A0B98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A3CAC64-DB9E-D3C7-238A-1804871E2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C29E49-3959-B23E-507E-D08139698826}"/>
              </a:ext>
            </a:extLst>
          </p:cNvPr>
          <p:cNvSpPr txBox="1"/>
          <p:nvPr/>
        </p:nvSpPr>
        <p:spPr>
          <a:xfrm>
            <a:off x="1074420" y="1877675"/>
            <a:ext cx="10287000" cy="235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保护用户认证的安全是保护个人信息和网络安全的重要方法。如何使用更安全且易认证的信息是用户认证的关键。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目前这些研究主要基于美国的社会，中国的本土化研究方面不足。如</a:t>
            </a:r>
            <a:r>
              <a:rPr lang="en-US" altLang="zh-CN" sz="2000" dirty="0"/>
              <a:t>SIM</a:t>
            </a:r>
            <a:r>
              <a:rPr lang="zh-CN" altLang="en-US" sz="2000" dirty="0"/>
              <a:t>卡交换攻击在国内难以实现，密码强度计本土化程度不足等问题。后续的研究将考虑如何与国内实际情况相结合，以实现更加有效、安全的用户认证。</a:t>
            </a:r>
          </a:p>
        </p:txBody>
      </p:sp>
    </p:spTree>
    <p:extLst>
      <p:ext uri="{BB962C8B-B14F-4D97-AF65-F5344CB8AC3E}">
        <p14:creationId xmlns:p14="http://schemas.microsoft.com/office/powerpoint/2010/main" val="332357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C0392E5-D2D0-45CA-A471-2F523FA7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14AE29-80A1-4E4A-9662-811270F7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HK" dirty="0"/>
              <a:t>T</a:t>
            </a:r>
            <a:r>
              <a:rPr lang="en-US" altLang="zh-CN" dirty="0"/>
              <a:t>hanks For Watching</a:t>
            </a:r>
            <a:r>
              <a:rPr lang="zh-CN" altLang="en-US" dirty="0"/>
              <a:t>！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5260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65893-3636-D650-DEDC-9E51D373D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C3E36522-2ECB-A0D7-AEB9-D27E3455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B68438-E44E-4B36-43CF-753833F3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2998B008-25F3-63DE-06D1-A88DE46AF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0B625EBE-3812-13C2-D4C3-161509F9DDDF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9F18BB4-F896-1FD0-55D8-48DE79F39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6E7C0F-2CAC-7C31-407A-1E32508A742F}"/>
              </a:ext>
            </a:extLst>
          </p:cNvPr>
          <p:cNvSpPr txBox="1"/>
          <p:nvPr/>
        </p:nvSpPr>
        <p:spPr>
          <a:xfrm>
            <a:off x="1002692" y="1648779"/>
            <a:ext cx="10186615" cy="325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用户认证在现实生活中的应用广泛，认证的安全性深刻影响着个人信息与财产的安全性。本课题参考的论文中针对用户身份认证的三个方向进行研究：</a:t>
            </a:r>
            <a:r>
              <a:rPr lang="en-US" altLang="zh-CN" sz="2800" dirty="0"/>
              <a:t>SIM</a:t>
            </a:r>
            <a:r>
              <a:rPr lang="zh-CN" altLang="en-US" sz="2800" dirty="0"/>
              <a:t>卡更换时的用户认证、电话号码回收面临的安全和隐私风险、主流网站的密码策略研究。我们将用实验探索验证安全漏洞的存在，并尝试给出解决方案。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2565062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D10B9-CA94-D60F-344C-282FE5FB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D4803A41-E2FB-A45C-2092-D8DC3A010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6765FDD-0A2D-4DF2-99DE-04DAFA90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BBA5890-8FFA-1899-AF9F-D82C2D4DC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806A701-C911-5308-09ED-8B0269C53BDD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372EB14-34AF-F0C1-2021-B559C472D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7D2E97-7468-1F07-EE45-F84B7C6FA8FD}"/>
              </a:ext>
            </a:extLst>
          </p:cNvPr>
          <p:cNvSpPr txBox="1"/>
          <p:nvPr/>
        </p:nvSpPr>
        <p:spPr>
          <a:xfrm>
            <a:off x="542495" y="1773566"/>
            <a:ext cx="1110700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[1] Kevin Lee et al. “The Research-Practice Gap in User Au-</a:t>
            </a:r>
            <a:r>
              <a:rPr lang="en-US" altLang="zh-CN" dirty="0" err="1"/>
              <a:t>thentication</a:t>
            </a:r>
            <a:r>
              <a:rPr lang="en-US" altLang="zh-CN" dirty="0"/>
              <a:t>”. AAI29255940. PhD thesis. USA: </a:t>
            </a:r>
            <a:r>
              <a:rPr lang="en-US" altLang="zh-CN" dirty="0" err="1"/>
              <a:t>PrincetonUniversity</a:t>
            </a:r>
            <a:r>
              <a:rPr lang="en-US" altLang="zh-CN" dirty="0"/>
              <a:t>, 2022. ISBN: 9798351480480.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91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2F654-7FDF-E1E1-4D30-2053CC1C1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186F94B8-D082-9FAD-CE01-54A2B62AF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402A3F-7771-680C-A60B-639404CD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519E98AC-D265-AB29-C870-B25A115EE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00D5CF7-95A8-977A-7D68-6AE5BE7DB7B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8747B44F-68AA-D9D6-55E5-EAF9B70C8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F1BCF7A-C379-9ED1-B0A6-FDB30B3664C5}"/>
              </a:ext>
            </a:extLst>
          </p:cNvPr>
          <p:cNvSpPr txBox="1"/>
          <p:nvPr/>
        </p:nvSpPr>
        <p:spPr>
          <a:xfrm>
            <a:off x="1230635" y="1877675"/>
            <a:ext cx="989918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本实验参考了普林斯顿大学</a:t>
            </a:r>
            <a:r>
              <a:rPr lang="en-US" altLang="zh-CN" sz="2000" dirty="0"/>
              <a:t>Kevin Lee</a:t>
            </a:r>
            <a:r>
              <a:rPr lang="zh-CN" altLang="en-US" sz="2000" dirty="0"/>
              <a:t>的博士毕业论文，尝试复现文章中提到的三个实验，分别为</a:t>
            </a:r>
            <a:r>
              <a:rPr lang="en-US" altLang="zh-CN" sz="2000" dirty="0"/>
              <a:t>SIM</a:t>
            </a:r>
            <a:r>
              <a:rPr lang="zh-CN" altLang="en-US" sz="2000" dirty="0"/>
              <a:t>卡交换攻击，电话号码回收攻击以及密码策略研究。论文的实验基于真实环境，使用真实的手机号码进行。在本实验中，我通过编写一组</a:t>
            </a:r>
            <a:r>
              <a:rPr lang="en-US" altLang="zh-CN" sz="2000" dirty="0"/>
              <a:t>CS</a:t>
            </a:r>
            <a:r>
              <a:rPr lang="zh-CN" altLang="en-US" sz="2000" dirty="0"/>
              <a:t>程序，使用论文中提到的攻击步骤简化实验，在虚拟环境中模拟实验的进行。</a:t>
            </a:r>
          </a:p>
        </p:txBody>
      </p:sp>
    </p:spTree>
    <p:extLst>
      <p:ext uri="{BB962C8B-B14F-4D97-AF65-F5344CB8AC3E}">
        <p14:creationId xmlns:p14="http://schemas.microsoft.com/office/powerpoint/2010/main" val="6544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3015A-EC09-54DD-BF7C-AEE94E395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BA63A98D-D4A9-2939-2EE6-99F5C162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624963-3A91-A01C-D718-0E835835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FB18AFD-14D1-CA16-9368-4A0A960DC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E006BA7C-56FF-A165-484B-3DE59EE7BDA6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B327E381-DDB8-33BE-B71D-B82B07CAC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7CAF3B-CDC6-461E-7709-D667CBE4C15C}"/>
              </a:ext>
            </a:extLst>
          </p:cNvPr>
          <p:cNvSpPr txBox="1"/>
          <p:nvPr/>
        </p:nvSpPr>
        <p:spPr>
          <a:xfrm>
            <a:off x="1230635" y="1877675"/>
            <a:ext cx="7178137" cy="196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</a:rPr>
              <a:t>SIM</a:t>
            </a:r>
            <a:r>
              <a:rPr lang="zh-CN" altLang="en-US" sz="2800" b="1" dirty="0">
                <a:solidFill>
                  <a:srgbClr val="FF0000"/>
                </a:solidFill>
              </a:rPr>
              <a:t>卡交换攻击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电话号码回收攻击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主流网站的密码策略研究</a:t>
            </a:r>
          </a:p>
        </p:txBody>
      </p:sp>
    </p:spTree>
    <p:extLst>
      <p:ext uri="{BB962C8B-B14F-4D97-AF65-F5344CB8AC3E}">
        <p14:creationId xmlns:p14="http://schemas.microsoft.com/office/powerpoint/2010/main" val="16387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3739-057F-321B-3300-CE5B9DDD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C73554BE-A2DA-B94A-17D6-FCA8F5F9A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977903-5D2B-F43B-439B-3EE6F313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8DB97CB0-3118-6CE3-90F0-5B4A5407D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3EB11334-9209-C70D-06C9-AB6A74AF278A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649F686-2800-27B5-2C82-02E52124A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7535D5-7A68-E9AF-4493-88076E1FD339}"/>
              </a:ext>
            </a:extLst>
          </p:cNvPr>
          <p:cNvSpPr txBox="1"/>
          <p:nvPr/>
        </p:nvSpPr>
        <p:spPr>
          <a:xfrm>
            <a:off x="709999" y="1620092"/>
            <a:ext cx="10772001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SIM</a:t>
            </a:r>
            <a:r>
              <a:rPr lang="zh-CN" altLang="en-US" sz="2400" dirty="0"/>
              <a:t>卡绑定着移动设备的无线服务，运营商确保</a:t>
            </a:r>
            <a:r>
              <a:rPr lang="en-US" altLang="zh-CN" sz="2400" dirty="0"/>
              <a:t>SIM</a:t>
            </a:r>
            <a:r>
              <a:rPr lang="zh-CN" altLang="en-US" sz="2400" dirty="0"/>
              <a:t>卡和电话号码的映射关系，确保电话、短信和数据正确链接到用户。如果用户想迁移</a:t>
            </a:r>
            <a:r>
              <a:rPr lang="en-US" altLang="zh-CN" sz="2400" dirty="0"/>
              <a:t>SIM</a:t>
            </a:r>
            <a:r>
              <a:rPr lang="zh-CN" altLang="en-US" sz="2400" dirty="0"/>
              <a:t>卡数据，可以简单地把卡从旧设备中拔出，再直接插入到新设备中；也可以向运营商申请一个空白的</a:t>
            </a:r>
            <a:r>
              <a:rPr lang="en-US" altLang="zh-CN" sz="2400" dirty="0"/>
              <a:t>SIM</a:t>
            </a:r>
            <a:r>
              <a:rPr lang="zh-CN" altLang="en-US" sz="2400" dirty="0"/>
              <a:t>卡，经过身份验证之后，运营商会将映射从旧的</a:t>
            </a:r>
            <a:r>
              <a:rPr lang="en-US" altLang="zh-CN" sz="2400" dirty="0"/>
              <a:t>SIM</a:t>
            </a:r>
            <a:r>
              <a:rPr lang="zh-CN" altLang="en-US" sz="2400" dirty="0"/>
              <a:t>卡转移到新的</a:t>
            </a:r>
            <a:r>
              <a:rPr lang="en-US" altLang="zh-CN" sz="2400" dirty="0"/>
              <a:t>SIM</a:t>
            </a:r>
            <a:r>
              <a:rPr lang="zh-CN" altLang="en-US" sz="2400" dirty="0"/>
              <a:t>卡中。旧的</a:t>
            </a:r>
            <a:r>
              <a:rPr lang="en-US" altLang="zh-CN" sz="2400" dirty="0"/>
              <a:t>SIM</a:t>
            </a:r>
            <a:r>
              <a:rPr lang="zh-CN" altLang="en-US" sz="2400" dirty="0"/>
              <a:t>卡将会丢失无线服务。</a:t>
            </a: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C4BF86-1456-5CF8-801D-6AFF5BDBD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82" y="4054823"/>
            <a:ext cx="2438400" cy="16215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39EFD9-B13A-CD0B-72FB-7669A26696AE}"/>
              </a:ext>
            </a:extLst>
          </p:cNvPr>
          <p:cNvSpPr txBox="1"/>
          <p:nvPr/>
        </p:nvSpPr>
        <p:spPr>
          <a:xfrm>
            <a:off x="8319052" y="5676359"/>
            <a:ext cx="3260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https://www.52112.com/pic/106745.html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758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76123-C70F-BE4B-F725-B96CC079F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331D497-C9A0-8A6A-BE77-597F193EA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6C3063-1793-5901-03C0-5373A21D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26D60D8-A3C2-15D8-A940-092F5BEB9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1CD6BB7A-72F3-C105-5AF4-BB9FE276974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F9EE4910-3602-E93E-6846-C9287FDF4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CC5EE-FEBE-B555-79EE-601123379A3E}"/>
              </a:ext>
            </a:extLst>
          </p:cNvPr>
          <p:cNvSpPr txBox="1"/>
          <p:nvPr/>
        </p:nvSpPr>
        <p:spPr>
          <a:xfrm>
            <a:off x="909686" y="1716067"/>
            <a:ext cx="1037262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SIM</a:t>
            </a:r>
            <a:r>
              <a:rPr lang="zh-CN" altLang="en-US" sz="2400" dirty="0"/>
              <a:t>卡交换的认证过程中，如果用户输入了正确的密码或</a:t>
            </a:r>
            <a:r>
              <a:rPr lang="en-US" altLang="zh-CN" sz="2400" dirty="0"/>
              <a:t>PIN</a:t>
            </a:r>
            <a:r>
              <a:rPr lang="zh-CN" altLang="en-US" sz="2400" dirty="0"/>
              <a:t>码，运营商会直接同意本次</a:t>
            </a:r>
            <a:r>
              <a:rPr lang="en-US" altLang="zh-CN" sz="2400" dirty="0"/>
              <a:t>SIM</a:t>
            </a:r>
            <a:r>
              <a:rPr lang="zh-CN" altLang="en-US" sz="2400" dirty="0"/>
              <a:t>卡交换。当用户提供了错误的密码或者</a:t>
            </a:r>
            <a:r>
              <a:rPr lang="en-US" altLang="zh-CN" sz="2400" dirty="0"/>
              <a:t>PIN</a:t>
            </a:r>
            <a:r>
              <a:rPr lang="zh-CN" altLang="en-US" sz="2400" dirty="0"/>
              <a:t>码，运营商将会采用其它方式认证用户身份，如指纹、面部识别、最后一次消费记录、最后两次通话信息等。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SIM</a:t>
            </a:r>
            <a:r>
              <a:rPr lang="zh-CN" altLang="en-US" sz="2400" dirty="0"/>
              <a:t>卡交换攻击就是针对</a:t>
            </a:r>
            <a:r>
              <a:rPr lang="en-US" altLang="zh-CN" sz="2400" dirty="0"/>
              <a:t>SIM</a:t>
            </a:r>
            <a:r>
              <a:rPr lang="zh-CN" altLang="en-US" sz="2400" dirty="0"/>
              <a:t>卡更换时的二次认证来获取受害者</a:t>
            </a:r>
            <a:r>
              <a:rPr lang="en-US" altLang="zh-CN" sz="2400" dirty="0"/>
              <a:t>SIM</a:t>
            </a:r>
            <a:r>
              <a:rPr lang="zh-CN" altLang="en-US" sz="2400" dirty="0"/>
              <a:t>卡的无线服务权限，盗用受害者的手机号，进而达成攻击目的。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6003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332D-4034-5BE9-867C-C9A7C9186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F7C8E3C-94E6-4512-BA51-D3B67204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B62AC5-C633-7F27-6B48-E836FE3E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8F569869-CE47-5AF7-36D7-52A85DF3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072284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F22B8746-7ACC-8DB6-8BA3-BF54BA38A60C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1B3E87C-9A25-EE1D-0AF6-3BB25E5C7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20E690-5226-915B-7AA3-8CF2E3C822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90" y="1579266"/>
            <a:ext cx="6268289" cy="46198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EF4C6F-4512-13FB-C90B-35E7E13BFD98}"/>
              </a:ext>
            </a:extLst>
          </p:cNvPr>
          <p:cNvSpPr txBox="1"/>
          <p:nvPr/>
        </p:nvSpPr>
        <p:spPr>
          <a:xfrm>
            <a:off x="6989279" y="2013170"/>
            <a:ext cx="5064740" cy="373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攻击者向受害者拨打电话，引导受害者最后两次通话记录的接受人为攻击者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攻击者向运营商发起</a:t>
            </a:r>
            <a:r>
              <a:rPr lang="en-US" altLang="zh-CN" sz="2000" dirty="0"/>
              <a:t>SIM</a:t>
            </a:r>
            <a:r>
              <a:rPr lang="zh-CN" altLang="en-US" sz="2000" dirty="0"/>
              <a:t>卡交换申请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攻击者在</a:t>
            </a:r>
            <a:r>
              <a:rPr lang="en-US" altLang="zh-CN" sz="2000" dirty="0"/>
              <a:t>PIN</a:t>
            </a:r>
            <a:r>
              <a:rPr lang="zh-CN" altLang="en-US" sz="2000" dirty="0"/>
              <a:t>码的验证中失败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运营商询问更多验证信息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攻击者完成验证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SIM</a:t>
            </a:r>
            <a:r>
              <a:rPr lang="zh-CN" altLang="en-US" sz="2000" dirty="0"/>
              <a:t>卡交换成功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受害者收到</a:t>
            </a:r>
            <a:r>
              <a:rPr lang="en-US" altLang="zh-CN" sz="2000" dirty="0"/>
              <a:t>SIM</a:t>
            </a:r>
            <a:r>
              <a:rPr lang="zh-CN" altLang="en-US" sz="2000" dirty="0"/>
              <a:t>卡被交换的信息</a:t>
            </a:r>
          </a:p>
        </p:txBody>
      </p:sp>
    </p:spTree>
    <p:extLst>
      <p:ext uri="{BB962C8B-B14F-4D97-AF65-F5344CB8AC3E}">
        <p14:creationId xmlns:p14="http://schemas.microsoft.com/office/powerpoint/2010/main" val="359847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2DE3-66D9-BAD4-576A-68366114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CC5E08C2-3308-562D-5754-A93C8A31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EA558D-3930-2BC5-5D32-DA1EE5B5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95B1274-2E67-7F99-A015-90C5E7979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87732A4B-AB99-C961-ECA4-B23DB8E351FF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2029E0D-E2EC-B496-85AC-F5861262D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9B1F0B-7496-2080-9358-40BF920D5F9E}"/>
              </a:ext>
            </a:extLst>
          </p:cNvPr>
          <p:cNvSpPr txBox="1"/>
          <p:nvPr/>
        </p:nvSpPr>
        <p:spPr>
          <a:xfrm>
            <a:off x="1074420" y="1716067"/>
            <a:ext cx="427283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在该实验中，我们使用了客户端</a:t>
            </a:r>
            <a:r>
              <a:rPr lang="en-US" altLang="zh-CN" sz="2000" dirty="0"/>
              <a:t>-</a:t>
            </a:r>
            <a:r>
              <a:rPr lang="zh-CN" altLang="en-US" sz="2000" dirty="0"/>
              <a:t>服务器模型来模拟用户和运营商。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用户可以向服务器申请手机号，申请交换</a:t>
            </a:r>
            <a:r>
              <a:rPr lang="en-US" altLang="zh-CN" sz="2000" dirty="0"/>
              <a:t>SIM</a:t>
            </a:r>
            <a:r>
              <a:rPr lang="zh-CN" altLang="en-US" sz="2000" dirty="0"/>
              <a:t>卡。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98C0E0-6FFD-7D56-DF47-D2A374148A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65" y="4435121"/>
            <a:ext cx="2467319" cy="2019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DE1575-297B-35A0-63D1-7E0E53A6DF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27" b="8630"/>
          <a:stretch/>
        </p:blipFill>
        <p:spPr>
          <a:xfrm>
            <a:off x="6000281" y="4627178"/>
            <a:ext cx="2435087" cy="3939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FBFAD8-E4E3-F84A-C358-9145A0B47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59" y="1538889"/>
            <a:ext cx="4801270" cy="10193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AAE7D0-46AC-C432-1630-B628DD885B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80" y="2470672"/>
            <a:ext cx="4829849" cy="120984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B17C80-2F62-7849-6C3A-CFEAFB1FDEC6}"/>
              </a:ext>
            </a:extLst>
          </p:cNvPr>
          <p:cNvSpPr txBox="1"/>
          <p:nvPr/>
        </p:nvSpPr>
        <p:spPr>
          <a:xfrm>
            <a:off x="6067412" y="417105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受害者设备</a:t>
            </a:r>
            <a:r>
              <a:rPr lang="en-US" altLang="zh-CN" dirty="0"/>
              <a:t>/</a:t>
            </a:r>
            <a:r>
              <a:rPr lang="zh-CN" altLang="en-US" dirty="0"/>
              <a:t>号码信息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BF2694-AB5D-7C3B-B37B-7690A8EA1667}"/>
              </a:ext>
            </a:extLst>
          </p:cNvPr>
          <p:cNvSpPr txBox="1"/>
          <p:nvPr/>
        </p:nvSpPr>
        <p:spPr>
          <a:xfrm>
            <a:off x="6000281" y="5107879"/>
            <a:ext cx="24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攻击者提前知道受害者的最后两次通话记录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7054FE-5036-D39F-FFE2-F98E85353162}"/>
              </a:ext>
            </a:extLst>
          </p:cNvPr>
          <p:cNvSpPr txBox="1"/>
          <p:nvPr/>
        </p:nvSpPr>
        <p:spPr>
          <a:xfrm>
            <a:off x="9407026" y="4050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交换成功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B9DFE7-3056-33AB-A4B3-14E6A07A59DA}"/>
              </a:ext>
            </a:extLst>
          </p:cNvPr>
          <p:cNvSpPr txBox="1"/>
          <p:nvPr/>
        </p:nvSpPr>
        <p:spPr>
          <a:xfrm>
            <a:off x="7251390" y="107933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服务器端和客户端的启动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4084895-C08E-38A7-1DF1-5457FDF8E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50" y="4337956"/>
            <a:ext cx="1905266" cy="106694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2B95DFC-E58D-C77B-C7ED-1902BA443156}"/>
              </a:ext>
            </a:extLst>
          </p:cNvPr>
          <p:cNvSpPr txBox="1"/>
          <p:nvPr/>
        </p:nvSpPr>
        <p:spPr>
          <a:xfrm>
            <a:off x="3677272" y="39421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注册手机号</a:t>
            </a:r>
          </a:p>
        </p:txBody>
      </p:sp>
    </p:spTree>
    <p:extLst>
      <p:ext uri="{BB962C8B-B14F-4D97-AF65-F5344CB8AC3E}">
        <p14:creationId xmlns:p14="http://schemas.microsoft.com/office/powerpoint/2010/main" val="303015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345FA-03B7-E69A-BB1E-F6A89970E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5DFEC324-C38F-9BB8-BB9E-F404CFAD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6F5385-D45F-2F20-B6D5-74E319C7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34E861A-EA57-49C2-241A-B63F31101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039CF0-6DDB-ACDB-6C2A-B8A2C538F9C9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68F5B5E-563D-CDFF-C325-E5DB19D01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B8F0F1-624E-BE5F-F223-EAB0C8ACA6C1}"/>
              </a:ext>
            </a:extLst>
          </p:cNvPr>
          <p:cNvSpPr txBox="1"/>
          <p:nvPr/>
        </p:nvSpPr>
        <p:spPr>
          <a:xfrm>
            <a:off x="869026" y="1648779"/>
            <a:ext cx="10295945" cy="235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SIM</a:t>
            </a:r>
            <a:r>
              <a:rPr lang="zh-CN" altLang="en-US" sz="2000" dirty="0"/>
              <a:t>卡交换攻击实现的最重要原因是：运营商在二次认证时采用了易于被获取的信息，这些信息一旦泄露就会使用户暴露在风险中。此外，在</a:t>
            </a:r>
            <a:r>
              <a:rPr lang="en-US" altLang="zh-CN" sz="2000" dirty="0"/>
              <a:t>SIM</a:t>
            </a:r>
            <a:r>
              <a:rPr lang="zh-CN" altLang="en-US" sz="2000" dirty="0"/>
              <a:t>卡交换的过程中，受害者只能在交换结束的时候接收到消息，在这期间用户无法得知自己是否正在被攻击。因此，选用更安全的信息作为验证，且在信息不足的时候延长交换的时间，让受害者可以主动中断</a:t>
            </a:r>
            <a:r>
              <a:rPr lang="en-US" altLang="zh-CN" sz="2000" dirty="0"/>
              <a:t>SIM</a:t>
            </a:r>
            <a:r>
              <a:rPr lang="zh-CN" altLang="en-US" sz="2000" dirty="0"/>
              <a:t>卡交换的进程，可以降低用户暴露在此风险的概率。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0322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1401</Words>
  <Application>Microsoft Office PowerPoint</Application>
  <PresentationFormat>宽屏</PresentationFormat>
  <Paragraphs>74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  <vt:lpstr>实验目的</vt:lpstr>
      <vt:lpstr>实验内容</vt:lpstr>
      <vt:lpstr>实验内容</vt:lpstr>
      <vt:lpstr>SIM卡交换攻击</vt:lpstr>
      <vt:lpstr>SIM卡交换攻击</vt:lpstr>
      <vt:lpstr>SIM卡交换攻击</vt:lpstr>
      <vt:lpstr>SIM卡交换攻击</vt:lpstr>
      <vt:lpstr>SIM卡交换攻击</vt:lpstr>
      <vt:lpstr>实验内容</vt:lpstr>
      <vt:lpstr>电话号码回收攻击</vt:lpstr>
      <vt:lpstr>电话号码回收攻击</vt:lpstr>
      <vt:lpstr>电话号码回收攻击</vt:lpstr>
      <vt:lpstr>实验内容</vt:lpstr>
      <vt:lpstr>密码策略</vt:lpstr>
      <vt:lpstr>密码策略</vt:lpstr>
      <vt:lpstr>密码策略</vt:lpstr>
      <vt:lpstr>结论与展望</vt:lpstr>
      <vt:lpstr>Thanks For Watching！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minus sigma</cp:lastModifiedBy>
  <cp:revision>12</cp:revision>
  <dcterms:created xsi:type="dcterms:W3CDTF">2019-10-15T12:44:47Z</dcterms:created>
  <dcterms:modified xsi:type="dcterms:W3CDTF">2024-12-26T04:58:12Z</dcterms:modified>
</cp:coreProperties>
</file>