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1" r:id="rId4"/>
    <p:sldId id="25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5B041-3A12-4489-867B-5490A8EA2F49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9434A2-AAAE-4E8F-B0C7-E6074DB2D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22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9434A2-AAAE-4E8F-B0C7-E6074DB2DC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3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6A47C-304C-DBA3-D213-86F8D0021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F1ED00-6C06-8169-FAD0-1506C79B1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24BE7-9811-DD0C-7823-84E506E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9EF86-876C-3C7F-22F1-24758909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A4882-2F93-9AF5-E1FC-C919FCC6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9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3BA71-47C3-9491-5B7C-F82688EB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E2E10-B362-9C89-5D1E-193F2A54B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C763CF-21FE-E227-12B3-2DF8F559C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2C5E-6EB9-8E72-C9F7-5FF7244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267CF-7C5D-D80B-6DF3-4BE591B9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827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D690EB-1398-0BCC-BB91-76CF30ACC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A694D6-2941-E9AD-BF57-EA96DD3E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B39D-3721-0AD6-56D3-15FB90CE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EDFA4-6469-DB56-AA76-E1A4AB5D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0597F-4077-989D-DDED-BFC9EF0F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00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DA77-65B7-F192-119E-241F3D65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FF4BA-4402-EBC6-EC00-7F97B976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69531-D1E1-AB6B-7D23-5B35D736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053CC-7251-2BFC-A2F4-17C1BD07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12716-48F0-43E6-3708-8EE592CB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352F9-7934-BA63-6204-4BF93BC2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D53670-26A5-4C80-3EE0-07065FFF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B539D-E9FA-EE43-FF59-DD7B2141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ED9B8-B9C5-ACEC-45D8-CA61466C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FFC9C-EADC-759D-7C79-60791E72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7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6FE4F-704C-48AA-9D86-C4244891D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3F747B-9FC8-E14C-80CB-8378CA38D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9DC4C-A91A-32F1-8389-883773CB8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B6E235-CA7C-A42A-DDF5-24C55154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468EC-542B-AE3B-958B-2DAA15E3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02286F-A9A6-68F0-1A4B-E0255B61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9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5AD04-79EE-353E-9381-2FED4687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DFF9C0-C39B-6422-77C1-434E158A0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B7E398-97A8-C791-E324-1D1E1D79B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19D8CE-D5C1-1061-F1F2-782B5FF82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6D821-45BB-068B-7215-38442308D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E0766F-C6BF-D81D-CA30-E787DDC0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6B253C-B53F-9C35-B9BA-CFD95F65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FBED61-6E33-F82D-DE54-29A15C93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4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FC8F1-4827-8235-6BDE-816513E64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A4A266-5118-99F1-391C-BD8788F7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449A42-4E06-2242-F340-6DBAB4F4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783E43-FAE2-C0CE-B8B8-AF863AF2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A6A381-C6BE-BC5D-5636-9E019BDB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1AE956-7B4C-A3DC-F828-1810C7D3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84C38-D4E2-B53B-A311-1E705CDA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2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45157-D928-60C4-2FA0-E19F119A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553EC-478C-C9BC-7200-D105CA2F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B8DFD9-B596-6BB7-046C-789E37D91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3137B0-5EE6-8E85-2F85-3E066237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5E106-0DD6-579D-7A16-01766FC5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AE338-8880-2A6D-C1E3-55B161C7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1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44457-7E88-F513-B62A-23DC9CEB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FB46EC-DFE2-8A1F-137D-9FA59667C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D84207-CF06-CEF9-893A-756CA476E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888BD-6139-0CB9-5BD0-3D77C641F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DF5E87-1CCD-E261-3FC8-785C2415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BFE21-A288-E0C9-E349-A59D633A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7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893779-48EA-19F5-D9CC-FB045BC7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1E332-2B24-5721-47F1-00B61890C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43775-940D-3FAF-142B-2B0B45311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4D62D-51F5-40C2-B369-DCE6E6716DED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C8BC7-537D-6CF8-32EE-5620D123C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66AB4-941E-29B1-E3C6-253B012DB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226BF-D85C-4842-B7F9-F294F147F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6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54ED63-7098-D409-2554-03870ABB3941}"/>
              </a:ext>
            </a:extLst>
          </p:cNvPr>
          <p:cNvSpPr txBox="1"/>
          <p:nvPr/>
        </p:nvSpPr>
        <p:spPr>
          <a:xfrm>
            <a:off x="622300" y="222250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Week5 Done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622300" y="591582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Plotting gradients to explore the border vacuum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1D959D-C82A-0FBA-2FC8-1471DFE0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4" y="1098550"/>
            <a:ext cx="2851095" cy="25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A5D6D0C-874B-1482-9B8F-EE2A174B8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29" y="3765551"/>
            <a:ext cx="2810182" cy="288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7B96EB-86A5-F47A-2C67-3CAAE5FE4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045" y="1098332"/>
            <a:ext cx="2932479" cy="252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6CFEE9-F068-4EB9-EA21-C27815659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500" y="3765551"/>
            <a:ext cx="2926279" cy="28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C413C8-D173-2672-8580-264242C92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3009" y="1098332"/>
            <a:ext cx="2692818" cy="252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934D9F-B2C9-96C7-C80B-7F9F64C243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3635" y="3755750"/>
            <a:ext cx="2722192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54ED63-7098-D409-2554-03870ABB3941}"/>
              </a:ext>
            </a:extLst>
          </p:cNvPr>
          <p:cNvSpPr txBox="1"/>
          <p:nvPr/>
        </p:nvSpPr>
        <p:spPr>
          <a:xfrm>
            <a:off x="622300" y="222250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Week5 Done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622300" y="591582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Variable selection tests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92FAD-1012-2DE0-FF7F-E30BD15288EB}"/>
              </a:ext>
            </a:extLst>
          </p:cNvPr>
          <p:cNvSpPr txBox="1"/>
          <p:nvPr/>
        </p:nvSpPr>
        <p:spPr>
          <a:xfrm>
            <a:off x="674926" y="1040445"/>
            <a:ext cx="780465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VIF values for fixed features:                               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Commonly used "control" 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Variable  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VIF</a:t>
            </a:r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c_age_median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174.6072421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c_percent white 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17.6227232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c_percent male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146.2038513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c_net annual income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95.2651924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c_percent 2. Professional occupations 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21.6431705</a:t>
            </a: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e_ndvi  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35.981782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522971E-591D-D487-9513-C396DB320F3F}"/>
              </a:ext>
            </a:extLst>
          </p:cNvPr>
          <p:cNvSpPr txBox="1"/>
          <p:nvPr/>
        </p:nvSpPr>
        <p:spPr>
          <a:xfrm>
            <a:off x="648613" y="2815611"/>
            <a:ext cx="10761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It is not possible to use fixed variables and iteratively calculate VIF to select independent variables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CB843AC-12DB-D534-5F1F-3D2C7237ED92}"/>
              </a:ext>
            </a:extLst>
          </p:cNvPr>
          <p:cNvSpPr txBox="1"/>
          <p:nvPr/>
        </p:nvSpPr>
        <p:spPr>
          <a:xfrm>
            <a:off x="674926" y="3797632"/>
            <a:ext cx="45746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Variable       			VIF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0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asian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		8.521565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black  		5.348247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buddhist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		3.067861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3   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muslim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		8.489626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4    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no central heating  	7.249610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5   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communal heating  	1.747646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6      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commute on foot  	7.167117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7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commute metro rail  	6.406851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8 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commute bicycle  	5.290857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9  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commute train  		5.403677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10                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student moved to address  	2.789924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11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outside UK moved to address  4.579646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40C790-565C-CD7B-A5D4-D45CAAFCB071}"/>
              </a:ext>
            </a:extLst>
          </p:cNvPr>
          <p:cNvSpPr txBox="1"/>
          <p:nvPr/>
        </p:nvSpPr>
        <p:spPr>
          <a:xfrm>
            <a:off x="5335096" y="3982298"/>
            <a:ext cx="7216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12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occupancy rating bedrooms+2  	5.906992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13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occupancy rating bedrooms -2  	6.509869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14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5. Skilled trades occupations  		9.320388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15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c_pop_density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			5.198822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16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Aged 85 years and over  		4.747272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17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par...  	2.918438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18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par...  	7.717885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19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married or in a registered civil par...  	6.935149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20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separated but still legally married ...  	1.182923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21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divorced or civil partnership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dissol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...  	1.559882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22      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 cannot speak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 		4.477672</a:t>
            </a:r>
          </a:p>
          <a:p>
            <a:pPr marL="0" indent="0">
              <a:buNone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23   	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c_percent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households deprived in four dimensions  	2.423713</a:t>
            </a:r>
            <a:endParaRPr lang="zh-CN" altLang="en-US" sz="1200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F7F4D60-8185-45FA-B702-4C3C78A62BD8}"/>
              </a:ext>
            </a:extLst>
          </p:cNvPr>
          <p:cNvCxnSpPr/>
          <p:nvPr/>
        </p:nvCxnSpPr>
        <p:spPr>
          <a:xfrm>
            <a:off x="249980" y="3304666"/>
            <a:ext cx="118214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90B320D-2FA9-D252-B28F-603A91B1B592}"/>
              </a:ext>
            </a:extLst>
          </p:cNvPr>
          <p:cNvSpPr txBox="1"/>
          <p:nvPr/>
        </p:nvSpPr>
        <p:spPr>
          <a:xfrm>
            <a:off x="648613" y="3369018"/>
            <a:ext cx="11341191" cy="36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Iterating all social-economic variables – still not reasonable enough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6543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954ED63-7098-D409-2554-03870ABB3941}"/>
              </a:ext>
            </a:extLst>
          </p:cNvPr>
          <p:cNvSpPr txBox="1"/>
          <p:nvPr/>
        </p:nvSpPr>
        <p:spPr>
          <a:xfrm>
            <a:off x="622300" y="222250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Week5 Done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F8FBF7-853F-AF1A-EC74-BA4E69912749}"/>
              </a:ext>
            </a:extLst>
          </p:cNvPr>
          <p:cNvSpPr txBox="1"/>
          <p:nvPr/>
        </p:nvSpPr>
        <p:spPr>
          <a:xfrm>
            <a:off x="622300" y="591582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Model generalization test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E7D8C-B82F-A47B-07FC-D04EBB525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1037462"/>
            <a:ext cx="3799982" cy="212839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98F4BD-F21C-801D-C310-599B7AFD6D95}"/>
              </a:ext>
            </a:extLst>
          </p:cNvPr>
          <p:cNvSpPr txBox="1"/>
          <p:nvPr/>
        </p:nvSpPr>
        <p:spPr>
          <a:xfrm>
            <a:off x="4889500" y="1019960"/>
            <a:ext cx="647065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model is not very general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Almost a random distribution</a:t>
            </a: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It may be related to variable selection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 further attempts are needed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6B8562-4FFD-17C8-665C-93D38EF42EB5}"/>
              </a:ext>
            </a:extLst>
          </p:cNvPr>
          <p:cNvSpPr txBox="1"/>
          <p:nvPr/>
        </p:nvSpPr>
        <p:spPr>
          <a:xfrm>
            <a:off x="622300" y="3244334"/>
            <a:ext cx="1081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Try to achieve Daniele's approach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3ABBD3-598D-9EED-3802-5DBFA5BA7B6B}"/>
              </a:ext>
            </a:extLst>
          </p:cNvPr>
          <p:cNvSpPr txBox="1"/>
          <p:nvPr/>
        </p:nvSpPr>
        <p:spPr>
          <a:xfrm>
            <a:off x="622300" y="3657600"/>
            <a:ext cx="10922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 adjacent nodes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i,j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 difference between the target variables (which can be IMD or prescription results) between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and j is used as the attribute of edge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b_ij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Train GNN and predict the edge attributes between nodes through adjacent nodes.</a:t>
            </a:r>
          </a:p>
          <a:p>
            <a:endParaRPr lang="en-US" altLang="zh-CN" dirty="0"/>
          </a:p>
          <a:p>
            <a:r>
              <a:rPr lang="en-US" altLang="zh-CN" b="1" dirty="0"/>
              <a:t>Node variables for prediction</a:t>
            </a:r>
          </a:p>
          <a:p>
            <a:r>
              <a:rPr lang="en-US" altLang="zh-CN" dirty="0"/>
              <a:t>1.The proportion of all land use types</a:t>
            </a:r>
          </a:p>
          <a:p>
            <a:r>
              <a:rPr lang="en-US" altLang="zh-CN" dirty="0"/>
              <a:t>2. construction area</a:t>
            </a:r>
          </a:p>
          <a:p>
            <a:r>
              <a:rPr lang="en-US" altLang="zh-CN" dirty="0"/>
              <a:t>3. slope?</a:t>
            </a:r>
          </a:p>
          <a:p>
            <a:r>
              <a:rPr lang="en-US" altLang="zh-CN" dirty="0"/>
              <a:t>4. what’s more?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41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7D0130-71EA-24C0-5D71-2EE0F3596EAF}"/>
              </a:ext>
            </a:extLst>
          </p:cNvPr>
          <p:cNvSpPr txBox="1"/>
          <p:nvPr/>
        </p:nvSpPr>
        <p:spPr>
          <a:xfrm>
            <a:off x="622300" y="222250"/>
            <a:ext cx="564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By the Week 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8C3338-8F3E-D177-186B-068C805FA70A}"/>
              </a:ext>
            </a:extLst>
          </p:cNvPr>
          <p:cNvSpPr txBox="1"/>
          <p:nvPr/>
        </p:nvSpPr>
        <p:spPr>
          <a:xfrm>
            <a:off x="692150" y="666750"/>
            <a:ext cx="648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Completed</a:t>
            </a:r>
            <a:endParaRPr lang="zh-CN" altLang="en-US" b="1" dirty="0"/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Preprocessing of the dataset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Adjacent Network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Architecture of various GNN models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Baseline models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Plotting distribution and results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36FDA3-ECBC-8F90-1222-38E8F239E2BD}"/>
              </a:ext>
            </a:extLst>
          </p:cNvPr>
          <p:cNvSpPr txBox="1"/>
          <p:nvPr/>
        </p:nvSpPr>
        <p:spPr>
          <a:xfrm>
            <a:off x="692150" y="2813050"/>
            <a:ext cx="948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Outlook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variable selection(VIF, Expertise)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optimal model and parameters(GAT&amp;GIN model is currently the better)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generalization test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Exploring the border vacuum:</a:t>
            </a:r>
          </a:p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i.Establish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edges based on the existing network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ii. Take the confidence of the existence of the vacuum boundary as the edge attribute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iii. Add appropriate environment variables to the node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iv. Predict edge attributes by node</a:t>
            </a: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09504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610</Words>
  <Application>Microsoft Office PowerPoint</Application>
  <PresentationFormat>宽屏</PresentationFormat>
  <Paragraphs>75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Zhao, Minwei</dc:creator>
  <cp:lastModifiedBy>Zhao, Minwei</cp:lastModifiedBy>
  <cp:revision>6</cp:revision>
  <dcterms:created xsi:type="dcterms:W3CDTF">2024-06-16T15:44:55Z</dcterms:created>
  <dcterms:modified xsi:type="dcterms:W3CDTF">2024-06-20T14:39:46Z</dcterms:modified>
</cp:coreProperties>
</file>