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61" r:id="rId4"/>
    <p:sldId id="262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5B041-3A12-4489-867B-5490A8EA2F49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434A2-AAAE-4E8F-B0C7-E6074DB2D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434A2-AAAE-4E8F-B0C7-E6074DB2DC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2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434A2-AAAE-4E8F-B0C7-E6074DB2DC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434A2-AAAE-4E8F-B0C7-E6074DB2DC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5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6A47C-304C-DBA3-D213-86F8D0021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F1ED00-6C06-8169-FAD0-1506C79B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24BE7-9811-DD0C-7823-84E506E0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9EF86-876C-3C7F-22F1-24758909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A4882-2F93-9AF5-E1FC-C919FCC6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9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3BA71-47C3-9491-5B7C-F82688EB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E2E10-B362-9C89-5D1E-193F2A54B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763CF-21FE-E227-12B3-2DF8F559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C2C5E-6EB9-8E72-C9F7-5FF72449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267CF-7C5D-D80B-6DF3-4BE591B9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D690EB-1398-0BCC-BB91-76CF30ACC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694D6-2941-E9AD-BF57-EA96DD3E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BB39D-3721-0AD6-56D3-15FB90CE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EDFA4-6469-DB56-AA76-E1A4AB5D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0597F-4077-989D-DDED-BFC9EF0F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0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DA77-65B7-F192-119E-241F3D65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FF4BA-4402-EBC6-EC00-7F97B976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69531-D1E1-AB6B-7D23-5B35D736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053CC-7251-2BFC-A2F4-17C1BD07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12716-48F0-43E6-3708-8EE592CB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52F9-7934-BA63-6204-4BF93BC2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53670-26A5-4C80-3EE0-07065FFF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B539D-E9FA-EE43-FF59-DD7B2141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ED9B8-B9C5-ACEC-45D8-CA61466C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FFC9C-EADC-759D-7C79-60791E72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7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6FE4F-704C-48AA-9D86-C4244891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F747B-9FC8-E14C-80CB-8378CA38D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9DC4C-A91A-32F1-8389-883773CB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6E235-CA7C-A42A-DDF5-24C55154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468EC-542B-AE3B-958B-2DAA15E3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2286F-A9A6-68F0-1A4B-E0255B61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9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5AD04-79EE-353E-9381-2FED4687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FF9C0-C39B-6422-77C1-434E158A0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7E398-97A8-C791-E324-1D1E1D79B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19D8CE-D5C1-1061-F1F2-782B5FF82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36D821-45BB-068B-7215-38442308D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E0766F-C6BF-D81D-CA30-E787DDC0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6B253C-B53F-9C35-B9BA-CFD95F65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FBED61-6E33-F82D-DE54-29A15C93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FC8F1-4827-8235-6BDE-816513E6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A4A266-5118-99F1-391C-BD8788F7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449A42-4E06-2242-F340-6DBAB4F4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783E43-FAE2-C0CE-B8B8-AF863AF2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6A381-C6BE-BC5D-5636-9E019BDB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1AE956-7B4C-A3DC-F828-1810C7D3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84C38-D4E2-B53B-A311-1E705CDA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2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45157-D928-60C4-2FA0-E19F119A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53EC-478C-C9BC-7200-D105CA2F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8DFD9-B596-6BB7-046C-789E37D91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137B0-5EE6-8E85-2F85-3E066237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5E106-0DD6-579D-7A16-01766FC5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AE338-8880-2A6D-C1E3-55B161C7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1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44457-7E88-F513-B62A-23DC9CEB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FB46EC-DFE2-8A1F-137D-9FA59667C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84207-CF06-CEF9-893A-756CA476E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888BD-6139-0CB9-5BD0-3D77C641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F5E87-1CCD-E261-3FC8-785C2415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BFE21-A288-E0C9-E349-A59D633A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893779-48EA-19F5-D9CC-FB045BC7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1E332-2B24-5721-47F1-00B61890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43775-940D-3FAF-142B-2B0B45311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4D62D-51F5-40C2-B369-DCE6E6716DE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C8BC7-537D-6CF8-32EE-5620D123C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66AB4-941E-29B1-E3C6-253B012DB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54ED63-7098-D409-2554-03870ABB3941}"/>
              </a:ext>
            </a:extLst>
          </p:cNvPr>
          <p:cNvSpPr txBox="1"/>
          <p:nvPr/>
        </p:nvSpPr>
        <p:spPr>
          <a:xfrm>
            <a:off x="225425" y="241379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Week6 Done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F8FBF7-853F-AF1A-EC74-BA4E69912749}"/>
              </a:ext>
            </a:extLst>
          </p:cNvPr>
          <p:cNvSpPr txBox="1"/>
          <p:nvPr/>
        </p:nvSpPr>
        <p:spPr>
          <a:xfrm>
            <a:off x="225425" y="610711"/>
            <a:ext cx="1081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Variable selection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92FAD-1012-2DE0-FF7F-E30BD15288EB}"/>
              </a:ext>
            </a:extLst>
          </p:cNvPr>
          <p:cNvSpPr txBox="1"/>
          <p:nvPr/>
        </p:nvSpPr>
        <p:spPr>
          <a:xfrm>
            <a:off x="114300" y="1047234"/>
            <a:ext cx="55181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	Variable                                                         	VIF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    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10 to 14 years       		33.804457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 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15 to 19 years       		15.740946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               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20 to 24 years       		29.972500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25 to 29 years       		22.826171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mixed       			18.046342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Professional occupations       	47.457447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        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c_pop_density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		6.231285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            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e_water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			5.383448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           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e_trees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			5.353664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             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e_grass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			5.390388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         	</a:t>
            </a:r>
            <a:r>
              <a:rPr lang="en-US" altLang="zh-CN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e_bare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			19.428156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11  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asian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			19.745475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12    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black       			17.196204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13   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white      			49.316295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14    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buddhist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			3.204071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15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muslim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			11.691214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16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no central heating        		8.330519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17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communal heating        		1.815892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18   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TFW less than 2km       		33.118072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19   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49 or more hours worked       	22.570283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20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commute on foot       		30.800237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803276-855D-FC3F-C014-90B427043EBE}"/>
              </a:ext>
            </a:extLst>
          </p:cNvPr>
          <p:cNvSpPr txBox="1"/>
          <p:nvPr/>
        </p:nvSpPr>
        <p:spPr>
          <a:xfrm>
            <a:off x="5632450" y="1095296"/>
            <a:ext cx="6445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21   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commute metro rail       			10.045420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22 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commute bus       			18.317356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23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commute bicycle        			6.371253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24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student moved to address        		5.602587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25     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occupancy rating bedrooms -2        		7.972093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26     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occupancy rating bedrooms -1       		36.050365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27        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occupancy rating rooms -1       		26.467091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28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10 years or more       			48.512881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29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2 years or more but less than 5 years       	19.937812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30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5 years or more but less than 10 years       	25.247330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31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married or in a registered civil par..		3.090496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32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married or in a registered civil par...    	    	7.868680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33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married or in a registered civil par...     	   	7.048819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34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separated but still legally married ...     	   	1.189716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35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divorced or civil partnership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dissol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...      	1.582907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36     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cannot speak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well       		22.450593</a:t>
            </a: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37          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cannot speak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			6.997153</a:t>
            </a:r>
          </a:p>
          <a:p>
            <a:pPr marL="228600" indent="-228600">
              <a:buAutoNum type="arabicPlain" startAt="38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households deprived in four dimensions        	2.974711</a:t>
            </a:r>
          </a:p>
          <a:p>
            <a:pPr marL="228600" indent="-228600">
              <a:buAutoNum type="arabicPlain" startAt="38"/>
            </a:pPr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zh-CN" sz="1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30 to 34 years   			52.606991</a:t>
            </a:r>
          </a:p>
          <a:p>
            <a:pPr marL="228600" indent="-228600">
              <a:buAutoNum type="arabicPlain" startAt="38"/>
            </a:pPr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zh-CN" sz="1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35 to 39 years   			62.327100</a:t>
            </a:r>
          </a:p>
          <a:p>
            <a:pPr marL="228600" indent="-228600">
              <a:buAutoNum type="arabicPlain" startAt="38"/>
            </a:pPr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zh-CN" sz="12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Aged 40 to 44 years   			62.851638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9532FA-14CA-FED8-32F4-75FF25BB7A1D}"/>
              </a:ext>
            </a:extLst>
          </p:cNvPr>
          <p:cNvSpPr txBox="1"/>
          <p:nvPr/>
        </p:nvSpPr>
        <p:spPr>
          <a:xfrm>
            <a:off x="368300" y="5346700"/>
            <a:ext cx="1075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Red </a:t>
            </a:r>
            <a:r>
              <a:rPr lang="en-US" altLang="zh-CN" dirty="0"/>
              <a:t>ones represent fixed variables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Blue</a:t>
            </a:r>
            <a:r>
              <a:rPr lang="en-US" altLang="zh-CN" dirty="0"/>
              <a:t> ones will lead to a surge in VIF, but for anxiety disorders, these ages may be relevant.</a:t>
            </a:r>
          </a:p>
          <a:p>
            <a:r>
              <a:rPr lang="en-US" altLang="zh-CN" b="1" dirty="0"/>
              <a:t>Other</a:t>
            </a:r>
            <a:r>
              <a:rPr lang="en-US" altLang="zh-CN" dirty="0"/>
              <a:t> variables are the best combination of low VIF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F69F575-1B00-BC45-C536-D13EEDD174EB}"/>
              </a:ext>
            </a:extLst>
          </p:cNvPr>
          <p:cNvCxnSpPr>
            <a:cxnSpLocks/>
          </p:cNvCxnSpPr>
          <p:nvPr/>
        </p:nvCxnSpPr>
        <p:spPr>
          <a:xfrm>
            <a:off x="5588000" y="1047234"/>
            <a:ext cx="0" cy="41549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3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F8FBF7-853F-AF1A-EC74-BA4E69912749}"/>
              </a:ext>
            </a:extLst>
          </p:cNvPr>
          <p:cNvSpPr txBox="1"/>
          <p:nvPr/>
        </p:nvSpPr>
        <p:spPr>
          <a:xfrm>
            <a:off x="225425" y="529748"/>
            <a:ext cx="1081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Two-layer neighbor network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247BE4-1B47-411A-566B-330B036AC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95" y="368300"/>
            <a:ext cx="5730155" cy="5499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97A203-7797-D031-AD4B-AF188BCEE490}"/>
              </a:ext>
            </a:extLst>
          </p:cNvPr>
          <p:cNvSpPr txBox="1"/>
          <p:nvPr/>
        </p:nvSpPr>
        <p:spPr>
          <a:xfrm>
            <a:off x="229037" y="1429738"/>
            <a:ext cx="5730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GIN, it performs better than the previous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033EF7-3E73-0F8E-F7C3-8C3186EA0AAC}"/>
              </a:ext>
            </a:extLst>
          </p:cNvPr>
          <p:cNvSpPr txBox="1"/>
          <p:nvPr/>
        </p:nvSpPr>
        <p:spPr>
          <a:xfrm>
            <a:off x="225425" y="241379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Week6 Done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578B936-FBCF-08E2-41A6-B79C86D5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97135"/>
              </p:ext>
            </p:extLst>
          </p:nvPr>
        </p:nvGraphicFramePr>
        <p:xfrm>
          <a:off x="488950" y="3183466"/>
          <a:ext cx="4782821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1453582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331556233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140599580"/>
                    </a:ext>
                  </a:extLst>
                </a:gridCol>
                <a:gridCol w="740093">
                  <a:extLst>
                    <a:ext uri="{9D8B030D-6E8A-4147-A177-3AD203B41FA5}">
                      <a16:colId xmlns:a16="http://schemas.microsoft.com/office/drawing/2014/main" val="2882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simplest GIN model test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Network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7.6966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5.8995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0.6408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3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Original Network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8.3367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6.2843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0.5786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54237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5B996C70-ACDD-05DF-C31B-80F4A34B3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92" y="4695547"/>
            <a:ext cx="2767341" cy="14773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CF2751-0A9C-FD72-3ADB-60DF14290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083" y="4695547"/>
            <a:ext cx="2778005" cy="144442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0B926E4-7CB9-F13F-576D-ED27F16540CE}"/>
              </a:ext>
            </a:extLst>
          </p:cNvPr>
          <p:cNvSpPr txBox="1"/>
          <p:nvPr/>
        </p:nvSpPr>
        <p:spPr>
          <a:xfrm>
            <a:off x="1521262" y="6287362"/>
            <a:ext cx="55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7822C6-7D74-A418-EAE3-864B5F5A80A6}"/>
              </a:ext>
            </a:extLst>
          </p:cNvPr>
          <p:cNvSpPr txBox="1"/>
          <p:nvPr/>
        </p:nvSpPr>
        <p:spPr>
          <a:xfrm>
            <a:off x="4116836" y="6193068"/>
            <a:ext cx="81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522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F8FBF7-853F-AF1A-EC74-BA4E69912749}"/>
              </a:ext>
            </a:extLst>
          </p:cNvPr>
          <p:cNvSpPr txBox="1"/>
          <p:nvPr/>
        </p:nvSpPr>
        <p:spPr>
          <a:xfrm>
            <a:off x="225425" y="572148"/>
            <a:ext cx="1081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Model generalization test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225330-4CB2-CA25-FE8C-7C287404A0EB}"/>
              </a:ext>
            </a:extLst>
          </p:cNvPr>
          <p:cNvSpPr txBox="1"/>
          <p:nvPr/>
        </p:nvSpPr>
        <p:spPr>
          <a:xfrm>
            <a:off x="225425" y="241379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Week6 Done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FC2A91-F652-A092-3ED6-5CE528C28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27" y="0"/>
            <a:ext cx="3182541" cy="34527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D234049-3B93-C875-5FD6-48C6B224F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65" y="3393144"/>
            <a:ext cx="3390381" cy="346485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96BCA07-E2CE-8146-F49A-39AD08804289}"/>
              </a:ext>
            </a:extLst>
          </p:cNvPr>
          <p:cNvSpPr txBox="1"/>
          <p:nvPr/>
        </p:nvSpPr>
        <p:spPr>
          <a:xfrm>
            <a:off x="361813" y="1184115"/>
            <a:ext cx="5586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Improvements from last week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Increase the number of samples from 170 to 650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Consider neighbors of split region boundary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Measures 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7AC452B-EBC2-2E63-B587-A177035F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36850"/>
              </p:ext>
            </p:extLst>
          </p:nvPr>
        </p:nvGraphicFramePr>
        <p:xfrm>
          <a:off x="444500" y="3084038"/>
          <a:ext cx="5503546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89605">
                  <a:extLst>
                    <a:ext uri="{9D8B030D-6E8A-4147-A177-3AD203B41FA5}">
                      <a16:colId xmlns:a16="http://schemas.microsoft.com/office/drawing/2014/main" val="21453582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331556233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140599580"/>
                    </a:ext>
                  </a:extLst>
                </a:gridCol>
                <a:gridCol w="740093">
                  <a:extLst>
                    <a:ext uri="{9D8B030D-6E8A-4147-A177-3AD203B41FA5}">
                      <a16:colId xmlns:a16="http://schemas.microsoft.com/office/drawing/2014/main" val="2882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Search - Early Stopping GIN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Subset of the training set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5.5228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3.7009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0.8078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3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set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10.3577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7.6818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0.4870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5423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674618F1-8C84-DD5F-4BDD-BA8F3B320604}"/>
              </a:ext>
            </a:extLst>
          </p:cNvPr>
          <p:cNvSpPr txBox="1"/>
          <p:nvPr/>
        </p:nvSpPr>
        <p:spPr>
          <a:xfrm>
            <a:off x="488950" y="4525407"/>
            <a:ext cx="5381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Trying to further prevent the overfitting problem?</a:t>
            </a:r>
          </a:p>
          <a:p>
            <a:endParaRPr lang="en-US" altLang="zh-CN" dirty="0"/>
          </a:p>
          <a:p>
            <a:r>
              <a:rPr lang="en-US" altLang="zh-CN" dirty="0"/>
              <a:t>Or maybe there are some sub-patterns distribution.</a:t>
            </a:r>
          </a:p>
          <a:p>
            <a:endParaRPr lang="en-US" altLang="zh-CN" dirty="0"/>
          </a:p>
          <a:p>
            <a:r>
              <a:rPr lang="en-US" altLang="zh-CN" dirty="0"/>
              <a:t>Try more areas to check.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83BD4E0-E28B-E398-3CC8-5EC84A384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626" y="5035550"/>
            <a:ext cx="2703798" cy="141160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CAA4F0B-7446-E231-72DC-5D3C173E0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8548" y="1822450"/>
            <a:ext cx="2565953" cy="14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1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F8FBF7-853F-AF1A-EC74-BA4E69912749}"/>
              </a:ext>
            </a:extLst>
          </p:cNvPr>
          <p:cNvSpPr txBox="1"/>
          <p:nvPr/>
        </p:nvSpPr>
        <p:spPr>
          <a:xfrm>
            <a:off x="225425" y="572148"/>
            <a:ext cx="1081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Border Vacuum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225330-4CB2-CA25-FE8C-7C287404A0EB}"/>
              </a:ext>
            </a:extLst>
          </p:cNvPr>
          <p:cNvSpPr txBox="1"/>
          <p:nvPr/>
        </p:nvSpPr>
        <p:spPr>
          <a:xfrm>
            <a:off x="225425" y="241379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Week6 Done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7AC452B-EBC2-2E63-B587-A177035F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42429"/>
              </p:ext>
            </p:extLst>
          </p:nvPr>
        </p:nvGraphicFramePr>
        <p:xfrm>
          <a:off x="497839" y="4628455"/>
          <a:ext cx="4192271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8330">
                  <a:extLst>
                    <a:ext uri="{9D8B030D-6E8A-4147-A177-3AD203B41FA5}">
                      <a16:colId xmlns:a16="http://schemas.microsoft.com/office/drawing/2014/main" val="214535829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331556233"/>
                    </a:ext>
                  </a:extLst>
                </a:gridCol>
                <a:gridCol w="730568">
                  <a:extLst>
                    <a:ext uri="{9D8B030D-6E8A-4147-A177-3AD203B41FA5}">
                      <a16:colId xmlns:a16="http://schemas.microsoft.com/office/drawing/2014/main" val="140599580"/>
                    </a:ext>
                  </a:extLst>
                </a:gridCol>
                <a:gridCol w="740093">
                  <a:extLst>
                    <a:ext uri="{9D8B030D-6E8A-4147-A177-3AD203B41FA5}">
                      <a16:colId xmlns:a16="http://schemas.microsoft.com/office/drawing/2014/main" val="2882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Search GIN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Edge_Diff</a:t>
                      </a:r>
                      <a:r>
                        <a:rPr lang="en-US" altLang="zh-C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Prediction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5.6656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3.6751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0.3369</a:t>
                      </a:r>
                      <a:endParaRPr lang="zh-CN" alt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3645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8F7E84D-EBA3-9926-C429-4ABC850AB9DF}"/>
              </a:ext>
            </a:extLst>
          </p:cNvPr>
          <p:cNvSpPr txBox="1"/>
          <p:nvPr/>
        </p:nvSpPr>
        <p:spPr>
          <a:xfrm>
            <a:off x="355600" y="1111250"/>
            <a:ext cx="7251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node features: </a:t>
            </a:r>
          </a:p>
          <a:p>
            <a:r>
              <a:rPr lang="en-US" altLang="zh-CN" dirty="0"/>
              <a:t>'</a:t>
            </a:r>
            <a:r>
              <a:rPr lang="en-US" altLang="zh-CN" dirty="0" err="1"/>
              <a:t>e_ndvi</a:t>
            </a:r>
            <a:r>
              <a:rPr lang="en-US" altLang="zh-CN" dirty="0"/>
              <a:t>', '</a:t>
            </a:r>
            <a:r>
              <a:rPr lang="en-US" altLang="zh-CN" dirty="0" err="1"/>
              <a:t>e_water</a:t>
            </a:r>
            <a:r>
              <a:rPr lang="en-US" altLang="zh-CN" dirty="0"/>
              <a:t>', '</a:t>
            </a:r>
            <a:r>
              <a:rPr lang="en-US" altLang="zh-CN" dirty="0" err="1"/>
              <a:t>e_trees</a:t>
            </a:r>
            <a:r>
              <a:rPr lang="en-US" altLang="zh-CN" dirty="0"/>
              <a:t>', '</a:t>
            </a:r>
            <a:r>
              <a:rPr lang="en-US" altLang="zh-CN" dirty="0" err="1"/>
              <a:t>e_grass</a:t>
            </a:r>
            <a:r>
              <a:rPr lang="en-US" altLang="zh-CN" dirty="0"/>
              <a:t>', 'e_bare','e_built','</a:t>
            </a:r>
            <a:r>
              <a:rPr lang="en-US" altLang="zh-CN" dirty="0" err="1"/>
              <a:t>e_shrub_and_scrub</a:t>
            </a:r>
            <a:r>
              <a:rPr lang="en-US" altLang="zh-CN" dirty="0"/>
              <a:t>’,</a:t>
            </a:r>
          </a:p>
          <a:p>
            <a:r>
              <a:rPr lang="en-US" altLang="zh-CN" dirty="0"/>
              <a:t>'e_crops','e_flooded_vegetation’</a:t>
            </a:r>
          </a:p>
          <a:p>
            <a:endParaRPr lang="en-US" altLang="zh-CN" dirty="0"/>
          </a:p>
          <a:p>
            <a:r>
              <a:rPr lang="en-US" altLang="zh-CN" dirty="0"/>
              <a:t>How to improve?</a:t>
            </a:r>
          </a:p>
          <a:p>
            <a:endParaRPr lang="en-US" altLang="zh-CN" dirty="0"/>
          </a:p>
          <a:p>
            <a:r>
              <a:rPr lang="en-US" altLang="zh-CN" dirty="0"/>
              <a:t>Edge visualization is a problem :</a:t>
            </a:r>
          </a:p>
          <a:p>
            <a:r>
              <a:rPr lang="en-US" altLang="zh-CN" dirty="0"/>
              <a:t>Current idea -- value of the edge difference is used as the probability that there is a border vacuum between two nodes?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46B454-C9F1-FECB-4C96-60D335D8E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713" y="4066868"/>
            <a:ext cx="4355088" cy="232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7D0130-71EA-24C0-5D71-2EE0F3596EAF}"/>
              </a:ext>
            </a:extLst>
          </p:cNvPr>
          <p:cNvSpPr txBox="1"/>
          <p:nvPr/>
        </p:nvSpPr>
        <p:spPr>
          <a:xfrm>
            <a:off x="622300" y="222250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8C3338-8F3E-D177-186B-068C805FA70A}"/>
              </a:ext>
            </a:extLst>
          </p:cNvPr>
          <p:cNvSpPr txBox="1"/>
          <p:nvPr/>
        </p:nvSpPr>
        <p:spPr>
          <a:xfrm>
            <a:off x="692150" y="666750"/>
            <a:ext cx="6483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Variable selection and network construction determined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-- Framework to predict all prescription outcomes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Which node variables are related to border vacuum?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Border vacuum visualization problem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Still a little confused about how to identify border vacuum.</a:t>
            </a:r>
          </a:p>
        </p:txBody>
      </p:sp>
    </p:spTree>
    <p:extLst>
      <p:ext uri="{BB962C8B-B14F-4D97-AF65-F5344CB8AC3E}">
        <p14:creationId xmlns:p14="http://schemas.microsoft.com/office/powerpoint/2010/main" val="109504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817</Words>
  <Application>Microsoft Office PowerPoint</Application>
  <PresentationFormat>宽屏</PresentationFormat>
  <Paragraphs>122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Zhao, Minwei</dc:creator>
  <cp:lastModifiedBy>Zhao, Minwei</cp:lastModifiedBy>
  <cp:revision>10</cp:revision>
  <dcterms:created xsi:type="dcterms:W3CDTF">2024-06-16T15:44:55Z</dcterms:created>
  <dcterms:modified xsi:type="dcterms:W3CDTF">2024-06-23T23:34:25Z</dcterms:modified>
</cp:coreProperties>
</file>