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85" r:id="rId7"/>
    <p:sldId id="286" r:id="rId8"/>
    <p:sldId id="288" r:id="rId9"/>
    <p:sldId id="291" r:id="rId10"/>
    <p:sldId id="259" r:id="rId11"/>
    <p:sldId id="287" r:id="rId12"/>
    <p:sldId id="260" r:id="rId13"/>
    <p:sldId id="289" r:id="rId14"/>
    <p:sldId id="28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 Light" panose="020B0502040204020203" pitchFamily="34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howGuides="1">
      <p:cViewPr varScale="1">
        <p:scale>
          <a:sx n="147" d="100"/>
          <a:sy n="147" d="100"/>
        </p:scale>
        <p:origin x="6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518"/>
            <a:ext cx="7772400" cy="11020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962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571"/>
            <a:ext cx="2895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5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65621" y="555526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1" name="圆角矩形 1030"/>
          <p:cNvSpPr/>
          <p:nvPr/>
        </p:nvSpPr>
        <p:spPr>
          <a:xfrm>
            <a:off x="1607945" y="2427733"/>
            <a:ext cx="5844376" cy="562894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8192" y="1334601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dirty="0"/>
              <a:t>Database Final Project</a:t>
            </a:r>
            <a:r>
              <a:rPr lang="zh-CN" altLang="zh-CN" sz="3200" dirty="0"/>
              <a:t> 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084465" y="3286125"/>
            <a:ext cx="117790" cy="133898"/>
            <a:chOff x="860980" y="3583766"/>
            <a:chExt cx="100336" cy="114060"/>
          </a:xfrm>
          <a:solidFill>
            <a:schemeClr val="bg1">
              <a:lumMod val="65000"/>
            </a:schemeClr>
          </a:solidFill>
        </p:grpSpPr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4842042" y="3280658"/>
            <a:ext cx="92272" cy="148308"/>
            <a:chOff x="4441" y="3144"/>
            <a:chExt cx="215" cy="345"/>
          </a:xfrm>
          <a:solidFill>
            <a:schemeClr val="bg1">
              <a:lumMod val="65000"/>
            </a:schemeClr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4920152" y="3245671"/>
            <a:ext cx="1984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+mj-lt"/>
                <a:ea typeface="+mj-ea"/>
              </a:rPr>
              <a:t>Student</a:t>
            </a:r>
            <a:r>
              <a:rPr lang="zh-CN" altLang="en-US" sz="1400" b="1" dirty="0">
                <a:latin typeface="+mj-lt"/>
                <a:ea typeface="+mj-ea"/>
              </a:rPr>
              <a:t>：</a:t>
            </a:r>
            <a:r>
              <a:rPr lang="en-US" altLang="zh-CN" sz="1400" b="1" dirty="0">
                <a:latin typeface="+mj-lt"/>
                <a:ea typeface="+mj-ea"/>
              </a:rPr>
              <a:t>M</a:t>
            </a:r>
            <a:r>
              <a:rPr lang="en-US" altLang="zh-Hans" sz="1400" b="1" dirty="0">
                <a:latin typeface="+mj-lt"/>
                <a:ea typeface="+mj-ea"/>
              </a:rPr>
              <a:t>INXUAN</a:t>
            </a:r>
            <a:r>
              <a:rPr lang="zh-Hans" altLang="en-US" sz="1400" b="1" dirty="0">
                <a:latin typeface="+mj-lt"/>
                <a:ea typeface="+mj-ea"/>
              </a:rPr>
              <a:t> </a:t>
            </a:r>
            <a:r>
              <a:rPr lang="en-US" altLang="zh-Hans" sz="1400" b="1" dirty="0">
                <a:latin typeface="+mj-lt"/>
                <a:ea typeface="+mj-ea"/>
              </a:rPr>
              <a:t>HU</a:t>
            </a:r>
            <a:endParaRPr lang="en-US" altLang="zh-CN" sz="1400" b="1" dirty="0">
              <a:latin typeface="+mj-lt"/>
              <a:ea typeface="+mj-ea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1AA3355D-0F79-8C4E-8F57-089E9300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742" y="3232967"/>
            <a:ext cx="1572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NUID</a:t>
            </a:r>
            <a:r>
              <a:rPr lang="zh-CN" altLang="en-US" sz="1400" dirty="0">
                <a:latin typeface="+mj-lt"/>
                <a:ea typeface="微软雅黑 Light" panose="020B0502040204020203" pitchFamily="34" charset="-122"/>
              </a:rPr>
              <a:t>：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001421068</a:t>
            </a:r>
            <a:endParaRPr lang="en-US" altLang="zh-CN" sz="14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13C9BE-3453-1F4C-B039-BF57F1F2713E}"/>
              </a:ext>
            </a:extLst>
          </p:cNvPr>
          <p:cNvSpPr txBox="1"/>
          <p:nvPr/>
        </p:nvSpPr>
        <p:spPr>
          <a:xfrm>
            <a:off x="3491880" y="253676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Database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Hospital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871018"/>
            <a:ext cx="3424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</a:t>
            </a:r>
            <a:r>
              <a:rPr lang="zh-Hans" altLang="en-US" sz="4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sz="4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CASE</a:t>
            </a:r>
            <a:endParaRPr lang="zh-CN" altLang="en-US" sz="4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08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F7CA8-6514-214A-94D0-7016C50F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-164554"/>
            <a:ext cx="7772400" cy="886041"/>
          </a:xfrm>
        </p:spPr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CASE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Diagram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93F222-34CF-084E-A763-3E39C6FD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53833"/>
            <a:ext cx="6624736" cy="45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2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4160" y="1759791"/>
            <a:ext cx="317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en-US" altLang="zh-Han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Hans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Diagram</a:t>
            </a:r>
            <a:endParaRPr lang="zh-CN" alt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99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F7CA8-6514-214A-94D0-7016C50F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-164554"/>
            <a:ext cx="7772400" cy="886041"/>
          </a:xfrm>
        </p:spPr>
        <p:txBody>
          <a:bodyPr/>
          <a:lstStyle/>
          <a:p>
            <a:r>
              <a:rPr kumimoji="1" lang="en-US" altLang="zh-Hans" dirty="0"/>
              <a:t>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Diagram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5FE48-B0D5-9A43-88C7-CFA82A40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8" y="0"/>
            <a:ext cx="73441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1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圆角矩形 1030"/>
          <p:cNvSpPr/>
          <p:nvPr/>
        </p:nvSpPr>
        <p:spPr>
          <a:xfrm>
            <a:off x="1607944" y="2633312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7944" y="1986975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</a:t>
            </a:r>
            <a:r>
              <a:rPr lang="zh-Hans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Han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❤️</a:t>
            </a:r>
            <a:r>
              <a:rPr lang="zh-Hans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1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18066" y="1255968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Freeform 36"/>
            <p:cNvSpPr>
              <a:spLocks/>
            </p:cNvSpPr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604" y="2934910"/>
            <a:ext cx="176217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directory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359" y="3928625"/>
            <a:ext cx="10918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6440" y="1284248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479517" y="1365887"/>
            <a:ext cx="307149" cy="413301"/>
            <a:chOff x="4211960" y="594800"/>
            <a:chExt cx="374475" cy="662059"/>
          </a:xfrm>
        </p:grpSpPr>
        <p:sp>
          <p:nvSpPr>
            <p:cNvPr id="37" name="直角三角形 36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37" idx="4"/>
              <a:endCxn id="37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29377" y="237093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2617" y="237093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</a:t>
            </a:r>
            <a:r>
              <a:rPr lang="zh-Hans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Case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1134" y="344788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7127" y="345762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</a:t>
            </a:r>
            <a:r>
              <a:rPr lang="zh-Hans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Diagram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484845" y="2480857"/>
            <a:ext cx="307149" cy="413301"/>
            <a:chOff x="4211960" y="594800"/>
            <a:chExt cx="374475" cy="662059"/>
          </a:xfrm>
        </p:grpSpPr>
        <p:sp>
          <p:nvSpPr>
            <p:cNvPr id="42" name="直角三角形 41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4"/>
              <a:endCxn id="42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4479517" y="3574858"/>
            <a:ext cx="307149" cy="413301"/>
            <a:chOff x="4211960" y="594800"/>
            <a:chExt cx="374475" cy="662059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4"/>
              <a:endCxn id="45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5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Freeform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0381" y="1560858"/>
            <a:ext cx="1775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+mj-lt"/>
                <a:ea typeface="微软雅黑 Light" panose="020B0502040204020203" pitchFamily="34" charset="-122"/>
              </a:rPr>
              <a:t>Summary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+mj-lt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524160" y="2187142"/>
            <a:ext cx="256000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j-lt"/>
                <a:ea typeface="微软雅黑 Light" panose="020B0502040204020203" pitchFamily="34" charset="-122"/>
              </a:rPr>
              <a:t>Approach</a:t>
            </a:r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j-lt"/>
                <a:ea typeface="微软雅黑 Light" panose="020B0502040204020203" pitchFamily="34" charset="-122"/>
              </a:rPr>
              <a:t>Entity</a:t>
            </a: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j-lt"/>
                <a:ea typeface="微软雅黑 Light" panose="020B0502040204020203" pitchFamily="34" charset="-122"/>
              </a:rPr>
              <a:t>Functionality</a:t>
            </a:r>
            <a:endParaRPr lang="zh-CN" altLang="en-US" sz="2000" dirty="0">
              <a:latin typeface="+mj-lt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88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 descr="Money副本"/>
          <p:cNvSpPr>
            <a:spLocks noChangeArrowheads="1"/>
          </p:cNvSpPr>
          <p:nvPr/>
        </p:nvSpPr>
        <p:spPr bwMode="auto">
          <a:xfrm>
            <a:off x="11816" y="342277"/>
            <a:ext cx="9144000" cy="15841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15" b="-100024"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1926453"/>
            <a:ext cx="2087562" cy="3217048"/>
          </a:xfrm>
          <a:prstGeom prst="rect">
            <a:avLst/>
          </a:prstGeom>
          <a:solidFill>
            <a:schemeClr val="accent4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-99217" y="2859782"/>
            <a:ext cx="20923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“What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Makes us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Different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？”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486691" y="1926453"/>
            <a:ext cx="6192688" cy="32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The project Hospital Healthcare Management System(HHMS) is for computerizing the working in a hospital, collection and storing data related to patients  treatment, associated persons &amp; accessories. The data stored in database with the ease of retrieval, update and analyze whenever needed. After tests, It generates test reports; provide prescription details including various tests, check-up and medicines prescribed to patient and doctor. It also provides injection details and billing facility. The system also provides the facility of backup as per the requirement.</a:t>
            </a:r>
            <a:r>
              <a:rPr lang="zh-Hans" altLang="en-US" sz="1600" dirty="0"/>
              <a:t> </a:t>
            </a:r>
            <a:r>
              <a:rPr lang="en-US" altLang="zh-Hans" sz="1600" dirty="0"/>
              <a:t>I</a:t>
            </a:r>
            <a:r>
              <a:rPr lang="en-US" altLang="zh-CN" sz="1600" dirty="0"/>
              <a:t>t needs everyday review and continuous amendments in the technology. Hence research &amp; development is the core need and day to day improvements with amendment which is vital things for the healthcare database system.</a:t>
            </a:r>
            <a:r>
              <a:rPr lang="zh-CN" altLang="zh-CN" sz="1600" dirty="0"/>
              <a:t> 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253" name="Freeform 13"/>
          <p:cNvSpPr>
            <a:spLocks noEditPoints="1"/>
          </p:cNvSpPr>
          <p:nvPr/>
        </p:nvSpPr>
        <p:spPr bwMode="auto">
          <a:xfrm>
            <a:off x="2179935" y="1954396"/>
            <a:ext cx="285750" cy="14116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78943" y="28147"/>
            <a:ext cx="12964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Summary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66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4644008" y="1804627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01185" y="1480914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Patient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Entity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30776" y="1986996"/>
            <a:ext cx="2011660" cy="12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latin typeface="+mj-lt"/>
                <a:ea typeface="微软雅黑 Light" panose="020B0502040204020203" pitchFamily="34" charset="-122"/>
              </a:rPr>
              <a:t>P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atient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Patient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Name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Patient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Tel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Patient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Gender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Patient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Age</a:t>
            </a:r>
            <a:endParaRPr lang="zh-CN" altLang="en-US" sz="14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699792" y="1476538"/>
            <a:ext cx="1436784" cy="24622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octor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40052" y="1464992"/>
            <a:ext cx="1436784" cy="2462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taff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30739" y="1967229"/>
            <a:ext cx="2011662" cy="4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latin typeface="+mj-lt"/>
                <a:ea typeface="微软雅黑 Light" panose="020B0502040204020203" pitchFamily="34" charset="-122"/>
              </a:rPr>
              <a:t>Staff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Staff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Name</a:t>
            </a:r>
            <a:endParaRPr lang="zh-CN" altLang="en-US" sz="14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195736" y="1804628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8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817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en-US" altLang="zh-Han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ntity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07504" y="501090"/>
            <a:ext cx="7072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/>
              <a:t>Tables : doctor, patient, staff, diagnosis, bill, test(include different tests databases), </a:t>
            </a:r>
          </a:p>
          <a:p>
            <a:r>
              <a:rPr lang="en-US" altLang="zh-CN" sz="1600" dirty="0"/>
              <a:t>prescription, medicine, injection, diet advice.</a:t>
            </a:r>
            <a:endParaRPr lang="zh-CN" altLang="zh-CN" sz="1600" dirty="0"/>
          </a:p>
          <a:p>
            <a:pPr>
              <a:buFont typeface="Arial" pitchFamily="34" charset="0"/>
              <a:buNone/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B563A3D-5CDE-D749-B7A3-C684E4A3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28" y="1469476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iagnosis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8B3FB2-7728-C744-BCFB-A33CD48C3263}"/>
              </a:ext>
            </a:extLst>
          </p:cNvPr>
          <p:cNvSpPr txBox="1"/>
          <p:nvPr/>
        </p:nvSpPr>
        <p:spPr>
          <a:xfrm>
            <a:off x="2840205" y="1972183"/>
            <a:ext cx="1155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+mj-lt"/>
              </a:rPr>
              <a:t>D</a:t>
            </a:r>
            <a:r>
              <a:rPr kumimoji="1" lang="en-US" altLang="zh-Hans" sz="1400" dirty="0">
                <a:latin typeface="+mj-lt"/>
              </a:rPr>
              <a:t>octor</a:t>
            </a:r>
            <a:r>
              <a:rPr kumimoji="1" lang="zh-Hans" altLang="en-US" sz="1400" dirty="0">
                <a:latin typeface="+mj-lt"/>
              </a:rPr>
              <a:t> </a:t>
            </a:r>
            <a:r>
              <a:rPr kumimoji="1" lang="en-US" altLang="zh-Hans" sz="1400" dirty="0">
                <a:latin typeface="+mj-lt"/>
              </a:rPr>
              <a:t>Id</a:t>
            </a:r>
          </a:p>
          <a:p>
            <a:r>
              <a:rPr kumimoji="1" lang="en-US" altLang="zh-Hans" sz="1400" dirty="0">
                <a:latin typeface="+mj-lt"/>
              </a:rPr>
              <a:t>Doctor</a:t>
            </a:r>
            <a:r>
              <a:rPr kumimoji="1" lang="zh-Hans" altLang="en-US" sz="1400" dirty="0">
                <a:latin typeface="+mj-lt"/>
              </a:rPr>
              <a:t> </a:t>
            </a:r>
            <a:r>
              <a:rPr kumimoji="1" lang="en-US" altLang="zh-Hans" sz="1400" dirty="0">
                <a:latin typeface="+mj-lt"/>
              </a:rPr>
              <a:t>Name</a:t>
            </a:r>
            <a:endParaRPr kumimoji="1" lang="zh-CN" altLang="en-US" sz="1400" dirty="0">
              <a:latin typeface="+mj-lt"/>
            </a:endParaRPr>
          </a:p>
        </p:txBody>
      </p:sp>
      <p:sp>
        <p:nvSpPr>
          <p:cNvPr id="22" name="Line 2">
            <a:extLst>
              <a:ext uri="{FF2B5EF4-FFF2-40B4-BE49-F238E27FC236}">
                <a16:creationId xmlns:a16="http://schemas.microsoft.com/office/drawing/2014/main" id="{07422DB7-BE68-9345-8076-EB91A5B49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72" y="1804626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7D4B687-6CC9-6C4B-887D-A125CC26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787" y="1924873"/>
            <a:ext cx="2011662" cy="205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Diagnosis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Blood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_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Yes/No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ea typeface="微软雅黑 Light" panose="020B0502040204020203" pitchFamily="34" charset="-122"/>
              </a:rPr>
              <a:t>X-ray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_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Yes/No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ea typeface="微软雅黑 Light" panose="020B0502040204020203" pitchFamily="34" charset="-122"/>
              </a:rPr>
              <a:t>Urine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_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Yes/No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ea typeface="微软雅黑 Light" panose="020B0502040204020203" pitchFamily="34" charset="-122"/>
              </a:rPr>
              <a:t>Gastroscopy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_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Yes/No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ea typeface="微软雅黑 Light" panose="020B0502040204020203" pitchFamily="34" charset="-122"/>
              </a:rPr>
              <a:t>Sonography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_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Yes/No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ea typeface="微软雅黑 Light" panose="020B0502040204020203" pitchFamily="34" charset="-122"/>
              </a:rPr>
              <a:t>Colonoscopy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_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Yes/No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Final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ea typeface="微软雅黑 Light" panose="020B0502040204020203" pitchFamily="34" charset="-122"/>
              </a:rPr>
              <a:t>Diagnosis</a:t>
            </a:r>
            <a:endParaRPr lang="zh-CN" altLang="en-US" sz="1400" dirty="0">
              <a:latin typeface="+mj-lt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4644008" y="1804627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01185" y="1480914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Injection</a:t>
            </a:r>
            <a:r>
              <a:rPr lang="zh-Hans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Entity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30776" y="1986996"/>
            <a:ext cx="2011660" cy="75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Injection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Injection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Date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Injection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Status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699792" y="1476538"/>
            <a:ext cx="1436784" cy="24622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Prescription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40052" y="1464992"/>
            <a:ext cx="1436784" cy="2462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Diet</a:t>
            </a:r>
            <a:r>
              <a:rPr lang="zh-Hans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Advice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30739" y="1967229"/>
            <a:ext cx="2011662" cy="4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Diet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Advice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Diet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Advice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Content</a:t>
            </a:r>
            <a:endParaRPr lang="zh-CN" altLang="en-US" sz="14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195736" y="1804628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8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817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en-US" altLang="zh-Han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ntity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07504" y="501090"/>
            <a:ext cx="7072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/>
              <a:t>Tables : doctor, patient, staff, diagnosis, bill, test(include different tests databases), </a:t>
            </a:r>
          </a:p>
          <a:p>
            <a:r>
              <a:rPr lang="en-US" altLang="zh-CN" sz="1600" dirty="0"/>
              <a:t>prescription, medicine, injection, diet advice.</a:t>
            </a:r>
            <a:endParaRPr lang="zh-CN" altLang="zh-CN" sz="1600" dirty="0"/>
          </a:p>
          <a:p>
            <a:pPr>
              <a:buFont typeface="Arial" pitchFamily="34" charset="0"/>
              <a:buNone/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B563A3D-5CDE-D749-B7A3-C684E4A3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28" y="1469476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Medicine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8B3FB2-7728-C744-BCFB-A33CD48C3263}"/>
              </a:ext>
            </a:extLst>
          </p:cNvPr>
          <p:cNvSpPr txBox="1"/>
          <p:nvPr/>
        </p:nvSpPr>
        <p:spPr>
          <a:xfrm>
            <a:off x="2840205" y="1972183"/>
            <a:ext cx="124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+mj-lt"/>
              </a:rPr>
              <a:t>Prescription</a:t>
            </a:r>
            <a:r>
              <a:rPr kumimoji="1" lang="zh-Hans" altLang="en-US" sz="1400" dirty="0">
                <a:latin typeface="+mj-lt"/>
              </a:rPr>
              <a:t> </a:t>
            </a:r>
            <a:r>
              <a:rPr kumimoji="1" lang="en-US" altLang="zh-Hans" sz="1400" dirty="0">
                <a:latin typeface="+mj-lt"/>
              </a:rPr>
              <a:t>Id</a:t>
            </a:r>
          </a:p>
          <a:p>
            <a:endParaRPr kumimoji="1" lang="zh-CN" altLang="en-US" sz="1400" dirty="0">
              <a:latin typeface="+mj-lt"/>
            </a:endParaRPr>
          </a:p>
        </p:txBody>
      </p:sp>
      <p:sp>
        <p:nvSpPr>
          <p:cNvPr id="22" name="Line 2">
            <a:extLst>
              <a:ext uri="{FF2B5EF4-FFF2-40B4-BE49-F238E27FC236}">
                <a16:creationId xmlns:a16="http://schemas.microsoft.com/office/drawing/2014/main" id="{07422DB7-BE68-9345-8076-EB91A5B49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72" y="1804626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7D4B687-6CC9-6C4B-887D-A125CC26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787" y="1924873"/>
            <a:ext cx="2011662" cy="4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Medicine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Medicine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45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4644008" y="1804627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01185" y="1480914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Bill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30776" y="1986996"/>
            <a:ext cx="2011660" cy="15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Bill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Bill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Date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Injection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Fee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Test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Fee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Diagnosis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Fee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Total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Amount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699792" y="1476538"/>
            <a:ext cx="1436784" cy="24622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Blood</a:t>
            </a:r>
            <a:r>
              <a:rPr lang="zh-Hans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40052" y="1464992"/>
            <a:ext cx="1436784" cy="2462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X-ray</a:t>
            </a:r>
            <a:r>
              <a:rPr lang="zh-Hans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endParaRPr lang="zh-CN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30739" y="1967229"/>
            <a:ext cx="2011662" cy="12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Date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latin typeface="+mj-lt"/>
                <a:ea typeface="微软雅黑 Light" panose="020B0502040204020203" pitchFamily="34" charset="-122"/>
              </a:rPr>
              <a:t>X-Ray</a:t>
            </a:r>
            <a:r>
              <a:rPr lang="zh-Hans" altLang="en-US" sz="1400" dirty="0">
                <a:latin typeface="+mj-lt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+mj-lt"/>
                <a:ea typeface="微软雅黑 Light" panose="020B0502040204020203" pitchFamily="34" charset="-122"/>
              </a:rPr>
              <a:t>Name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latin typeface="+mj-lt"/>
                <a:ea typeface="微软雅黑 Light" panose="020B0502040204020203" pitchFamily="34" charset="-122"/>
              </a:rPr>
              <a:t>Remark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latin typeface="+mj-lt"/>
                <a:ea typeface="微软雅黑 Light" panose="020B0502040204020203" pitchFamily="34" charset="-122"/>
              </a:rPr>
              <a:t>Others</a:t>
            </a:r>
            <a:endParaRPr lang="zh-CN" altLang="en-US" sz="14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195736" y="1804628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8" name="Freeform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35359" y="184337"/>
            <a:ext cx="8178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en-US" altLang="zh-Han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ntity</a:t>
            </a:r>
            <a:endParaRPr lang="en-US" altLang="zh-CN" sz="20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07504" y="501090"/>
            <a:ext cx="70724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/>
              <a:t>Tables : doctor, patient, staff, diagnosis, bill, test(include different tests databases), </a:t>
            </a:r>
          </a:p>
          <a:p>
            <a:r>
              <a:rPr lang="en-US" altLang="zh-CN" sz="1600" dirty="0"/>
              <a:t>prescription, medicine, injection, diet advice.</a:t>
            </a:r>
            <a:endParaRPr lang="zh-CN" altLang="zh-CN" sz="1600" dirty="0"/>
          </a:p>
          <a:p>
            <a:pPr>
              <a:buFont typeface="Arial" pitchFamily="34" charset="0"/>
              <a:buNone/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B563A3D-5CDE-D749-B7A3-C684E4A3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28" y="1469476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Urine</a:t>
            </a:r>
            <a:r>
              <a:rPr lang="zh-Hans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8B3FB2-7728-C744-BCFB-A33CD48C3263}"/>
              </a:ext>
            </a:extLst>
          </p:cNvPr>
          <p:cNvSpPr txBox="1"/>
          <p:nvPr/>
        </p:nvSpPr>
        <p:spPr>
          <a:xfrm>
            <a:off x="2745215" y="1986996"/>
            <a:ext cx="6785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+mj-lt"/>
              </a:rPr>
              <a:t>Id</a:t>
            </a:r>
          </a:p>
          <a:p>
            <a:r>
              <a:rPr kumimoji="1" lang="en-US" altLang="zh-Hans" sz="1400" dirty="0">
                <a:latin typeface="+mj-lt"/>
              </a:rPr>
              <a:t>Date</a:t>
            </a:r>
          </a:p>
          <a:p>
            <a:r>
              <a:rPr kumimoji="1" lang="en-US" altLang="zh-Hans" sz="1400" dirty="0">
                <a:latin typeface="+mj-lt"/>
              </a:rPr>
              <a:t>HIV</a:t>
            </a:r>
          </a:p>
          <a:p>
            <a:r>
              <a:rPr kumimoji="1" lang="en-US" altLang="zh-Hans" sz="1400" dirty="0">
                <a:latin typeface="+mj-lt"/>
              </a:rPr>
              <a:t>ESR</a:t>
            </a:r>
          </a:p>
          <a:p>
            <a:r>
              <a:rPr kumimoji="1" lang="en-US" altLang="zh-Hans" sz="1400" dirty="0">
                <a:latin typeface="+mj-lt"/>
              </a:rPr>
              <a:t>Others</a:t>
            </a:r>
          </a:p>
          <a:p>
            <a:endParaRPr kumimoji="1" lang="zh-CN" altLang="en-US" sz="1400" dirty="0">
              <a:latin typeface="+mj-lt"/>
            </a:endParaRPr>
          </a:p>
        </p:txBody>
      </p:sp>
      <p:sp>
        <p:nvSpPr>
          <p:cNvPr id="22" name="Line 2">
            <a:extLst>
              <a:ext uri="{FF2B5EF4-FFF2-40B4-BE49-F238E27FC236}">
                <a16:creationId xmlns:a16="http://schemas.microsoft.com/office/drawing/2014/main" id="{07422DB7-BE68-9345-8076-EB91A5B49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272" y="1804626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7D4B687-6CC9-6C4B-887D-A125CC26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787" y="1924873"/>
            <a:ext cx="2011662" cy="15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Id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Date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Sugar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Reaction</a:t>
            </a:r>
          </a:p>
          <a:p>
            <a:pPr algn="ctr">
              <a:lnSpc>
                <a:spcPct val="120000"/>
              </a:lnSpc>
            </a:pPr>
            <a:r>
              <a:rPr lang="en-US" altLang="zh-Hans" sz="1400" dirty="0">
                <a:latin typeface="+mj-lt"/>
                <a:ea typeface="微软雅黑 Light" panose="020B0502040204020203" pitchFamily="34" charset="-122"/>
              </a:rPr>
              <a:t>Others</a:t>
            </a:r>
          </a:p>
          <a:p>
            <a:pPr algn="ctr">
              <a:lnSpc>
                <a:spcPct val="120000"/>
              </a:lnSpc>
            </a:pPr>
            <a:endParaRPr lang="en-US" altLang="zh-Hans" sz="1400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4336E7A-6221-1846-8FAC-A86DBD1E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924" y="3413687"/>
            <a:ext cx="1572052" cy="31248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Gastroscopy</a:t>
            </a:r>
            <a:r>
              <a:rPr lang="en-US" altLang="zh-Hans" sz="1400" dirty="0">
                <a:ea typeface="微软雅黑 Light" panose="020B0502040204020203" pitchFamily="34" charset="-122"/>
              </a:rPr>
              <a:t>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7A4217B-0811-814D-A0A0-330BB706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3" y="3377469"/>
            <a:ext cx="1794338" cy="348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Sonography</a:t>
            </a:r>
            <a:r>
              <a:rPr lang="en-US" altLang="zh-Hans" sz="1400" dirty="0">
                <a:ea typeface="微软雅黑 Light" panose="020B0502040204020203" pitchFamily="34" charset="-122"/>
              </a:rPr>
              <a:t> </a:t>
            </a:r>
            <a:r>
              <a:rPr lang="zh-Hans" altLang="en-US" sz="1400" dirty="0"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endParaRPr lang="zh-CN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AA92CA7-72D5-4F46-AD95-BB1443F25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603" y="3371991"/>
            <a:ext cx="1732846" cy="35417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Colonoscopy</a:t>
            </a:r>
            <a:r>
              <a:rPr lang="en-US" altLang="zh-Hans" sz="1400" dirty="0">
                <a:ea typeface="微软雅黑 Light" panose="020B0502040204020203" pitchFamily="34" charset="-122"/>
              </a:rPr>
              <a:t>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</a:t>
            </a:r>
            <a:endParaRPr lang="zh-CN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4EE6BF-9083-474E-9C93-7D989274FC5A}"/>
              </a:ext>
            </a:extLst>
          </p:cNvPr>
          <p:cNvSpPr txBox="1"/>
          <p:nvPr/>
        </p:nvSpPr>
        <p:spPr>
          <a:xfrm>
            <a:off x="2747529" y="3726170"/>
            <a:ext cx="888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400" dirty="0">
                <a:latin typeface="+mj-lt"/>
              </a:rPr>
              <a:t>Id</a:t>
            </a:r>
          </a:p>
          <a:p>
            <a:r>
              <a:rPr kumimoji="1" lang="en-US" altLang="zh-Hans" sz="1400" dirty="0">
                <a:latin typeface="+mj-lt"/>
              </a:rPr>
              <a:t>Date</a:t>
            </a:r>
          </a:p>
          <a:p>
            <a:r>
              <a:rPr kumimoji="1" lang="en-US" altLang="zh-Hans" sz="1400" dirty="0">
                <a:latin typeface="+mj-lt"/>
              </a:rPr>
              <a:t>CORPUS</a:t>
            </a:r>
          </a:p>
          <a:p>
            <a:r>
              <a:rPr kumimoji="1" lang="en-US" altLang="zh-Hans" sz="1400" dirty="0">
                <a:latin typeface="+mj-lt"/>
              </a:rPr>
              <a:t>FUNDWS</a:t>
            </a:r>
          </a:p>
          <a:p>
            <a:r>
              <a:rPr kumimoji="1" lang="en-US" altLang="zh-Hans" sz="1400" dirty="0">
                <a:latin typeface="+mj-lt"/>
              </a:rPr>
              <a:t>Others</a:t>
            </a:r>
          </a:p>
          <a:p>
            <a:endParaRPr kumimoji="1" lang="zh-CN" altLang="en-US" sz="14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346A3B-793D-034E-B882-9E7A4500CBED}"/>
              </a:ext>
            </a:extLst>
          </p:cNvPr>
          <p:cNvSpPr txBox="1"/>
          <p:nvPr/>
        </p:nvSpPr>
        <p:spPr>
          <a:xfrm>
            <a:off x="5162898" y="3762782"/>
            <a:ext cx="888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400" dirty="0">
                <a:latin typeface="+mj-lt"/>
              </a:rPr>
              <a:t>Id</a:t>
            </a:r>
          </a:p>
          <a:p>
            <a:r>
              <a:rPr kumimoji="1" lang="en-US" altLang="zh-Hans" sz="1400" dirty="0">
                <a:latin typeface="+mj-lt"/>
              </a:rPr>
              <a:t>Date</a:t>
            </a:r>
          </a:p>
          <a:p>
            <a:r>
              <a:rPr kumimoji="1" lang="en-US" altLang="zh-Hans" sz="1400" dirty="0">
                <a:latin typeface="+mj-lt"/>
              </a:rPr>
              <a:t>L</a:t>
            </a:r>
            <a:r>
              <a:rPr kumimoji="1" lang="zh-Hans" altLang="en-US" sz="1400" dirty="0">
                <a:latin typeface="+mj-lt"/>
              </a:rPr>
              <a:t> </a:t>
            </a:r>
            <a:r>
              <a:rPr kumimoji="1" lang="en-US" altLang="zh-Hans" sz="1400" dirty="0">
                <a:latin typeface="+mj-lt"/>
              </a:rPr>
              <a:t>_</a:t>
            </a:r>
            <a:r>
              <a:rPr kumimoji="1" lang="zh-Hans" altLang="en-US" sz="1400" dirty="0">
                <a:latin typeface="+mj-lt"/>
              </a:rPr>
              <a:t> </a:t>
            </a:r>
            <a:r>
              <a:rPr kumimoji="1" lang="en-US" altLang="zh-Hans" sz="1400" dirty="0">
                <a:latin typeface="+mj-lt"/>
              </a:rPr>
              <a:t>Size</a:t>
            </a:r>
          </a:p>
          <a:p>
            <a:r>
              <a:rPr kumimoji="1" lang="en-US" altLang="zh-Hans" sz="1400" dirty="0">
                <a:latin typeface="+mj-lt"/>
              </a:rPr>
              <a:t>PV</a:t>
            </a:r>
          </a:p>
          <a:p>
            <a:r>
              <a:rPr kumimoji="1" lang="en-US" altLang="zh-Hans" sz="1400" dirty="0">
                <a:latin typeface="+mj-lt"/>
              </a:rPr>
              <a:t>Others</a:t>
            </a:r>
          </a:p>
          <a:p>
            <a:endParaRPr kumimoji="1" lang="zh-CN" altLang="en-US" sz="1400" dirty="0"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359839-81C5-4A43-829E-09A53AFFC3BF}"/>
              </a:ext>
            </a:extLst>
          </p:cNvPr>
          <p:cNvSpPr txBox="1"/>
          <p:nvPr/>
        </p:nvSpPr>
        <p:spPr>
          <a:xfrm>
            <a:off x="7361603" y="3726170"/>
            <a:ext cx="1386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400" dirty="0">
                <a:latin typeface="+mj-lt"/>
              </a:rPr>
              <a:t>Id</a:t>
            </a:r>
          </a:p>
          <a:p>
            <a:r>
              <a:rPr kumimoji="1" lang="en-US" altLang="zh-Hans" sz="1400" dirty="0">
                <a:latin typeface="+mj-lt"/>
              </a:rPr>
              <a:t>Date</a:t>
            </a:r>
          </a:p>
          <a:p>
            <a:r>
              <a:rPr kumimoji="1" lang="en-US" altLang="zh-Hans" sz="1400" dirty="0">
                <a:latin typeface="+mj-lt"/>
              </a:rPr>
              <a:t>ECTUM</a:t>
            </a:r>
          </a:p>
          <a:p>
            <a:r>
              <a:rPr kumimoji="1" lang="en-US" altLang="zh-Hans" sz="1400" dirty="0">
                <a:latin typeface="+mj-lt"/>
              </a:rPr>
              <a:t>ANAL</a:t>
            </a:r>
            <a:r>
              <a:rPr kumimoji="1" lang="zh-Hans" altLang="en-US" sz="1400" dirty="0">
                <a:latin typeface="+mj-lt"/>
              </a:rPr>
              <a:t> </a:t>
            </a:r>
            <a:r>
              <a:rPr kumimoji="1" lang="en-US" altLang="zh-Hans" sz="1400" dirty="0">
                <a:latin typeface="+mj-lt"/>
              </a:rPr>
              <a:t>CANAL</a:t>
            </a:r>
          </a:p>
          <a:p>
            <a:r>
              <a:rPr kumimoji="1" lang="en-US" altLang="zh-Hans" sz="1400" dirty="0">
                <a:latin typeface="+mj-lt"/>
              </a:rPr>
              <a:t>Others</a:t>
            </a:r>
          </a:p>
          <a:p>
            <a:endParaRPr kumimoji="1" lang="zh-CN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605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45121" y="767018"/>
            <a:ext cx="8174334" cy="4156614"/>
          </a:xfrm>
          <a:prstGeom prst="rect">
            <a:avLst/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475656" y="48893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Functionality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C7D271-CA86-A244-BFBB-31A3564127E9}"/>
              </a:ext>
            </a:extLst>
          </p:cNvPr>
          <p:cNvSpPr txBox="1"/>
          <p:nvPr/>
        </p:nvSpPr>
        <p:spPr>
          <a:xfrm>
            <a:off x="379412" y="813257"/>
            <a:ext cx="31124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Various operational works that are done in a Hospital are: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Recording information about the Patients that come.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Generating bills.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Recording information related to diagnosis given to Patients. </a:t>
            </a:r>
            <a:endParaRPr lang="zh-CN" altLang="zh-CN" dirty="0">
              <a:latin typeface="+mj-lt"/>
            </a:endParaRPr>
          </a:p>
          <a:p>
            <a:pPr lvl="0"/>
            <a:r>
              <a:rPr lang="en-US" altLang="zh-CN" dirty="0">
                <a:latin typeface="+mj-lt"/>
              </a:rPr>
              <a:t>Keeping record of the Immunization provided to patients. </a:t>
            </a:r>
            <a:endParaRPr lang="zh-CN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Keeping information about various diseases and medicines available to cure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A6AFD-1DB2-7C42-8FA9-E7467CAB6F98}"/>
              </a:ext>
            </a:extLst>
          </p:cNvPr>
          <p:cNvSpPr txBox="1"/>
          <p:nvPr/>
        </p:nvSpPr>
        <p:spPr>
          <a:xfrm>
            <a:off x="3563887" y="805118"/>
            <a:ext cx="4608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work is done as follows: </a:t>
            </a:r>
            <a:endParaRPr lang="zh-CN" altLang="zh-CN" sz="1400" dirty="0"/>
          </a:p>
          <a:p>
            <a:pPr lvl="1"/>
            <a:r>
              <a:rPr lang="en-US" altLang="zh-CN" sz="1400" dirty="0"/>
              <a:t>Information about Patients: </a:t>
            </a:r>
          </a:p>
          <a:p>
            <a:pPr lvl="1"/>
            <a:r>
              <a:rPr lang="en-US" altLang="zh-CN" sz="1400" dirty="0"/>
              <a:t>Patients name, age and gender. Whenever the Patient comes up his information is stored freshly. </a:t>
            </a:r>
            <a:endParaRPr lang="zh-CN" altLang="zh-CN" sz="1400" dirty="0"/>
          </a:p>
          <a:p>
            <a:pPr lvl="1"/>
            <a:r>
              <a:rPr lang="en-US" altLang="zh-CN" sz="1400" dirty="0"/>
              <a:t>Bills :</a:t>
            </a:r>
          </a:p>
          <a:p>
            <a:pPr lvl="1"/>
            <a:r>
              <a:rPr lang="en-US" altLang="zh-CN" sz="1400" dirty="0"/>
              <a:t>price for each facility provided to Patient on a separate sheet and at last they all are summed up. </a:t>
            </a:r>
            <a:endParaRPr lang="zh-CN" altLang="zh-CN" sz="1400" dirty="0"/>
          </a:p>
          <a:p>
            <a:pPr lvl="1"/>
            <a:r>
              <a:rPr lang="en-US" altLang="zh-CN" sz="1400" dirty="0"/>
              <a:t>Test includes several specific tests to produce the diagnosis for patients.</a:t>
            </a:r>
            <a:endParaRPr lang="zh-CN" altLang="zh-CN" sz="1400" dirty="0"/>
          </a:p>
          <a:p>
            <a:pPr lvl="1"/>
            <a:r>
              <a:rPr lang="en-US" altLang="zh-CN" sz="1400" dirty="0"/>
              <a:t>Immunization records are maintained in pre-formatted sheets, which are kept in a file. </a:t>
            </a:r>
            <a:endParaRPr lang="zh-CN" altLang="zh-CN" sz="1400" dirty="0"/>
          </a:p>
          <a:p>
            <a:pPr lvl="1"/>
            <a:r>
              <a:rPr lang="en-US" altLang="zh-CN" sz="1400" dirty="0"/>
              <a:t>Information about various diseases is not kept as any document.</a:t>
            </a:r>
          </a:p>
          <a:p>
            <a:pPr lvl="1"/>
            <a:r>
              <a:rPr lang="en-US" altLang="zh-CN" sz="1400" dirty="0"/>
              <a:t>Doctors themselves do this job by remembering various medicines. </a:t>
            </a:r>
            <a:endParaRPr lang="zh-CN" altLang="zh-CN" sz="1400" dirty="0"/>
          </a:p>
          <a:p>
            <a:r>
              <a:rPr lang="en-US" altLang="zh-CN" sz="1400" dirty="0"/>
              <a:t>Doctors have to remember various medicines available for diagnosis and sometimes miss better alternatives as they can’t remember them at that time. 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392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45121" y="767018"/>
            <a:ext cx="8174334" cy="4156614"/>
          </a:xfrm>
          <a:prstGeom prst="rect">
            <a:avLst/>
          </a:prstGeom>
          <a:gradFill>
            <a:gsLst>
              <a:gs pos="4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C7D271-CA86-A244-BFBB-31A3564127E9}"/>
              </a:ext>
            </a:extLst>
          </p:cNvPr>
          <p:cNvSpPr txBox="1"/>
          <p:nvPr/>
        </p:nvSpPr>
        <p:spPr>
          <a:xfrm>
            <a:off x="379411" y="813257"/>
            <a:ext cx="8040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System Operation Process</a:t>
            </a:r>
            <a:endParaRPr lang="zh-CN" altLang="zh-CN" dirty="0"/>
          </a:p>
          <a:p>
            <a:r>
              <a:rPr lang="en-US" altLang="zh-CN" dirty="0"/>
              <a:t>Patient: they go to hospital, and they have own patient information, then </a:t>
            </a:r>
            <a:endParaRPr lang="zh-CN" altLang="zh-CN" dirty="0"/>
          </a:p>
          <a:p>
            <a:r>
              <a:rPr lang="en-US" altLang="zh-CN" dirty="0"/>
              <a:t>Doctor: make prescriptions for patients, then</a:t>
            </a:r>
            <a:endParaRPr lang="zh-CN" altLang="zh-CN" dirty="0"/>
          </a:p>
          <a:p>
            <a:r>
              <a:rPr lang="en-US" altLang="zh-CN" dirty="0"/>
              <a:t>Prescription: arrange different test: include blood test, urine test, sonography test, colonoscopy test, x ray test, and gastroscopy test, causing test fee, and prescriptions also generate the diet advices and medicine and injection issue; then</a:t>
            </a:r>
            <a:endParaRPr lang="zh-CN" altLang="zh-CN" dirty="0"/>
          </a:p>
          <a:p>
            <a:r>
              <a:rPr lang="en-US" altLang="zh-CN" dirty="0"/>
              <a:t>Diagnosis: from these test results, and cause diagnosis fee, then </a:t>
            </a:r>
            <a:endParaRPr lang="zh-CN" altLang="zh-CN" dirty="0"/>
          </a:p>
          <a:p>
            <a:r>
              <a:rPr lang="en-US" altLang="zh-CN" dirty="0"/>
              <a:t>Bill: include all of fee : diagnosis fee, injection fee, test fee, medicine fee, then</a:t>
            </a:r>
            <a:endParaRPr lang="zh-CN" altLang="zh-CN" dirty="0"/>
          </a:p>
          <a:p>
            <a:r>
              <a:rPr lang="en-US" altLang="zh-CN" dirty="0"/>
              <a:t>Patient get the bill to check out and pay.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3733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705</Words>
  <Application>Microsoft Macintosh PowerPoint</Application>
  <PresentationFormat>全屏显示(16:9)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Microsoft YaHei</vt:lpstr>
      <vt:lpstr>宋体</vt:lpstr>
      <vt:lpstr>Arial</vt:lpstr>
      <vt:lpstr>Wingdings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USE CASE Diagram</vt:lpstr>
      <vt:lpstr>PowerPoint 演示文稿</vt:lpstr>
      <vt:lpstr>ER Diagram</vt:lpstr>
      <vt:lpstr>PowerPoint 演示文稿</vt:lpstr>
    </vt:vector>
  </TitlesOfParts>
  <Company>China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</cp:keywords>
  <dc:description>https://cyppt.taobao.com</dc:description>
  <cp:lastModifiedBy>陈 傲</cp:lastModifiedBy>
  <cp:revision>31</cp:revision>
  <dcterms:created xsi:type="dcterms:W3CDTF">2016-04-19T02:45:27Z</dcterms:created>
  <dcterms:modified xsi:type="dcterms:W3CDTF">2018-12-14T16:40:00Z</dcterms:modified>
  <cp:category>https://cyppt.taobao.com</cp:category>
</cp:coreProperties>
</file>