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xo"/>
      <p:regular r:id="rId15"/>
      <p:bold r:id="rId16"/>
      <p:italic r:id="rId17"/>
      <p:boldItalic r:id="rId18"/>
    </p:embeddedFont>
    <p:embeddedFont>
      <p:font typeface="Exo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SemiBold-bold.fntdata"/><Relationship Id="rId11" Type="http://schemas.openxmlformats.org/officeDocument/2006/relationships/slide" Target="slides/slide6.xml"/><Relationship Id="rId22" Type="http://schemas.openxmlformats.org/officeDocument/2006/relationships/font" Target="fonts/Exo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Exo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xo-regular.fntdata"/><Relationship Id="rId14" Type="http://schemas.openxmlformats.org/officeDocument/2006/relationships/slide" Target="slides/slide9.xml"/><Relationship Id="rId17" Type="http://schemas.openxmlformats.org/officeDocument/2006/relationships/font" Target="fonts/Exo-italic.fntdata"/><Relationship Id="rId16" Type="http://schemas.openxmlformats.org/officeDocument/2006/relationships/font" Target="fonts/Ex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xoSemiBold-regular.fntdata"/><Relationship Id="rId6" Type="http://schemas.openxmlformats.org/officeDocument/2006/relationships/slide" Target="slides/slide1.xml"/><Relationship Id="rId18" Type="http://schemas.openxmlformats.org/officeDocument/2006/relationships/font" Target="fonts/Ex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5ad1f92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5ad1f92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36e399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36e399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c2c0214e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c2c0214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53e98a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53e98a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53e98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553e98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553e98a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553e98a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53e98a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553e98a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53e98a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553e98a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739" l="1219" r="1219" t="8739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93225" y="-37225"/>
            <a:ext cx="9144000" cy="5143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1450" y="599025"/>
            <a:ext cx="83040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Calibration: </a:t>
            </a:r>
            <a:r>
              <a:rPr b="1" lang="no" sz="2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Senseable Construction </a:t>
            </a:r>
            <a:endParaRPr b="1" sz="2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4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Calibrate Cityscanner AMS3 &amp; AMS4 to official DCMR data </a:t>
            </a:r>
            <a:endParaRPr sz="24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o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endParaRPr i="1" sz="2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TNO Project, WP 3.4 (MIT Senseable lab, AMS, WUR)</a:t>
            </a:r>
            <a:endParaRPr sz="2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27-7-2023</a:t>
            </a:r>
            <a:endParaRPr sz="2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Miny Rajiv, Amsterdam and Rotterdam </a:t>
            </a:r>
            <a:endParaRPr sz="2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00">
              <a:solidFill>
                <a:schemeClr val="lt1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13400" y="327300"/>
            <a:ext cx="704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Calibration </a:t>
            </a: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steps</a:t>
            </a: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 </a:t>
            </a:r>
            <a:endParaRPr sz="3100">
              <a:solidFill>
                <a:srgbClr val="0B5394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5011400"/>
            <a:ext cx="9163200" cy="132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highlight>
                <a:srgbClr val="0B5394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00450" y="1267275"/>
            <a:ext cx="886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100"/>
              <a:buFont typeface="Exo"/>
              <a:buAutoNum type="arabicParenR"/>
            </a:pPr>
            <a:r>
              <a:rPr lang="no" sz="21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Collect data</a:t>
            </a:r>
            <a:endParaRPr sz="21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Exo"/>
              <a:buAutoNum type="alphaLcPeriod"/>
            </a:pP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Have CS AMS3, CS AMS4 next to DCMR (Rotterdam) official stations from: </a:t>
            </a:r>
            <a:r>
              <a:rPr i="1"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2023-05-12 to 2023-05-19</a:t>
            </a:r>
            <a:endParaRPr i="1" sz="19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100"/>
              <a:buFont typeface="Exo"/>
              <a:buAutoNum type="arabicParenR"/>
            </a:pPr>
            <a:r>
              <a:rPr lang="no" sz="21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Build rectangular dataframe with the four cleaned datasets</a:t>
            </a:r>
            <a:endParaRPr sz="21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Exo"/>
              <a:buAutoNum type="alphaLcPeriod"/>
            </a:pP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Import datasets + get them on the same timeframe</a:t>
            </a:r>
            <a:endParaRPr sz="19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Exo"/>
              <a:buAutoNum type="alphaLcPeriod"/>
            </a:pP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Merge DCMR PM &amp; DCMR NO datasets (local timestamp)</a:t>
            </a:r>
            <a:endParaRPr sz="19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Exo"/>
              <a:buAutoNum type="alphaLcPeriod"/>
            </a:pP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Clean CS datasets + convert to 10-sec intervals </a:t>
            </a:r>
            <a:endParaRPr sz="19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Exo"/>
              <a:buAutoNum type="alphaLcPeriod"/>
            </a:pP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Merge CS datasets (local timestamp) </a:t>
            </a:r>
            <a:endParaRPr sz="19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00"/>
              <a:buFont typeface="Exo"/>
              <a:buAutoNum type="alphaLcPeriod"/>
            </a:pP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Merge DCMR and CS + write to csv</a:t>
            </a:r>
            <a:r>
              <a:rPr lang="no" sz="19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 </a:t>
            </a:r>
            <a:endParaRPr sz="19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100"/>
              <a:buFont typeface="Exo"/>
              <a:buAutoNum type="arabicParenR"/>
            </a:pPr>
            <a:r>
              <a:rPr lang="no" sz="21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Random Forest model</a:t>
            </a:r>
            <a:endParaRPr sz="21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13400" y="327300"/>
            <a:ext cx="877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Random Forest model Code </a:t>
            </a:r>
            <a:endParaRPr sz="3100">
              <a:solidFill>
                <a:srgbClr val="0B5394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5011400"/>
            <a:ext cx="9163200" cy="132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highlight>
                <a:srgbClr val="0B5394"/>
              </a:highlight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85750" y="1337250"/>
            <a:ext cx="8073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 sz="23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The above is done for*:</a:t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Font typeface="Exo"/>
              <a:buChar char="●"/>
            </a:pPr>
            <a:r>
              <a:rPr lang="no" sz="23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NO2, 	CS3</a:t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Font typeface="Exo"/>
              <a:buChar char="●"/>
            </a:pPr>
            <a:r>
              <a:rPr lang="no" sz="23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NO2, 	CS4</a:t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Font typeface="Exo"/>
              <a:buChar char="●"/>
            </a:pPr>
            <a:r>
              <a:rPr lang="no" sz="23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PM25, CS3</a:t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300"/>
              <a:buFont typeface="Exo"/>
              <a:buChar char="●"/>
            </a:pPr>
            <a:r>
              <a:rPr lang="no" sz="23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PM25, CS4</a:t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6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* Takes about 12 min to run</a:t>
            </a:r>
            <a:endParaRPr sz="16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85750" y="1337250"/>
            <a:ext cx="8073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500"/>
              <a:t>rf_CS3 &lt;- randomForest(NO2_ppb ~ gas_op2_w_cs3+temperature_opc_cs3+humidity_opc_cs3, data = train_data, ntree=400, importance =TRUE)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13400" y="327300"/>
            <a:ext cx="877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RF model results NO2 </a:t>
            </a:r>
            <a:endParaRPr sz="3100">
              <a:solidFill>
                <a:srgbClr val="0B5394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5011400"/>
            <a:ext cx="9163200" cy="132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highlight>
                <a:srgbClr val="0B5394"/>
              </a:highlight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60175" y="1481250"/>
            <a:ext cx="373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100" u="sng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AMS 3</a:t>
            </a:r>
            <a:br>
              <a:rPr lang="no" sz="21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print(paste("R-squared CS3:", rf_CS3_2))</a:t>
            </a:r>
            <a:endParaRPr sz="21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"R-squared CS3: 0.931714317354165"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0.9651782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7.076067e-05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feature_importance_CS3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gas_op2_w_cs3       69.85179     1040250.5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temperature_opc_cs3 61.82989      633485.9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humidity_opc_cs3    69.95199      730736.6</a:t>
            </a:r>
            <a:endParaRPr sz="25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03350" y="1481250"/>
            <a:ext cx="4071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100" u="sng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AMS 4</a:t>
            </a:r>
            <a:br>
              <a:rPr lang="no" sz="23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print(paste("R-squared CS4:", rf_CS4_2))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CS4: 0.927866178415466"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1.031872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2.275767e-05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feature_importance_CS4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gas_op2_w_cs4       62.39041      820981.7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temperature_opc_cs4 73.08222      720584.6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humidity_opc_cs4    86.85391      842711.1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6" y="1322625"/>
            <a:ext cx="4467824" cy="3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651" y="1322613"/>
            <a:ext cx="4467824" cy="32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00025" y="320075"/>
            <a:ext cx="74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RF NO2, Predicted vs. Actual </a:t>
            </a:r>
            <a:endParaRPr sz="3100">
              <a:solidFill>
                <a:srgbClr val="0B5394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44700" y="444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If you run the same model, just with the NO2 sensor in the CS and without humidity and temperature</a:t>
            </a:r>
            <a:r>
              <a:rPr lang="no">
                <a:latin typeface="Exo"/>
                <a:ea typeface="Exo"/>
                <a:cs typeface="Exo"/>
                <a:sym typeface="Exo"/>
              </a:rPr>
              <a:t>: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1725" y="1086775"/>
            <a:ext cx="803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print(paste("R-squared CS3:", rf_CS3_2))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CS3: 0.421280578853271"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4.011165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0.006419628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feature_importance_CS3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gas_op2_w_cs3 53.67572       1124116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print(paste("R-squared CS4:", rf_CS4_2))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CS4: 0.285596165862229"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4.747482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0.01128152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feature_importance_CS4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gas_op2_w_cs4 36.50126      784510.9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13400" y="327300"/>
            <a:ext cx="877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RF model results PM25</a:t>
            </a:r>
            <a:endParaRPr sz="3100">
              <a:solidFill>
                <a:srgbClr val="0B5394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5011400"/>
            <a:ext cx="9163200" cy="132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highlight>
                <a:srgbClr val="0B5394"/>
              </a:highlight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12938" y="1489650"/>
            <a:ext cx="35358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100" u="sng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AMS 3</a:t>
            </a:r>
            <a:br>
              <a:rPr lang="no" sz="2100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print(paste("R-squared CS3:", rf_CS3_2))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CS3: 0.987341437156443"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5.059842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0.8897286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feature_importance_CS3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PM25_cs3            25.82010      316795.4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temperature_opc_cs3 40.62175      515848.5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humidity_opc_cs3    42.43617      454365.0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B5394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484563" y="1529475"/>
            <a:ext cx="4094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2100" u="sng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rPr>
              <a:t>AMS 4</a:t>
            </a:r>
            <a:endParaRPr sz="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print(paste("R-squared CS4:", rf_CS4_2))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CS4: 0.986412100433215"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0.3470409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0.0005140808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feature_importance_CS4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PM25_cs4            24.80341      334349.7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temperature_opc_cs4 38.79761      497883.8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humidity_opc_cs4    40.83039      453670.0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369625"/>
            <a:ext cx="4304075" cy="33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77" y="1369625"/>
            <a:ext cx="4304075" cy="33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14925" y="312650"/>
            <a:ext cx="825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200">
                <a:solidFill>
                  <a:srgbClr val="0B5394"/>
                </a:solidFill>
                <a:latin typeface="Exo SemiBold"/>
                <a:ea typeface="Exo SemiBold"/>
                <a:cs typeface="Exo SemiBold"/>
                <a:sym typeface="Exo SemiBold"/>
              </a:rPr>
              <a:t>RF PM25, Predicted vs. Actual </a:t>
            </a:r>
            <a:endParaRPr sz="3100">
              <a:solidFill>
                <a:srgbClr val="0B5394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44700" y="444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If you run the same model, just with the PM25 sensor in the CS and without humidity and temperature</a:t>
            </a:r>
            <a:r>
              <a:rPr lang="no">
                <a:latin typeface="Exo"/>
                <a:ea typeface="Exo"/>
                <a:cs typeface="Exo"/>
                <a:sym typeface="Exo"/>
              </a:rPr>
              <a:t>: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31725" y="1086775"/>
            <a:ext cx="803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67175" y="1406850"/>
            <a:ext cx="6118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print(paste("R-squared CS3:", rf_CS3_2))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CS3: 0.343396919458529"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3.883997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print(mse_CS3)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0.9644515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feature_importance_CS3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PM25_cs3 25.90408      712286.5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print(paste("R-squared CS4:", rf_CS4_2))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"R-squared CS4: 0.395626971487545"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print(mae_CS4)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3.53017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print(mse_CS4)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 0.002005953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feature_importance_CS4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%IncMSE IncNodePurity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o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PM25_cs4 27.55941      664439.7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