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16">
          <p15:clr>
            <a:srgbClr val="A4A3A4"/>
          </p15:clr>
        </p15:guide>
        <p15:guide id="2" pos="240">
          <p15:clr>
            <a:srgbClr val="A4A3A4"/>
          </p15:clr>
        </p15:guide>
        <p15:guide id="3" pos="4704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704">
          <p15:clr>
            <a:srgbClr val="A4A3A4"/>
          </p15:clr>
        </p15:guide>
        <p15:guide id="6" orient="horz" pos="1560">
          <p15:clr>
            <a:srgbClr val="A4A3A4"/>
          </p15:clr>
        </p15:guide>
        <p15:guide id="7" orient="horz" pos="2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Vvbkz+U7AKCcxHyKAuKWZGkB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EE0434-3990-4187-84A9-23BE2035DF2F}">
  <a:tblStyle styleId="{36EE0434-3990-4187-84A9-23BE2035DF2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16"/>
        <p:guide pos="240"/>
        <p:guide pos="4704"/>
        <p:guide pos="336" orient="horz"/>
        <p:guide pos="1704" orient="horz"/>
        <p:guide pos="1560" orient="horz"/>
        <p:guide pos="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7"/>
          <p:cNvSpPr/>
          <p:nvPr/>
        </p:nvSpPr>
        <p:spPr>
          <a:xfrm flipH="1" rot="10800000">
            <a:off x="389388" y="353948"/>
            <a:ext cx="1104900" cy="789385"/>
          </a:xfrm>
          <a:prstGeom prst="corner">
            <a:avLst>
              <a:gd fmla="val 25676" name="adj1"/>
              <a:gd fmla="val 27478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389388" y="5687615"/>
            <a:ext cx="1104900" cy="789385"/>
          </a:xfrm>
          <a:prstGeom prst="corner">
            <a:avLst>
              <a:gd fmla="val 25676" name="adj1"/>
              <a:gd fmla="val 27478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/>
          <p:nvPr/>
        </p:nvSpPr>
        <p:spPr>
          <a:xfrm flipH="1">
            <a:off x="10706100" y="5687615"/>
            <a:ext cx="1104900" cy="789385"/>
          </a:xfrm>
          <a:prstGeom prst="corner">
            <a:avLst>
              <a:gd fmla="val 25676" name="adj1"/>
              <a:gd fmla="val 27478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7"/>
          <p:cNvSpPr/>
          <p:nvPr/>
        </p:nvSpPr>
        <p:spPr>
          <a:xfrm rot="10800000">
            <a:off x="10706100" y="353948"/>
            <a:ext cx="1104900" cy="789385"/>
          </a:xfrm>
          <a:prstGeom prst="corner">
            <a:avLst>
              <a:gd fmla="val 25676" name="adj1"/>
              <a:gd fmla="val 27478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7"/>
          <p:cNvGrpSpPr/>
          <p:nvPr/>
        </p:nvGrpSpPr>
        <p:grpSpPr>
          <a:xfrm>
            <a:off x="4982250" y="5923912"/>
            <a:ext cx="2274226" cy="583214"/>
            <a:chOff x="4982250" y="5923912"/>
            <a:chExt cx="2274226" cy="583214"/>
          </a:xfrm>
        </p:grpSpPr>
        <p:pic>
          <p:nvPicPr>
            <p:cNvPr id="26" name="Google Shape;2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idx="1" type="body"/>
          </p:nvPr>
        </p:nvSpPr>
        <p:spPr>
          <a:xfrm>
            <a:off x="209723" y="897622"/>
            <a:ext cx="11635531" cy="5279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-101600" y="6483350"/>
            <a:ext cx="508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0" y="-1"/>
            <a:ext cx="12192000" cy="718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09724" y="0"/>
            <a:ext cx="10458275" cy="718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" name="Google Shape;36;p8"/>
          <p:cNvGrpSpPr/>
          <p:nvPr/>
        </p:nvGrpSpPr>
        <p:grpSpPr>
          <a:xfrm>
            <a:off x="10465118" y="6301774"/>
            <a:ext cx="1681162" cy="419701"/>
            <a:chOff x="4982250" y="5923912"/>
            <a:chExt cx="2274226" cy="583214"/>
          </a:xfrm>
        </p:grpSpPr>
        <p:pic>
          <p:nvPicPr>
            <p:cNvPr id="37" name="Google Shape;3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304800" y="253181"/>
            <a:ext cx="11582399" cy="6351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463550" y="1690161"/>
            <a:ext cx="11264900" cy="1786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휠 강성과 심미성을 고려한 인공지능 기반 휠 디자인 생성기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557244" y="2935417"/>
            <a:ext cx="7077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현대자동차 NVH팀 프로젝트 진행현황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309769" y="4528829"/>
            <a:ext cx="75724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Jun 05, 2020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숙명여자대학교 기계시스템학부 SDL </a:t>
            </a:r>
            <a:endParaRPr b="1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304800" y="253181"/>
            <a:ext cx="11582399" cy="63516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04800" y="157317"/>
            <a:ext cx="11582399" cy="718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1. 디자인 증폭 – Reference Data 생성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155293" y="4530217"/>
            <a:ext cx="239415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Reference Data 수집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950550" y="4530217"/>
            <a:ext cx="239415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1차 바이너리 변환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자전거, 표지판, 사진, 거울이(가) 표시된 사진&#10;&#10;자동 생성된 설명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3989" t="2195"/>
          <a:stretch/>
        </p:blipFill>
        <p:spPr>
          <a:xfrm>
            <a:off x="875073" y="1752057"/>
            <a:ext cx="2772694" cy="2785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운송, 바퀴, 창문이(가) 표시된 사진&#10;&#10;자동 생성된 설명"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5418" t="4854"/>
          <a:stretch/>
        </p:blipFill>
        <p:spPr>
          <a:xfrm>
            <a:off x="8603256" y="1848464"/>
            <a:ext cx="2710975" cy="2689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운송, 바퀴이(가) 표시된 사진&#10;&#10;자동 생성된 설명" id="114" name="Google Shape;114;p2"/>
          <p:cNvPicPr preferRelativeResize="0"/>
          <p:nvPr/>
        </p:nvPicPr>
        <p:blipFill rotWithShape="1">
          <a:blip r:embed="rId5">
            <a:alphaModFix/>
          </a:blip>
          <a:srcRect b="0" l="0" r="4943" t="4612"/>
          <a:stretch/>
        </p:blipFill>
        <p:spPr>
          <a:xfrm>
            <a:off x="4748994" y="1770627"/>
            <a:ext cx="2772694" cy="2743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3873910" y="2910352"/>
            <a:ext cx="658761" cy="6169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897767" y="2910352"/>
            <a:ext cx="658761" cy="6169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745807" y="4530217"/>
            <a:ext cx="239415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2차 바이너리 변환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04800" y="253181"/>
            <a:ext cx="11582399" cy="63516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04800" y="157317"/>
            <a:ext cx="11582399" cy="718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2. 디자인 증폭 – 레퍼런스와 동일한 등분의 휠 생성, </a:t>
            </a:r>
            <a:r>
              <a:rPr b="1" i="0" lang="en-US" sz="1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피스 분류 자동화를 위하여 CNN 구축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5522" y="4136927"/>
            <a:ext cx="239415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Reference Data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(6등분)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088041" y="5635823"/>
            <a:ext cx="765064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Generative Design Wheel : Similarity, Force Ratio, Volume Ratio 조정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(6등분 GD Wheel 생성) 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537853" y="2812026"/>
            <a:ext cx="658761" cy="6169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53" y="2227036"/>
            <a:ext cx="1909891" cy="19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33650" l="9274" r="45481" t="8178"/>
          <a:stretch/>
        </p:blipFill>
        <p:spPr>
          <a:xfrm>
            <a:off x="4776924" y="1071381"/>
            <a:ext cx="6272878" cy="436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304800" y="253181"/>
            <a:ext cx="11582399" cy="63516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2891668" y="1106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{36EE0434-3990-4187-84A9-23BE2035DF2F}</a:tableStyleId>
              </a:tblPr>
              <a:tblGrid>
                <a:gridCol w="682200"/>
                <a:gridCol w="3598025"/>
                <a:gridCol w="670750"/>
                <a:gridCol w="3609475"/>
              </a:tblGrid>
              <a:tr h="97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4"/>
          <p:cNvSpPr txBox="1"/>
          <p:nvPr/>
        </p:nvSpPr>
        <p:spPr>
          <a:xfrm>
            <a:off x="304800" y="157317"/>
            <a:ext cx="11582399" cy="718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3. 디자인 증폭 – 다양한 등분 휠 생성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06114" y="3377623"/>
            <a:ext cx="239415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Reference Data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477239" y="5886586"/>
            <a:ext cx="7650644" cy="71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Generative Design Wheel 생성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12" y="1788633"/>
            <a:ext cx="16668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33077" l="0" r="1831" t="0"/>
          <a:stretch/>
        </p:blipFill>
        <p:spPr>
          <a:xfrm>
            <a:off x="7880257" y="1167134"/>
            <a:ext cx="350642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2671" r="1448" t="0"/>
          <a:stretch/>
        </p:blipFill>
        <p:spPr>
          <a:xfrm>
            <a:off x="3647975" y="2184552"/>
            <a:ext cx="3379031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406" y="2263753"/>
            <a:ext cx="34575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7">
            <a:alphaModFix/>
          </a:blip>
          <a:srcRect b="0" l="1916" r="0" t="0"/>
          <a:stretch/>
        </p:blipFill>
        <p:spPr>
          <a:xfrm>
            <a:off x="3657600" y="3207514"/>
            <a:ext cx="340067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08831" y="3194283"/>
            <a:ext cx="3486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9">
            <a:alphaModFix/>
          </a:blip>
          <a:srcRect b="0" l="2007" r="0" t="0"/>
          <a:stretch/>
        </p:blipFill>
        <p:spPr>
          <a:xfrm>
            <a:off x="3624746" y="4203221"/>
            <a:ext cx="3425488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80257" y="4150975"/>
            <a:ext cx="35052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1">
            <a:alphaModFix/>
          </a:blip>
          <a:srcRect b="0" l="3702" r="0" t="0"/>
          <a:stretch/>
        </p:blipFill>
        <p:spPr>
          <a:xfrm>
            <a:off x="3660195" y="5114050"/>
            <a:ext cx="3384604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80257" y="5114050"/>
            <a:ext cx="34766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13">
            <a:alphaModFix/>
          </a:blip>
          <a:srcRect b="0" l="0" r="49874" t="0"/>
          <a:stretch/>
        </p:blipFill>
        <p:spPr>
          <a:xfrm>
            <a:off x="3600125" y="1203284"/>
            <a:ext cx="3504744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2996166" y="1411688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005601" y="2399936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005601" y="3403848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005601" y="4330067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2996166" y="5297522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276298" y="1396805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276298" y="5327247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298855" y="2399936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7298855" y="3410378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7277555" y="4376591"/>
            <a:ext cx="471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-92408" y="4261878"/>
            <a:ext cx="339119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[0.0005, 0.05, 0.5, 5]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ratio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0.1, 0.2, 0.3, 0.4]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ratio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[0.7, 0.8, 0.9, 1.0, 1.1]/piece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304800" y="253181"/>
            <a:ext cx="11582399" cy="63516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304800" y="157317"/>
            <a:ext cx="11582399" cy="718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3. 디자인 증폭 – 디자인 Filtering</a:t>
            </a:r>
            <a:endParaRPr b="1"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61" y="1621880"/>
            <a:ext cx="5062758" cy="388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4527" y="1572988"/>
            <a:ext cx="5556773" cy="182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4527" y="3720415"/>
            <a:ext cx="5556773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/>
          <p:nvPr/>
        </p:nvSpPr>
        <p:spPr>
          <a:xfrm>
            <a:off x="5696768" y="2239307"/>
            <a:ext cx="385024" cy="3809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5400000">
            <a:off x="8540401" y="3341421"/>
            <a:ext cx="385024" cy="3809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491915" y="5654650"/>
            <a:ext cx="261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디자인 증폭</a:t>
            </a:r>
            <a:endParaRPr b="1"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295372" y="957263"/>
            <a:ext cx="261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b="1"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8238408" y="5766169"/>
            <a:ext cx="261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피스휠 병합</a:t>
            </a:r>
            <a:endParaRPr b="1"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2018-11-16T14:27:25Z</dcterms:created>
  <dc:creator>Namwoo Kang</dc:creator>
</cp:coreProperties>
</file>