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327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8" r:id="rId12"/>
    <p:sldId id="329" r:id="rId13"/>
    <p:sldId id="330" r:id="rId14"/>
    <p:sldId id="326" r:id="rId1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едотов Михаил" initials="ФМ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32D7"/>
    <a:srgbClr val="1000CC"/>
    <a:srgbClr val="000000"/>
    <a:srgbClr val="0032CC"/>
    <a:srgbClr val="001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/>
    <p:restoredTop sz="94694"/>
  </p:normalViewPr>
  <p:slideViewPr>
    <p:cSldViewPr>
      <p:cViewPr>
        <p:scale>
          <a:sx n="100" d="100"/>
          <a:sy n="100" d="100"/>
        </p:scale>
        <p:origin x="2034" y="2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2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3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5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8" name="Rectangle 1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9775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6" name="Rectangle 18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0697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Times New Roman Cyr" charset="0"/>
                <a:cs typeface="Segoe UI" charset="0"/>
              </a:defRPr>
            </a:lvl1pPr>
          </a:lstStyle>
          <a:p>
            <a:pPr>
              <a:defRPr/>
            </a:pPr>
            <a:r>
              <a:rPr lang="ru-RU" altLang="ru-RU"/>
              <a:t>06.02.02    About VMK faculty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Times New Roman Cyr" charset="0"/>
                <a:cs typeface="Segoe UI" charset="0"/>
              </a:defRPr>
            </a:lvl1pPr>
          </a:lstStyle>
          <a:p>
            <a:pPr>
              <a:defRPr/>
            </a:pPr>
            <a:fld id="{2E097C45-5180-42FF-9AA5-9B5387514F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27092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ru-RU" altLang="ru-RU">
                <a:solidFill>
                  <a:srgbClr val="000000"/>
                </a:solidFill>
                <a:latin typeface="Times New Roman Cyr" charset="0"/>
              </a:rPr>
              <a:t>06.02.02    About VMK faculty</a:t>
            </a:r>
          </a:p>
        </p:txBody>
      </p:sp>
      <p:sp>
        <p:nvSpPr>
          <p:cNvPr id="21507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fld id="{27D87645-DD93-4C72-9A9A-C0000FE27758}" type="slidenum">
              <a:rPr lang="ru-RU" altLang="ru-RU">
                <a:solidFill>
                  <a:srgbClr val="000000"/>
                </a:solidFill>
                <a:latin typeface="Times New Roman Cyr" charset="0"/>
              </a:rPr>
              <a:pPr/>
              <a:t>1</a:t>
            </a:fld>
            <a:endParaRPr lang="ru-RU" altLang="ru-RU">
              <a:solidFill>
                <a:srgbClr val="000000"/>
              </a:solidFill>
              <a:latin typeface="Times New Roman Cyr" charset="0"/>
            </a:endParaRPr>
          </a:p>
        </p:txBody>
      </p:sp>
      <p:sp>
        <p:nvSpPr>
          <p:cNvPr id="21508" name="Text Box 1"/>
          <p:cNvSpPr txBox="1">
            <a:spLocks noChangeArrowheads="1"/>
          </p:cNvSpPr>
          <p:nvPr/>
        </p:nvSpPr>
        <p:spPr bwMode="auto">
          <a:xfrm>
            <a:off x="0" y="8686800"/>
            <a:ext cx="29606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3886200" y="8686800"/>
            <a:ext cx="29606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BFC2B043-341F-4FE6-8F59-FFCC3D6E6F2C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9FBA2EA1-59FB-47E3-AF77-F63A32EF3879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0DE57C3F-E652-49D6-96DD-2B4D87A2A26C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21514" name="Rectangle 7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5" name="Text Box 8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91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6F4B8-13D7-4351-ADCD-9D33A08E554D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9DEAF-70A3-4DF2-9638-AC5493C2FDF0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B151C-C307-6240-A01E-0ACC2E49C5F5}"/>
              </a:ext>
            </a:extLst>
          </p:cNvPr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  <p:extLst>
      <p:ext uri="{BB962C8B-B14F-4D97-AF65-F5344CB8AC3E}">
        <p14:creationId xmlns:p14="http://schemas.microsoft.com/office/powerpoint/2010/main" val="83035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CCAF-07F9-4BFB-963B-CB1970AAC978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E6E0-B29F-4C34-8EA9-4C6E7168153A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06115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46825" y="274638"/>
            <a:ext cx="1784350" cy="57991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90600" y="274638"/>
            <a:ext cx="5203825" cy="57991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F8D6-2986-4832-830D-188DEFB7559D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3479F-7A0A-4420-BC74-CA0E4A5971F3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60527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0AEAA-DFB6-4524-BEC6-7DC0BD3D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5CB4FD-B566-4DE1-B5C6-C7ED6F989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BEB1D-A78D-4290-826D-0618E3D2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B9171A2-A41B-4AD5-B907-B5B6903F557D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7D516-7D20-42CB-82B8-E6943935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59DA9-A05F-4058-B577-0F2C1617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3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4E4B0-A4AC-472E-A1EA-0A7FB5FF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49D97-B6E0-4BB2-950D-3D022410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111DB-362E-4712-BCEC-429D57C3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1ECEA4-D246-4B52-A441-A57669E146E9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04ABE-8F5F-4FA1-90F2-C0CBE134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639C60-B913-4F40-8A5C-417B1589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89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AE5E2-EFD0-4667-AB83-989981CA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99223-571C-4CA1-86A6-72272539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49E3EB-E52B-412C-B9AB-57EC0D1A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128463-238E-40FD-A468-51C3E412F10F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438C1-F810-40F9-B394-8BE79EB9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502A3-560A-42D6-8760-75806F10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95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A9F8B-5720-4D2F-925D-3A2F5EFC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6E90CB-884B-42BF-A29D-6637BADFA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15DCB9-028B-4148-BB91-5AAECC4B7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238CC0-3ECD-4A80-9A97-56DA946F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350E20C-E67A-408C-A177-32E667E3E28F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EF27D4-FF69-459F-9C9C-3A6A467C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735212-D84E-4BE1-8A94-7313B73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6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2A640-2F1B-404F-933B-BBBACAD3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B3E5E5-A22E-4D59-BE34-590359F2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9005B8-0E72-436B-8656-28630BEC7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A8A147-930F-4847-AE85-50B84408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9F5A16-6B9F-4E48-8146-92D8AC51E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669741-796F-4F2C-A65F-D30BC9F7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5B913DD-FB04-46AA-8FE6-E7EA379488F8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9049A2-4EE3-4A50-8327-24FA54EB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D5A908-2CF0-4586-BD9C-E435D24B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55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288CF-48F7-49F0-926D-B163A42B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2084CA-164E-422C-B197-F4610D96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B38BCE4-12D0-4DD9-8ECC-9E5A46F14763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5CE76F-2136-43F3-B05E-0419F484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EA9B02-8702-4D7E-B3D7-9756EC73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957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762C95-F720-415E-86F8-BA6778D4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E9C0ED-D7F0-42E9-867B-D65A6D38DF84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AE4DFE-D9B8-44BF-A08B-0B894F8F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63163C-7B24-4863-943C-677A36E5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98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B4B5B-7DF5-486F-AE4B-7093C13F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9B089-BD48-44E6-8D85-D5A9CF001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B960C6-7E57-4268-971B-A9B1B056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AACED6-8E77-4C5C-8C31-64DF2880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ED87961-81ED-4383-A0CA-7290F09B0F93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FD3E97-2F47-436D-9860-62AE22E9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CA634-F259-42D2-A176-EF6D9C7D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2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39544-8536-476C-9E00-630C0896AD3B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© Факультет ВМК МГУ, 2023г.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F1FCD-F50E-4949-84F3-96E59F47F368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74F9C-E58B-9646-9098-0AEB56D9AC65}"/>
              </a:ext>
            </a:extLst>
          </p:cNvPr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  <p:extLst>
      <p:ext uri="{BB962C8B-B14F-4D97-AF65-F5344CB8AC3E}">
        <p14:creationId xmlns:p14="http://schemas.microsoft.com/office/powerpoint/2010/main" val="4053053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D0C27-31CC-4100-BA50-617B4952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48166B-5586-4037-B639-0033B57DC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1B966B-E08F-4CE1-9F41-80413A17C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9A5332-80A4-4100-8B91-52994507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360F84-B077-4A61-B8B6-BA3D6DEDBB3D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01F96-A7E7-4E2E-9054-D6D15E8D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3D2633-A5D1-494C-A30D-D528CDB3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46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2B4EA-30B0-4245-9553-17952C42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C587FD-BA6C-493F-978B-14280A07F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F23BC2-8AD2-4878-B175-0D6F8F0F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33F3BD-E919-4699-BAAD-D1C06628442F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57A434-8A01-481C-B6BD-57CEBA1C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ABD34-1D43-4D21-A395-07A579DD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889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FDAA88-24C5-4CF1-A95F-D1C75D636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122D6F-DDD0-40A0-8F95-DF109460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A8D822-D886-4143-A231-8E49F1C5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716F90C-1E7F-453E-B8CD-42ACED6DA527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390BF-677F-4048-ACA4-ACF2B57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E19EA2-F5F9-4F70-842E-75655DE5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4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9BCFA-F4E6-4C41-8E35-775CE9064CCE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© Факультет ВМК МГУ, 2023г.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6A179-4E58-4363-8009-CF356D0A5036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B6B93-CF8F-194B-A510-B5C09C1C9761}"/>
              </a:ext>
            </a:extLst>
          </p:cNvPr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  <p:extLst>
      <p:ext uri="{BB962C8B-B14F-4D97-AF65-F5344CB8AC3E}">
        <p14:creationId xmlns:p14="http://schemas.microsoft.com/office/powerpoint/2010/main" val="11256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494088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7088" y="1981200"/>
            <a:ext cx="3494087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53F71-3C55-4A41-AF59-E268253328C6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EFBE-035E-4CF5-B0DC-127EE2CB03D8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75991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6DC50-8B92-49C1-992B-235D2D402D9F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B592A-63D9-40AB-94E4-3C5F23772A2D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07416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D2526-990D-484B-938B-09B6D6999CC0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14E0D-0E24-4C1B-8A4A-CFC3380E01E5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8903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285C7-2116-4841-8017-F4CE9F8C8F67}" type="datetime1">
              <a:rPr lang="ru-RU" altLang="ru-RU" smtClean="0"/>
              <a:t>14.06.2023</a:t>
            </a:fld>
            <a:endParaRPr lang="ru-RU" altLang="ru-R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4B442-A87F-46E2-8075-2F2EA435D5A2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71645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690AC-8251-4E5B-A0F1-8FA5AB702FC4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4F2D2-409A-4A4D-AE8C-2DE43A5610D6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18317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C88B2-0439-41B8-A09D-32376C62892B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A17D0-1B48-4A90-A0B9-C9B597C8B8B0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428139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1371600" y="6248400"/>
            <a:ext cx="18827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8D5BA84-7BD9-4952-8131-9BAD1DE9C1E6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ftr"/>
          </p:nvPr>
        </p:nvSpPr>
        <p:spPr bwMode="auto">
          <a:xfrm>
            <a:off x="3492500" y="6400800"/>
            <a:ext cx="2873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ru-RU" altLang="ru-RU"/>
              <a:t>© Факультет ВМК МГУ, 2023г.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7092950" y="6400800"/>
            <a:ext cx="18827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B5A1B3-4086-43E2-B107-840877AE1504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4057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274638"/>
            <a:ext cx="6359525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щёлкните мышью</a:t>
            </a: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9144000" cy="1108075"/>
          </a:xfrm>
          <a:prstGeom prst="rect">
            <a:avLst/>
          </a:prstGeom>
          <a:gradFill rotWithShape="0">
            <a:gsLst>
              <a:gs pos="0">
                <a:srgbClr val="66CCFF"/>
              </a:gs>
              <a:gs pos="100000">
                <a:srgbClr val="063DE8">
                  <a:alpha val="2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88913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551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D54B1-3A54-3046-BF6D-4A366514CE75}"/>
              </a:ext>
            </a:extLst>
          </p:cNvPr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2pPr>
      <a:lvl3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3pPr>
      <a:lvl4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4pPr>
      <a:lvl5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5pPr>
      <a:lvl6pPr marL="25146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6pPr>
      <a:lvl7pPr marL="29718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7pPr>
      <a:lvl8pPr marL="34290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8pPr>
      <a:lvl9pPr marL="38862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00CE98-73EB-494A-8F12-E04C489D3C0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1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1079500" y="215900"/>
            <a:ext cx="71739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89000"/>
              </a:lnSpc>
              <a:buClrTx/>
              <a:buFontTx/>
              <a:buNone/>
            </a:pPr>
            <a:r>
              <a:rPr lang="ru-RU" altLang="ru-RU" sz="2800" b="1" dirty="0">
                <a:solidFill>
                  <a:srgbClr val="000080"/>
                </a:solidFill>
              </a:rPr>
              <a:t>Факультет вычислительной математики и кибернетики</a:t>
            </a:r>
          </a:p>
          <a:p>
            <a:pPr algn="ctr">
              <a:lnSpc>
                <a:spcPct val="89000"/>
              </a:lnSpc>
              <a:buClrTx/>
              <a:buFontTx/>
              <a:buNone/>
            </a:pPr>
            <a:br>
              <a:rPr lang="ru-RU" altLang="ru-RU" sz="2800" b="1" dirty="0">
                <a:solidFill>
                  <a:srgbClr val="000080"/>
                </a:solidFill>
              </a:rPr>
            </a:br>
            <a:r>
              <a:rPr lang="ru-RU" altLang="ru-RU" sz="2800" b="1" dirty="0">
                <a:solidFill>
                  <a:srgbClr val="000080"/>
                </a:solidFill>
              </a:rPr>
              <a:t>МГУ имени М.В. Ломоносова</a:t>
            </a:r>
          </a:p>
          <a:p>
            <a:pPr algn="ctr">
              <a:lnSpc>
                <a:spcPct val="89000"/>
              </a:lnSpc>
              <a:buClrTx/>
              <a:buFontTx/>
              <a:buNone/>
            </a:pPr>
            <a:r>
              <a:rPr lang="ru-RU" altLang="ru-RU" sz="2000" b="1" dirty="0">
                <a:solidFill>
                  <a:srgbClr val="000080"/>
                </a:solidFill>
              </a:rPr>
              <a:t>Программа профессиональной переподготовки «Разработчик компьютерных технологий» 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2388"/>
            <a:ext cx="913765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88913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03DB61-3DCF-BC4F-9D0A-EC1FAB696134}"/>
              </a:ext>
            </a:extLst>
          </p:cNvPr>
          <p:cNvSpPr txBox="1"/>
          <p:nvPr/>
        </p:nvSpPr>
        <p:spPr>
          <a:xfrm>
            <a:off x="2843808" y="2828835"/>
            <a:ext cx="4824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0080"/>
                </a:solidFill>
              </a:rPr>
              <a:t>Тема: «Решение задачи </a:t>
            </a:r>
            <a:r>
              <a:rPr lang="ru-RU" b="1" dirty="0" err="1">
                <a:solidFill>
                  <a:srgbClr val="000080"/>
                </a:solidFill>
              </a:rPr>
              <a:t>диаризации</a:t>
            </a:r>
            <a:r>
              <a:rPr lang="ru-RU" b="1" dirty="0">
                <a:solidFill>
                  <a:srgbClr val="000080"/>
                </a:solidFill>
              </a:rPr>
              <a:t> методами машинного обучения»</a:t>
            </a:r>
          </a:p>
          <a:p>
            <a:pPr algn="ctr"/>
            <a:r>
              <a:rPr lang="ru-RU" b="1" dirty="0">
                <a:solidFill>
                  <a:srgbClr val="000080"/>
                </a:solidFill>
              </a:rPr>
              <a:t>Синев Олег Сергеевич</a:t>
            </a:r>
          </a:p>
          <a:p>
            <a:pPr algn="ctr"/>
            <a:r>
              <a:rPr lang="ru-RU" b="1" dirty="0">
                <a:solidFill>
                  <a:srgbClr val="000080"/>
                </a:solidFill>
              </a:rPr>
              <a:t>Смирнов Илья Николаевич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Исследование задачи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451D9-8E84-40B2-BD34-329901D5A0CF}"/>
              </a:ext>
            </a:extLst>
          </p:cNvPr>
          <p:cNvSpPr txBox="1"/>
          <p:nvPr/>
        </p:nvSpPr>
        <p:spPr>
          <a:xfrm>
            <a:off x="179512" y="2060848"/>
            <a:ext cx="475252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С помощью алгоритма Локтя строим модель </a:t>
            </a:r>
            <a:r>
              <a:rPr lang="en-US" dirty="0" err="1">
                <a:solidFill>
                  <a:srgbClr val="1000CC"/>
                </a:solidFill>
              </a:rPr>
              <a:t>Kmeans</a:t>
            </a:r>
            <a:r>
              <a:rPr lang="ru-RU" dirty="0">
                <a:solidFill>
                  <a:srgbClr val="1000CC"/>
                </a:solidFill>
              </a:rPr>
              <a:t>, с определением оптимального количества кластеров. Для ограничения среднеквадратичного расстояния между кластерами добавляем пороговое значение для алгоритма.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371451-F894-414B-A048-E0DED179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70816"/>
            <a:ext cx="2810396" cy="215818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410C95-DE12-4851-8D9B-54C7532F2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216603"/>
            <a:ext cx="2839194" cy="21185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B74EDE-6F99-4273-8A11-556E858A3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545507"/>
            <a:ext cx="2934076" cy="5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4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Исследование задачи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451D9-8E84-40B2-BD34-329901D5A0CF}"/>
              </a:ext>
            </a:extLst>
          </p:cNvPr>
          <p:cNvSpPr txBox="1"/>
          <p:nvPr/>
        </p:nvSpPr>
        <p:spPr>
          <a:xfrm>
            <a:off x="179512" y="2060848"/>
            <a:ext cx="396044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 err="1">
                <a:solidFill>
                  <a:srgbClr val="1000CC"/>
                </a:solidFill>
              </a:rPr>
              <a:t>Кластеризуем</a:t>
            </a:r>
            <a:r>
              <a:rPr lang="ru-RU" dirty="0">
                <a:solidFill>
                  <a:srgbClr val="1000CC"/>
                </a:solidFill>
              </a:rPr>
              <a:t> набор признаков аудиозаписи на обученной модели </a:t>
            </a:r>
            <a:r>
              <a:rPr lang="en-US" dirty="0" err="1">
                <a:solidFill>
                  <a:srgbClr val="1000CC"/>
                </a:solidFill>
              </a:rPr>
              <a:t>Kmeans</a:t>
            </a:r>
            <a:r>
              <a:rPr lang="en-US" dirty="0">
                <a:solidFill>
                  <a:srgbClr val="1000CC"/>
                </a:solidFill>
              </a:rPr>
              <a:t>. </a:t>
            </a:r>
            <a:r>
              <a:rPr lang="ru-RU" dirty="0">
                <a:solidFill>
                  <a:srgbClr val="1000CC"/>
                </a:solidFill>
              </a:rPr>
              <a:t>В результате получаем количество кластеров равное количеству собеседников в аудиозаписи.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3494F9-1EE7-45F2-BB83-0F494582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18" y="2204864"/>
            <a:ext cx="4719399" cy="33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2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971600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ru-RU" b="1" kern="0" dirty="0"/>
              <a:t>Результаты работы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B9D14A-E32D-4EE9-AB59-72362AA7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7067"/>
            <a:ext cx="9144000" cy="36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Выводы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766503" y="1916832"/>
            <a:ext cx="5364088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Недостаточность характеристик, дающая погрешность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Зависимость от параметров анализа данных: наложение, длительность сегментов, пороговых значений</a:t>
            </a:r>
            <a:endParaRPr lang="en-US" dirty="0">
              <a:solidFill>
                <a:srgbClr val="1000CC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Относительная несложность реализации задачи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Реализация актуальна вне зависимости от языка речи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</p:spTree>
    <p:extLst>
      <p:ext uri="{BB962C8B-B14F-4D97-AF65-F5344CB8AC3E}">
        <p14:creationId xmlns:p14="http://schemas.microsoft.com/office/powerpoint/2010/main" val="66654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Постановка</a:t>
            </a:r>
            <a:r>
              <a:rPr lang="ru-R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kern="0" dirty="0"/>
              <a:t>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0" y="1446468"/>
            <a:ext cx="5364088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Цель работы – разработать алгоритм, автоматически распознающий количество собеседников в аудиозаписи или, иными словами, </a:t>
            </a:r>
            <a:r>
              <a:rPr lang="ru-RU" dirty="0" err="1">
                <a:solidFill>
                  <a:srgbClr val="1000CC"/>
                </a:solidFill>
              </a:rPr>
              <a:t>диаризацию</a:t>
            </a:r>
            <a:r>
              <a:rPr lang="ru-RU" dirty="0">
                <a:solidFill>
                  <a:srgbClr val="1000CC"/>
                </a:solidFill>
              </a:rPr>
              <a:t> (</a:t>
            </a:r>
            <a:r>
              <a:rPr lang="ru-RU" dirty="0" err="1">
                <a:solidFill>
                  <a:srgbClr val="1000CC"/>
                </a:solidFill>
              </a:rPr>
              <a:t>Speaker</a:t>
            </a:r>
            <a:r>
              <a:rPr lang="ru-RU" dirty="0">
                <a:solidFill>
                  <a:srgbClr val="1000CC"/>
                </a:solidFill>
              </a:rPr>
              <a:t> </a:t>
            </a:r>
            <a:r>
              <a:rPr lang="ru-RU" dirty="0" err="1">
                <a:solidFill>
                  <a:srgbClr val="1000CC"/>
                </a:solidFill>
              </a:rPr>
              <a:t>Diarization</a:t>
            </a:r>
            <a:r>
              <a:rPr lang="ru-RU" dirty="0">
                <a:solidFill>
                  <a:srgbClr val="1000CC"/>
                </a:solidFill>
              </a:rPr>
              <a:t> — SD, которая известна в англоязычной  литературе, как “Who </a:t>
            </a:r>
            <a:r>
              <a:rPr lang="ru-RU" dirty="0" err="1">
                <a:solidFill>
                  <a:srgbClr val="1000CC"/>
                </a:solidFill>
              </a:rPr>
              <a:t>Spoke</a:t>
            </a:r>
            <a:r>
              <a:rPr lang="ru-RU" dirty="0">
                <a:solidFill>
                  <a:srgbClr val="1000CC"/>
                </a:solidFill>
              </a:rPr>
              <a:t> </a:t>
            </a:r>
            <a:r>
              <a:rPr lang="ru-RU" dirty="0" err="1">
                <a:solidFill>
                  <a:srgbClr val="1000CC"/>
                </a:solidFill>
              </a:rPr>
              <a:t>When</a:t>
            </a:r>
            <a:r>
              <a:rPr lang="ru-RU" dirty="0">
                <a:solidFill>
                  <a:srgbClr val="1000CC"/>
                </a:solidFill>
              </a:rPr>
              <a:t>”). На вход подается аудиофайл с диалогом нескольких человек, на выход выдается количество собеседников обнаруженных в аудиозаписи.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</a:t>
            </a:r>
            <a:r>
              <a:rPr lang="en-US" sz="1400" dirty="0">
                <a:solidFill>
                  <a:srgbClr val="5332D7"/>
                </a:solidFill>
              </a:rPr>
              <a:t> </a:t>
            </a:r>
            <a:r>
              <a:rPr lang="ru-RU" sz="1400" dirty="0">
                <a:solidFill>
                  <a:srgbClr val="5332D7"/>
                </a:solidFill>
              </a:rPr>
              <a:t>г.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7C1A32-1707-4C50-8185-5134A9F2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624536"/>
            <a:ext cx="3729473" cy="35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0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Постановка</a:t>
            </a:r>
            <a:r>
              <a:rPr lang="ru-R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kern="0" dirty="0"/>
              <a:t>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0" y="1446469"/>
            <a:ext cx="5436096" cy="4649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315" marR="44450" indent="0">
              <a:lnSpc>
                <a:spcPct val="150000"/>
              </a:lnSpc>
              <a:spcAft>
                <a:spcPts val="260"/>
              </a:spcAft>
              <a:buNone/>
            </a:pPr>
            <a:r>
              <a:rPr lang="ru-RU" dirty="0">
                <a:solidFill>
                  <a:srgbClr val="1000CC"/>
                </a:solidFill>
              </a:rPr>
              <a:t>Для достижения цели были поставлены следующие задачи:</a:t>
            </a:r>
          </a:p>
          <a:p>
            <a:pPr marL="285750" marR="444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Удаление из аудиозаписи посторонних шумов и тишины.(</a:t>
            </a:r>
            <a:r>
              <a:rPr lang="en-US" dirty="0" err="1">
                <a:solidFill>
                  <a:srgbClr val="1000CC"/>
                </a:solidFill>
              </a:rPr>
              <a:t>librosa.effects.split</a:t>
            </a:r>
            <a:r>
              <a:rPr lang="ru-RU" dirty="0">
                <a:solidFill>
                  <a:srgbClr val="1000CC"/>
                </a:solidFill>
              </a:rPr>
              <a:t>, </a:t>
            </a:r>
            <a:r>
              <a:rPr lang="en-US" dirty="0" err="1">
                <a:solidFill>
                  <a:srgbClr val="1000CC"/>
                </a:solidFill>
              </a:rPr>
              <a:t>noisereduce</a:t>
            </a:r>
            <a:r>
              <a:rPr lang="ru-RU" dirty="0">
                <a:solidFill>
                  <a:srgbClr val="1000CC"/>
                </a:solidFill>
              </a:rPr>
              <a:t>)</a:t>
            </a:r>
            <a:endParaRPr lang="en-US" dirty="0">
              <a:solidFill>
                <a:srgbClr val="1000CC"/>
              </a:solidFill>
            </a:endParaRPr>
          </a:p>
          <a:p>
            <a:pPr marL="285750" marR="444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Разбиение аудиозаписи на фреймы, выделение признаков каждого фрейма.(</a:t>
            </a:r>
            <a:r>
              <a:rPr lang="en-US" dirty="0" err="1">
                <a:solidFill>
                  <a:srgbClr val="1000CC"/>
                </a:solidFill>
              </a:rPr>
              <a:t>librosa.feature.mfcc</a:t>
            </a:r>
            <a:r>
              <a:rPr lang="ru-RU" dirty="0">
                <a:solidFill>
                  <a:srgbClr val="1000CC"/>
                </a:solidFill>
              </a:rPr>
              <a:t>)</a:t>
            </a:r>
          </a:p>
          <a:p>
            <a:pPr marL="285750" marR="444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Обучить модель </a:t>
            </a:r>
            <a:r>
              <a:rPr lang="en-US" dirty="0" err="1">
                <a:solidFill>
                  <a:srgbClr val="1000CC"/>
                </a:solidFill>
              </a:rPr>
              <a:t>Kmeans</a:t>
            </a:r>
            <a:r>
              <a:rPr lang="en-US" dirty="0">
                <a:solidFill>
                  <a:srgbClr val="1000CC"/>
                </a:solidFill>
              </a:rPr>
              <a:t> </a:t>
            </a:r>
            <a:r>
              <a:rPr lang="ru-RU" dirty="0">
                <a:solidFill>
                  <a:srgbClr val="1000CC"/>
                </a:solidFill>
              </a:rPr>
              <a:t>на наборе признаков с разным наборов кластеров.</a:t>
            </a:r>
          </a:p>
          <a:p>
            <a:pPr marL="285750" marR="44450" lvl="0" indent="-285750">
              <a:lnSpc>
                <a:spcPct val="150000"/>
              </a:lnSpc>
              <a:spcAft>
                <a:spcPts val="260"/>
              </a:spcAft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Протестировать алгоритм на реальных данных.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39BAD60-4FEB-4A91-9977-25E4D2F9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196752"/>
            <a:ext cx="2644899" cy="319462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190995A-762F-4A66-9D0D-9C7646F7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216" y="4518397"/>
            <a:ext cx="2521843" cy="18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259632" y="306289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Актуальность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94184" y="1802462"/>
            <a:ext cx="4716016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0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Результаты данной работы востребованы в биометрическом поиске, голосовой верификации, разграничении прав доступа к информации, создании субтитров к видеозаписям, системах умного дома, криминалистике, в качестве помощи к системам распознавании речи и т.д.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E009F7-BF54-4CF3-9C05-90F388B2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56434"/>
            <a:ext cx="4377816" cy="2355682"/>
          </a:xfrm>
          <a:prstGeom prst="roundRect">
            <a:avLst/>
          </a:prstGeom>
        </p:spPr>
      </p:pic>
      <p:pic>
        <p:nvPicPr>
          <p:cNvPr id="1026" name="Picture 2" descr="➔ Как работает Голосовой поиск | YourQuery">
            <a:extLst>
              <a:ext uri="{FF2B5EF4-FFF2-40B4-BE49-F238E27FC236}">
                <a16:creationId xmlns:a16="http://schemas.microsoft.com/office/drawing/2014/main" id="{FC248894-2936-4094-98CB-D66B1B619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21088"/>
            <a:ext cx="2839194" cy="189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2267744" y="317108"/>
            <a:ext cx="5688632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Подходы</a:t>
            </a:r>
            <a:r>
              <a:rPr lang="ru-RU" dirty="0">
                <a:latin typeface="Montserrat Medium" pitchFamily="2" charset="0"/>
              </a:rPr>
              <a:t> </a:t>
            </a:r>
            <a:r>
              <a:rPr lang="ru-RU" b="1" kern="0" dirty="0"/>
              <a:t>к реализации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79512" y="1844824"/>
            <a:ext cx="4536504" cy="2948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Что такое </a:t>
            </a:r>
            <a:r>
              <a:rPr lang="ru-RU" dirty="0" err="1">
                <a:solidFill>
                  <a:srgbClr val="1000CC"/>
                </a:solidFill>
              </a:rPr>
              <a:t>librosa</a:t>
            </a:r>
            <a:r>
              <a:rPr lang="ru-RU" dirty="0">
                <a:solidFill>
                  <a:srgbClr val="1000CC"/>
                </a:solidFill>
              </a:rPr>
              <a:t>?</a:t>
            </a:r>
            <a:br>
              <a:rPr lang="ru-RU" dirty="0">
                <a:solidFill>
                  <a:srgbClr val="1000CC"/>
                </a:solidFill>
              </a:rPr>
            </a:br>
            <a:r>
              <a:rPr lang="ru-RU" dirty="0" err="1">
                <a:solidFill>
                  <a:srgbClr val="1000CC"/>
                </a:solidFill>
              </a:rPr>
              <a:t>Librosa</a:t>
            </a:r>
            <a:r>
              <a:rPr lang="ru-RU" dirty="0">
                <a:solidFill>
                  <a:srgbClr val="1000CC"/>
                </a:solidFill>
              </a:rPr>
              <a:t> — это пакет Python для анализа музыки и аудио. Он предоставляет строительные блоки для создания структур, которые помогают получать информацию о музыке.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EABC10-038E-415C-B5CD-5E04593CB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1710580"/>
            <a:ext cx="4691493" cy="351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1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59242" y="1844824"/>
            <a:ext cx="4412758" cy="2953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en-US" dirty="0">
                <a:solidFill>
                  <a:srgbClr val="1000CC"/>
                </a:solidFill>
              </a:rPr>
              <a:t>Librosa </a:t>
            </a:r>
            <a:r>
              <a:rPr lang="ru-RU" dirty="0">
                <a:solidFill>
                  <a:srgbClr val="1000CC"/>
                </a:solidFill>
              </a:rPr>
              <a:t>предоставляет возможности извлечение Мел - </a:t>
            </a:r>
            <a:r>
              <a:rPr lang="ru-RU" dirty="0" err="1">
                <a:solidFill>
                  <a:srgbClr val="1000CC"/>
                </a:solidFill>
              </a:rPr>
              <a:t>Кепстральных</a:t>
            </a:r>
            <a:r>
              <a:rPr lang="ru-RU" dirty="0">
                <a:solidFill>
                  <a:srgbClr val="1000CC"/>
                </a:solidFill>
              </a:rPr>
              <a:t> коэффициентов</a:t>
            </a:r>
            <a:r>
              <a:rPr lang="en-US" dirty="0">
                <a:solidFill>
                  <a:srgbClr val="1000CC"/>
                </a:solidFill>
              </a:rPr>
              <a:t> (MFCC)</a:t>
            </a:r>
            <a:r>
              <a:rPr lang="ru-RU" dirty="0">
                <a:solidFill>
                  <a:srgbClr val="1000CC"/>
                </a:solidFill>
              </a:rPr>
              <a:t> из аудиофайла. Шкала мел описывает отношение высоты чистого тона (мел) с </a:t>
            </a:r>
            <a:r>
              <a:rPr lang="ru-RU" dirty="0" err="1">
                <a:solidFill>
                  <a:srgbClr val="1000CC"/>
                </a:solidFill>
              </a:rPr>
              <a:t>фактическои</a:t>
            </a:r>
            <a:r>
              <a:rPr lang="ru-RU" dirty="0">
                <a:solidFill>
                  <a:srgbClr val="1000CC"/>
                </a:solidFill>
              </a:rPr>
              <a:t>̆ </a:t>
            </a:r>
            <a:r>
              <a:rPr lang="ru-RU" dirty="0" err="1">
                <a:solidFill>
                  <a:srgbClr val="1000CC"/>
                </a:solidFill>
              </a:rPr>
              <a:t>измереннои</a:t>
            </a:r>
            <a:r>
              <a:rPr lang="ru-RU" dirty="0">
                <a:solidFill>
                  <a:srgbClr val="1000CC"/>
                </a:solidFill>
              </a:rPr>
              <a:t>̆ </a:t>
            </a:r>
            <a:r>
              <a:rPr lang="ru-RU" dirty="0" err="1">
                <a:solidFill>
                  <a:srgbClr val="1000CC"/>
                </a:solidFill>
              </a:rPr>
              <a:t>частотои</a:t>
            </a:r>
            <a:r>
              <a:rPr lang="ru-RU" dirty="0">
                <a:solidFill>
                  <a:srgbClr val="1000CC"/>
                </a:solidFill>
              </a:rPr>
              <a:t>̆ (Гц)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ru-RU" dirty="0">
              <a:solidFill>
                <a:srgbClr val="1000CC"/>
              </a:solidFill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56588EC-2AE4-4ADA-9EF9-F1672BE9885F}"/>
              </a:ext>
            </a:extLst>
          </p:cNvPr>
          <p:cNvSpPr txBox="1">
            <a:spLocks/>
          </p:cNvSpPr>
          <p:nvPr/>
        </p:nvSpPr>
        <p:spPr bwMode="auto">
          <a:xfrm>
            <a:off x="2267744" y="317108"/>
            <a:ext cx="5688632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Подходы</a:t>
            </a:r>
            <a:r>
              <a:rPr lang="ru-RU" dirty="0">
                <a:latin typeface="Montserrat Medium" pitchFamily="2" charset="0"/>
              </a:rPr>
              <a:t> </a:t>
            </a:r>
            <a:r>
              <a:rPr lang="ru-RU" b="1" kern="0" dirty="0"/>
              <a:t>к реализации 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91219D-4CA2-4C63-BD2A-E085B9BB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601673"/>
            <a:ext cx="3670300" cy="622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D13D78-CD6C-4F21-8DCE-2D7FA9C4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794" y="2283844"/>
            <a:ext cx="4412758" cy="23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Постановка</a:t>
            </a:r>
            <a:r>
              <a:rPr lang="ru-R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kern="0" dirty="0"/>
              <a:t>задачи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A2B4D-C334-428F-A741-AAB6F28A83F1}"/>
              </a:ext>
            </a:extLst>
          </p:cNvPr>
          <p:cNvSpPr txBox="1"/>
          <p:nvPr/>
        </p:nvSpPr>
        <p:spPr>
          <a:xfrm>
            <a:off x="159242" y="1793389"/>
            <a:ext cx="4412758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Алгоритм </a:t>
            </a:r>
            <a:r>
              <a:rPr lang="en-US" dirty="0">
                <a:solidFill>
                  <a:srgbClr val="1000CC"/>
                </a:solidFill>
              </a:rPr>
              <a:t>K-</a:t>
            </a:r>
            <a:r>
              <a:rPr lang="ru-RU" dirty="0">
                <a:solidFill>
                  <a:srgbClr val="1000CC"/>
                </a:solidFill>
              </a:rPr>
              <a:t>средних. Действие алгоритма таково, что он стремится минимизировать суммарное квадратичное отклонение точек кластеров от центров этих кластеров.</a:t>
            </a:r>
          </a:p>
        </p:txBody>
      </p:sp>
      <p:sp>
        <p:nvSpPr>
          <p:cNvPr id="11" name="AutoShape 6" descr="{\displaystyle V=\sum _{i=1}^{k}\sum _{x\in S_{i}}(x-\mu _{i})^{2}}">
            <a:extLst>
              <a:ext uri="{FF2B5EF4-FFF2-40B4-BE49-F238E27FC236}">
                <a16:creationId xmlns:a16="http://schemas.microsoft.com/office/drawing/2014/main" id="{29A1A6C7-8CF0-4F9B-AF8A-5C350D40B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6FCFDF-67BE-460A-B53B-DC49A143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769944"/>
            <a:ext cx="2477187" cy="7645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480ACAF-BA22-425E-BCB1-6CDCD7D99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78" y="2534508"/>
            <a:ext cx="3162300" cy="294214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4537848-4BD4-4E91-A6C1-2983A15B9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803" y="5589240"/>
            <a:ext cx="15430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Исследование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79512" y="2060848"/>
            <a:ext cx="4752528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Первый этап - извлечение характеристик. Предварительно аудиофайл разделяется на фреймы фиксированной длины с небольшим наложением, далее из полученных фреймов получаем мел-</a:t>
            </a:r>
            <a:r>
              <a:rPr lang="ru-RU" dirty="0" err="1">
                <a:solidFill>
                  <a:srgbClr val="1000CC"/>
                </a:solidFill>
              </a:rPr>
              <a:t>кепстральные</a:t>
            </a:r>
            <a:r>
              <a:rPr lang="ru-RU" dirty="0">
                <a:solidFill>
                  <a:srgbClr val="1000CC"/>
                </a:solidFill>
              </a:rPr>
              <a:t> коэффициенты с помощью библиотеки </a:t>
            </a:r>
            <a:r>
              <a:rPr lang="en-US" dirty="0">
                <a:solidFill>
                  <a:srgbClr val="1000CC"/>
                </a:solidFill>
              </a:rPr>
              <a:t>Librosa.</a:t>
            </a:r>
            <a:endParaRPr lang="ru-RU" dirty="0">
              <a:solidFill>
                <a:srgbClr val="1000CC"/>
              </a:solidFill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26EB0E-97D4-4382-B0C0-6854B60D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25" y="1700808"/>
            <a:ext cx="4137075" cy="26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Исследование задачи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451D9-8E84-40B2-BD34-329901D5A0CF}"/>
              </a:ext>
            </a:extLst>
          </p:cNvPr>
          <p:cNvSpPr txBox="1"/>
          <p:nvPr/>
        </p:nvSpPr>
        <p:spPr>
          <a:xfrm>
            <a:off x="179512" y="2060848"/>
            <a:ext cx="4752528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Следующим этапом, из полученных данных строим точки и выбираем случайным образом </a:t>
            </a:r>
            <a:r>
              <a:rPr lang="ru-RU" dirty="0" err="1">
                <a:solidFill>
                  <a:srgbClr val="1000CC"/>
                </a:solidFill>
              </a:rPr>
              <a:t>центройды</a:t>
            </a:r>
            <a:r>
              <a:rPr lang="ru-RU" dirty="0">
                <a:solidFill>
                  <a:srgbClr val="1000CC"/>
                </a:solidFill>
              </a:rPr>
              <a:t>, средствами</a:t>
            </a:r>
            <a:r>
              <a:rPr lang="en-US" dirty="0">
                <a:solidFill>
                  <a:srgbClr val="1000CC"/>
                </a:solidFill>
              </a:rPr>
              <a:t> </a:t>
            </a:r>
            <a:r>
              <a:rPr lang="en-US" dirty="0" err="1">
                <a:solidFill>
                  <a:srgbClr val="1000CC"/>
                </a:solidFill>
              </a:rPr>
              <a:t>matplotlib.plot</a:t>
            </a:r>
            <a:r>
              <a:rPr lang="en-US" dirty="0">
                <a:solidFill>
                  <a:srgbClr val="1000CC"/>
                </a:solidFill>
              </a:rPr>
              <a:t>.</a:t>
            </a:r>
            <a:endParaRPr lang="ru-RU" dirty="0">
              <a:solidFill>
                <a:srgbClr val="1000CC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371451-F894-414B-A048-E0DED179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209791"/>
            <a:ext cx="3604567" cy="33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2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6763</TotalTime>
  <Words>531</Words>
  <Application>Microsoft Office PowerPoint</Application>
  <PresentationFormat>Экран (4:3)</PresentationFormat>
  <Paragraphs>56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Montserrat Medium</vt:lpstr>
      <vt:lpstr>Open Sans</vt:lpstr>
      <vt:lpstr>Roboto</vt:lpstr>
      <vt:lpstr>Times New Roman</vt:lpstr>
      <vt:lpstr>Times New Roman Cyr</vt:lpstr>
      <vt:lpstr>Wingdings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ФАКУЛЬТЕТЕ ВМК МГУ ИМ. М.В. ЛОМОНОСОВА</dc:title>
  <dc:creator>Berezin</dc:creator>
  <cp:lastModifiedBy>Oleg Sinew</cp:lastModifiedBy>
  <cp:revision>351</cp:revision>
  <cp:lastPrinted>1601-01-01T00:00:00Z</cp:lastPrinted>
  <dcterms:created xsi:type="dcterms:W3CDTF">2000-12-25T11:02:52Z</dcterms:created>
  <dcterms:modified xsi:type="dcterms:W3CDTF">2023-06-14T13:38:20Z</dcterms:modified>
</cp:coreProperties>
</file>