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дотов Михаил" initials="ФМ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32D7"/>
    <a:srgbClr val="1000CC"/>
    <a:srgbClr val="000000"/>
    <a:srgbClr val="0032CC"/>
    <a:srgbClr val="001B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94"/>
  </p:normalViewPr>
  <p:slideViewPr>
    <p:cSldViewPr>
      <p:cViewPr varScale="1">
        <p:scale>
          <a:sx n="114" d="100"/>
          <a:sy n="114" d="100"/>
        </p:scale>
        <p:origin x="1386" y="10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2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4" name="AutoShape 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5" name="AutoShape 5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6" name="AutoShape 6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7" name="AutoShape 7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8" name="AutoShape 8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49" name="AutoShape 9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0" name="AutoShape 10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1" name="AutoShape 1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2" name="AutoShape 1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3" name="AutoShape 1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4" name="AutoShape 14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5" name="Text Box 15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6" name="Text Box 16"/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sp>
        <p:nvSpPr>
          <p:cNvPr id="1048757" name="Rectangle 1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9775" cy="3406775"/>
          </a:xfrm>
          <a:prstGeom prst="rect">
            <a:avLst/>
          </a:prstGeom>
          <a:noFill/>
          <a:ln>
            <a:noFill/>
          </a:ln>
          <a:effectLst/>
        </p:spPr>
      </p:sp>
      <p:sp>
        <p:nvSpPr>
          <p:cNvPr id="1048758" name="Rectangle 18"/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06975" cy="409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noProof="0"/>
          </a:p>
        </p:txBody>
      </p:sp>
      <p:sp>
        <p:nvSpPr>
          <p:cNvPr id="1048759" name="Rectangle 19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49575" cy="434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r>
              <a:rPr lang="ru-RU" altLang="ru-RU"/>
              <a:t>06.02.02    About VMK faculty</a:t>
            </a:r>
          </a:p>
        </p:txBody>
      </p:sp>
      <p:sp>
        <p:nvSpPr>
          <p:cNvPr id="1048760" name="Rectangle 20"/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49575" cy="434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latin typeface="Times New Roman Cyr" charset="0"/>
                <a:cs typeface="Segoe UI" charset="0"/>
              </a:defRPr>
            </a:lvl1pPr>
          </a:lstStyle>
          <a:p>
            <a:fld id="{2E097C45-5180-42FF-9AA5-9B5387514F9D}" type="slidenum">
              <a:rPr lang="ru-RU" altLang="ru-RU"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Rectangle 19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altLang="ru-RU">
                <a:solidFill>
                  <a:srgbClr val="000000"/>
                </a:solidFill>
                <a:latin typeface="Times New Roman Cyr" charset="0"/>
              </a:rPr>
              <a:t>06.02.02    About VMK faculty</a:t>
            </a:r>
          </a:p>
        </p:txBody>
      </p:sp>
      <p:sp>
        <p:nvSpPr>
          <p:cNvPr id="1048598" name="Rectangle 2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fld id="{27D87645-DD93-4C72-9A9A-C0000FE27758}" type="slidenum">
              <a:rPr lang="ru-RU" altLang="ru-RU">
                <a:solidFill>
                  <a:srgbClr val="000000"/>
                </a:solidFill>
                <a:latin typeface="Times New Roman Cyr" charset="0"/>
              </a:rPr>
              <a:t>1</a:t>
            </a:fld>
            <a:endParaRPr lang="ru-RU" altLang="ru-RU">
              <a:solidFill>
                <a:srgbClr val="000000"/>
              </a:solidFill>
              <a:latin typeface="Times New Roman Cyr" charset="0"/>
            </a:endParaRPr>
          </a:p>
        </p:txBody>
      </p:sp>
      <p:sp>
        <p:nvSpPr>
          <p:cNvPr id="1048599" name="Text Box 1"/>
          <p:cNvSpPr txBox="1">
            <a:spLocks noChangeArrowheads="1"/>
          </p:cNvSpPr>
          <p:nvPr/>
        </p:nvSpPr>
        <p:spPr bwMode="auto">
          <a:xfrm>
            <a:off x="0" y="8686800"/>
            <a:ext cx="2960688" cy="4460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1048600" name="Text Box 2"/>
          <p:cNvSpPr txBox="1">
            <a:spLocks noChangeArrowheads="1"/>
          </p:cNvSpPr>
          <p:nvPr/>
        </p:nvSpPr>
        <p:spPr bwMode="auto">
          <a:xfrm>
            <a:off x="3886200" y="8686800"/>
            <a:ext cx="2960688" cy="44608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BFC2B043-341F-4FE6-8F59-FFCC3D6E6F2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1048601" name="Text Box 3"/>
          <p:cNvSpPr txBox="1">
            <a:spLocks noChangeArrowheads="1"/>
          </p:cNvSpPr>
          <p:nvPr/>
        </p:nvSpPr>
        <p:spPr bwMode="auto">
          <a:xfrm>
            <a:off x="0" y="8686800"/>
            <a:ext cx="2967038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1048602" name="Text Box 4"/>
          <p:cNvSpPr txBox="1">
            <a:spLocks noChangeArrowheads="1"/>
          </p:cNvSpPr>
          <p:nvPr/>
        </p:nvSpPr>
        <p:spPr bwMode="auto">
          <a:xfrm>
            <a:off x="3886200" y="8686800"/>
            <a:ext cx="2967038" cy="45243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9FBA2EA1-59FB-47E3-AF77-F63A32EF3879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1048603" name="Text Box 5"/>
          <p:cNvSpPr txBox="1">
            <a:spLocks noChangeArrowheads="1"/>
          </p:cNvSpPr>
          <p:nvPr/>
        </p:nvSpPr>
        <p:spPr bwMode="auto">
          <a:xfrm>
            <a:off x="0" y="8686800"/>
            <a:ext cx="29702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t>06.02.02    About VMK faculty</a:t>
            </a:r>
          </a:p>
        </p:txBody>
      </p:sp>
      <p:sp>
        <p:nvSpPr>
          <p:cNvPr id="1048604" name="Text Box 6"/>
          <p:cNvSpPr txBox="1">
            <a:spLocks noChangeArrowheads="1"/>
          </p:cNvSpPr>
          <p:nvPr/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r">
              <a:buClrTx/>
              <a:buFontTx/>
              <a:buNone/>
            </a:pPr>
            <a:fld id="{0DE57C3F-E652-49D6-96DD-2B4D87A2A26C}" type="slidenum">
              <a:rPr lang="ru-RU" altLang="ru-RU" sz="1200">
                <a:solidFill>
                  <a:srgbClr val="000000"/>
                </a:solidFill>
                <a:latin typeface="Times New Roman Cyr" charset="0"/>
                <a:cs typeface="Segoe UI" charset="0"/>
              </a:rPr>
              <a:pPr algn="r">
                <a:buClrTx/>
                <a:buFontTx/>
                <a:buNone/>
              </a:pPr>
              <a:t>1</a:t>
            </a:fld>
            <a:endParaRPr lang="ru-RU" altLang="ru-RU" sz="1200">
              <a:solidFill>
                <a:srgbClr val="000000"/>
              </a:solidFill>
              <a:latin typeface="Times New Roman Cyr" charset="0"/>
              <a:cs typeface="Segoe UI" charset="0"/>
            </a:endParaRPr>
          </a:p>
        </p:txBody>
      </p:sp>
      <p:sp>
        <p:nvSpPr>
          <p:cNvPr id="1048605" name="Rectangle 7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06" name="Text Box 8"/>
          <p:cNvSpPr txBox="1">
            <a:spLocks noChangeArrowheads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9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48693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5096F4B8-13D7-4351-ADCD-9D33A08E554D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694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8009DEAF-70A3-4DF2-9638-AC5493C2FDF0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48695" name="TextBox 6"/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15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16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C680CCAF-07F9-4BFB-963B-CB1970AAC978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17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B3FFE6E0-B29F-4C34-8EA9-4C6E7168153A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346825" y="274638"/>
            <a:ext cx="1784350" cy="579913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00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90600" y="274638"/>
            <a:ext cx="5203825" cy="57991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01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2CC8F8D6-2986-4832-830D-188DEFB7559D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5D13479F-7A0A-4420-BC74-CA0E4A5971F3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4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48647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B9171A2-A41B-4AD5-B907-B5B6903F557D}" type="datetime1">
              <a:rPr lang="ru-RU" smtClean="0"/>
              <a:t>21.06.2023</a:t>
            </a:fld>
            <a:endParaRPr lang="ru-RU"/>
          </a:p>
        </p:txBody>
      </p:sp>
      <p:sp>
        <p:nvSpPr>
          <p:cNvPr id="104864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4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41" name="Объект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42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1ECEA4-D246-4B52-A441-A57669E146E9}" type="datetime1">
              <a:rPr lang="ru-RU" smtClean="0"/>
              <a:t>21.06.2023</a:t>
            </a:fld>
            <a:endParaRPr lang="ru-RU"/>
          </a:p>
        </p:txBody>
      </p:sp>
      <p:sp>
        <p:nvSpPr>
          <p:cNvPr id="1048643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4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7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2128463-238E-40FD-A468-51C3E412F10F}" type="datetime1">
              <a:rPr lang="ru-RU" smtClean="0"/>
              <a:t>21.06.2023</a:t>
            </a:fld>
            <a:endParaRPr lang="ru-RU"/>
          </a:p>
        </p:txBody>
      </p:sp>
      <p:sp>
        <p:nvSpPr>
          <p:cNvPr id="104867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7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67" name="Объект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68" name="Объект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69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0350E20C-E67A-408C-A177-32E667E3E28F}" type="datetime1">
              <a:rPr lang="ru-RU" smtClean="0"/>
              <a:t>21.06.2023</a:t>
            </a:fld>
            <a:endParaRPr lang="ru-RU"/>
          </a:p>
        </p:txBody>
      </p:sp>
      <p:sp>
        <p:nvSpPr>
          <p:cNvPr id="1048670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7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84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5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6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7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8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5B913DD-FB04-46AA-8FE6-E7EA379488F8}" type="datetime1">
              <a:rPr lang="ru-RU" smtClean="0"/>
              <a:t>21.06.2023</a:t>
            </a:fld>
            <a:endParaRPr lang="ru-RU"/>
          </a:p>
        </p:txBody>
      </p:sp>
      <p:sp>
        <p:nvSpPr>
          <p:cNvPr id="1048689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90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77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B38BCE4-12D0-4DD9-8ECC-9E5A46F14763}" type="datetime1">
              <a:rPr lang="ru-RU" smtClean="0"/>
              <a:t>21.06.2023</a:t>
            </a:fld>
            <a:endParaRPr lang="ru-RU"/>
          </a:p>
        </p:txBody>
      </p:sp>
      <p:sp>
        <p:nvSpPr>
          <p:cNvPr id="104857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57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69E9C0ED-D7F0-42E9-867B-D65A6D38DF84}" type="datetime1">
              <a:rPr lang="ru-RU" smtClean="0"/>
              <a:t>21.06.2023</a:t>
            </a:fld>
            <a:endParaRPr lang="ru-RU"/>
          </a:p>
        </p:txBody>
      </p:sp>
      <p:sp>
        <p:nvSpPr>
          <p:cNvPr id="1048638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39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78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79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0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FED87961-81ED-4383-A0CA-7290F09B0F93}" type="datetime1">
              <a:rPr lang="ru-RU" smtClean="0"/>
              <a:t>21.06.2023</a:t>
            </a:fld>
            <a:endParaRPr lang="ru-RU"/>
          </a:p>
        </p:txBody>
      </p:sp>
      <p:sp>
        <p:nvSpPr>
          <p:cNvPr id="1048681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82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04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05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B1D39544-8536-476C-9E00-630C0896AD3B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06" name="Rectangle 2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altLang="ru-RU"/>
              <a:t>© Факультет ВМК МГУ, 2023г.</a:t>
            </a:r>
          </a:p>
        </p:txBody>
      </p:sp>
      <p:sp>
        <p:nvSpPr>
          <p:cNvPr id="1048707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E32F1FCD-F50E-4949-84F3-96E59F47F368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48708" name="TextBox 6"/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51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652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53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75360F84-B077-4A61-B8B6-BA3D6DEDBB3D}" type="datetime1">
              <a:rPr lang="ru-RU" smtClean="0"/>
              <a:t>21.06.2023</a:t>
            </a:fld>
            <a:endParaRPr lang="ru-RU"/>
          </a:p>
        </p:txBody>
      </p:sp>
      <p:sp>
        <p:nvSpPr>
          <p:cNvPr id="1048654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55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Заголовок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57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58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533F3BD-E919-4699-BAAD-D1C06628442F}" type="datetime1">
              <a:rPr lang="ru-RU" smtClean="0"/>
              <a:t>21.06.2023</a:t>
            </a:fld>
            <a:endParaRPr lang="ru-RU"/>
          </a:p>
        </p:txBody>
      </p:sp>
      <p:sp>
        <p:nvSpPr>
          <p:cNvPr id="1048659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6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62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63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716F90C-1E7F-453E-B8CD-42ACED6DA527}" type="datetime1">
              <a:rPr lang="ru-RU" smtClean="0"/>
              <a:t>21.06.2023</a:t>
            </a:fld>
            <a:endParaRPr lang="ru-RU"/>
          </a:p>
        </p:txBody>
      </p:sp>
      <p:sp>
        <p:nvSpPr>
          <p:cNvPr id="104866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© Факультет ВМК МГУ, 2023г.</a:t>
            </a:r>
          </a:p>
        </p:txBody>
      </p:sp>
      <p:sp>
        <p:nvSpPr>
          <p:cNvPr id="104866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C460562E-AE6F-4601-8781-F3A513DD107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719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20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2A29BCFA-F4E6-4C41-8E35-775CE9064CCE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21" name="Rectangle 2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/>
          <a:p>
            <a:r>
              <a:rPr lang="ru-RU" altLang="ru-RU"/>
              <a:t>© Факультет ВМК МГУ, 2023г.</a:t>
            </a:r>
          </a:p>
        </p:txBody>
      </p:sp>
      <p:sp>
        <p:nvSpPr>
          <p:cNvPr id="1048722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5CC6A179-4E58-4363-8009-CF356D0A5036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48723" name="TextBox 6"/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25" name="Объект 2"/>
          <p:cNvSpPr>
            <a:spLocks noGrp="1"/>
          </p:cNvSpPr>
          <p:nvPr>
            <p:ph sz="half" idx="1"/>
          </p:nvPr>
        </p:nvSpPr>
        <p:spPr>
          <a:xfrm>
            <a:off x="990600" y="1981200"/>
            <a:ext cx="3494088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26" name="Объект 3"/>
          <p:cNvSpPr>
            <a:spLocks noGrp="1"/>
          </p:cNvSpPr>
          <p:nvPr>
            <p:ph sz="half" idx="2"/>
          </p:nvPr>
        </p:nvSpPr>
        <p:spPr>
          <a:xfrm>
            <a:off x="4637088" y="1981200"/>
            <a:ext cx="3494087" cy="4092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27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5C253F71-3C55-4A41-AF59-E268253328C6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28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F95FEFBE-035E-4CF5-B0DC-127EE2CB03D8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730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31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32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33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34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F5F6DC50-8B92-49C1-992B-235D2D402D9F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35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8A3B592A-63D9-40AB-94E4-3C5F23772A2D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97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E7ED2526-990D-484B-938B-09B6D6999CC0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698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03014E0D-0E24-4C1B-8A4A-CFC3380E01E5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891285C7-2116-4841-8017-F4CE9F8C8F67}" type="datetime1">
              <a:rPr lang="ru-RU" altLang="ru-RU" smtClean="0"/>
              <a:t>21.06.2023</a:t>
            </a:fld>
            <a:endParaRPr lang="ru-RU" altLang="ru-RU" dirty="0"/>
          </a:p>
        </p:txBody>
      </p:sp>
      <p:sp>
        <p:nvSpPr>
          <p:cNvPr id="1048594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2074B442-A87F-46E2-8075-2F2EA435D5A2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737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738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39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205690AC-8251-4E5B-A0F1-8FA5AB702FC4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40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8414F2D2-409A-4A4D-AE8C-2DE43A5610D6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710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1048711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712" name="Rectangle 1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/>
          <a:p>
            <a:fld id="{725C88B2-0439-41B8-A09D-32376C62892B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713" name="Rectangle 3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/>
          <a:p>
            <a:fld id="{9D0A17D0-1B48-4A90-A0B9-C9B597C8B8B0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1"/>
          <p:cNvSpPr>
            <a:spLocks noGrp="1" noChangeArrowheads="1"/>
          </p:cNvSpPr>
          <p:nvPr>
            <p:ph type="dt"/>
          </p:nvPr>
        </p:nvSpPr>
        <p:spPr bwMode="auto">
          <a:xfrm>
            <a:off x="1371600" y="6248400"/>
            <a:ext cx="1882775" cy="434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fld id="{58D5BA84-7BD9-4952-8131-9BAD1DE9C1E6}" type="datetime1">
              <a:rPr lang="ru-RU" altLang="ru-RU" smtClean="0"/>
              <a:t>21.06.2023</a:t>
            </a:fld>
            <a:endParaRPr lang="ru-RU" altLang="ru-RU"/>
          </a:p>
        </p:txBody>
      </p:sp>
      <p:sp>
        <p:nvSpPr>
          <p:cNvPr id="1048587" name="Rectangle 2"/>
          <p:cNvSpPr>
            <a:spLocks noGrp="1" noChangeArrowheads="1"/>
          </p:cNvSpPr>
          <p:nvPr>
            <p:ph type="ftr"/>
          </p:nvPr>
        </p:nvSpPr>
        <p:spPr bwMode="auto">
          <a:xfrm>
            <a:off x="3492500" y="6400800"/>
            <a:ext cx="2873375" cy="434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r>
              <a:rPr lang="ru-RU" altLang="ru-RU"/>
              <a:t>© Факультет ВМК МГУ, 2023г.</a:t>
            </a:r>
          </a:p>
        </p:txBody>
      </p:sp>
      <p:sp>
        <p:nvSpPr>
          <p:cNvPr id="1048588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7092950" y="6400800"/>
            <a:ext cx="1882775" cy="434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FFFFFF"/>
                </a:solidFill>
              </a:defRPr>
            </a:lvl1pPr>
          </a:lstStyle>
          <a:p>
            <a:fld id="{BFB5A1B3-4086-43E2-B107-840877AE1504}" type="slidenum">
              <a:rPr lang="ru-RU" altLang="ru-RU"/>
              <a:t>‹#›</a:t>
            </a:fld>
            <a:r>
              <a:rPr lang="ru-RU" altLang="ru-RU"/>
              <a:t> / 17</a:t>
            </a:r>
          </a:p>
        </p:txBody>
      </p:sp>
      <p:sp>
        <p:nvSpPr>
          <p:cNvPr id="104858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981200"/>
            <a:ext cx="7140575" cy="40925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щёлкните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</p:txBody>
      </p:sp>
      <p:sp>
        <p:nvSpPr>
          <p:cNvPr id="104859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547813" y="274638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щёлкните мышью</a:t>
            </a:r>
          </a:p>
        </p:txBody>
      </p:sp>
      <p:sp>
        <p:nvSpPr>
          <p:cNvPr id="1048591" name="Rectangle 6"/>
          <p:cNvSpPr>
            <a:spLocks noChangeArrowheads="1"/>
          </p:cNvSpPr>
          <p:nvPr/>
        </p:nvSpPr>
        <p:spPr bwMode="auto">
          <a:xfrm>
            <a:off x="0" y="0"/>
            <a:ext cx="9144000" cy="1108075"/>
          </a:xfrm>
          <a:prstGeom prst="rect">
            <a:avLst/>
          </a:prstGeom>
          <a:gradFill rotWithShape="0">
            <a:gsLst>
              <a:gs pos="0">
                <a:srgbClr val="66CCFF"/>
              </a:gs>
              <a:gs pos="100000">
                <a:srgbClr val="063DE8">
                  <a:alpha val="20000"/>
                </a:srgbClr>
              </a:gs>
            </a:gsLst>
            <a:lin ang="5400000" scaled="1"/>
          </a:gradFill>
          <a:ln>
            <a:noFill/>
          </a:ln>
          <a:effectLst/>
        </p:spPr>
        <p:txBody>
          <a:bodyPr wrap="none" anchor="ctr"/>
          <a:lstStyle/>
          <a:p>
            <a:endParaRPr lang="ru-RU" altLang="ru-RU"/>
          </a:p>
        </p:txBody>
      </p:sp>
      <p:pic>
        <p:nvPicPr>
          <p:cNvPr id="2097156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7" name="Picture 8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2195513" cy="107791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592" name="TextBox 9"/>
          <p:cNvSpPr txBox="1"/>
          <p:nvPr userDrawn="1"/>
        </p:nvSpPr>
        <p:spPr>
          <a:xfrm>
            <a:off x="0" y="6384439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rgbClr val="1000CC"/>
                </a:solidFill>
              </a:rPr>
              <a:t>© Факультет ВМК МГУ, 2022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2pPr>
      <a:lvl3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3pPr>
      <a:lvl4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4pPr>
      <a:lvl5pPr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3905CD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2pPr>
      <a:lvl3pPr marL="1143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3pPr>
      <a:lvl4pPr marL="1600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4pPr>
      <a:lvl5pPr marL="20574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5pPr>
      <a:lvl6pPr marL="25146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6pPr>
      <a:lvl7pPr marL="29718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7pPr>
      <a:lvl8pPr marL="34290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8pPr>
      <a:lvl9pPr marL="3886200" indent="-228600" algn="l" defTabSz="449263" rtl="0" eaLnBrk="0" fontAlgn="base" hangingPunct="0">
        <a:lnSpc>
          <a:spcPct val="89000"/>
        </a:lnSpc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 b="1">
          <a:solidFill>
            <a:srgbClr val="3905CD"/>
          </a:solidFill>
          <a:latin typeface="+mn-lt"/>
          <a:ea typeface="+mn-ea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Рисунок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10260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ext Box 1"/>
          <p:cNvSpPr txBox="1">
            <a:spLocks noChangeArrowheads="1"/>
          </p:cNvSpPr>
          <p:nvPr/>
        </p:nvSpPr>
        <p:spPr bwMode="auto">
          <a:xfrm>
            <a:off x="1079500" y="215900"/>
            <a:ext cx="7173913" cy="2328863"/>
          </a:xfrm>
          <a:prstGeom prst="rect">
            <a:avLst/>
          </a:prstGeom>
          <a:noFill/>
          <a:ln>
            <a:noFill/>
          </a:ln>
          <a:effectLst/>
        </p:spPr>
        <p:txBody>
          <a:bodyPr lIns="92160" tIns="46080" rIns="92160" bIns="4608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chemeClr val="bg1"/>
                </a:solidFill>
                <a:latin typeface="Arial" charset="0"/>
                <a:ea typeface="Microsoft YaHei" charset="-122"/>
              </a:defRPr>
            </a:lvl9pPr>
          </a:lstStyle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800" b="1" dirty="0">
                <a:solidFill>
                  <a:srgbClr val="000080"/>
                </a:solidFill>
              </a:rPr>
              <a:t>Факультет вычислительной математики и кибернетики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br>
              <a:rPr lang="ru-RU" altLang="ru-RU" sz="2800" b="1" dirty="0">
                <a:solidFill>
                  <a:srgbClr val="000080"/>
                </a:solidFill>
              </a:rPr>
            </a:br>
            <a:r>
              <a:rPr lang="ru-RU" altLang="ru-RU" sz="2800" b="1" dirty="0">
                <a:solidFill>
                  <a:srgbClr val="000080"/>
                </a:solidFill>
              </a:rPr>
              <a:t>МГУ имени М.В. Ломоносова</a:t>
            </a:r>
          </a:p>
          <a:p>
            <a:pPr algn="ctr">
              <a:lnSpc>
                <a:spcPct val="89000"/>
              </a:lnSpc>
              <a:buClrTx/>
              <a:buFontTx/>
              <a:buNone/>
            </a:pPr>
            <a:r>
              <a:rPr lang="ru-RU" altLang="ru-RU" sz="2000" b="1" dirty="0">
                <a:solidFill>
                  <a:srgbClr val="000080"/>
                </a:solidFill>
              </a:rPr>
              <a:t>Программа профессиональной переподготовки «Разработчик компьютерных технологий» </a:t>
            </a:r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592388"/>
            <a:ext cx="9137650" cy="4340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0971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43888" y="188913"/>
            <a:ext cx="647700" cy="647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596" name="TextBox 6"/>
          <p:cNvSpPr txBox="1"/>
          <p:nvPr/>
        </p:nvSpPr>
        <p:spPr>
          <a:xfrm>
            <a:off x="2843808" y="2828835"/>
            <a:ext cx="48245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0080"/>
                </a:solidFill>
              </a:rPr>
              <a:t>Тема</a:t>
            </a:r>
            <a:r>
              <a:rPr lang="ru-RU" b="1" dirty="0">
                <a:solidFill>
                  <a:srgbClr val="000080"/>
                </a:solidFill>
              </a:rPr>
              <a:t>: «Решение задачи </a:t>
            </a:r>
            <a:r>
              <a:rPr lang="ru-RU" b="1" dirty="0" err="1">
                <a:solidFill>
                  <a:srgbClr val="000080"/>
                </a:solidFill>
              </a:rPr>
              <a:t>диаризации</a:t>
            </a:r>
            <a:r>
              <a:rPr lang="ru-RU" b="1" dirty="0">
                <a:solidFill>
                  <a:srgbClr val="000080"/>
                </a:solidFill>
              </a:rPr>
              <a:t> методами машинного обучения»</a:t>
            </a:r>
          </a:p>
          <a:p>
            <a:pPr algn="ctr"/>
            <a:r>
              <a:rPr lang="ru-RU" dirty="0">
                <a:solidFill>
                  <a:srgbClr val="000080"/>
                </a:solidFill>
              </a:rPr>
              <a:t>Работу выполнил: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Синев Олег Сергеевич</a:t>
            </a:r>
          </a:p>
          <a:p>
            <a:pPr algn="ctr"/>
            <a:r>
              <a:rPr lang="ru-RU" dirty="0">
                <a:solidFill>
                  <a:srgbClr val="000080"/>
                </a:solidFill>
              </a:rPr>
              <a:t>Научный руководитель:</a:t>
            </a:r>
          </a:p>
          <a:p>
            <a:pPr algn="ctr"/>
            <a:r>
              <a:rPr lang="ru-RU" b="1" dirty="0">
                <a:solidFill>
                  <a:srgbClr val="000080"/>
                </a:solidFill>
              </a:rPr>
              <a:t>Смирнов Илья Николаевич</a:t>
            </a:r>
            <a:endParaRPr lang="ru-RU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 bwMode="auto">
          <a:xfrm>
            <a:off x="1752277" y="313154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Кластеризация по методу локтя</a:t>
            </a:r>
          </a:p>
        </p:txBody>
      </p:sp>
      <p:sp>
        <p:nvSpPr>
          <p:cNvPr id="104862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1048628" name="TextBox 4"/>
          <p:cNvSpPr txBox="1"/>
          <p:nvPr/>
        </p:nvSpPr>
        <p:spPr>
          <a:xfrm>
            <a:off x="179512" y="2060848"/>
            <a:ext cx="4752528" cy="2891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С помощью метода Локтя строим модель </a:t>
            </a:r>
            <a:r>
              <a:rPr lang="en-US" dirty="0">
                <a:solidFill>
                  <a:srgbClr val="1000CC"/>
                </a:solidFill>
              </a:rPr>
              <a:t>KMeans</a:t>
            </a:r>
            <a:r>
              <a:rPr lang="ru-RU" dirty="0">
                <a:solidFill>
                  <a:srgbClr val="1000CC"/>
                </a:solidFill>
              </a:rPr>
              <a:t>, с определением оптимального количества кластеров. Для ограничения среднеквадратичного расстояния между кластерами добавляем пороговое значение для алгоритма.</a:t>
            </a:r>
          </a:p>
        </p:txBody>
      </p:sp>
      <p:pic>
        <p:nvPicPr>
          <p:cNvPr id="2097170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270816"/>
            <a:ext cx="2810396" cy="2158184"/>
          </a:xfrm>
          <a:prstGeom prst="rect">
            <a:avLst/>
          </a:prstGeom>
        </p:spPr>
      </p:pic>
      <p:pic>
        <p:nvPicPr>
          <p:cNvPr id="2097171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839194" cy="2118513"/>
          </a:xfrm>
          <a:prstGeom prst="rect">
            <a:avLst/>
          </a:prstGeom>
        </p:spPr>
      </p:pic>
      <p:pic>
        <p:nvPicPr>
          <p:cNvPr id="2097172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5547513"/>
            <a:ext cx="2934076" cy="582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 txBox="1"/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Кластеризация данных</a:t>
            </a:r>
          </a:p>
        </p:txBody>
      </p:sp>
      <p:sp>
        <p:nvSpPr>
          <p:cNvPr id="1048630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1048631" name="TextBox 4"/>
          <p:cNvSpPr txBox="1"/>
          <p:nvPr/>
        </p:nvSpPr>
        <p:spPr>
          <a:xfrm>
            <a:off x="179512" y="2060848"/>
            <a:ext cx="3960440" cy="2491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 err="1">
                <a:solidFill>
                  <a:srgbClr val="1000CC"/>
                </a:solidFill>
              </a:rPr>
              <a:t>Кластеризуем</a:t>
            </a:r>
            <a:r>
              <a:rPr lang="ru-RU" dirty="0">
                <a:solidFill>
                  <a:srgbClr val="1000CC"/>
                </a:solidFill>
              </a:rPr>
              <a:t> набор признаков аудиозаписи на обученной модели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. </a:t>
            </a:r>
            <a:r>
              <a:rPr lang="ru-RU" dirty="0">
                <a:solidFill>
                  <a:srgbClr val="1000CC"/>
                </a:solidFill>
              </a:rPr>
              <a:t>В результате получаем количество кластеров</a:t>
            </a:r>
            <a:r>
              <a:rPr lang="en-US" dirty="0">
                <a:solidFill>
                  <a:srgbClr val="1000CC"/>
                </a:solidFill>
              </a:rPr>
              <a:t>, </a:t>
            </a:r>
            <a:r>
              <a:rPr lang="ru-RU" dirty="0">
                <a:solidFill>
                  <a:srgbClr val="1000CC"/>
                </a:solidFill>
              </a:rPr>
              <a:t>равное количеству собеседников в аудиозаписи.</a:t>
            </a:r>
            <a:endParaRPr lang="zh-CN" altLang="en-US" dirty="0"/>
          </a:p>
        </p:txBody>
      </p:sp>
      <p:pic>
        <p:nvPicPr>
          <p:cNvPr id="2097173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18" y="2204864"/>
            <a:ext cx="4719399" cy="33768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 txBox="1"/>
          <p:nvPr/>
        </p:nvSpPr>
        <p:spPr bwMode="auto">
          <a:xfrm>
            <a:off x="971600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r>
              <a:rPr lang="ru-RU" b="1" kern="0" dirty="0"/>
              <a:t>Результаты работы</a:t>
            </a:r>
          </a:p>
        </p:txBody>
      </p:sp>
      <p:sp>
        <p:nvSpPr>
          <p:cNvPr id="1048633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9717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62617"/>
            <a:ext cx="5976664" cy="2355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AC4B4E-55F8-413F-89FB-1A3FB265DB16}"/>
              </a:ext>
            </a:extLst>
          </p:cNvPr>
          <p:cNvSpPr txBox="1"/>
          <p:nvPr/>
        </p:nvSpPr>
        <p:spPr>
          <a:xfrm>
            <a:off x="1979712" y="1068163"/>
            <a:ext cx="698477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Пример реализации на записи с двумя голосами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DB3E7-C6ED-47C9-A5D7-F66114753782}"/>
              </a:ext>
            </a:extLst>
          </p:cNvPr>
          <p:cNvSpPr txBox="1"/>
          <p:nvPr/>
        </p:nvSpPr>
        <p:spPr>
          <a:xfrm>
            <a:off x="1979712" y="3631913"/>
            <a:ext cx="574238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Пример реализации на записи с тремя голосами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EC842-CB9E-432E-BE9E-B13246EEF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053985"/>
            <a:ext cx="5958408" cy="22572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 txBox="1"/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Выводы</a:t>
            </a:r>
          </a:p>
        </p:txBody>
      </p:sp>
      <p:sp>
        <p:nvSpPr>
          <p:cNvPr id="1048635" name="TextBox 3"/>
          <p:cNvSpPr txBox="1"/>
          <p:nvPr/>
        </p:nvSpPr>
        <p:spPr>
          <a:xfrm>
            <a:off x="1766503" y="1916832"/>
            <a:ext cx="5364088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В случае уменьшения длительности фреймов качество определения голоса возрастает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Зависимость от параметров анализа данных: наложение</a:t>
            </a:r>
            <a:r>
              <a:rPr lang="en-US" dirty="0">
                <a:solidFill>
                  <a:srgbClr val="1000CC"/>
                </a:solidFill>
              </a:rPr>
              <a:t>,</a:t>
            </a:r>
            <a:r>
              <a:rPr lang="ru-RU" dirty="0">
                <a:solidFill>
                  <a:srgbClr val="1000CC"/>
                </a:solidFill>
              </a:rPr>
              <a:t>пороговы</a:t>
            </a:r>
            <a:r>
              <a:rPr lang="ru-RU" altLang="en-US" dirty="0">
                <a:solidFill>
                  <a:srgbClr val="1000CC"/>
                </a:solidFill>
              </a:rPr>
              <a:t>е</a:t>
            </a:r>
            <a:r>
              <a:rPr lang="en-US" alt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значени</a:t>
            </a:r>
            <a:r>
              <a:rPr lang="ru-RU" altLang="en-US" dirty="0">
                <a:solidFill>
                  <a:srgbClr val="1000CC"/>
                </a:solidFill>
              </a:rPr>
              <a:t>я</a:t>
            </a:r>
            <a:endParaRPr lang="en-US" dirty="0">
              <a:solidFill>
                <a:srgbClr val="1000CC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Относительная несложность реализации задачи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ru-RU" dirty="0">
                <a:solidFill>
                  <a:srgbClr val="1000CC"/>
                </a:solidFill>
              </a:rPr>
              <a:t>Реализация актуальна вне зависимости от языка речи</a:t>
            </a:r>
          </a:p>
        </p:txBody>
      </p:sp>
      <p:sp>
        <p:nvSpPr>
          <p:cNvPr id="1048636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object 2"/>
          <p:cNvSpPr txBox="1"/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1048581" name="TextBox 3"/>
          <p:cNvSpPr txBox="1"/>
          <p:nvPr/>
        </p:nvSpPr>
        <p:spPr>
          <a:xfrm>
            <a:off x="0" y="1446468"/>
            <a:ext cx="5364088" cy="36918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Цель работы – разработать алгоритм, автоматически распознающий количество собеседников в аудиозаписи или, иными словами, </a:t>
            </a:r>
            <a:r>
              <a:rPr lang="ru-RU" dirty="0" err="1">
                <a:solidFill>
                  <a:srgbClr val="1000CC"/>
                </a:solidFill>
              </a:rPr>
              <a:t>диаризацию</a:t>
            </a:r>
            <a:r>
              <a:rPr lang="ru-RU" dirty="0">
                <a:solidFill>
                  <a:srgbClr val="1000CC"/>
                </a:solidFill>
              </a:rPr>
              <a:t> (</a:t>
            </a:r>
            <a:r>
              <a:rPr lang="ru-RU" dirty="0" err="1">
                <a:solidFill>
                  <a:srgbClr val="1000CC"/>
                </a:solidFill>
              </a:rPr>
              <a:t>Speaker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Diarization</a:t>
            </a:r>
            <a:r>
              <a:rPr lang="ru-RU" dirty="0">
                <a:solidFill>
                  <a:srgbClr val="1000CC"/>
                </a:solidFill>
              </a:rPr>
              <a:t> — SD, которая известна в англоязычной  литературе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как Who </a:t>
            </a:r>
            <a:r>
              <a:rPr lang="ru-RU" dirty="0" err="1">
                <a:solidFill>
                  <a:srgbClr val="1000CC"/>
                </a:solidFill>
              </a:rPr>
              <a:t>Spoke</a:t>
            </a:r>
            <a:r>
              <a:rPr lang="ru-RU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When</a:t>
            </a:r>
            <a:r>
              <a:rPr lang="ru-RU" dirty="0">
                <a:solidFill>
                  <a:srgbClr val="1000CC"/>
                </a:solidFill>
              </a:rPr>
              <a:t>). На вход пода</a:t>
            </a:r>
            <a:r>
              <a:rPr lang="ru-RU" altLang="en-US" dirty="0">
                <a:solidFill>
                  <a:srgbClr val="1000CC"/>
                </a:solidFill>
              </a:rPr>
              <a:t>ё</a:t>
            </a:r>
            <a:r>
              <a:rPr lang="ru-RU" dirty="0">
                <a:solidFill>
                  <a:srgbClr val="1000CC"/>
                </a:solidFill>
              </a:rPr>
              <a:t>тся аудиофайл с диалогом нескольких человек, на выход выда</a:t>
            </a:r>
            <a:r>
              <a:rPr lang="ru-RU" altLang="en-US" dirty="0">
                <a:solidFill>
                  <a:srgbClr val="1000CC"/>
                </a:solidFill>
              </a:rPr>
              <a:t>ё</a:t>
            </a:r>
            <a:r>
              <a:rPr lang="ru-RU" dirty="0">
                <a:solidFill>
                  <a:srgbClr val="1000CC"/>
                </a:solidFill>
              </a:rPr>
              <a:t>тся количество собеседников</a:t>
            </a:r>
            <a:r>
              <a:rPr lang="en-US" dirty="0">
                <a:solidFill>
                  <a:srgbClr val="1000CC"/>
                </a:solidFill>
              </a:rPr>
              <a:t>,</a:t>
            </a:r>
            <a:r>
              <a:rPr lang="ru-RU" dirty="0">
                <a:solidFill>
                  <a:srgbClr val="1000CC"/>
                </a:solidFill>
              </a:rPr>
              <a:t> обнаруженных в аудиозаписи. </a:t>
            </a:r>
            <a:endParaRPr lang="zh-CN" altLang="en-US"/>
          </a:p>
        </p:txBody>
      </p:sp>
      <p:sp>
        <p:nvSpPr>
          <p:cNvPr id="1048582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</a:t>
            </a:r>
            <a:r>
              <a:rPr lang="en-US" sz="1400" dirty="0">
                <a:solidFill>
                  <a:srgbClr val="5332D7"/>
                </a:solidFill>
              </a:rPr>
              <a:t> </a:t>
            </a:r>
            <a:r>
              <a:rPr lang="ru-RU" sz="1400" dirty="0">
                <a:solidFill>
                  <a:srgbClr val="5332D7"/>
                </a:solidFill>
              </a:rPr>
              <a:t>г.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29161E5-E251-4C75-BCB3-51791419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983" y="1463731"/>
            <a:ext cx="3837256" cy="37004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object 2"/>
          <p:cNvSpPr txBox="1"/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Постановка</a:t>
            </a:r>
            <a:r>
              <a:rPr lang="ru-RU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kern="0" dirty="0"/>
              <a:t>задачи</a:t>
            </a:r>
          </a:p>
        </p:txBody>
      </p:sp>
      <p:sp>
        <p:nvSpPr>
          <p:cNvPr id="1048584" name="TextBox 3"/>
          <p:cNvSpPr txBox="1"/>
          <p:nvPr/>
        </p:nvSpPr>
        <p:spPr>
          <a:xfrm>
            <a:off x="35496" y="1412776"/>
            <a:ext cx="5832648" cy="4234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7315" marR="44450" indent="0">
              <a:lnSpc>
                <a:spcPct val="150000"/>
              </a:lnSpc>
              <a:spcAft>
                <a:spcPts val="260"/>
              </a:spcAft>
              <a:buNone/>
            </a:pPr>
            <a:r>
              <a:rPr lang="ru-RU" dirty="0">
                <a:solidFill>
                  <a:srgbClr val="1000CC"/>
                </a:solidFill>
              </a:rPr>
              <a:t>Для достижения цели были поставлены следующие задачи: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Удаление из аудиозаписи посторонних шумов и тишины.(</a:t>
            </a:r>
            <a:r>
              <a:rPr lang="en-US" dirty="0" err="1">
                <a:solidFill>
                  <a:srgbClr val="1000CC"/>
                </a:solidFill>
              </a:rPr>
              <a:t>librosa.effects.split</a:t>
            </a:r>
            <a:r>
              <a:rPr lang="ru-RU" dirty="0">
                <a:solidFill>
                  <a:srgbClr val="1000CC"/>
                </a:solidFill>
              </a:rPr>
              <a:t>, </a:t>
            </a:r>
            <a:r>
              <a:rPr lang="en-US" dirty="0" err="1">
                <a:solidFill>
                  <a:srgbClr val="1000CC"/>
                </a:solidFill>
              </a:rPr>
              <a:t>noisereduce</a:t>
            </a:r>
            <a:r>
              <a:rPr lang="ru-RU" dirty="0">
                <a:solidFill>
                  <a:srgbClr val="1000CC"/>
                </a:solidFill>
              </a:rPr>
              <a:t>)</a:t>
            </a:r>
            <a:endParaRPr lang="en-US" dirty="0">
              <a:solidFill>
                <a:srgbClr val="1000CC"/>
              </a:solidFill>
            </a:endParaRP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Разбиение аудиозаписи на фреймы по 1 секунде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Выделение признаков каждого фрейма.(</a:t>
            </a:r>
            <a:r>
              <a:rPr lang="en-US" dirty="0" err="1">
                <a:solidFill>
                  <a:srgbClr val="1000CC"/>
                </a:solidFill>
              </a:rPr>
              <a:t>librosa.feature.mfcc</a:t>
            </a:r>
            <a:r>
              <a:rPr lang="ru-RU" dirty="0">
                <a:solidFill>
                  <a:srgbClr val="1000CC"/>
                </a:solidFill>
              </a:rPr>
              <a:t>)</a:t>
            </a:r>
          </a:p>
          <a:p>
            <a:pPr marL="285750" marR="444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Обучить модель </a:t>
            </a:r>
            <a:r>
              <a:rPr lang="en-US" dirty="0" err="1">
                <a:solidFill>
                  <a:srgbClr val="1000CC"/>
                </a:solidFill>
              </a:rPr>
              <a:t>KMeans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на наборе признаков с разным наборо</a:t>
            </a:r>
            <a:r>
              <a:rPr lang="ru-RU" altLang="en-US" dirty="0">
                <a:solidFill>
                  <a:srgbClr val="1000CC"/>
                </a:solidFill>
              </a:rPr>
              <a:t>м</a:t>
            </a:r>
            <a:r>
              <a:rPr lang="ru-RU" dirty="0">
                <a:solidFill>
                  <a:srgbClr val="1000CC"/>
                </a:solidFill>
              </a:rPr>
              <a:t> кластеров.</a:t>
            </a:r>
            <a:endParaRPr lang="zh-CN" altLang="en-US" dirty="0"/>
          </a:p>
          <a:p>
            <a:pPr marL="285750" marR="44450" lvl="0" indent="-285750">
              <a:lnSpc>
                <a:spcPct val="150000"/>
              </a:lnSpc>
              <a:spcAft>
                <a:spcPts val="260"/>
              </a:spcAft>
              <a:buFont typeface="Wingdings" panose="05000000000000000000" pitchFamily="2" charset="2"/>
              <a:buChar char="q"/>
            </a:pPr>
            <a:r>
              <a:rPr lang="ru-RU" dirty="0">
                <a:solidFill>
                  <a:srgbClr val="1000CC"/>
                </a:solidFill>
              </a:rPr>
              <a:t>Протестировать алгоритм на реальных данных. </a:t>
            </a:r>
          </a:p>
        </p:txBody>
      </p:sp>
      <p:sp>
        <p:nvSpPr>
          <p:cNvPr id="1048585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97154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196752"/>
            <a:ext cx="2644899" cy="3194623"/>
          </a:xfrm>
          <a:prstGeom prst="rect">
            <a:avLst/>
          </a:prstGeom>
        </p:spPr>
      </p:pic>
      <p:pic>
        <p:nvPicPr>
          <p:cNvPr id="2097155" name="Рисунок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216" y="4518397"/>
            <a:ext cx="2521843" cy="1837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/>
          <p:nvPr/>
        </p:nvSpPr>
        <p:spPr bwMode="auto">
          <a:xfrm>
            <a:off x="1259632" y="306289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Актуальность работы</a:t>
            </a:r>
          </a:p>
        </p:txBody>
      </p:sp>
      <p:sp>
        <p:nvSpPr>
          <p:cNvPr id="1048608" name="TextBox 3"/>
          <p:cNvSpPr txBox="1"/>
          <p:nvPr/>
        </p:nvSpPr>
        <p:spPr>
          <a:xfrm>
            <a:off x="35496" y="1412776"/>
            <a:ext cx="4716016" cy="340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0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Результаты данной </a:t>
            </a:r>
            <a:r>
              <a:rPr lang="ru-RU">
                <a:solidFill>
                  <a:srgbClr val="1000CC"/>
                </a:solidFill>
              </a:rPr>
              <a:t>работыя </a:t>
            </a:r>
            <a:r>
              <a:rPr lang="ru-RU" dirty="0">
                <a:solidFill>
                  <a:srgbClr val="1000CC"/>
                </a:solidFill>
              </a:rPr>
              <a:t>востребованы в биометрическом</a:t>
            </a:r>
          </a:p>
          <a:p>
            <a:pPr marL="120650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поиске, голосовой верификации, разграничении прав доступа к информации, создании субтитров к видеозаписям, системах умного дома, криминалистике в качестве помощи к системам распознавани</a:t>
            </a:r>
            <a:r>
              <a:rPr lang="ru-RU" altLang="en-US" dirty="0">
                <a:solidFill>
                  <a:srgbClr val="1000CC"/>
                </a:solidFill>
              </a:rPr>
              <a:t>я</a:t>
            </a:r>
            <a:r>
              <a:rPr lang="ru-RU" dirty="0">
                <a:solidFill>
                  <a:srgbClr val="1000CC"/>
                </a:solidFill>
              </a:rPr>
              <a:t> речи и т.д. </a:t>
            </a:r>
            <a:endParaRPr lang="zh-CN" altLang="en-US" dirty="0"/>
          </a:p>
        </p:txBody>
      </p:sp>
      <p:sp>
        <p:nvSpPr>
          <p:cNvPr id="1048609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97160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56434"/>
            <a:ext cx="4377816" cy="2355682"/>
          </a:xfrm>
          <a:prstGeom prst="roundRect">
            <a:avLst/>
          </a:prstGeom>
        </p:spPr>
      </p:pic>
      <p:pic>
        <p:nvPicPr>
          <p:cNvPr id="2097161" name="Picture 2" descr="➔ Как работает Голосовой поиск | YourQue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4221088"/>
            <a:ext cx="2839194" cy="18927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 txBox="1"/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sp>
        <p:nvSpPr>
          <p:cNvPr id="1048611" name="TextBox 3"/>
          <p:cNvSpPr txBox="1"/>
          <p:nvPr/>
        </p:nvSpPr>
        <p:spPr>
          <a:xfrm>
            <a:off x="179512" y="1844824"/>
            <a:ext cx="4176464" cy="3934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Что такое </a:t>
            </a: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?</a:t>
            </a:r>
            <a:br>
              <a:rPr lang="ru-RU" dirty="0">
                <a:solidFill>
                  <a:srgbClr val="1000CC"/>
                </a:solidFill>
              </a:rPr>
            </a:br>
            <a:r>
              <a:rPr lang="ru-RU" dirty="0" err="1">
                <a:solidFill>
                  <a:srgbClr val="1000CC"/>
                </a:solidFill>
              </a:rPr>
              <a:t>Librosa</a:t>
            </a:r>
            <a:r>
              <a:rPr lang="ru-RU" dirty="0">
                <a:solidFill>
                  <a:srgbClr val="1000CC"/>
                </a:solidFill>
              </a:rPr>
              <a:t> — это пакет Python</a:t>
            </a:r>
          </a:p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для анализа и синтеза аудио сигналов.</a:t>
            </a:r>
            <a:endParaRPr lang="zh-CN" altLang="en-US" dirty="0"/>
          </a:p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Он предоставляет строительные</a:t>
            </a:r>
            <a:endParaRPr lang="zh-CN" altLang="en-US" dirty="0"/>
          </a:p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блоки для создания структур,</a:t>
            </a:r>
            <a:endParaRPr lang="zh-CN" altLang="en-US" dirty="0"/>
          </a:p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которые помогают получать информацию о музыке и человеческой речи в аудиозаписи.</a:t>
            </a:r>
            <a:endParaRPr lang="zh-CN" altLang="en-US" dirty="0"/>
          </a:p>
        </p:txBody>
      </p:sp>
      <p:sp>
        <p:nvSpPr>
          <p:cNvPr id="1048612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971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5972" y="1157400"/>
            <a:ext cx="4691493" cy="3518620"/>
          </a:xfrm>
          <a:prstGeom prst="rect">
            <a:avLst/>
          </a:prstGeom>
          <a:noFill/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4197E0-DAC0-41CA-B7B5-F81F6333E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636551"/>
            <a:ext cx="4069936" cy="755573"/>
          </a:xfrm>
          <a:prstGeom prst="rect">
            <a:avLst/>
          </a:prstGeom>
        </p:spPr>
      </p:pic>
      <p:sp>
        <p:nvSpPr>
          <p:cNvPr id="14" name="Нижний колонтитул 6">
            <a:extLst>
              <a:ext uri="{FF2B5EF4-FFF2-40B4-BE49-F238E27FC236}">
                <a16:creationId xmlns:a16="http://schemas.microsoft.com/office/drawing/2014/main" id="{AD9225FF-0066-4912-BF75-7CBF0EA9464D}"/>
              </a:ext>
            </a:extLst>
          </p:cNvPr>
          <p:cNvSpPr txBox="1">
            <a:spLocks/>
          </p:cNvSpPr>
          <p:nvPr/>
        </p:nvSpPr>
        <p:spPr>
          <a:xfrm>
            <a:off x="6300192" y="5419999"/>
            <a:ext cx="628554" cy="280601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charset="0"/>
                <a:ea typeface="Microsoft YaHei" charset="-122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/>
                </a:solidFill>
              </a:rPr>
              <a:t>Mfcc</a:t>
            </a:r>
          </a:p>
          <a:p>
            <a:endParaRPr lang="ru-RU" sz="1400" dirty="0">
              <a:solidFill>
                <a:srgbClr val="5332D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extBox 3"/>
          <p:cNvSpPr txBox="1"/>
          <p:nvPr/>
        </p:nvSpPr>
        <p:spPr>
          <a:xfrm>
            <a:off x="159242" y="1844824"/>
            <a:ext cx="4412758" cy="2891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en-US" dirty="0">
                <a:solidFill>
                  <a:srgbClr val="1000CC"/>
                </a:solidFill>
              </a:rPr>
              <a:t>Librosa </a:t>
            </a:r>
            <a:r>
              <a:rPr lang="ru-RU" dirty="0">
                <a:solidFill>
                  <a:srgbClr val="1000CC"/>
                </a:solidFill>
              </a:rPr>
              <a:t>предоставляет возможности извлечени</a:t>
            </a:r>
            <a:r>
              <a:rPr lang="ru-RU" altLang="en-US" dirty="0">
                <a:solidFill>
                  <a:srgbClr val="1000CC"/>
                </a:solidFill>
              </a:rPr>
              <a:t>я</a:t>
            </a:r>
            <a:r>
              <a:rPr lang="ru-RU" dirty="0">
                <a:solidFill>
                  <a:srgbClr val="1000CC"/>
                </a:solidFill>
              </a:rPr>
              <a:t> Мел-</a:t>
            </a:r>
            <a:r>
              <a:rPr lang="ru-RU" dirty="0" err="1">
                <a:solidFill>
                  <a:srgbClr val="1000CC"/>
                </a:solidFill>
              </a:rPr>
              <a:t>Кепстральных</a:t>
            </a:r>
            <a:r>
              <a:rPr lang="ru-RU" dirty="0">
                <a:solidFill>
                  <a:srgbClr val="1000CC"/>
                </a:solidFill>
              </a:rPr>
              <a:t> коэффициентов</a:t>
            </a:r>
            <a:r>
              <a:rPr lang="en-US" dirty="0">
                <a:solidFill>
                  <a:srgbClr val="1000CC"/>
                </a:solidFill>
              </a:rPr>
              <a:t> (MFCC)</a:t>
            </a:r>
            <a:r>
              <a:rPr lang="ru-RU" dirty="0">
                <a:solidFill>
                  <a:srgbClr val="1000CC"/>
                </a:solidFill>
              </a:rPr>
              <a:t> из аудиофайла. Шкала мел описывает отношение высоты чистого тона (мел) 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altLang="en-US" dirty="0">
                <a:solidFill>
                  <a:srgbClr val="1000CC"/>
                </a:solidFill>
              </a:rPr>
              <a:t>к</a:t>
            </a:r>
            <a:r>
              <a:rPr lang="en-US" altLang="en-US" dirty="0">
                <a:solidFill>
                  <a:srgbClr val="1000CC"/>
                </a:solidFill>
              </a:rPr>
              <a:t> </a:t>
            </a:r>
            <a:r>
              <a:rPr lang="ru-RU" dirty="0" err="1">
                <a:solidFill>
                  <a:srgbClr val="1000CC"/>
                </a:solidFill>
              </a:rPr>
              <a:t>фактическои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измереннои</a:t>
            </a:r>
            <a:r>
              <a:rPr lang="ru-RU" dirty="0">
                <a:solidFill>
                  <a:srgbClr val="1000CC"/>
                </a:solidFill>
              </a:rPr>
              <a:t>̆ </a:t>
            </a:r>
            <a:r>
              <a:rPr lang="ru-RU" dirty="0" err="1">
                <a:solidFill>
                  <a:srgbClr val="1000CC"/>
                </a:solidFill>
              </a:rPr>
              <a:t>частот</a:t>
            </a:r>
            <a:r>
              <a:rPr lang="ru-RU" altLang="en-US" dirty="0" err="1">
                <a:solidFill>
                  <a:srgbClr val="1000CC"/>
                </a:solidFill>
              </a:rPr>
              <a:t>е</a:t>
            </a:r>
            <a:r>
              <a:rPr lang="en-US" altLang="en-US" dirty="0" err="1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(Гц)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1048614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1048615" name="object 2"/>
          <p:cNvSpPr txBox="1"/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  <p:pic>
        <p:nvPicPr>
          <p:cNvPr id="2097164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94" y="2283844"/>
            <a:ext cx="4412758" cy="235018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A5C24-64DD-44D4-B77F-3DD2C46B0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37" y="1556792"/>
            <a:ext cx="3498900" cy="8295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1048618" name="TextBox 7"/>
          <p:cNvSpPr txBox="1"/>
          <p:nvPr/>
        </p:nvSpPr>
        <p:spPr>
          <a:xfrm>
            <a:off x="159242" y="1793389"/>
            <a:ext cx="4412758" cy="2091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Алгоритм </a:t>
            </a:r>
            <a:r>
              <a:rPr lang="en-US" dirty="0">
                <a:solidFill>
                  <a:srgbClr val="1000CC"/>
                </a:solidFill>
              </a:rPr>
              <a:t>K-</a:t>
            </a:r>
            <a:r>
              <a:rPr lang="ru-RU" dirty="0">
                <a:solidFill>
                  <a:srgbClr val="1000CC"/>
                </a:solidFill>
              </a:rPr>
              <a:t>средних. Действие алгоритма таково, что он стремится минимизировать суммарное квадратичное отклонение точек кластеров от центров этих кластеров.</a:t>
            </a:r>
          </a:p>
        </p:txBody>
      </p:sp>
      <p:sp>
        <p:nvSpPr>
          <p:cNvPr id="1048619" name="AutoShape 6" descr="{\displaystyle V=\sum _{i=1}^{k}\sum _{x\in S_{i}}(x-\mu _{i})^{2}}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97165" name="Рисунок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769944"/>
            <a:ext cx="2477187" cy="764564"/>
          </a:xfrm>
          <a:prstGeom prst="rect">
            <a:avLst/>
          </a:prstGeom>
        </p:spPr>
      </p:pic>
      <p:pic>
        <p:nvPicPr>
          <p:cNvPr id="2097166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78" y="2534508"/>
            <a:ext cx="3162300" cy="2942140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685F2F9E-01E9-48D3-BD55-172BE3C59E05}"/>
              </a:ext>
            </a:extLst>
          </p:cNvPr>
          <p:cNvSpPr txBox="1"/>
          <p:nvPr/>
        </p:nvSpPr>
        <p:spPr bwMode="auto">
          <a:xfrm>
            <a:off x="2267744" y="317108"/>
            <a:ext cx="5688632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Подходы</a:t>
            </a:r>
            <a:r>
              <a:rPr lang="ru-RU" dirty="0">
                <a:latin typeface="Montserrat Medium" pitchFamily="2" charset="0"/>
              </a:rPr>
              <a:t> </a:t>
            </a:r>
            <a:r>
              <a:rPr lang="ru-RU" b="1" kern="0" dirty="0"/>
              <a:t>к реализации задачи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object 2"/>
          <p:cNvSpPr txBox="1"/>
          <p:nvPr/>
        </p:nvSpPr>
        <p:spPr bwMode="auto">
          <a:xfrm>
            <a:off x="1907704" y="371445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Извлечение признаков из аудиозаписи</a:t>
            </a:r>
          </a:p>
        </p:txBody>
      </p:sp>
      <p:sp>
        <p:nvSpPr>
          <p:cNvPr id="1048621" name="TextBox 3"/>
          <p:cNvSpPr txBox="1"/>
          <p:nvPr/>
        </p:nvSpPr>
        <p:spPr>
          <a:xfrm>
            <a:off x="179512" y="2060848"/>
            <a:ext cx="4752528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>
                <a:solidFill>
                  <a:srgbClr val="1000CC"/>
                </a:solidFill>
              </a:rPr>
              <a:t>Первый этап </a:t>
            </a:r>
            <a:r>
              <a:rPr lang="ru-RU" altLang="en-US" dirty="0">
                <a:solidFill>
                  <a:srgbClr val="1000CC"/>
                </a:solidFill>
              </a:rPr>
              <a:t>—</a:t>
            </a:r>
            <a:r>
              <a:rPr lang="en-US" alt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извлечение характеристик. Предварительно аудиофайл разделяется на фреймы фиксированной длины с небольшим наложением, далее из полученных фреймов получаем мел-</a:t>
            </a:r>
            <a:r>
              <a:rPr lang="ru-RU" dirty="0" err="1">
                <a:solidFill>
                  <a:srgbClr val="1000CC"/>
                </a:solidFill>
              </a:rPr>
              <a:t>кепстральные</a:t>
            </a:r>
            <a:r>
              <a:rPr lang="ru-RU" dirty="0">
                <a:solidFill>
                  <a:srgbClr val="1000CC"/>
                </a:solidFill>
              </a:rPr>
              <a:t> коэффициенты с помощью библиотеки </a:t>
            </a:r>
            <a:r>
              <a:rPr lang="en-US" dirty="0">
                <a:solidFill>
                  <a:srgbClr val="1000CC"/>
                </a:solidFill>
              </a:rPr>
              <a:t>Librosa.</a:t>
            </a:r>
            <a:endParaRPr lang="ru-RU" dirty="0">
              <a:solidFill>
                <a:srgbClr val="1000CC"/>
              </a:solidFill>
            </a:endParaRPr>
          </a:p>
        </p:txBody>
      </p:sp>
      <p:sp>
        <p:nvSpPr>
          <p:cNvPr id="1048622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pic>
        <p:nvPicPr>
          <p:cNvPr id="2097168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925" y="1700808"/>
            <a:ext cx="4137075" cy="26102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object 2"/>
          <p:cNvSpPr txBox="1"/>
          <p:nvPr/>
        </p:nvSpPr>
        <p:spPr bwMode="auto">
          <a:xfrm>
            <a:off x="1115616" y="314110"/>
            <a:ext cx="6359525" cy="11064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160" tIns="46080" rIns="92160" bIns="46080" numCol="1" rtlCol="0" anchor="ctr" anchorCtr="1" compatLnSpc="1">
            <a:prstTxWarp prst="textNoShape">
              <a:avLst/>
            </a:prstTxWarp>
            <a:normAutofit/>
          </a:bodyPr>
          <a:lstStyle>
            <a:lvl1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+mj-lt"/>
                <a:ea typeface="+mj-ea"/>
                <a:cs typeface="+mj-cs"/>
              </a:defRPr>
            </a:lvl1pPr>
            <a:lvl2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2pPr>
            <a:lvl3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3pPr>
            <a:lvl4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4pPr>
            <a:lvl5pPr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5pPr>
            <a:lvl6pPr marL="25146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6pPr>
            <a:lvl7pPr marL="29718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7pPr>
            <a:lvl8pPr marL="34290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8pPr>
            <a:lvl9pPr marL="3886200" indent="-228600" algn="l" defTabSz="449263" rtl="0" eaLnBrk="0" fontAlgn="base" hangingPunct="0">
              <a:lnSpc>
                <a:spcPct val="8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600">
                <a:solidFill>
                  <a:srgbClr val="3905CD"/>
                </a:solidFill>
                <a:latin typeface="Arial" charset="0"/>
                <a:ea typeface="Microsoft YaHei" charset="-122"/>
              </a:defRPr>
            </a:lvl9pPr>
          </a:lstStyle>
          <a:p>
            <a:pPr marL="12700">
              <a:spcAft>
                <a:spcPts val="600"/>
              </a:spcAft>
            </a:pPr>
            <a:r>
              <a:rPr lang="ru-RU" b="1" kern="0" dirty="0"/>
              <a:t>Метод К-средник</a:t>
            </a:r>
          </a:p>
        </p:txBody>
      </p:sp>
      <p:sp>
        <p:nvSpPr>
          <p:cNvPr id="1048624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2839194" cy="365125"/>
          </a:xfrm>
        </p:spPr>
        <p:txBody>
          <a:bodyPr/>
          <a:lstStyle/>
          <a:p>
            <a:r>
              <a:rPr lang="ru-RU" sz="1400" dirty="0">
                <a:solidFill>
                  <a:srgbClr val="5332D7"/>
                </a:solidFill>
              </a:rPr>
              <a:t>© факультет ВМК МГУ, 2023г.</a:t>
            </a:r>
          </a:p>
        </p:txBody>
      </p:sp>
      <p:sp>
        <p:nvSpPr>
          <p:cNvPr id="1048625" name="TextBox 4"/>
          <p:cNvSpPr txBox="1"/>
          <p:nvPr/>
        </p:nvSpPr>
        <p:spPr>
          <a:xfrm>
            <a:off x="179512" y="2060848"/>
            <a:ext cx="4752528" cy="257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altLang="en-US" dirty="0">
                <a:solidFill>
                  <a:srgbClr val="1000CC"/>
                </a:solidFill>
              </a:rPr>
              <a:t>На</a:t>
            </a:r>
            <a:r>
              <a:rPr lang="en-US" altLang="en-US" dirty="0">
                <a:solidFill>
                  <a:srgbClr val="1000CC"/>
                </a:solidFill>
              </a:rPr>
              <a:t> </a:t>
            </a:r>
            <a:r>
              <a:rPr lang="ru-RU" altLang="en-US" dirty="0">
                <a:solidFill>
                  <a:srgbClr val="1000CC"/>
                </a:solidFill>
              </a:rPr>
              <a:t>сле</a:t>
            </a:r>
            <a:r>
              <a:rPr lang="ru-RU" dirty="0">
                <a:solidFill>
                  <a:srgbClr val="1000CC"/>
                </a:solidFill>
              </a:rPr>
              <a:t>дующ</a:t>
            </a:r>
            <a:r>
              <a:rPr lang="ru-RU" altLang="en-US" dirty="0">
                <a:solidFill>
                  <a:srgbClr val="1000CC"/>
                </a:solidFill>
              </a:rPr>
              <a:t>е</a:t>
            </a:r>
            <a:r>
              <a:rPr lang="ru-RU" dirty="0">
                <a:solidFill>
                  <a:srgbClr val="1000CC"/>
                </a:solidFill>
              </a:rPr>
              <a:t>м этап</a:t>
            </a:r>
            <a:r>
              <a:rPr lang="ru-RU" altLang="en-US" dirty="0">
                <a:solidFill>
                  <a:srgbClr val="1000CC"/>
                </a:solidFill>
              </a:rPr>
              <a:t>е</a:t>
            </a:r>
            <a:r>
              <a:rPr lang="en-US" alt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из полученных данных строим точки. Выбрав случайную точку обозначаем её как </a:t>
            </a:r>
            <a:r>
              <a:rPr lang="ru-RU" dirty="0" err="1">
                <a:solidFill>
                  <a:srgbClr val="1000CC"/>
                </a:solidFill>
              </a:rPr>
              <a:t>центройд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ru-RU" dirty="0">
                <a:solidFill>
                  <a:srgbClr val="1000CC"/>
                </a:solidFill>
              </a:rPr>
              <a:t>средствами</a:t>
            </a:r>
            <a:r>
              <a:rPr lang="en-US" dirty="0">
                <a:solidFill>
                  <a:srgbClr val="1000CC"/>
                </a:solidFill>
              </a:rPr>
              <a:t> </a:t>
            </a:r>
            <a:r>
              <a:rPr lang="en-US" dirty="0" err="1">
                <a:solidFill>
                  <a:srgbClr val="1000CC"/>
                </a:solidFill>
              </a:rPr>
              <a:t>matplotlib.plot</a:t>
            </a:r>
            <a:r>
              <a:rPr lang="en-US" dirty="0">
                <a:solidFill>
                  <a:srgbClr val="1000CC"/>
                </a:solidFill>
              </a:rPr>
              <a:t>.</a:t>
            </a:r>
            <a:endParaRPr lang="ru-RU" dirty="0">
              <a:solidFill>
                <a:srgbClr val="1000CC"/>
              </a:solidFill>
            </a:endParaRPr>
          </a:p>
          <a:p>
            <a:pPr marL="113665" marR="44450" indent="-6350">
              <a:lnSpc>
                <a:spcPct val="150000"/>
              </a:lnSpc>
              <a:spcAft>
                <a:spcPts val="260"/>
              </a:spcAft>
            </a:pPr>
            <a:r>
              <a:rPr lang="ru-RU" dirty="0" err="1">
                <a:solidFill>
                  <a:srgbClr val="1000CC"/>
                </a:solidFill>
              </a:rPr>
              <a:t>Центройды</a:t>
            </a:r>
            <a:r>
              <a:rPr lang="ru-RU" dirty="0">
                <a:solidFill>
                  <a:srgbClr val="1000CC"/>
                </a:solidFill>
              </a:rPr>
              <a:t> являются центрами будущих кластеров.</a:t>
            </a:r>
          </a:p>
        </p:txBody>
      </p:sp>
      <p:pic>
        <p:nvPicPr>
          <p:cNvPr id="2097169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2209791"/>
            <a:ext cx="3604567" cy="33573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Тема Offic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Тема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Тема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Тема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3853</TotalTime>
  <Words>571</Words>
  <Application>Microsoft Office PowerPoint</Application>
  <PresentationFormat>Экран (4:3)</PresentationFormat>
  <Paragraphs>68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Calibri</vt:lpstr>
      <vt:lpstr>Calibri Light</vt:lpstr>
      <vt:lpstr>Montserrat Medium</vt:lpstr>
      <vt:lpstr>Open Sans</vt:lpstr>
      <vt:lpstr>Roboto</vt:lpstr>
      <vt:lpstr>Times New Roman</vt:lpstr>
      <vt:lpstr>Times New Roman Cyr</vt:lpstr>
      <vt:lpstr>Wingdings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ФАКУЛЬТЕТЕ ВМК МГУ ИМ. М.В. ЛОМОНОСОВА</dc:title>
  <dc:creator>Berezin</dc:creator>
  <cp:lastModifiedBy>Oleg Sinew</cp:lastModifiedBy>
  <cp:revision>15</cp:revision>
  <dcterms:created xsi:type="dcterms:W3CDTF">2000-12-25T09:02:52Z</dcterms:created>
  <dcterms:modified xsi:type="dcterms:W3CDTF">2023-06-21T16:42:19Z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463db9cc850140ac9bf619f12069ad82</vt:lpwstr>
  </property>
</Properties>
</file>