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8" r:id="rId8"/>
    <p:sldId id="269" r:id="rId9"/>
    <p:sldId id="262" r:id="rId10"/>
    <p:sldId id="273" r:id="rId11"/>
    <p:sldId id="274" r:id="rId12"/>
    <p:sldId id="263" r:id="rId13"/>
    <p:sldId id="264" r:id="rId14"/>
    <p:sldId id="265" r:id="rId15"/>
    <p:sldId id="267" r:id="rId16"/>
    <p:sldId id="275" r:id="rId17"/>
    <p:sldId id="276" r:id="rId18"/>
    <p:sldId id="266" r:id="rId19"/>
    <p:sldId id="270"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87500"/>
  </p:normalViewPr>
  <p:slideViewPr>
    <p:cSldViewPr snapToGrid="0">
      <p:cViewPr varScale="1">
        <p:scale>
          <a:sx n="94" d="100"/>
          <a:sy n="94" d="100"/>
        </p:scale>
        <p:origin x="1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F5E73-B98A-9C4D-9653-760F2B0321FA}" type="datetimeFigureOut">
              <a:rPr kumimoji="1" lang="zh-CN" altLang="en-US" smtClean="0"/>
              <a:t>2017/3/30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CB001-6D4A-1248-8067-BFDFECBC5712}" type="slidenum">
              <a:rPr kumimoji="1" lang="zh-CN" altLang="en-US" smtClean="0"/>
              <a:t>‹#›</a:t>
            </a:fld>
            <a:endParaRPr kumimoji="1" lang="zh-CN" altLang="en-US"/>
          </a:p>
        </p:txBody>
      </p:sp>
    </p:spTree>
    <p:extLst>
      <p:ext uri="{BB962C8B-B14F-4D97-AF65-F5344CB8AC3E}">
        <p14:creationId xmlns:p14="http://schemas.microsoft.com/office/powerpoint/2010/main" val="2353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latin typeface="Times New Roman" charset="0"/>
                <a:ea typeface="Times New Roman" charset="0"/>
                <a:cs typeface="Times New Roman" charset="0"/>
              </a:rPr>
              <a:t>The author proposed</a:t>
            </a:r>
            <a:r>
              <a:rPr kumimoji="1" lang="en-US" altLang="zh-CN" baseline="0" dirty="0" smtClean="0">
                <a:latin typeface="Times New Roman" charset="0"/>
                <a:ea typeface="Times New Roman" charset="0"/>
                <a:cs typeface="Times New Roman" charset="0"/>
              </a:rPr>
              <a:t> three models for this study, they are </a:t>
            </a:r>
            <a:r>
              <a:rPr kumimoji="1" lang="mr-IN" altLang="zh-CN" baseline="0" dirty="0" smtClean="0">
                <a:latin typeface="Times New Roman" charset="0"/>
                <a:ea typeface="Times New Roman" charset="0"/>
                <a:cs typeface="Times New Roman" charset="0"/>
              </a:rPr>
              <a:t>…</a:t>
            </a:r>
            <a:r>
              <a:rPr kumimoji="1" lang="en-US" altLang="zh-CN" baseline="0" dirty="0" smtClean="0">
                <a:latin typeface="Times New Roman" charset="0"/>
                <a:ea typeface="Times New Roman" charset="0"/>
                <a:cs typeface="Times New Roman" charset="0"/>
              </a:rPr>
              <a:t>,</a:t>
            </a:r>
            <a:endParaRPr kumimoji="1" lang="zh-CN" altLang="en-US" dirty="0">
              <a:latin typeface="Times New Roman" charset="0"/>
              <a:ea typeface="Times New Roman" charset="0"/>
              <a:cs typeface="Times New Roman" charset="0"/>
            </a:endParaRPr>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2</a:t>
            </a:fld>
            <a:endParaRPr kumimoji="1" lang="zh-CN" altLang="en-US"/>
          </a:p>
        </p:txBody>
      </p:sp>
    </p:spTree>
    <p:extLst>
      <p:ext uri="{BB962C8B-B14F-4D97-AF65-F5344CB8AC3E}">
        <p14:creationId xmlns:p14="http://schemas.microsoft.com/office/powerpoint/2010/main" val="1302531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 is the residual plot of the model. We still see some kind of unexplained season</a:t>
            </a:r>
            <a:r>
              <a:rPr kumimoji="1" lang="en-US" altLang="zh-CN" baseline="0" dirty="0" smtClean="0"/>
              <a:t> effect, in the training set, and this effect is more clear in the test set.</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11</a:t>
            </a:fld>
            <a:endParaRPr kumimoji="1" lang="zh-CN" altLang="en-US"/>
          </a:p>
        </p:txBody>
      </p:sp>
    </p:spTree>
    <p:extLst>
      <p:ext uri="{BB962C8B-B14F-4D97-AF65-F5344CB8AC3E}">
        <p14:creationId xmlns:p14="http://schemas.microsoft.com/office/powerpoint/2010/main" val="2606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a:t>
            </a:r>
            <a:r>
              <a:rPr kumimoji="1" lang="en-US" altLang="zh-CN" baseline="0" dirty="0" smtClean="0"/>
              <a:t> to further solve this, the author think Markov Chain may help. </a:t>
            </a:r>
            <a:r>
              <a:rPr kumimoji="1" lang="mr-IN" altLang="zh-CN" baseline="0" dirty="0" smtClean="0"/>
              <a:t>…</a:t>
            </a:r>
            <a:r>
              <a:rPr kumimoji="1" lang="en-US" altLang="zh-CN" baseline="0" dirty="0" smtClean="0"/>
              <a:t> .In this graph, the system has I different states. And the this matrix describe the probability of the state transition among different state. The P11 means if the system is now in state 1, the next time point</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12</a:t>
            </a:fld>
            <a:endParaRPr kumimoji="1" lang="zh-CN" altLang="en-US"/>
          </a:p>
        </p:txBody>
      </p:sp>
    </p:spTree>
    <p:extLst>
      <p:ext uri="{BB962C8B-B14F-4D97-AF65-F5344CB8AC3E}">
        <p14:creationId xmlns:p14="http://schemas.microsoft.com/office/powerpoint/2010/main" val="934537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How</a:t>
            </a:r>
            <a:r>
              <a:rPr kumimoji="1" lang="en-US" altLang="zh-CN" baseline="0" dirty="0" smtClean="0"/>
              <a:t> to incorporate the Markov chain into the previous model. The first three step are </a:t>
            </a:r>
            <a:r>
              <a:rPr kumimoji="1" lang="mr-IN" altLang="zh-CN" baseline="0" dirty="0" smtClean="0"/>
              <a:t>…</a:t>
            </a:r>
            <a:r>
              <a:rPr kumimoji="1" lang="en-US" altLang="zh-CN" baseline="0" dirty="0" smtClean="0"/>
              <a:t> . And we have done this when we build the multiplicative </a:t>
            </a:r>
            <a:r>
              <a:rPr kumimoji="1" lang="en-US" altLang="zh-CN" baseline="0" dirty="0" err="1" smtClean="0"/>
              <a:t>reasoanl</a:t>
            </a:r>
            <a:r>
              <a:rPr kumimoji="1" lang="en-US" altLang="zh-CN" baseline="0" dirty="0" smtClean="0"/>
              <a:t> ARIMA.</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13</a:t>
            </a:fld>
            <a:endParaRPr kumimoji="1" lang="zh-CN" altLang="en-US"/>
          </a:p>
        </p:txBody>
      </p:sp>
    </p:spTree>
    <p:extLst>
      <p:ext uri="{BB962C8B-B14F-4D97-AF65-F5344CB8AC3E}">
        <p14:creationId xmlns:p14="http://schemas.microsoft.com/office/powerpoint/2010/main" val="208826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smtClean="0"/>
              <a:t>The 4</a:t>
            </a:r>
            <a:r>
              <a:rPr kumimoji="1" lang="en-US" altLang="zh-CN" baseline="30000" dirty="0" smtClean="0"/>
              <a:t>th</a:t>
            </a:r>
            <a:r>
              <a:rPr kumimoji="1" lang="en-US" altLang="zh-CN" dirty="0" smtClean="0"/>
              <a:t> step is </a:t>
            </a:r>
            <a:r>
              <a:rPr kumimoji="1" lang="mr-IN" altLang="zh-CN" dirty="0" smtClean="0"/>
              <a:t>…</a:t>
            </a:r>
            <a:r>
              <a:rPr kumimoji="1" lang="en-US" altLang="zh-CN" dirty="0" smtClean="0"/>
              <a:t>. Because wha</a:t>
            </a:r>
            <a:r>
              <a:rPr kumimoji="1" lang="en-US" altLang="zh-CN" baseline="0" dirty="0" smtClean="0"/>
              <a:t>t we get before is a continual measure of the forecast accuracy in each time point, and we need to translate those into the categorical state for </a:t>
            </a:r>
            <a:r>
              <a:rPr kumimoji="1" lang="en-US" altLang="zh-CN" baseline="0" dirty="0" err="1" smtClean="0"/>
              <a:t>markov</a:t>
            </a:r>
            <a:r>
              <a:rPr kumimoji="1" lang="en-US" altLang="zh-CN" baseline="0" dirty="0" smtClean="0"/>
              <a:t> chain. The author divide the deviation range into five groups to indicate overestimate, slightly overestimate, moderate deviation, slightly underestimate and underestimate five state.</a:t>
            </a:r>
          </a:p>
          <a:p>
            <a:pPr marL="228600" indent="-228600">
              <a:buAutoNum type="arabicPeriod"/>
            </a:pPr>
            <a:r>
              <a:rPr kumimoji="1" lang="en-US" altLang="zh-CN" baseline="0" dirty="0" smtClean="0"/>
              <a:t>After that, they did the hypothesis testing to test the process is indeed follow a Markov chain. And they claim yes.</a:t>
            </a:r>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14</a:t>
            </a:fld>
            <a:endParaRPr kumimoji="1" lang="zh-CN" altLang="en-US"/>
          </a:p>
        </p:txBody>
      </p:sp>
    </p:spTree>
    <p:extLst>
      <p:ext uri="{BB962C8B-B14F-4D97-AF65-F5344CB8AC3E}">
        <p14:creationId xmlns:p14="http://schemas.microsoft.com/office/powerpoint/2010/main" val="268192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smtClean="0"/>
              <a:t>The next step</a:t>
            </a:r>
            <a:r>
              <a:rPr kumimoji="1" lang="en-US" altLang="zh-CN" baseline="0" dirty="0" smtClean="0"/>
              <a:t> is to weight the Markov chain. Because the previous multiplicative seasonal ARIMA look 4 lag behind, the weights of each lag should proportional to their corresponding correlation coefficient. And all the weights should sum up to 1.</a:t>
            </a:r>
          </a:p>
          <a:p>
            <a:pPr marL="228600" indent="-228600">
              <a:buAutoNum type="arabicPeriod"/>
            </a:pPr>
            <a:r>
              <a:rPr kumimoji="1" lang="en-US" altLang="zh-CN" baseline="0" dirty="0" smtClean="0"/>
              <a:t>The we calculate the state transition probability matrix for each of the lag. Because we look 4 lag, we have 4 matrix. For examples, the matrix describe the state transition probability between current time x and time x </a:t>
            </a:r>
            <a:r>
              <a:rPr kumimoji="1" lang="mr-IN" altLang="zh-CN" baseline="0" dirty="0" smtClean="0"/>
              <a:t>–</a:t>
            </a:r>
            <a:r>
              <a:rPr kumimoji="1" lang="en-US" altLang="zh-CN" baseline="0" dirty="0" smtClean="0"/>
              <a:t> 4.</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15</a:t>
            </a:fld>
            <a:endParaRPr kumimoji="1" lang="zh-CN" altLang="en-US"/>
          </a:p>
        </p:txBody>
      </p:sp>
    </p:spTree>
    <p:extLst>
      <p:ext uri="{BB962C8B-B14F-4D97-AF65-F5344CB8AC3E}">
        <p14:creationId xmlns:p14="http://schemas.microsoft.com/office/powerpoint/2010/main" val="183165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To</a:t>
            </a:r>
            <a:r>
              <a:rPr kumimoji="1" lang="en-US" altLang="zh-CN" baseline="0" dirty="0" smtClean="0"/>
              <a:t> Forecast the current state, we utilize the state of 1 day, 2, 3, 4 day before, and extract their corresponding probability vector of state </a:t>
            </a:r>
            <a:r>
              <a:rPr kumimoji="1" lang="en-US" altLang="zh-CN" baseline="0" dirty="0" err="1" smtClean="0"/>
              <a:t>transitation</a:t>
            </a:r>
            <a:r>
              <a:rPr kumimoji="1" lang="en-US" altLang="zh-CN"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And combine them by row to </a:t>
            </a:r>
            <a:r>
              <a:rPr kumimoji="1" lang="en-US" altLang="zh-CN" sz="1200" dirty="0" smtClean="0">
                <a:latin typeface="Times New Roman" charset="0"/>
                <a:ea typeface="Times New Roman" charset="0"/>
                <a:cs typeface="Times New Roman" charset="0"/>
              </a:rPr>
              <a:t>determine new probability matrix for predicting the state of time k</a:t>
            </a:r>
            <a:r>
              <a:rPr kumimoji="1" lang="en-US" altLang="zh-CN" sz="1200" dirty="0" smtClean="0">
                <a:latin typeface="+mn-lt"/>
                <a:ea typeface="+mn-ea"/>
                <a:cs typeface="+mn-cs"/>
              </a:rPr>
              <a:t>.</a:t>
            </a:r>
            <a:endParaRPr kumimoji="1" lang="zh-CN" altLang="en-US" sz="1200" dirty="0" smtClean="0">
              <a:latin typeface="Times New Roman" charset="0"/>
              <a:ea typeface="Times New Roman" charset="0"/>
              <a:cs typeface="Times New Roman" charset="0"/>
            </a:endParaRPr>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16</a:t>
            </a:fld>
            <a:endParaRPr kumimoji="1" lang="zh-CN" altLang="en-US"/>
          </a:p>
        </p:txBody>
      </p:sp>
    </p:spTree>
    <p:extLst>
      <p:ext uri="{BB962C8B-B14F-4D97-AF65-F5344CB8AC3E}">
        <p14:creationId xmlns:p14="http://schemas.microsoft.com/office/powerpoint/2010/main" val="810080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smtClean="0"/>
              <a:t>The situation is</a:t>
            </a:r>
            <a:r>
              <a:rPr kumimoji="1" lang="en-US" altLang="zh-CN" baseline="0" dirty="0" smtClean="0"/>
              <a:t> the WCH like many other top hospital in China is facing the problem of being overcrowded and need more effective health care resource allocation, especially bed management.</a:t>
            </a:r>
          </a:p>
          <a:p>
            <a:pPr marL="228600" indent="-228600">
              <a:buAutoNum type="arabicPeriod"/>
            </a:pPr>
            <a:r>
              <a:rPr kumimoji="1" lang="en-US" altLang="zh-CN" baseline="0" dirty="0" smtClean="0"/>
              <a:t>Each day, majority of bed is occupied, but there is some expected capacity to be available next day because of patient discharged.</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3</a:t>
            </a:fld>
            <a:endParaRPr kumimoji="1" lang="zh-CN" altLang="en-US"/>
          </a:p>
        </p:txBody>
      </p:sp>
    </p:spTree>
    <p:extLst>
      <p:ext uri="{BB962C8B-B14F-4D97-AF65-F5344CB8AC3E}">
        <p14:creationId xmlns:p14="http://schemas.microsoft.com/office/powerpoint/2010/main" val="200968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 is some uncertainty</a:t>
            </a:r>
            <a:r>
              <a:rPr kumimoji="1" lang="en-US" altLang="zh-CN" baseline="0" dirty="0" smtClean="0"/>
              <a:t> in terms of the expected capacity. Because there is </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4</a:t>
            </a:fld>
            <a:endParaRPr kumimoji="1" lang="zh-CN" altLang="en-US"/>
          </a:p>
        </p:txBody>
      </p:sp>
    </p:spTree>
    <p:extLst>
      <p:ext uri="{BB962C8B-B14F-4D97-AF65-F5344CB8AC3E}">
        <p14:creationId xmlns:p14="http://schemas.microsoft.com/office/powerpoint/2010/main" val="129615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1. In the preliminary analysis, we can clearly see seasonal patterns</a:t>
            </a:r>
            <a:r>
              <a:rPr kumimoji="1" lang="en-US" altLang="zh-CN" baseline="0" dirty="0" smtClean="0"/>
              <a:t> in the plot.</a:t>
            </a:r>
          </a:p>
          <a:p>
            <a:r>
              <a:rPr kumimoji="1" lang="en-US" altLang="zh-CN" baseline="0" dirty="0" smtClean="0"/>
              <a:t>2. Weekday has more discharged patients than weekend, and among weekdays, Monday and Friday has higher numbers of patients discharged</a:t>
            </a:r>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5</a:t>
            </a:fld>
            <a:endParaRPr kumimoji="1" lang="zh-CN" altLang="en-US"/>
          </a:p>
        </p:txBody>
      </p:sp>
    </p:spTree>
    <p:extLst>
      <p:ext uri="{BB962C8B-B14F-4D97-AF65-F5344CB8AC3E}">
        <p14:creationId xmlns:p14="http://schemas.microsoft.com/office/powerpoint/2010/main" val="27387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smtClean="0"/>
              <a:t>It</a:t>
            </a:r>
            <a:r>
              <a:rPr kumimoji="1" lang="en-US" altLang="zh-CN" baseline="0" dirty="0" smtClean="0"/>
              <a:t> takes three steps. First it regress the daily discharged value on the day index along with the dummy variables to model the seasonal effect.</a:t>
            </a:r>
          </a:p>
          <a:p>
            <a:pPr marL="228600" indent="-228600">
              <a:buAutoNum type="arabicPeriod"/>
            </a:pPr>
            <a:r>
              <a:rPr kumimoji="1" lang="en-US" altLang="zh-CN" dirty="0" smtClean="0"/>
              <a:t>If we assume it</a:t>
            </a:r>
            <a:r>
              <a:rPr kumimoji="1" lang="en-US" altLang="zh-CN" baseline="0" dirty="0" smtClean="0"/>
              <a:t> is the day-of-the-week effect, we have 7 dummy variables for the effect of Monday to Sunday respectively. And alpha is the </a:t>
            </a:r>
            <a:r>
              <a:rPr kumimoji="1" lang="en-US" altLang="zh-CN" baseline="0" dirty="0" err="1" smtClean="0"/>
              <a:t>coffecicient</a:t>
            </a:r>
            <a:r>
              <a:rPr kumimoji="1" lang="en-US" altLang="zh-CN" baseline="0" dirty="0" smtClean="0"/>
              <a:t> of the day index.</a:t>
            </a:r>
          </a:p>
          <a:p>
            <a:pPr marL="228600" indent="-228600">
              <a:buAutoNum type="arabicPeriod"/>
            </a:pPr>
            <a:r>
              <a:rPr kumimoji="1" lang="en-US" altLang="zh-CN" baseline="0" dirty="0" smtClean="0"/>
              <a:t>Next we calculate the residuals between the real observed value and predicted value, and fit conventional ARIMA model to the residuals.</a:t>
            </a:r>
          </a:p>
          <a:p>
            <a:pPr marL="228600" indent="-228600">
              <a:buAutoNum type="arabicPeriod"/>
            </a:pPr>
            <a:r>
              <a:rPr kumimoji="1" lang="en-US" altLang="zh-CN" baseline="0" dirty="0" smtClean="0"/>
              <a:t>And as claimed by the author, from BIC</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6</a:t>
            </a:fld>
            <a:endParaRPr kumimoji="1" lang="zh-CN" altLang="en-US"/>
          </a:p>
        </p:txBody>
      </p:sp>
    </p:spTree>
    <p:extLst>
      <p:ext uri="{BB962C8B-B14F-4D97-AF65-F5344CB8AC3E}">
        <p14:creationId xmlns:p14="http://schemas.microsoft.com/office/powerpoint/2010/main" val="332936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 is the final fitted model. We se</a:t>
            </a:r>
            <a:r>
              <a:rPr kumimoji="1" lang="en-US" altLang="zh-CN" baseline="0" dirty="0" smtClean="0"/>
              <a:t>e all coefficient have small p-value. And consistent with what we see before, Monday and Friday have high coefficient, and Saturday and Sunday has small coefficients.</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7</a:t>
            </a:fld>
            <a:endParaRPr kumimoji="1" lang="zh-CN" altLang="en-US"/>
          </a:p>
        </p:txBody>
      </p:sp>
    </p:spTree>
    <p:extLst>
      <p:ext uri="{BB962C8B-B14F-4D97-AF65-F5344CB8AC3E}">
        <p14:creationId xmlns:p14="http://schemas.microsoft.com/office/powerpoint/2010/main" val="69832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These are</a:t>
            </a:r>
            <a:r>
              <a:rPr kumimoji="1" lang="en-US" altLang="zh-CN" baseline="0" dirty="0" smtClean="0"/>
              <a:t> the autocorrelation coefficient plot of the original time series and differencing time series. On the left hand right, we see clear seasonal pattern. But on the right hand side, even after differencing, the seasonal effect is not complete removed, which indicate there is still higher order correlation exist among the different seasons.</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8</a:t>
            </a:fld>
            <a:endParaRPr kumimoji="1" lang="zh-CN" altLang="en-US"/>
          </a:p>
        </p:txBody>
      </p:sp>
    </p:spTree>
    <p:extLst>
      <p:ext uri="{BB962C8B-B14F-4D97-AF65-F5344CB8AC3E}">
        <p14:creationId xmlns:p14="http://schemas.microsoft.com/office/powerpoint/2010/main" val="150802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Then the author</a:t>
            </a:r>
            <a:r>
              <a:rPr kumimoji="1" lang="en-US" altLang="zh-CN" baseline="0" dirty="0" smtClean="0"/>
              <a:t> build another model to address this problem, it is called the multiplicative seasonal ARIMA.</a:t>
            </a:r>
          </a:p>
          <a:p>
            <a:r>
              <a:rPr kumimoji="1" lang="en-US" altLang="zh-CN" baseline="0" dirty="0" smtClean="0"/>
              <a:t>It is combined by a non-seasonal ARIMA model and a seasonal ARIMA model to estimate the seasonal effect with multiplicative correlations between them</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9</a:t>
            </a:fld>
            <a:endParaRPr kumimoji="1" lang="zh-CN" altLang="en-US"/>
          </a:p>
        </p:txBody>
      </p:sp>
    </p:spTree>
    <p:extLst>
      <p:ext uri="{BB962C8B-B14F-4D97-AF65-F5344CB8AC3E}">
        <p14:creationId xmlns:p14="http://schemas.microsoft.com/office/powerpoint/2010/main" val="196700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a:t>
            </a:r>
            <a:r>
              <a:rPr kumimoji="1" lang="en-US" altLang="zh-CN" baseline="0" dirty="0" smtClean="0"/>
              <a:t> the final result. The author claimed, they tried many different models, and this is the best one.</a:t>
            </a:r>
            <a:endParaRPr kumimoji="1" lang="zh-CN" altLang="en-US" dirty="0"/>
          </a:p>
        </p:txBody>
      </p:sp>
      <p:sp>
        <p:nvSpPr>
          <p:cNvPr id="4" name="幻灯片编号占位符 3"/>
          <p:cNvSpPr>
            <a:spLocks noGrp="1"/>
          </p:cNvSpPr>
          <p:nvPr>
            <p:ph type="sldNum" sz="quarter" idx="10"/>
          </p:nvPr>
        </p:nvSpPr>
        <p:spPr/>
        <p:txBody>
          <a:bodyPr/>
          <a:lstStyle/>
          <a:p>
            <a:fld id="{EB5CB001-6D4A-1248-8067-BFDFECBC5712}" type="slidenum">
              <a:rPr kumimoji="1" lang="zh-CN" altLang="en-US" smtClean="0"/>
              <a:t>10</a:t>
            </a:fld>
            <a:endParaRPr kumimoji="1" lang="zh-CN" altLang="en-US"/>
          </a:p>
        </p:txBody>
      </p:sp>
    </p:spTree>
    <p:extLst>
      <p:ext uri="{BB962C8B-B14F-4D97-AF65-F5344CB8AC3E}">
        <p14:creationId xmlns:p14="http://schemas.microsoft.com/office/powerpoint/2010/main" val="177533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E1A2F5-475F-4E16-8782-C18AB2B7F56D}"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420457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1A2F5-475F-4E16-8782-C18AB2B7F56D}"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25274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1A2F5-475F-4E16-8782-C18AB2B7F56D}"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300672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E1A2F5-475F-4E16-8782-C18AB2B7F56D}"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217346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E1A2F5-475F-4E16-8782-C18AB2B7F56D}" type="datetimeFigureOut">
              <a:rPr lang="en-US" smtClean="0"/>
              <a:t>3/30/17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13856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E1A2F5-475F-4E16-8782-C18AB2B7F56D}"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376374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E1A2F5-475F-4E16-8782-C18AB2B7F56D}" type="datetimeFigureOut">
              <a:rPr lang="en-US" smtClean="0"/>
              <a:t>3/30/17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138740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E1A2F5-475F-4E16-8782-C18AB2B7F56D}" type="datetimeFigureOut">
              <a:rPr lang="en-US" smtClean="0"/>
              <a:t>3/30/17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61488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1A2F5-475F-4E16-8782-C18AB2B7F56D}" type="datetimeFigureOut">
              <a:rPr lang="en-US" smtClean="0"/>
              <a:t>3/30/17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224801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BE1A2F5-475F-4E16-8782-C18AB2B7F56D}"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179569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BE1A2F5-475F-4E16-8782-C18AB2B7F56D}" type="datetimeFigureOut">
              <a:rPr lang="en-US" smtClean="0"/>
              <a:t>3/30/17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595947-5836-48D5-ADBA-30833B3A5B3C}" type="slidenum">
              <a:rPr lang="en-US" smtClean="0"/>
              <a:t>‹#›</a:t>
            </a:fld>
            <a:endParaRPr lang="en-US"/>
          </a:p>
        </p:txBody>
      </p:sp>
    </p:spTree>
    <p:extLst>
      <p:ext uri="{BB962C8B-B14F-4D97-AF65-F5344CB8AC3E}">
        <p14:creationId xmlns:p14="http://schemas.microsoft.com/office/powerpoint/2010/main" val="2086021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BE1A2F5-475F-4E16-8782-C18AB2B7F56D}" type="datetimeFigureOut">
              <a:rPr lang="en-US" smtClean="0"/>
              <a:t>3/30/17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595947-5836-48D5-ADBA-30833B3A5B3C}" type="slidenum">
              <a:rPr lang="en-US" smtClean="0"/>
              <a:t>‹#›</a:t>
            </a:fld>
            <a:endParaRPr lang="en-US"/>
          </a:p>
        </p:txBody>
      </p:sp>
    </p:spTree>
    <p:extLst>
      <p:ext uri="{BB962C8B-B14F-4D97-AF65-F5344CB8AC3E}">
        <p14:creationId xmlns:p14="http://schemas.microsoft.com/office/powerpoint/2010/main" val="31058558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200" b="1" dirty="0" smtClean="0">
                <a:solidFill>
                  <a:schemeClr val="accent6"/>
                </a:solidFill>
                <a:latin typeface="Arial Black" panose="020B0A04020102020204" pitchFamily="34" charset="0"/>
              </a:rPr>
              <a:t>Time-Series Approach for Forecasting the Number of Hospital Daily Discharged Inpatients</a:t>
            </a:r>
            <a:endParaRPr lang="en-US" sz="3200" b="1" dirty="0">
              <a:solidFill>
                <a:schemeClr val="accent6"/>
              </a:solidFill>
              <a:latin typeface="Arial Black" panose="020B0A04020102020204" pitchFamily="34" charset="0"/>
            </a:endParaRPr>
          </a:p>
        </p:txBody>
      </p:sp>
      <p:sp>
        <p:nvSpPr>
          <p:cNvPr id="3" name="Subtitle 2"/>
          <p:cNvSpPr>
            <a:spLocks noGrp="1"/>
          </p:cNvSpPr>
          <p:nvPr>
            <p:ph type="subTitle" idx="1"/>
          </p:nvPr>
        </p:nvSpPr>
        <p:spPr>
          <a:xfrm>
            <a:off x="1143000" y="3745524"/>
            <a:ext cx="6858000" cy="2444262"/>
          </a:xfrm>
        </p:spPr>
        <p:txBody>
          <a:bodyPr>
            <a:normAutofit/>
          </a:bodyPr>
          <a:lstStyle/>
          <a:p>
            <a:pPr algn="l"/>
            <a:r>
              <a:rPr lang="en-US" sz="1400" i="1" dirty="0" smtClean="0">
                <a:solidFill>
                  <a:schemeClr val="bg1">
                    <a:lumMod val="50000"/>
                  </a:schemeClr>
                </a:solidFill>
                <a:latin typeface="Arial" panose="020B0604020202020204" pitchFamily="34" charset="0"/>
                <a:cs typeface="Arial" panose="020B0604020202020204" pitchFamily="34" charset="0"/>
              </a:rPr>
              <a:t>Zhu, Ting, et al. "Time Series Approaches for Forecasting the Number of Hospital Daily Discharged Inpatients." IEEE journal of biomedical and health informatics (2015).</a:t>
            </a:r>
          </a:p>
          <a:p>
            <a:pPr algn="l"/>
            <a:endParaRPr lang="en-US" dirty="0">
              <a:latin typeface="Arial" panose="020B0604020202020204" pitchFamily="34" charset="0"/>
              <a:cs typeface="Arial" panose="020B0604020202020204" pitchFamily="34" charset="0"/>
            </a:endParaRPr>
          </a:p>
          <a:p>
            <a:pPr algn="l"/>
            <a:r>
              <a:rPr lang="en-US" sz="1600" dirty="0" smtClean="0">
                <a:latin typeface="Arial" panose="020B0604020202020204" pitchFamily="34" charset="0"/>
                <a:cs typeface="Arial" panose="020B0604020202020204" pitchFamily="34" charset="0"/>
              </a:rPr>
              <a:t>Minzhe Zhang</a:t>
            </a:r>
          </a:p>
          <a:p>
            <a:pPr algn="l"/>
            <a:r>
              <a:rPr lang="en-US" sz="1600" dirty="0" smtClean="0">
                <a:latin typeface="Arial" panose="020B0604020202020204" pitchFamily="34" charset="0"/>
                <a:cs typeface="Arial" panose="020B0604020202020204" pitchFamily="34" charset="0"/>
              </a:rPr>
              <a:t>3/30</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503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i="1" dirty="0" smtClean="0">
                <a:latin typeface="Times New Roman" panose="02020603050405020304" pitchFamily="18" charset="0"/>
                <a:cs typeface="Times New Roman" panose="02020603050405020304" pitchFamily="18" charset="0"/>
              </a:rPr>
              <a:t>ARIMA (1, 0, 4) × (0, 1, 1)</a:t>
            </a:r>
            <a:r>
              <a:rPr lang="en-US" sz="1800" i="1" baseline="-25000" dirty="0" smtClean="0">
                <a:latin typeface="Times New Roman" panose="02020603050405020304" pitchFamily="18" charset="0"/>
                <a:cs typeface="Times New Roman" panose="02020603050405020304" pitchFamily="18" charset="0"/>
              </a:rPr>
              <a:t>7</a:t>
            </a:r>
            <a:endParaRPr lang="en-US" sz="1800" i="1" baseline="-25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628650" y="365126"/>
            <a:ext cx="7886700" cy="733911"/>
          </a:xfrm>
        </p:spPr>
        <p:txBody>
          <a:bodyPr>
            <a:noAutofit/>
          </a:bodyPr>
          <a:lstStyle/>
          <a:p>
            <a:r>
              <a:rPr lang="en-US" sz="2800" b="1" dirty="0">
                <a:solidFill>
                  <a:schemeClr val="accent6"/>
                </a:solidFill>
                <a:latin typeface="Arial Black" panose="020B0A04020102020204" pitchFamily="34" charset="0"/>
              </a:rPr>
              <a:t>Multiplicative Seasonal ARIMA </a:t>
            </a:r>
            <a:r>
              <a:rPr lang="en-US" sz="2800" b="1" dirty="0" smtClean="0">
                <a:solidFill>
                  <a:schemeClr val="accent6"/>
                </a:solidFill>
                <a:latin typeface="Arial Black" panose="020B0A04020102020204" pitchFamily="34" charset="0"/>
              </a:rPr>
              <a:t>(MSARIMA)</a:t>
            </a:r>
            <a:endParaRPr lang="en-US" sz="2800" b="1" dirty="0">
              <a:solidFill>
                <a:schemeClr val="accent6"/>
              </a:solidFill>
              <a:latin typeface="Arial Black" panose="020B0A04020102020204" pitchFamily="34" charset="0"/>
            </a:endParaRPr>
          </a:p>
        </p:txBody>
      </p:sp>
      <p:pic>
        <p:nvPicPr>
          <p:cNvPr id="5" name="Picture 4"/>
          <p:cNvPicPr>
            <a:picLocks noChangeAspect="1"/>
          </p:cNvPicPr>
          <p:nvPr/>
        </p:nvPicPr>
        <p:blipFill>
          <a:blip r:embed="rId3"/>
          <a:stretch>
            <a:fillRect/>
          </a:stretch>
        </p:blipFill>
        <p:spPr>
          <a:xfrm>
            <a:off x="824279" y="2202107"/>
            <a:ext cx="5040191" cy="562590"/>
          </a:xfrm>
          <a:prstGeom prst="rect">
            <a:avLst/>
          </a:prstGeom>
        </p:spPr>
      </p:pic>
      <p:pic>
        <p:nvPicPr>
          <p:cNvPr id="6" name="Picture 5"/>
          <p:cNvPicPr>
            <a:picLocks noChangeAspect="1"/>
          </p:cNvPicPr>
          <p:nvPr/>
        </p:nvPicPr>
        <p:blipFill>
          <a:blip r:embed="rId4"/>
          <a:stretch>
            <a:fillRect/>
          </a:stretch>
        </p:blipFill>
        <p:spPr>
          <a:xfrm>
            <a:off x="824279" y="3360801"/>
            <a:ext cx="4654795" cy="1327761"/>
          </a:xfrm>
          <a:prstGeom prst="rect">
            <a:avLst/>
          </a:prstGeom>
        </p:spPr>
      </p:pic>
    </p:spTree>
    <p:extLst>
      <p:ext uri="{BB962C8B-B14F-4D97-AF65-F5344CB8AC3E}">
        <p14:creationId xmlns:p14="http://schemas.microsoft.com/office/powerpoint/2010/main" val="173287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733911"/>
          </a:xfrm>
        </p:spPr>
        <p:txBody>
          <a:bodyPr>
            <a:noAutofit/>
          </a:bodyPr>
          <a:lstStyle/>
          <a:p>
            <a:r>
              <a:rPr lang="en-US" sz="2800" b="1" dirty="0">
                <a:solidFill>
                  <a:schemeClr val="accent6"/>
                </a:solidFill>
                <a:latin typeface="Arial Black" panose="020B0A04020102020204" pitchFamily="34" charset="0"/>
              </a:rPr>
              <a:t>Multiplicative Seasonal ARIMA </a:t>
            </a:r>
            <a:r>
              <a:rPr lang="en-US" sz="2800" b="1" dirty="0" smtClean="0">
                <a:solidFill>
                  <a:schemeClr val="accent6"/>
                </a:solidFill>
                <a:latin typeface="Arial Black" panose="020B0A04020102020204" pitchFamily="34" charset="0"/>
              </a:rPr>
              <a:t>(MSARIMA)</a:t>
            </a:r>
            <a:endParaRPr lang="en-US" sz="2800" b="1" dirty="0">
              <a:solidFill>
                <a:schemeClr val="accent6"/>
              </a:solidFill>
              <a:latin typeface="Arial Black" panose="020B0A04020102020204" pitchFamily="34" charset="0"/>
            </a:endParaRPr>
          </a:p>
        </p:txBody>
      </p:sp>
      <p:sp>
        <p:nvSpPr>
          <p:cNvPr id="2" name="Content Placeholder 1"/>
          <p:cNvSpPr>
            <a:spLocks noGrp="1"/>
          </p:cNvSpPr>
          <p:nvPr>
            <p:ph idx="1"/>
          </p:nvPr>
        </p:nvSpPr>
        <p:spPr/>
        <p:txBody>
          <a:bodyPr/>
          <a:lstStyle/>
          <a:p>
            <a:endParaRPr lang="en-US"/>
          </a:p>
        </p:txBody>
      </p:sp>
      <p:pic>
        <p:nvPicPr>
          <p:cNvPr id="7" name="Picture 6"/>
          <p:cNvPicPr>
            <a:picLocks noChangeAspect="1"/>
          </p:cNvPicPr>
          <p:nvPr/>
        </p:nvPicPr>
        <p:blipFill>
          <a:blip r:embed="rId3"/>
          <a:stretch>
            <a:fillRect/>
          </a:stretch>
        </p:blipFill>
        <p:spPr>
          <a:xfrm>
            <a:off x="628650" y="1769189"/>
            <a:ext cx="5578719" cy="4407774"/>
          </a:xfrm>
          <a:prstGeom prst="rect">
            <a:avLst/>
          </a:prstGeom>
        </p:spPr>
      </p:pic>
    </p:spTree>
    <p:extLst>
      <p:ext uri="{BB962C8B-B14F-4D97-AF65-F5344CB8AC3E}">
        <p14:creationId xmlns:p14="http://schemas.microsoft.com/office/powerpoint/2010/main" val="418197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45988"/>
          </a:xfrm>
        </p:spPr>
        <p:txBody>
          <a:bodyPr>
            <a:normAutofit/>
          </a:bodyPr>
          <a:lstStyle/>
          <a:p>
            <a:r>
              <a:rPr lang="en-US" sz="2800" b="1" dirty="0" smtClean="0">
                <a:solidFill>
                  <a:schemeClr val="accent6"/>
                </a:solidFill>
                <a:latin typeface="Arial Black" panose="020B0A04020102020204" pitchFamily="34" charset="0"/>
              </a:rPr>
              <a:t>Markov Chain Model</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547446"/>
            <a:ext cx="7886700" cy="4629517"/>
          </a:xfrm>
        </p:spPr>
        <p:txBody>
          <a:bodyPr>
            <a:normAutofit/>
          </a:bodyPr>
          <a:lstStyle/>
          <a:p>
            <a:r>
              <a:rPr lang="en-US" sz="1800" dirty="0" smtClean="0">
                <a:latin typeface="Times New Roman" charset="0"/>
                <a:ea typeface="Times New Roman" charset="0"/>
                <a:cs typeface="Times New Roman" charset="0"/>
              </a:rPr>
              <a:t>Markov chain is a approach to model stochastic processes with discrete time and state</a:t>
            </a:r>
            <a:endParaRPr lang="en-US" sz="1800" dirty="0">
              <a:latin typeface="Times New Roman" charset="0"/>
              <a:ea typeface="Times New Roman" charset="0"/>
              <a:cs typeface="Times New Roman" charset="0"/>
            </a:endParaRPr>
          </a:p>
        </p:txBody>
      </p:sp>
      <p:pic>
        <p:nvPicPr>
          <p:cNvPr id="4" name="Picture 3"/>
          <p:cNvPicPr>
            <a:picLocks noChangeAspect="1"/>
          </p:cNvPicPr>
          <p:nvPr/>
        </p:nvPicPr>
        <p:blipFill>
          <a:blip r:embed="rId3"/>
          <a:stretch>
            <a:fillRect/>
          </a:stretch>
        </p:blipFill>
        <p:spPr>
          <a:xfrm>
            <a:off x="809990" y="2405918"/>
            <a:ext cx="6486525" cy="1828800"/>
          </a:xfrm>
          <a:prstGeom prst="rect">
            <a:avLst/>
          </a:prstGeom>
        </p:spPr>
      </p:pic>
      <p:pic>
        <p:nvPicPr>
          <p:cNvPr id="5" name="Picture 4"/>
          <p:cNvPicPr>
            <a:picLocks noChangeAspect="1"/>
          </p:cNvPicPr>
          <p:nvPr/>
        </p:nvPicPr>
        <p:blipFill>
          <a:blip r:embed="rId4"/>
          <a:stretch>
            <a:fillRect/>
          </a:stretch>
        </p:blipFill>
        <p:spPr>
          <a:xfrm>
            <a:off x="809990" y="4590586"/>
            <a:ext cx="2365499" cy="1230509"/>
          </a:xfrm>
          <a:prstGeom prst="rect">
            <a:avLst/>
          </a:prstGeom>
        </p:spPr>
      </p:pic>
    </p:spTree>
    <p:extLst>
      <p:ext uri="{BB962C8B-B14F-4D97-AF65-F5344CB8AC3E}">
        <p14:creationId xmlns:p14="http://schemas.microsoft.com/office/powerpoint/2010/main" val="2305413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8551"/>
          </a:xfrm>
        </p:spPr>
        <p:txBody>
          <a:bodyPr>
            <a:normAutofit/>
          </a:bodyPr>
          <a:lstStyle/>
          <a:p>
            <a:r>
              <a:rPr lang="en-US" sz="2800" b="1" dirty="0" smtClean="0">
                <a:solidFill>
                  <a:schemeClr val="accent6"/>
                </a:solidFill>
                <a:latin typeface="Arial Black" panose="020B0A04020102020204" pitchFamily="34" charset="0"/>
              </a:rPr>
              <a:t>Combinatorial Model of MSARIMA and Weighted Markov Chain</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749669"/>
            <a:ext cx="7886700" cy="4427294"/>
          </a:xfrm>
        </p:spPr>
        <p:txBody>
          <a:bodyPr>
            <a:normAutofit/>
          </a:bodyPr>
          <a:lstStyle/>
          <a:p>
            <a:pPr marL="457200" indent="-457200">
              <a:buFont typeface="+mj-lt"/>
              <a:buAutoNum type="arabicPeriod"/>
            </a:pPr>
            <a:r>
              <a:rPr lang="en-US" sz="1800" dirty="0" smtClean="0">
                <a:latin typeface="Times New Roman" charset="0"/>
                <a:ea typeface="Times New Roman" charset="0"/>
                <a:cs typeface="Times New Roman" charset="0"/>
              </a:rPr>
              <a:t>Suppose a Time Series</a:t>
            </a:r>
          </a:p>
          <a:p>
            <a:pPr marL="457200" indent="-457200">
              <a:buFont typeface="+mj-lt"/>
              <a:buAutoNum type="arabicPeriod"/>
            </a:pPr>
            <a:endParaRPr lang="en-US" sz="1800" dirty="0">
              <a:latin typeface="Times New Roman" charset="0"/>
              <a:ea typeface="Times New Roman" charset="0"/>
              <a:cs typeface="Times New Roman" charset="0"/>
            </a:endParaRPr>
          </a:p>
          <a:p>
            <a:pPr marL="457200" indent="-457200">
              <a:buFont typeface="+mj-lt"/>
              <a:buAutoNum type="arabicPeriod"/>
            </a:pPr>
            <a:endParaRPr lang="en-US" sz="1800" dirty="0" smtClean="0">
              <a:latin typeface="Times New Roman" charset="0"/>
              <a:ea typeface="Times New Roman" charset="0"/>
              <a:cs typeface="Times New Roman" charset="0"/>
            </a:endParaRPr>
          </a:p>
          <a:p>
            <a:pPr marL="457200" indent="-457200">
              <a:buFont typeface="+mj-lt"/>
              <a:buAutoNum type="arabicPeriod"/>
            </a:pPr>
            <a:r>
              <a:rPr lang="en-US" sz="1800" dirty="0" smtClean="0">
                <a:latin typeface="Times New Roman" charset="0"/>
                <a:ea typeface="Times New Roman" charset="0"/>
                <a:cs typeface="Times New Roman" charset="0"/>
              </a:rPr>
              <a:t>Fitting Function</a:t>
            </a:r>
          </a:p>
          <a:p>
            <a:pPr marL="457200" indent="-457200">
              <a:buFont typeface="+mj-lt"/>
              <a:buAutoNum type="arabicPeriod"/>
            </a:pPr>
            <a:endParaRPr lang="en-US" sz="1800" dirty="0">
              <a:latin typeface="Times New Roman" charset="0"/>
              <a:ea typeface="Times New Roman" charset="0"/>
              <a:cs typeface="Times New Roman" charset="0"/>
            </a:endParaRPr>
          </a:p>
          <a:p>
            <a:pPr marL="457200" indent="-457200">
              <a:buFont typeface="+mj-lt"/>
              <a:buAutoNum type="arabicPeriod"/>
            </a:pPr>
            <a:endParaRPr lang="en-US" sz="1800" dirty="0" smtClean="0">
              <a:latin typeface="Times New Roman" charset="0"/>
              <a:ea typeface="Times New Roman" charset="0"/>
              <a:cs typeface="Times New Roman" charset="0"/>
            </a:endParaRPr>
          </a:p>
          <a:p>
            <a:pPr marL="457200" indent="-457200">
              <a:buFont typeface="+mj-lt"/>
              <a:buAutoNum type="arabicPeriod"/>
            </a:pPr>
            <a:endParaRPr lang="en-US" sz="1800" dirty="0">
              <a:latin typeface="Times New Roman" charset="0"/>
              <a:ea typeface="Times New Roman" charset="0"/>
              <a:cs typeface="Times New Roman" charset="0"/>
            </a:endParaRPr>
          </a:p>
          <a:p>
            <a:pPr marL="457200" indent="-457200">
              <a:buFont typeface="+mj-lt"/>
              <a:buAutoNum type="arabicPeriod"/>
            </a:pPr>
            <a:r>
              <a:rPr lang="en-US" sz="1800" dirty="0" smtClean="0">
                <a:latin typeface="Times New Roman" charset="0"/>
                <a:ea typeface="Times New Roman" charset="0"/>
                <a:cs typeface="Times New Roman" charset="0"/>
              </a:rPr>
              <a:t>Calculate </a:t>
            </a:r>
            <a:r>
              <a:rPr lang="en-US" sz="1800" dirty="0" smtClean="0">
                <a:latin typeface="Times New Roman" charset="0"/>
                <a:ea typeface="Times New Roman" charset="0"/>
                <a:cs typeface="Times New Roman" charset="0"/>
              </a:rPr>
              <a:t>Performance Measures</a:t>
            </a:r>
            <a:endParaRPr lang="en-US" sz="1800" dirty="0">
              <a:latin typeface="Times New Roman" charset="0"/>
              <a:ea typeface="Times New Roman" charset="0"/>
              <a:cs typeface="Times New Roman" charset="0"/>
            </a:endParaRPr>
          </a:p>
        </p:txBody>
      </p:sp>
      <p:pic>
        <p:nvPicPr>
          <p:cNvPr id="4" name="Picture 3"/>
          <p:cNvPicPr>
            <a:picLocks noChangeAspect="1"/>
          </p:cNvPicPr>
          <p:nvPr/>
        </p:nvPicPr>
        <p:blipFill>
          <a:blip r:embed="rId3"/>
          <a:stretch>
            <a:fillRect/>
          </a:stretch>
        </p:blipFill>
        <p:spPr>
          <a:xfrm>
            <a:off x="962758" y="2113819"/>
            <a:ext cx="2914649" cy="311991"/>
          </a:xfrm>
          <a:prstGeom prst="rect">
            <a:avLst/>
          </a:prstGeom>
        </p:spPr>
      </p:pic>
      <p:pic>
        <p:nvPicPr>
          <p:cNvPr id="5" name="Picture 4"/>
          <p:cNvPicPr>
            <a:picLocks noChangeAspect="1"/>
          </p:cNvPicPr>
          <p:nvPr/>
        </p:nvPicPr>
        <p:blipFill>
          <a:blip r:embed="rId4"/>
          <a:stretch>
            <a:fillRect/>
          </a:stretch>
        </p:blipFill>
        <p:spPr>
          <a:xfrm>
            <a:off x="962758" y="3149557"/>
            <a:ext cx="4251080" cy="731282"/>
          </a:xfrm>
          <a:prstGeom prst="rect">
            <a:avLst/>
          </a:prstGeom>
        </p:spPr>
      </p:pic>
      <p:pic>
        <p:nvPicPr>
          <p:cNvPr id="6" name="Picture 5"/>
          <p:cNvPicPr>
            <a:picLocks noChangeAspect="1"/>
          </p:cNvPicPr>
          <p:nvPr/>
        </p:nvPicPr>
        <p:blipFill>
          <a:blip r:embed="rId5"/>
          <a:stretch>
            <a:fillRect/>
          </a:stretch>
        </p:blipFill>
        <p:spPr>
          <a:xfrm>
            <a:off x="962758" y="4604586"/>
            <a:ext cx="2721587" cy="582117"/>
          </a:xfrm>
          <a:prstGeom prst="rect">
            <a:avLst/>
          </a:prstGeom>
        </p:spPr>
      </p:pic>
    </p:spTree>
    <p:extLst>
      <p:ext uri="{BB962C8B-B14F-4D97-AF65-F5344CB8AC3E}">
        <p14:creationId xmlns:p14="http://schemas.microsoft.com/office/powerpoint/2010/main" val="1999005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425060" y="5139695"/>
            <a:ext cx="2196435" cy="338554"/>
          </a:xfrm>
          <a:prstGeom prst="rect">
            <a:avLst/>
          </a:prstGeom>
          <a:noFill/>
        </p:spPr>
        <p:txBody>
          <a:bodyPr wrap="none" rtlCol="0">
            <a:spAutoFit/>
          </a:bodyPr>
          <a:lstStyle/>
          <a:p>
            <a:r>
              <a:rPr lang="en-US" sz="1600" dirty="0" smtClean="0">
                <a:solidFill>
                  <a:schemeClr val="accent2"/>
                </a:solidFill>
                <a:latin typeface="Arial" panose="020B0604020202020204" pitchFamily="34" charset="0"/>
                <a:cs typeface="Arial" panose="020B0604020202020204" pitchFamily="34" charset="0"/>
              </a:rPr>
              <a:t>&gt;                       </a:t>
            </a:r>
            <a:r>
              <a:rPr lang="en-US" altLang="zh-CN" sz="1200" dirty="0" smtClean="0">
                <a:solidFill>
                  <a:schemeClr val="accent2"/>
                </a:solidFill>
                <a:latin typeface="Arial" panose="020B0604020202020204" pitchFamily="34" charset="0"/>
                <a:cs typeface="Arial" panose="020B0604020202020204" pitchFamily="34" charset="0"/>
              </a:rPr>
              <a:t>α = 0.05</a:t>
            </a:r>
            <a:endParaRPr lang="en-US" sz="1400" dirty="0">
              <a:solidFill>
                <a:schemeClr val="accent2"/>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65126"/>
            <a:ext cx="7886700" cy="1041643"/>
          </a:xfrm>
        </p:spPr>
        <p:txBody>
          <a:bodyPr>
            <a:normAutofit/>
          </a:bodyPr>
          <a:lstStyle/>
          <a:p>
            <a:r>
              <a:rPr lang="en-US" sz="2800" b="1" dirty="0" smtClean="0">
                <a:solidFill>
                  <a:schemeClr val="accent6"/>
                </a:solidFill>
                <a:latin typeface="Arial Black" panose="020B0A04020102020204" pitchFamily="34" charset="0"/>
              </a:rPr>
              <a:t>Combinatorial Model of MSARIMA and Weighted Markov Chain</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sz="1800" dirty="0" smtClean="0">
                <a:latin typeface="Times New Roman" charset="0"/>
                <a:ea typeface="Times New Roman" charset="0"/>
                <a:cs typeface="Times New Roman" charset="0"/>
              </a:rPr>
              <a:t>State Confirming and Categorization</a:t>
            </a:r>
          </a:p>
          <a:p>
            <a:pPr marL="342900" lvl="1" indent="0">
              <a:buNone/>
            </a:pPr>
            <a:r>
              <a:rPr lang="es-ES" sz="1400" dirty="0">
                <a:latin typeface="Times New Roman" charset="0"/>
                <a:ea typeface="Times New Roman" charset="0"/>
                <a:cs typeface="Times New Roman" charset="0"/>
              </a:rPr>
              <a:t>(</a:t>
            </a:r>
            <a:r>
              <a:rPr lang="es-ES" sz="1400" i="1" dirty="0">
                <a:latin typeface="Times New Roman" charset="0"/>
                <a:ea typeface="Times New Roman" charset="0"/>
                <a:cs typeface="Times New Roman" charset="0"/>
              </a:rPr>
              <a:t>−∞, Y − S</a:t>
            </a:r>
            <a:r>
              <a:rPr lang="es-ES" sz="1400" dirty="0">
                <a:latin typeface="Times New Roman" charset="0"/>
                <a:ea typeface="Times New Roman" charset="0"/>
                <a:cs typeface="Times New Roman" charset="0"/>
              </a:rPr>
              <a:t>], (</a:t>
            </a:r>
            <a:r>
              <a:rPr lang="es-ES" sz="1400" i="1" dirty="0">
                <a:latin typeface="Times New Roman" charset="0"/>
                <a:ea typeface="Times New Roman" charset="0"/>
                <a:cs typeface="Times New Roman" charset="0"/>
              </a:rPr>
              <a:t>Y − S, Y − </a:t>
            </a:r>
            <a:r>
              <a:rPr lang="es-ES" sz="1400" dirty="0">
                <a:latin typeface="Times New Roman" charset="0"/>
                <a:ea typeface="Times New Roman" charset="0"/>
                <a:cs typeface="Times New Roman" charset="0"/>
              </a:rPr>
              <a:t>0</a:t>
            </a:r>
            <a:r>
              <a:rPr lang="es-ES" sz="1400" i="1" dirty="0">
                <a:latin typeface="Times New Roman" charset="0"/>
                <a:ea typeface="Times New Roman" charset="0"/>
                <a:cs typeface="Times New Roman" charset="0"/>
              </a:rPr>
              <a:t>.</a:t>
            </a:r>
            <a:r>
              <a:rPr lang="es-ES" sz="1400" dirty="0">
                <a:latin typeface="Times New Roman" charset="0"/>
                <a:ea typeface="Times New Roman" charset="0"/>
                <a:cs typeface="Times New Roman" charset="0"/>
              </a:rPr>
              <a:t>5</a:t>
            </a:r>
            <a:r>
              <a:rPr lang="es-ES" sz="1400" i="1" dirty="0">
                <a:latin typeface="Times New Roman" charset="0"/>
                <a:ea typeface="Times New Roman" charset="0"/>
                <a:cs typeface="Times New Roman" charset="0"/>
              </a:rPr>
              <a:t>S</a:t>
            </a:r>
            <a:r>
              <a:rPr lang="es-ES" sz="1400" dirty="0" smtClean="0">
                <a:latin typeface="Times New Roman" charset="0"/>
                <a:ea typeface="Times New Roman" charset="0"/>
                <a:cs typeface="Times New Roman" charset="0"/>
              </a:rPr>
              <a:t>], </a:t>
            </a:r>
            <a:r>
              <a:rPr lang="es-ES" sz="1400" dirty="0">
                <a:latin typeface="Times New Roman" charset="0"/>
                <a:ea typeface="Times New Roman" charset="0"/>
                <a:cs typeface="Times New Roman" charset="0"/>
              </a:rPr>
              <a:t>(</a:t>
            </a:r>
            <a:r>
              <a:rPr lang="es-ES" sz="1400" i="1" dirty="0">
                <a:latin typeface="Times New Roman" charset="0"/>
                <a:ea typeface="Times New Roman" charset="0"/>
                <a:cs typeface="Times New Roman" charset="0"/>
              </a:rPr>
              <a:t>Y − </a:t>
            </a:r>
            <a:r>
              <a:rPr lang="es-ES" sz="1400" dirty="0">
                <a:latin typeface="Times New Roman" charset="0"/>
                <a:ea typeface="Times New Roman" charset="0"/>
                <a:cs typeface="Times New Roman" charset="0"/>
              </a:rPr>
              <a:t>0</a:t>
            </a:r>
            <a:r>
              <a:rPr lang="es-ES" sz="1400" i="1" dirty="0">
                <a:latin typeface="Times New Roman" charset="0"/>
                <a:ea typeface="Times New Roman" charset="0"/>
                <a:cs typeface="Times New Roman" charset="0"/>
              </a:rPr>
              <a:t>.</a:t>
            </a:r>
            <a:r>
              <a:rPr lang="es-ES" sz="1400" dirty="0">
                <a:latin typeface="Times New Roman" charset="0"/>
                <a:ea typeface="Times New Roman" charset="0"/>
                <a:cs typeface="Times New Roman" charset="0"/>
              </a:rPr>
              <a:t>5</a:t>
            </a:r>
            <a:r>
              <a:rPr lang="es-ES" sz="1400" i="1" dirty="0">
                <a:latin typeface="Times New Roman" charset="0"/>
                <a:ea typeface="Times New Roman" charset="0"/>
                <a:cs typeface="Times New Roman" charset="0"/>
              </a:rPr>
              <a:t>S, Y </a:t>
            </a:r>
            <a:r>
              <a:rPr lang="es-ES" sz="1400" dirty="0">
                <a:latin typeface="Times New Roman" charset="0"/>
                <a:ea typeface="Times New Roman" charset="0"/>
                <a:cs typeface="Times New Roman" charset="0"/>
              </a:rPr>
              <a:t>+ 0</a:t>
            </a:r>
            <a:r>
              <a:rPr lang="es-ES" sz="1400" i="1" dirty="0">
                <a:latin typeface="Times New Roman" charset="0"/>
                <a:ea typeface="Times New Roman" charset="0"/>
                <a:cs typeface="Times New Roman" charset="0"/>
              </a:rPr>
              <a:t>.</a:t>
            </a:r>
            <a:r>
              <a:rPr lang="es-ES" sz="1400" dirty="0">
                <a:latin typeface="Times New Roman" charset="0"/>
                <a:ea typeface="Times New Roman" charset="0"/>
                <a:cs typeface="Times New Roman" charset="0"/>
              </a:rPr>
              <a:t>5</a:t>
            </a:r>
            <a:r>
              <a:rPr lang="es-ES" sz="1400" i="1" dirty="0">
                <a:latin typeface="Times New Roman" charset="0"/>
                <a:ea typeface="Times New Roman" charset="0"/>
                <a:cs typeface="Times New Roman" charset="0"/>
              </a:rPr>
              <a:t>S</a:t>
            </a:r>
            <a:r>
              <a:rPr lang="es-ES" sz="1400" dirty="0">
                <a:latin typeface="Times New Roman" charset="0"/>
                <a:ea typeface="Times New Roman" charset="0"/>
                <a:cs typeface="Times New Roman" charset="0"/>
              </a:rPr>
              <a:t>], (</a:t>
            </a:r>
            <a:r>
              <a:rPr lang="es-ES" sz="1400" i="1" dirty="0">
                <a:latin typeface="Times New Roman" charset="0"/>
                <a:ea typeface="Times New Roman" charset="0"/>
                <a:cs typeface="Times New Roman" charset="0"/>
              </a:rPr>
              <a:t>Y </a:t>
            </a:r>
            <a:r>
              <a:rPr lang="es-ES" sz="1400" dirty="0">
                <a:latin typeface="Times New Roman" charset="0"/>
                <a:ea typeface="Times New Roman" charset="0"/>
                <a:cs typeface="Times New Roman" charset="0"/>
              </a:rPr>
              <a:t>+ 0</a:t>
            </a:r>
            <a:r>
              <a:rPr lang="es-ES" sz="1400" i="1" dirty="0">
                <a:latin typeface="Times New Roman" charset="0"/>
                <a:ea typeface="Times New Roman" charset="0"/>
                <a:cs typeface="Times New Roman" charset="0"/>
              </a:rPr>
              <a:t>.</a:t>
            </a:r>
            <a:r>
              <a:rPr lang="es-ES" sz="1400" dirty="0">
                <a:latin typeface="Times New Roman" charset="0"/>
                <a:ea typeface="Times New Roman" charset="0"/>
                <a:cs typeface="Times New Roman" charset="0"/>
              </a:rPr>
              <a:t>5</a:t>
            </a:r>
            <a:r>
              <a:rPr lang="es-ES" sz="1400" i="1" dirty="0">
                <a:latin typeface="Times New Roman" charset="0"/>
                <a:ea typeface="Times New Roman" charset="0"/>
                <a:cs typeface="Times New Roman" charset="0"/>
              </a:rPr>
              <a:t>S, Y </a:t>
            </a:r>
            <a:r>
              <a:rPr lang="es-ES" sz="1400" dirty="0">
                <a:latin typeface="Times New Roman" charset="0"/>
                <a:ea typeface="Times New Roman" charset="0"/>
                <a:cs typeface="Times New Roman" charset="0"/>
              </a:rPr>
              <a:t>+ </a:t>
            </a:r>
            <a:r>
              <a:rPr lang="es-ES" sz="1400" i="1" dirty="0">
                <a:latin typeface="Times New Roman" charset="0"/>
                <a:ea typeface="Times New Roman" charset="0"/>
                <a:cs typeface="Times New Roman" charset="0"/>
              </a:rPr>
              <a:t>S</a:t>
            </a:r>
            <a:r>
              <a:rPr lang="es-ES" sz="1400" dirty="0">
                <a:latin typeface="Times New Roman" charset="0"/>
                <a:ea typeface="Times New Roman" charset="0"/>
                <a:cs typeface="Times New Roman" charset="0"/>
              </a:rPr>
              <a:t>], (</a:t>
            </a:r>
            <a:r>
              <a:rPr lang="es-ES" sz="1400" i="1" dirty="0">
                <a:latin typeface="Times New Roman" charset="0"/>
                <a:ea typeface="Times New Roman" charset="0"/>
                <a:cs typeface="Times New Roman" charset="0"/>
              </a:rPr>
              <a:t>Y </a:t>
            </a:r>
            <a:r>
              <a:rPr lang="es-ES" sz="1400" dirty="0">
                <a:latin typeface="Times New Roman" charset="0"/>
                <a:ea typeface="Times New Roman" charset="0"/>
                <a:cs typeface="Times New Roman" charset="0"/>
              </a:rPr>
              <a:t>+ </a:t>
            </a:r>
            <a:r>
              <a:rPr lang="es-ES" sz="1400" i="1" dirty="0">
                <a:latin typeface="Times New Roman" charset="0"/>
                <a:ea typeface="Times New Roman" charset="0"/>
                <a:cs typeface="Times New Roman" charset="0"/>
              </a:rPr>
              <a:t>S,∞</a:t>
            </a:r>
            <a:r>
              <a:rPr lang="es-ES" sz="1400" dirty="0">
                <a:latin typeface="Times New Roman" charset="0"/>
                <a:ea typeface="Times New Roman" charset="0"/>
                <a:cs typeface="Times New Roman" charset="0"/>
              </a:rPr>
              <a:t>)</a:t>
            </a:r>
            <a:endParaRPr lang="en-US" sz="1400" dirty="0" smtClean="0">
              <a:latin typeface="Times New Roman" charset="0"/>
              <a:ea typeface="Times New Roman" charset="0"/>
              <a:cs typeface="Times New Roman" charset="0"/>
            </a:endParaRPr>
          </a:p>
          <a:p>
            <a:pPr marL="0" indent="0">
              <a:buNone/>
            </a:pPr>
            <a:endParaRPr lang="en-US" sz="1800" dirty="0" smtClean="0">
              <a:latin typeface="Times New Roman" charset="0"/>
              <a:ea typeface="Times New Roman" charset="0"/>
              <a:cs typeface="Times New Roman" charset="0"/>
            </a:endParaRPr>
          </a:p>
          <a:p>
            <a:pPr marL="0" indent="0">
              <a:buNone/>
            </a:pPr>
            <a:endParaRPr lang="en-US" sz="1800" dirty="0" smtClean="0">
              <a:latin typeface="Times New Roman" charset="0"/>
              <a:ea typeface="Times New Roman" charset="0"/>
              <a:cs typeface="Times New Roman" charset="0"/>
            </a:endParaRPr>
          </a:p>
          <a:p>
            <a:pPr marL="457200" indent="-457200">
              <a:buFont typeface="+mj-lt"/>
              <a:buAutoNum type="arabicPeriod" startAt="5"/>
            </a:pPr>
            <a:endParaRPr lang="en-US" sz="1800" dirty="0" smtClean="0">
              <a:latin typeface="Times New Roman" charset="0"/>
              <a:ea typeface="Times New Roman" charset="0"/>
              <a:cs typeface="Times New Roman" charset="0"/>
            </a:endParaRPr>
          </a:p>
          <a:p>
            <a:pPr marL="457200" indent="-457200">
              <a:buFont typeface="+mj-lt"/>
              <a:buAutoNum type="arabicPeriod" startAt="5"/>
            </a:pPr>
            <a:endParaRPr lang="en-US" sz="1800" dirty="0" smtClean="0">
              <a:latin typeface="Times New Roman" charset="0"/>
              <a:ea typeface="Times New Roman" charset="0"/>
              <a:cs typeface="Times New Roman" charset="0"/>
            </a:endParaRPr>
          </a:p>
          <a:p>
            <a:pPr marL="457200" indent="-457200">
              <a:buFont typeface="+mj-lt"/>
              <a:buAutoNum type="arabicPeriod" startAt="5"/>
            </a:pPr>
            <a:endParaRPr lang="en-US" sz="1800" dirty="0" smtClean="0">
              <a:latin typeface="Times New Roman" charset="0"/>
              <a:ea typeface="Times New Roman" charset="0"/>
              <a:cs typeface="Times New Roman" charset="0"/>
            </a:endParaRPr>
          </a:p>
          <a:p>
            <a:pPr marL="457200" indent="-457200">
              <a:buFont typeface="+mj-lt"/>
              <a:buAutoNum type="arabicPeriod" startAt="5"/>
            </a:pPr>
            <a:r>
              <a:rPr lang="en-US" sz="1800" dirty="0" smtClean="0">
                <a:latin typeface="Times New Roman" charset="0"/>
                <a:ea typeface="Times New Roman" charset="0"/>
                <a:cs typeface="Times New Roman" charset="0"/>
              </a:rPr>
              <a:t>Markovian Property Statistical Hypothesis Testing</a:t>
            </a:r>
            <a:endParaRPr lang="en-US" sz="1800" dirty="0">
              <a:latin typeface="Times New Roman" charset="0"/>
              <a:ea typeface="Times New Roman" charset="0"/>
              <a:cs typeface="Times New Roman" charset="0"/>
            </a:endParaRPr>
          </a:p>
          <a:p>
            <a:pPr marL="457200" indent="-457200">
              <a:buFont typeface="+mj-lt"/>
              <a:buAutoNum type="arabicPeriod" startAt="5"/>
            </a:pPr>
            <a:endParaRPr lang="en-US" sz="1800" dirty="0" smtClean="0">
              <a:latin typeface="Times New Roman" charset="0"/>
              <a:ea typeface="Times New Roman" charset="0"/>
              <a:cs typeface="Times New Roman" charset="0"/>
            </a:endParaRPr>
          </a:p>
          <a:p>
            <a:pPr marL="457200" indent="-457200">
              <a:buFont typeface="+mj-lt"/>
              <a:buAutoNum type="arabicPeriod" startAt="5"/>
            </a:pPr>
            <a:endParaRPr lang="en-US" sz="1800" dirty="0">
              <a:latin typeface="Times New Roman" charset="0"/>
              <a:ea typeface="Times New Roman" charset="0"/>
              <a:cs typeface="Times New Roman" charset="0"/>
            </a:endParaRPr>
          </a:p>
        </p:txBody>
      </p:sp>
      <p:pic>
        <p:nvPicPr>
          <p:cNvPr id="7" name="Picture 6"/>
          <p:cNvPicPr>
            <a:picLocks noChangeAspect="1"/>
          </p:cNvPicPr>
          <p:nvPr/>
        </p:nvPicPr>
        <p:blipFill>
          <a:blip r:embed="rId3"/>
          <a:stretch>
            <a:fillRect/>
          </a:stretch>
        </p:blipFill>
        <p:spPr>
          <a:xfrm>
            <a:off x="1071322" y="2641928"/>
            <a:ext cx="2093623" cy="1213285"/>
          </a:xfrm>
          <a:prstGeom prst="rect">
            <a:avLst/>
          </a:prstGeom>
        </p:spPr>
      </p:pic>
      <p:pic>
        <p:nvPicPr>
          <p:cNvPr id="8" name="Picture 7"/>
          <p:cNvPicPr>
            <a:picLocks noChangeAspect="1"/>
          </p:cNvPicPr>
          <p:nvPr/>
        </p:nvPicPr>
        <p:blipFill>
          <a:blip r:embed="rId4"/>
          <a:stretch>
            <a:fillRect/>
          </a:stretch>
        </p:blipFill>
        <p:spPr>
          <a:xfrm>
            <a:off x="1185908" y="4541087"/>
            <a:ext cx="1919905" cy="1162048"/>
          </a:xfrm>
          <a:prstGeom prst="rect">
            <a:avLst/>
          </a:prstGeom>
        </p:spPr>
      </p:pic>
      <p:pic>
        <p:nvPicPr>
          <p:cNvPr id="9" name="Picture 8"/>
          <p:cNvPicPr>
            <a:picLocks noChangeAspect="1"/>
          </p:cNvPicPr>
          <p:nvPr/>
        </p:nvPicPr>
        <p:blipFill>
          <a:blip r:embed="rId5"/>
          <a:stretch>
            <a:fillRect/>
          </a:stretch>
        </p:blipFill>
        <p:spPr>
          <a:xfrm>
            <a:off x="1247454" y="5703135"/>
            <a:ext cx="2196612" cy="602084"/>
          </a:xfrm>
          <a:prstGeom prst="rect">
            <a:avLst/>
          </a:prstGeom>
        </p:spPr>
      </p:pic>
      <p:pic>
        <p:nvPicPr>
          <p:cNvPr id="10" name="Picture 9"/>
          <p:cNvPicPr>
            <a:picLocks noChangeAspect="1"/>
          </p:cNvPicPr>
          <p:nvPr/>
        </p:nvPicPr>
        <p:blipFill>
          <a:blip r:embed="rId6">
            <a:duotone>
              <a:schemeClr val="accent2">
                <a:shade val="45000"/>
                <a:satMod val="135000"/>
              </a:schemeClr>
              <a:prstClr val="white"/>
            </a:duotone>
          </a:blip>
          <a:stretch>
            <a:fillRect/>
          </a:stretch>
        </p:blipFill>
        <p:spPr>
          <a:xfrm>
            <a:off x="3836216" y="2498046"/>
            <a:ext cx="4442634" cy="1568745"/>
          </a:xfrm>
          <a:prstGeom prst="rect">
            <a:avLst/>
          </a:prstGeom>
        </p:spPr>
      </p:pic>
      <p:pic>
        <p:nvPicPr>
          <p:cNvPr id="11" name="Picture 10"/>
          <p:cNvPicPr>
            <a:picLocks noChangeAspect="1"/>
          </p:cNvPicPr>
          <p:nvPr/>
        </p:nvPicPr>
        <p:blipFill>
          <a:blip r:embed="rId7">
            <a:duotone>
              <a:schemeClr val="accent2">
                <a:shade val="45000"/>
                <a:satMod val="135000"/>
              </a:schemeClr>
              <a:prstClr val="white"/>
            </a:duotone>
          </a:blip>
          <a:stretch>
            <a:fillRect/>
          </a:stretch>
        </p:blipFill>
        <p:spPr>
          <a:xfrm>
            <a:off x="5017477" y="5122111"/>
            <a:ext cx="304800" cy="333375"/>
          </a:xfrm>
          <a:prstGeom prst="rect">
            <a:avLst/>
          </a:prstGeom>
        </p:spPr>
      </p:pic>
      <p:pic>
        <p:nvPicPr>
          <p:cNvPr id="12" name="Picture 11"/>
          <p:cNvPicPr>
            <a:picLocks noChangeAspect="1"/>
          </p:cNvPicPr>
          <p:nvPr/>
        </p:nvPicPr>
        <p:blipFill>
          <a:blip r:embed="rId8">
            <a:duotone>
              <a:schemeClr val="accent2">
                <a:shade val="45000"/>
                <a:satMod val="135000"/>
              </a:schemeClr>
              <a:prstClr val="white"/>
            </a:duotone>
          </a:blip>
          <a:stretch>
            <a:fillRect/>
          </a:stretch>
        </p:blipFill>
        <p:spPr>
          <a:xfrm>
            <a:off x="5828933" y="5113319"/>
            <a:ext cx="809625" cy="381000"/>
          </a:xfrm>
          <a:prstGeom prst="rect">
            <a:avLst/>
          </a:prstGeom>
        </p:spPr>
      </p:pic>
      <p:sp>
        <p:nvSpPr>
          <p:cNvPr id="14" name="TextBox 13"/>
          <p:cNvSpPr txBox="1"/>
          <p:nvPr/>
        </p:nvSpPr>
        <p:spPr>
          <a:xfrm>
            <a:off x="4688435" y="5505265"/>
            <a:ext cx="1680268" cy="307777"/>
          </a:xfrm>
          <a:prstGeom prst="rect">
            <a:avLst/>
          </a:prstGeom>
          <a:noFill/>
        </p:spPr>
        <p:txBody>
          <a:bodyPr wrap="none" rtlCol="0">
            <a:spAutoFit/>
          </a:bodyPr>
          <a:lstStyle/>
          <a:p>
            <a:r>
              <a:rPr lang="en-US" sz="1400" dirty="0" smtClean="0">
                <a:solidFill>
                  <a:schemeClr val="accent2"/>
                </a:solidFill>
                <a:latin typeface="Arial" panose="020B0604020202020204" pitchFamily="34" charset="0"/>
                <a:cs typeface="Arial" panose="020B0604020202020204" pitchFamily="34" charset="0"/>
              </a:rPr>
              <a:t>435.078  &gt;  26.296</a:t>
            </a:r>
            <a:endParaRPr lang="en-US" sz="14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6155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41643"/>
          </a:xfrm>
        </p:spPr>
        <p:txBody>
          <a:bodyPr>
            <a:normAutofit/>
          </a:bodyPr>
          <a:lstStyle/>
          <a:p>
            <a:r>
              <a:rPr lang="en-US" sz="2800" b="1" dirty="0" smtClean="0">
                <a:solidFill>
                  <a:schemeClr val="accent6"/>
                </a:solidFill>
                <a:latin typeface="Arial Black" panose="020B0A04020102020204" pitchFamily="34" charset="0"/>
              </a:rPr>
              <a:t>Combinatorial Model of MSARIMA and Weighted Markov Chain</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635369"/>
            <a:ext cx="7886700" cy="4541594"/>
          </a:xfrm>
        </p:spPr>
        <p:txBody>
          <a:bodyPr>
            <a:normAutofit/>
          </a:bodyPr>
          <a:lstStyle/>
          <a:p>
            <a:pPr marL="457200" indent="-457200">
              <a:buFont typeface="+mj-lt"/>
              <a:buAutoNum type="arabicPeriod" startAt="6"/>
            </a:pPr>
            <a:r>
              <a:rPr lang="en-US" sz="1800" dirty="0" smtClean="0">
                <a:latin typeface="Times New Roman" charset="0"/>
                <a:ea typeface="Times New Roman" charset="0"/>
                <a:cs typeface="Times New Roman" charset="0"/>
              </a:rPr>
              <a:t>Weights of Markov Chain</a:t>
            </a:r>
          </a:p>
          <a:p>
            <a:pPr marL="457200" indent="-457200">
              <a:buFont typeface="+mj-lt"/>
              <a:buAutoNum type="arabicPeriod" startAt="6"/>
            </a:pPr>
            <a:endParaRPr lang="en-US" sz="1800" dirty="0">
              <a:latin typeface="Times New Roman" charset="0"/>
              <a:ea typeface="Times New Roman" charset="0"/>
              <a:cs typeface="Times New Roman" charset="0"/>
            </a:endParaRPr>
          </a:p>
          <a:p>
            <a:pPr marL="457200" indent="-457200">
              <a:buFont typeface="+mj-lt"/>
              <a:buAutoNum type="arabicPeriod" startAt="6"/>
            </a:pPr>
            <a:endParaRPr lang="en-US" sz="1800" dirty="0" smtClean="0">
              <a:latin typeface="Times New Roman" charset="0"/>
              <a:ea typeface="Times New Roman" charset="0"/>
              <a:cs typeface="Times New Roman" charset="0"/>
            </a:endParaRPr>
          </a:p>
          <a:p>
            <a:pPr marL="457200" indent="-457200">
              <a:buFont typeface="+mj-lt"/>
              <a:buAutoNum type="arabicPeriod" startAt="6"/>
            </a:pPr>
            <a:endParaRPr lang="en-US" sz="1800" dirty="0" smtClean="0">
              <a:latin typeface="Times New Roman" charset="0"/>
              <a:ea typeface="Times New Roman" charset="0"/>
              <a:cs typeface="Times New Roman" charset="0"/>
            </a:endParaRPr>
          </a:p>
          <a:p>
            <a:pPr marL="457200" indent="-457200">
              <a:buFont typeface="+mj-lt"/>
              <a:buAutoNum type="arabicPeriod" startAt="6"/>
            </a:pPr>
            <a:endParaRPr lang="en-US" sz="1800" dirty="0" smtClean="0">
              <a:latin typeface="Times New Roman" charset="0"/>
              <a:ea typeface="Times New Roman" charset="0"/>
              <a:cs typeface="Times New Roman" charset="0"/>
            </a:endParaRPr>
          </a:p>
          <a:p>
            <a:pPr marL="457200" indent="-457200">
              <a:buFont typeface="+mj-lt"/>
              <a:buAutoNum type="arabicPeriod" startAt="6"/>
            </a:pPr>
            <a:endParaRPr lang="en-US" sz="1800" dirty="0" smtClean="0">
              <a:latin typeface="Times New Roman" charset="0"/>
              <a:ea typeface="Times New Roman" charset="0"/>
              <a:cs typeface="Times New Roman" charset="0"/>
            </a:endParaRPr>
          </a:p>
          <a:p>
            <a:pPr marL="457200" indent="-457200">
              <a:buFont typeface="+mj-lt"/>
              <a:buAutoNum type="arabicPeriod" startAt="6"/>
            </a:pPr>
            <a:r>
              <a:rPr lang="en-US" sz="1800" dirty="0" smtClean="0">
                <a:latin typeface="Times New Roman" charset="0"/>
                <a:ea typeface="Times New Roman" charset="0"/>
                <a:cs typeface="Times New Roman" charset="0"/>
              </a:rPr>
              <a:t>State-Transition Probability Matrix</a:t>
            </a:r>
            <a:endParaRPr lang="en-US" sz="1800" dirty="0">
              <a:latin typeface="Times New Roman" charset="0"/>
              <a:ea typeface="Times New Roman" charset="0"/>
              <a:cs typeface="Times New Roman" charset="0"/>
            </a:endParaRPr>
          </a:p>
          <a:p>
            <a:pPr marL="457200" indent="-457200">
              <a:buFont typeface="+mj-lt"/>
              <a:buAutoNum type="arabicPeriod" startAt="6"/>
            </a:pPr>
            <a:endParaRPr lang="en-US" sz="1800" dirty="0" smtClean="0">
              <a:latin typeface="Times New Roman" charset="0"/>
              <a:ea typeface="Times New Roman" charset="0"/>
              <a:cs typeface="Times New Roman" charset="0"/>
            </a:endParaRPr>
          </a:p>
        </p:txBody>
      </p:sp>
      <p:pic>
        <p:nvPicPr>
          <p:cNvPr id="7" name="Picture 6"/>
          <p:cNvPicPr>
            <a:picLocks noChangeAspect="1"/>
          </p:cNvPicPr>
          <p:nvPr/>
        </p:nvPicPr>
        <p:blipFill>
          <a:blip r:embed="rId3"/>
          <a:stretch>
            <a:fillRect/>
          </a:stretch>
        </p:blipFill>
        <p:spPr>
          <a:xfrm>
            <a:off x="1049581" y="2053745"/>
            <a:ext cx="3359588" cy="1181831"/>
          </a:xfrm>
          <a:prstGeom prst="rect">
            <a:avLst/>
          </a:prstGeom>
        </p:spPr>
      </p:pic>
      <p:pic>
        <p:nvPicPr>
          <p:cNvPr id="8" name="Picture 7"/>
          <p:cNvPicPr>
            <a:picLocks noChangeAspect="1"/>
          </p:cNvPicPr>
          <p:nvPr/>
        </p:nvPicPr>
        <p:blipFill>
          <a:blip r:embed="rId4">
            <a:duotone>
              <a:schemeClr val="accent2">
                <a:shade val="45000"/>
                <a:satMod val="135000"/>
              </a:schemeClr>
              <a:prstClr val="white"/>
            </a:duotone>
          </a:blip>
          <a:stretch>
            <a:fillRect/>
          </a:stretch>
        </p:blipFill>
        <p:spPr>
          <a:xfrm>
            <a:off x="4640892" y="2075723"/>
            <a:ext cx="3479559" cy="1159853"/>
          </a:xfrm>
          <a:prstGeom prst="rect">
            <a:avLst/>
          </a:prstGeom>
        </p:spPr>
      </p:pic>
      <p:pic>
        <p:nvPicPr>
          <p:cNvPr id="9" name="Picture 8"/>
          <p:cNvPicPr>
            <a:picLocks noChangeAspect="1"/>
          </p:cNvPicPr>
          <p:nvPr/>
        </p:nvPicPr>
        <p:blipFill>
          <a:blip r:embed="rId5">
            <a:duotone>
              <a:schemeClr val="accent2">
                <a:shade val="45000"/>
                <a:satMod val="135000"/>
              </a:schemeClr>
              <a:prstClr val="white"/>
            </a:duotone>
          </a:blip>
          <a:stretch>
            <a:fillRect/>
          </a:stretch>
        </p:blipFill>
        <p:spPr>
          <a:xfrm>
            <a:off x="3388335" y="4088056"/>
            <a:ext cx="5553441" cy="2673879"/>
          </a:xfrm>
          <a:prstGeom prst="rect">
            <a:avLst/>
          </a:prstGeom>
        </p:spPr>
      </p:pic>
      <p:pic>
        <p:nvPicPr>
          <p:cNvPr id="10" name="Picture 9"/>
          <p:cNvPicPr>
            <a:picLocks noChangeAspect="1"/>
          </p:cNvPicPr>
          <p:nvPr/>
        </p:nvPicPr>
        <p:blipFill>
          <a:blip r:embed="rId6"/>
          <a:stretch>
            <a:fillRect/>
          </a:stretch>
        </p:blipFill>
        <p:spPr>
          <a:xfrm>
            <a:off x="386861" y="4475023"/>
            <a:ext cx="2687088" cy="1292218"/>
          </a:xfrm>
          <a:prstGeom prst="rect">
            <a:avLst/>
          </a:prstGeom>
        </p:spPr>
      </p:pic>
      <p:pic>
        <p:nvPicPr>
          <p:cNvPr id="11" name="Picture 10"/>
          <p:cNvPicPr>
            <a:picLocks noChangeAspect="1"/>
          </p:cNvPicPr>
          <p:nvPr/>
        </p:nvPicPr>
        <p:blipFill>
          <a:blip r:embed="rId7"/>
          <a:stretch>
            <a:fillRect/>
          </a:stretch>
        </p:blipFill>
        <p:spPr>
          <a:xfrm>
            <a:off x="1225427" y="5854866"/>
            <a:ext cx="1213706" cy="409722"/>
          </a:xfrm>
          <a:prstGeom prst="rect">
            <a:avLst/>
          </a:prstGeom>
        </p:spPr>
      </p:pic>
    </p:spTree>
    <p:extLst>
      <p:ext uri="{BB962C8B-B14F-4D97-AF65-F5344CB8AC3E}">
        <p14:creationId xmlns:p14="http://schemas.microsoft.com/office/powerpoint/2010/main" val="1000173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41643"/>
          </a:xfrm>
        </p:spPr>
        <p:txBody>
          <a:bodyPr>
            <a:normAutofit/>
          </a:bodyPr>
          <a:lstStyle/>
          <a:p>
            <a:r>
              <a:rPr lang="en-US" sz="2800" b="1" dirty="0" smtClean="0">
                <a:solidFill>
                  <a:schemeClr val="accent6"/>
                </a:solidFill>
                <a:latin typeface="Arial Black" panose="020B0A04020102020204" pitchFamily="34" charset="0"/>
              </a:rPr>
              <a:t>Combinatorial Model of MSARIMA and Weighted Markov Chain</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635369"/>
            <a:ext cx="7886700" cy="4541594"/>
          </a:xfrm>
        </p:spPr>
        <p:txBody>
          <a:bodyPr>
            <a:normAutofit/>
          </a:bodyPr>
          <a:lstStyle/>
          <a:p>
            <a:pPr marL="457200" indent="-457200">
              <a:buFont typeface="+mj-lt"/>
              <a:buAutoNum type="arabicPeriod" startAt="8"/>
            </a:pPr>
            <a:r>
              <a:rPr lang="en-US" sz="1800" dirty="0" smtClean="0">
                <a:latin typeface="Times New Roman" charset="0"/>
                <a:ea typeface="Times New Roman" charset="0"/>
                <a:cs typeface="Times New Roman" charset="0"/>
              </a:rPr>
              <a:t>Forecast Calculation</a:t>
            </a:r>
          </a:p>
          <a:p>
            <a:pPr marL="457200" indent="-457200">
              <a:buFont typeface="+mj-lt"/>
              <a:buAutoNum type="arabicPeriod" startAt="8"/>
            </a:pPr>
            <a:endParaRPr lang="en-US" sz="1800" dirty="0">
              <a:latin typeface="Times New Roman" charset="0"/>
              <a:ea typeface="Times New Roman" charset="0"/>
              <a:cs typeface="Times New Roman" charset="0"/>
            </a:endParaRPr>
          </a:p>
        </p:txBody>
      </p:sp>
      <p:pic>
        <p:nvPicPr>
          <p:cNvPr id="4" name="图片 3"/>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4030" y="2570762"/>
            <a:ext cx="5797811" cy="1335404"/>
          </a:xfrm>
          <a:prstGeom prst="rect">
            <a:avLst/>
          </a:prstGeom>
        </p:spPr>
      </p:pic>
      <p:sp>
        <p:nvSpPr>
          <p:cNvPr id="5" name="文本框 4"/>
          <p:cNvSpPr txBox="1"/>
          <p:nvPr/>
        </p:nvSpPr>
        <p:spPr>
          <a:xfrm>
            <a:off x="1104030" y="2201430"/>
            <a:ext cx="4501553" cy="338554"/>
          </a:xfrm>
          <a:prstGeom prst="rect">
            <a:avLst/>
          </a:prstGeom>
          <a:noFill/>
        </p:spPr>
        <p:txBody>
          <a:bodyPr wrap="none" rtlCol="0">
            <a:spAutoFit/>
          </a:bodyPr>
          <a:lstStyle/>
          <a:p>
            <a:r>
              <a:rPr kumimoji="1" lang="en-US" altLang="zh-CN" sz="1600" dirty="0" smtClean="0">
                <a:latin typeface="Times New Roman" charset="0"/>
                <a:ea typeface="Times New Roman" charset="0"/>
                <a:cs typeface="Times New Roman" charset="0"/>
              </a:rPr>
              <a:t>8.1. determine probability vector of predicted time k</a:t>
            </a:r>
            <a:endParaRPr kumimoji="1" lang="zh-CN" altLang="en-US" sz="1600" dirty="0">
              <a:latin typeface="Times New Roman" charset="0"/>
              <a:ea typeface="Times New Roman" charset="0"/>
              <a:cs typeface="Times New Roman" charset="0"/>
            </a:endParaRPr>
          </a:p>
        </p:txBody>
      </p:sp>
      <p:sp>
        <p:nvSpPr>
          <p:cNvPr id="12" name="文本框 11"/>
          <p:cNvSpPr txBox="1"/>
          <p:nvPr/>
        </p:nvSpPr>
        <p:spPr>
          <a:xfrm>
            <a:off x="1104030" y="4134766"/>
            <a:ext cx="6011582" cy="338554"/>
          </a:xfrm>
          <a:prstGeom prst="rect">
            <a:avLst/>
          </a:prstGeom>
          <a:noFill/>
        </p:spPr>
        <p:txBody>
          <a:bodyPr wrap="none" rtlCol="0">
            <a:spAutoFit/>
          </a:bodyPr>
          <a:lstStyle/>
          <a:p>
            <a:r>
              <a:rPr kumimoji="1" lang="en-US" altLang="zh-CN" sz="1600" dirty="0" smtClean="0">
                <a:latin typeface="Times New Roman" charset="0"/>
                <a:ea typeface="Times New Roman" charset="0"/>
                <a:cs typeface="Times New Roman" charset="0"/>
              </a:rPr>
              <a:t>8.2. determine new probability matrix for predicting the state of time k</a:t>
            </a:r>
            <a:endParaRPr kumimoji="1" lang="zh-CN" altLang="en-US" sz="1600" dirty="0">
              <a:latin typeface="Times New Roman" charset="0"/>
              <a:ea typeface="Times New Roman" charset="0"/>
              <a:cs typeface="Times New Roman" charset="0"/>
            </a:endParaRPr>
          </a:p>
        </p:txBody>
      </p:sp>
      <p:pic>
        <p:nvPicPr>
          <p:cNvPr id="6" name="图片 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4030" y="4567522"/>
            <a:ext cx="4611204" cy="1412127"/>
          </a:xfrm>
          <a:prstGeom prst="rect">
            <a:avLst/>
          </a:prstGeom>
        </p:spPr>
      </p:pic>
    </p:spTree>
    <p:extLst>
      <p:ext uri="{BB962C8B-B14F-4D97-AF65-F5344CB8AC3E}">
        <p14:creationId xmlns:p14="http://schemas.microsoft.com/office/powerpoint/2010/main" val="932102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41643"/>
          </a:xfrm>
        </p:spPr>
        <p:txBody>
          <a:bodyPr>
            <a:normAutofit/>
          </a:bodyPr>
          <a:lstStyle/>
          <a:p>
            <a:r>
              <a:rPr lang="en-US" sz="2800" b="1" dirty="0" smtClean="0">
                <a:solidFill>
                  <a:schemeClr val="accent6"/>
                </a:solidFill>
                <a:latin typeface="Arial Black" panose="020B0A04020102020204" pitchFamily="34" charset="0"/>
              </a:rPr>
              <a:t>Combinatorial Model of MSARIMA and Weighted Markov Chain</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635369"/>
            <a:ext cx="7886700" cy="4541594"/>
          </a:xfrm>
        </p:spPr>
        <p:txBody>
          <a:bodyPr>
            <a:normAutofit/>
          </a:bodyPr>
          <a:lstStyle/>
          <a:p>
            <a:pPr marL="457200" indent="-457200">
              <a:buFont typeface="+mj-lt"/>
              <a:buAutoNum type="arabicPeriod" startAt="8"/>
            </a:pPr>
            <a:r>
              <a:rPr lang="en-US" sz="1800" dirty="0" smtClean="0">
                <a:latin typeface="Times New Roman" charset="0"/>
                <a:ea typeface="Times New Roman" charset="0"/>
                <a:cs typeface="Times New Roman" charset="0"/>
              </a:rPr>
              <a:t>Forecast Calculation</a:t>
            </a:r>
          </a:p>
          <a:p>
            <a:pPr marL="457200" indent="-457200">
              <a:buFont typeface="+mj-lt"/>
              <a:buAutoNum type="arabicPeriod" startAt="8"/>
            </a:pPr>
            <a:endParaRPr lang="en-US" sz="1800" dirty="0">
              <a:latin typeface="Times New Roman" charset="0"/>
              <a:ea typeface="Times New Roman" charset="0"/>
              <a:cs typeface="Times New Roman" charset="0"/>
            </a:endParaRPr>
          </a:p>
        </p:txBody>
      </p:sp>
      <p:sp>
        <p:nvSpPr>
          <p:cNvPr id="5" name="文本框 4"/>
          <p:cNvSpPr txBox="1"/>
          <p:nvPr/>
        </p:nvSpPr>
        <p:spPr>
          <a:xfrm>
            <a:off x="1104030" y="2201430"/>
            <a:ext cx="4791696" cy="338554"/>
          </a:xfrm>
          <a:prstGeom prst="rect">
            <a:avLst/>
          </a:prstGeom>
          <a:noFill/>
        </p:spPr>
        <p:txBody>
          <a:bodyPr wrap="none" rtlCol="0">
            <a:spAutoFit/>
          </a:bodyPr>
          <a:lstStyle/>
          <a:p>
            <a:r>
              <a:rPr kumimoji="1" lang="en-US" altLang="zh-CN" sz="1600" dirty="0" smtClean="0">
                <a:latin typeface="Times New Roman" charset="0"/>
                <a:ea typeface="Times New Roman" charset="0"/>
                <a:cs typeface="Times New Roman" charset="0"/>
              </a:rPr>
              <a:t>8.3. calculate the maximum weighted probability vector</a:t>
            </a:r>
            <a:endParaRPr kumimoji="1" lang="zh-CN" altLang="en-US" sz="1600" dirty="0">
              <a:latin typeface="Times New Roman" charset="0"/>
              <a:ea typeface="Times New Roman" charset="0"/>
              <a:cs typeface="Times New Roman" charset="0"/>
            </a:endParaRPr>
          </a:p>
        </p:txBody>
      </p:sp>
      <p:sp>
        <p:nvSpPr>
          <p:cNvPr id="12" name="文本框 11"/>
          <p:cNvSpPr txBox="1"/>
          <p:nvPr/>
        </p:nvSpPr>
        <p:spPr>
          <a:xfrm>
            <a:off x="1104030" y="4898852"/>
            <a:ext cx="4746812" cy="338554"/>
          </a:xfrm>
          <a:prstGeom prst="rect">
            <a:avLst/>
          </a:prstGeom>
          <a:noFill/>
        </p:spPr>
        <p:txBody>
          <a:bodyPr wrap="none" rtlCol="0">
            <a:spAutoFit/>
          </a:bodyPr>
          <a:lstStyle/>
          <a:p>
            <a:r>
              <a:rPr kumimoji="1" lang="en-US" altLang="zh-CN" sz="1600" dirty="0" smtClean="0">
                <a:latin typeface="Times New Roman" charset="0"/>
                <a:ea typeface="Times New Roman" charset="0"/>
                <a:cs typeface="Times New Roman" charset="0"/>
              </a:rPr>
              <a:t>8.4. calculate the corresponding corrected relative error</a:t>
            </a:r>
            <a:endParaRPr kumimoji="1" lang="zh-CN" altLang="en-US" sz="1600" dirty="0">
              <a:latin typeface="Times New Roman" charset="0"/>
              <a:ea typeface="Times New Roman" charset="0"/>
              <a:cs typeface="Times New Roman" charset="0"/>
            </a:endParaRPr>
          </a:p>
        </p:txBody>
      </p:sp>
      <p:pic>
        <p:nvPicPr>
          <p:cNvPr id="7" name="图片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92984" y="2515289"/>
            <a:ext cx="4143104" cy="2132166"/>
          </a:xfrm>
          <a:prstGeom prst="rect">
            <a:avLst/>
          </a:prstGeom>
        </p:spPr>
      </p:pic>
      <p:pic>
        <p:nvPicPr>
          <p:cNvPr id="8" name="图片 7"/>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3" r="3266" b="-6943"/>
          <a:stretch/>
        </p:blipFill>
        <p:spPr>
          <a:xfrm>
            <a:off x="1232014" y="5170990"/>
            <a:ext cx="1200759" cy="393971"/>
          </a:xfrm>
          <a:prstGeom prst="rect">
            <a:avLst/>
          </a:prstGeom>
        </p:spPr>
      </p:pic>
      <p:pic>
        <p:nvPicPr>
          <p:cNvPr id="9" name="图片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92984" y="5590013"/>
            <a:ext cx="3416594" cy="643123"/>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1979" y="6112959"/>
            <a:ext cx="2399082" cy="411783"/>
          </a:xfrm>
          <a:prstGeom prst="rect">
            <a:avLst/>
          </a:prstGeom>
        </p:spPr>
      </p:pic>
      <p:sp>
        <p:nvSpPr>
          <p:cNvPr id="13" name="文本框 12"/>
          <p:cNvSpPr txBox="1"/>
          <p:nvPr/>
        </p:nvSpPr>
        <p:spPr>
          <a:xfrm>
            <a:off x="5591979" y="5715082"/>
            <a:ext cx="2191113" cy="338554"/>
          </a:xfrm>
          <a:prstGeom prst="rect">
            <a:avLst/>
          </a:prstGeom>
          <a:noFill/>
        </p:spPr>
        <p:txBody>
          <a:bodyPr wrap="none" rtlCol="0">
            <a:spAutoFit/>
          </a:bodyPr>
          <a:lstStyle/>
          <a:p>
            <a:r>
              <a:rPr kumimoji="1" lang="en-US" altLang="zh-CN" sz="1600" b="1" dirty="0" smtClean="0">
                <a:latin typeface="Times New Roman" charset="0"/>
                <a:ea typeface="Times New Roman" charset="0"/>
                <a:cs typeface="Times New Roman" charset="0"/>
              </a:rPr>
              <a:t>Final </a:t>
            </a:r>
            <a:r>
              <a:rPr kumimoji="1" lang="en-US" altLang="zh-CN" sz="1600" b="1" smtClean="0">
                <a:latin typeface="Times New Roman" charset="0"/>
                <a:ea typeface="Times New Roman" charset="0"/>
                <a:cs typeface="Times New Roman" charset="0"/>
              </a:rPr>
              <a:t>adjusted forecast</a:t>
            </a:r>
            <a:endParaRPr kumimoji="1" lang="zh-CN" altLang="en-US" sz="16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53698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689"/>
          </a:xfrm>
        </p:spPr>
        <p:txBody>
          <a:bodyPr>
            <a:normAutofit/>
          </a:bodyPr>
          <a:lstStyle/>
          <a:p>
            <a:r>
              <a:rPr lang="en-US" sz="2800" dirty="0" smtClean="0">
                <a:solidFill>
                  <a:schemeClr val="accent6"/>
                </a:solidFill>
                <a:latin typeface="Arial Black" panose="020B0A04020102020204" pitchFamily="34" charset="0"/>
              </a:rPr>
              <a:t>Models Assessment</a:t>
            </a:r>
            <a:endParaRPr lang="en-US" sz="2800" dirty="0">
              <a:solidFill>
                <a:schemeClr val="accent6"/>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892419" y="1796256"/>
            <a:ext cx="6455957" cy="3092267"/>
          </a:xfrm>
          <a:prstGeom prst="rect">
            <a:avLst/>
          </a:prstGeom>
        </p:spPr>
      </p:pic>
    </p:spTree>
    <p:extLst>
      <p:ext uri="{BB962C8B-B14F-4D97-AF65-F5344CB8AC3E}">
        <p14:creationId xmlns:p14="http://schemas.microsoft.com/office/powerpoint/2010/main" val="408752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Title 1"/>
          <p:cNvSpPr>
            <a:spLocks noGrp="1"/>
          </p:cNvSpPr>
          <p:nvPr>
            <p:ph type="title"/>
          </p:nvPr>
        </p:nvSpPr>
        <p:spPr>
          <a:xfrm>
            <a:off x="628650" y="365126"/>
            <a:ext cx="7886700" cy="531689"/>
          </a:xfrm>
        </p:spPr>
        <p:txBody>
          <a:bodyPr>
            <a:normAutofit/>
          </a:bodyPr>
          <a:lstStyle/>
          <a:p>
            <a:r>
              <a:rPr lang="en-US" sz="2800" dirty="0" smtClean="0">
                <a:solidFill>
                  <a:schemeClr val="accent6"/>
                </a:solidFill>
                <a:latin typeface="Arial Black" panose="020B0A04020102020204" pitchFamily="34" charset="0"/>
              </a:rPr>
              <a:t>Models Assessment</a:t>
            </a:r>
            <a:endParaRPr lang="en-US" sz="2800" dirty="0">
              <a:solidFill>
                <a:schemeClr val="accent6"/>
              </a:solidFill>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628650" y="2958325"/>
            <a:ext cx="4734658" cy="1142612"/>
          </a:xfrm>
          <a:prstGeom prst="rect">
            <a:avLst/>
          </a:prstGeom>
        </p:spPr>
      </p:pic>
      <p:pic>
        <p:nvPicPr>
          <p:cNvPr id="6" name="Picture 5"/>
          <p:cNvPicPr>
            <a:picLocks noChangeAspect="1"/>
          </p:cNvPicPr>
          <p:nvPr/>
        </p:nvPicPr>
        <p:blipFill>
          <a:blip r:embed="rId3"/>
          <a:stretch>
            <a:fillRect/>
          </a:stretch>
        </p:blipFill>
        <p:spPr>
          <a:xfrm>
            <a:off x="628650" y="4238883"/>
            <a:ext cx="4734658" cy="2044037"/>
          </a:xfrm>
          <a:prstGeom prst="rect">
            <a:avLst/>
          </a:prstGeom>
        </p:spPr>
      </p:pic>
      <p:pic>
        <p:nvPicPr>
          <p:cNvPr id="7" name="Picture 6"/>
          <p:cNvPicPr>
            <a:picLocks noChangeAspect="1"/>
          </p:cNvPicPr>
          <p:nvPr/>
        </p:nvPicPr>
        <p:blipFill>
          <a:blip r:embed="rId4"/>
          <a:stretch>
            <a:fillRect/>
          </a:stretch>
        </p:blipFill>
        <p:spPr>
          <a:xfrm>
            <a:off x="628650" y="1134404"/>
            <a:ext cx="2477233" cy="591578"/>
          </a:xfrm>
          <a:prstGeom prst="rect">
            <a:avLst/>
          </a:prstGeom>
        </p:spPr>
      </p:pic>
      <p:pic>
        <p:nvPicPr>
          <p:cNvPr id="8" name="Picture 7"/>
          <p:cNvPicPr>
            <a:picLocks noChangeAspect="1"/>
          </p:cNvPicPr>
          <p:nvPr/>
        </p:nvPicPr>
        <p:blipFill>
          <a:blip r:embed="rId5"/>
          <a:stretch>
            <a:fillRect/>
          </a:stretch>
        </p:blipFill>
        <p:spPr>
          <a:xfrm>
            <a:off x="628650" y="1684906"/>
            <a:ext cx="2234346" cy="1173776"/>
          </a:xfrm>
          <a:prstGeom prst="rect">
            <a:avLst/>
          </a:prstGeom>
        </p:spPr>
      </p:pic>
    </p:spTree>
    <p:extLst>
      <p:ext uri="{BB962C8B-B14F-4D97-AF65-F5344CB8AC3E}">
        <p14:creationId xmlns:p14="http://schemas.microsoft.com/office/powerpoint/2010/main" val="14451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72366"/>
          </a:xfrm>
        </p:spPr>
        <p:txBody>
          <a:bodyPr/>
          <a:lstStyle/>
          <a:p>
            <a:r>
              <a:rPr lang="en-US" b="1" dirty="0" smtClean="0">
                <a:solidFill>
                  <a:schemeClr val="accent6"/>
                </a:solidFill>
                <a:latin typeface="Arial Black" panose="020B0A04020102020204" pitchFamily="34" charset="0"/>
              </a:rPr>
              <a:t>Outline</a:t>
            </a:r>
            <a:endParaRPr lang="en-US" b="1" dirty="0">
              <a:solidFill>
                <a:schemeClr val="accent6"/>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b="1" dirty="0" smtClean="0">
                <a:latin typeface="Times New Roman" charset="0"/>
                <a:ea typeface="Times New Roman" charset="0"/>
                <a:cs typeface="Times New Roman" charset="0"/>
              </a:rPr>
              <a:t>Introduction of the Study</a:t>
            </a:r>
          </a:p>
          <a:p>
            <a:endParaRPr lang="en-US" b="1" dirty="0" smtClean="0">
              <a:latin typeface="Times New Roman" charset="0"/>
              <a:ea typeface="Times New Roman" charset="0"/>
              <a:cs typeface="Times New Roman" charset="0"/>
            </a:endParaRPr>
          </a:p>
          <a:p>
            <a:r>
              <a:rPr lang="en-US" b="1" dirty="0" smtClean="0">
                <a:latin typeface="Times New Roman" charset="0"/>
                <a:ea typeface="Times New Roman" charset="0"/>
                <a:cs typeface="Times New Roman" charset="0"/>
              </a:rPr>
              <a:t>Models</a:t>
            </a:r>
          </a:p>
          <a:p>
            <a:pPr lvl="1"/>
            <a:r>
              <a:rPr lang="en-US" dirty="0" smtClean="0">
                <a:latin typeface="Times New Roman" charset="0"/>
                <a:ea typeface="Times New Roman" charset="0"/>
                <a:cs typeface="Times New Roman" charset="0"/>
              </a:rPr>
              <a:t>Seasonal Regression ARIMA (SRARIMA)</a:t>
            </a:r>
          </a:p>
          <a:p>
            <a:pPr lvl="1"/>
            <a:r>
              <a:rPr lang="en-US" dirty="0" smtClean="0">
                <a:latin typeface="Times New Roman" charset="0"/>
                <a:ea typeface="Times New Roman" charset="0"/>
                <a:cs typeface="Times New Roman" charset="0"/>
              </a:rPr>
              <a:t>Multiplicative </a:t>
            </a:r>
            <a:r>
              <a:rPr lang="en-US" dirty="0" smtClean="0">
                <a:latin typeface="Times New Roman" charset="0"/>
                <a:ea typeface="Times New Roman" charset="0"/>
                <a:cs typeface="Times New Roman" charset="0"/>
              </a:rPr>
              <a:t>Seasonal ARIMA (MRARIMA)</a:t>
            </a:r>
          </a:p>
          <a:p>
            <a:pPr lvl="1"/>
            <a:r>
              <a:rPr lang="en-US" dirty="0" smtClean="0">
                <a:latin typeface="Times New Roman" charset="0"/>
                <a:ea typeface="Times New Roman" charset="0"/>
                <a:cs typeface="Times New Roman" charset="0"/>
              </a:rPr>
              <a:t>Combinatorial Model of MSARIMA and Weighted Markov Chain</a:t>
            </a:r>
          </a:p>
          <a:p>
            <a:endParaRPr lang="en-US" b="1" dirty="0" smtClean="0">
              <a:latin typeface="Times New Roman" charset="0"/>
              <a:ea typeface="Times New Roman" charset="0"/>
              <a:cs typeface="Times New Roman" charset="0"/>
            </a:endParaRPr>
          </a:p>
          <a:p>
            <a:r>
              <a:rPr lang="en-US" b="1" dirty="0" smtClean="0">
                <a:latin typeface="Times New Roman" charset="0"/>
                <a:ea typeface="Times New Roman" charset="0"/>
                <a:cs typeface="Times New Roman" charset="0"/>
              </a:rPr>
              <a:t>Models Assessment</a:t>
            </a:r>
          </a:p>
          <a:p>
            <a:endParaRPr lang="en-US" b="1" dirty="0" smtClean="0">
              <a:latin typeface="Times New Roman" charset="0"/>
              <a:ea typeface="Times New Roman" charset="0"/>
              <a:cs typeface="Times New Roman" charset="0"/>
            </a:endParaRPr>
          </a:p>
          <a:p>
            <a:r>
              <a:rPr lang="en-US" b="1" dirty="0" smtClean="0">
                <a:latin typeface="Times New Roman" charset="0"/>
                <a:ea typeface="Times New Roman" charset="0"/>
                <a:cs typeface="Times New Roman" charset="0"/>
              </a:rPr>
              <a:t>Discussion</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28811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54782"/>
          </a:xfrm>
        </p:spPr>
        <p:txBody>
          <a:bodyPr>
            <a:normAutofit/>
          </a:bodyPr>
          <a:lstStyle/>
          <a:p>
            <a:r>
              <a:rPr lang="en-US" sz="2800" dirty="0" smtClean="0">
                <a:solidFill>
                  <a:schemeClr val="accent6"/>
                </a:solidFill>
                <a:latin typeface="Arial Black" panose="020B0A04020102020204" pitchFamily="34" charset="0"/>
              </a:rPr>
              <a:t>Discussion</a:t>
            </a:r>
            <a:endParaRPr lang="en-US" sz="2800" dirty="0">
              <a:solidFill>
                <a:schemeClr val="accent6"/>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charset="0"/>
                <a:ea typeface="Times New Roman" charset="0"/>
                <a:cs typeface="Times New Roman" charset="0"/>
              </a:rPr>
              <a:t>Predicting daily discharges is possible, with a large amount of variance explained by the trend and day-of-the-week effect.</a:t>
            </a:r>
          </a:p>
          <a:p>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Optimizing effect of implementing a planned discharged remained to be verified and validated. Future study comparing the predicted value and actual value should be considered.</a:t>
            </a:r>
          </a:p>
          <a:p>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Currently only one day ahead model. Future research could add in the data of left bed each day to model several days ahead.</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01666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6137" y="3006969"/>
            <a:ext cx="7724043" cy="714743"/>
          </a:xfrm>
        </p:spPr>
        <p:txBody>
          <a:bodyPr/>
          <a:lstStyle/>
          <a:p>
            <a:r>
              <a:rPr lang="en-US" dirty="0" smtClean="0">
                <a:solidFill>
                  <a:schemeClr val="accent6"/>
                </a:solidFill>
                <a:latin typeface="Arial Black" panose="020B0A04020102020204" pitchFamily="34" charset="0"/>
              </a:rPr>
              <a:t>Thanks!</a:t>
            </a:r>
            <a:endParaRPr lang="en-US" dirty="0">
              <a:solidFill>
                <a:schemeClr val="accent6"/>
              </a:solidFill>
              <a:latin typeface="Arial Black" panose="020B0A04020102020204" pitchFamily="34" charset="0"/>
            </a:endParaRPr>
          </a:p>
        </p:txBody>
      </p:sp>
    </p:spTree>
    <p:extLst>
      <p:ext uri="{BB962C8B-B14F-4D97-AF65-F5344CB8AC3E}">
        <p14:creationId xmlns:p14="http://schemas.microsoft.com/office/powerpoint/2010/main" val="14624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76027"/>
          </a:xfrm>
        </p:spPr>
        <p:txBody>
          <a:bodyPr/>
          <a:lstStyle/>
          <a:p>
            <a:r>
              <a:rPr lang="en-US" dirty="0" smtClean="0">
                <a:solidFill>
                  <a:schemeClr val="accent6"/>
                </a:solidFill>
                <a:latin typeface="Arial Black" panose="020B0A04020102020204" pitchFamily="34" charset="0"/>
              </a:rPr>
              <a:t>Introduction</a:t>
            </a:r>
            <a:endParaRPr lang="en-US"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396285"/>
            <a:ext cx="7886700" cy="4780678"/>
          </a:xfrm>
        </p:spPr>
        <p:txBody>
          <a:bodyPr/>
          <a:lstStyle/>
          <a:p>
            <a:r>
              <a:rPr lang="en-US" dirty="0" smtClean="0">
                <a:latin typeface="Times New Roman" charset="0"/>
                <a:ea typeface="Times New Roman" charset="0"/>
                <a:cs typeface="Times New Roman" charset="0"/>
              </a:rPr>
              <a:t>Place: West China Hospital (WCH)</a:t>
            </a:r>
          </a:p>
          <a:p>
            <a:r>
              <a:rPr lang="en-US" dirty="0" smtClean="0">
                <a:latin typeface="Times New Roman" charset="0"/>
                <a:ea typeface="Times New Roman" charset="0"/>
                <a:cs typeface="Times New Roman" charset="0"/>
              </a:rPr>
              <a:t>Situation: overcrowding and bed management</a:t>
            </a:r>
          </a:p>
          <a:p>
            <a:pPr lvl="1"/>
            <a:r>
              <a:rPr lang="en-US" dirty="0" smtClean="0">
                <a:latin typeface="Times New Roman" charset="0"/>
                <a:ea typeface="Times New Roman" charset="0"/>
                <a:cs typeface="Times New Roman" charset="0"/>
              </a:rPr>
              <a:t>4800 licensed bed, over 6000 patients in waiting list</a:t>
            </a:r>
          </a:p>
          <a:p>
            <a:pPr lvl="1"/>
            <a:r>
              <a:rPr lang="en-US" b="1" dirty="0" smtClean="0">
                <a:latin typeface="Times New Roman" charset="0"/>
                <a:ea typeface="Times New Roman" charset="0"/>
                <a:cs typeface="Times New Roman" charset="0"/>
              </a:rPr>
              <a:t>bed quota depends on the expected available bed next day</a:t>
            </a:r>
          </a:p>
          <a:p>
            <a:endParaRPr lang="en-US" dirty="0">
              <a:latin typeface="Times New Roman" charset="0"/>
              <a:ea typeface="Times New Roman" charset="0"/>
              <a:cs typeface="Times New Roman" charset="0"/>
            </a:endParaRPr>
          </a:p>
        </p:txBody>
      </p:sp>
      <p:pic>
        <p:nvPicPr>
          <p:cNvPr id="1026"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062"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1761"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9460"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159"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4858"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bed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42557"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bed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0256"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bed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97955"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bed icon"/>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53350"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ed icon"/>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75654" y="3560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363"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6062"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3761"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460"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bed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9159"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ed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26858"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ed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4557"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ed icon"/>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82256"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ed icon"/>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37651" y="432276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ed icon"/>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59955" y="4322760"/>
            <a:ext cx="762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p:nvPr/>
        </p:nvCxnSpPr>
        <p:spPr>
          <a:xfrm>
            <a:off x="4619951" y="3367449"/>
            <a:ext cx="0" cy="2013438"/>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60983" y="3255752"/>
            <a:ext cx="1018227" cy="369332"/>
          </a:xfrm>
          <a:prstGeom prst="rect">
            <a:avLst/>
          </a:prstGeom>
          <a:noFill/>
        </p:spPr>
        <p:txBody>
          <a:bodyPr wrap="none" rtlCol="0">
            <a:spAutoFit/>
          </a:bodyPr>
          <a:lstStyle/>
          <a:p>
            <a:r>
              <a:rPr lang="en-US" altLang="zh-CN" dirty="0">
                <a:latin typeface="Times New Roman" charset="0"/>
                <a:ea typeface="Times New Roman" charset="0"/>
                <a:cs typeface="Times New Roman" charset="0"/>
              </a:rPr>
              <a:t>o</a:t>
            </a:r>
            <a:r>
              <a:rPr lang="en-US" altLang="zh-CN" dirty="0" smtClean="0">
                <a:latin typeface="Times New Roman" charset="0"/>
                <a:ea typeface="Times New Roman" charset="0"/>
                <a:cs typeface="Times New Roman" charset="0"/>
              </a:rPr>
              <a:t>ccupied</a:t>
            </a:r>
            <a:endParaRPr lang="en-US" dirty="0">
              <a:latin typeface="Times New Roman" charset="0"/>
              <a:ea typeface="Times New Roman" charset="0"/>
              <a:cs typeface="Times New Roman" charset="0"/>
            </a:endParaRPr>
          </a:p>
        </p:txBody>
      </p:sp>
      <p:sp>
        <p:nvSpPr>
          <p:cNvPr id="27" name="TextBox 26"/>
          <p:cNvSpPr txBox="1"/>
          <p:nvPr/>
        </p:nvSpPr>
        <p:spPr>
          <a:xfrm>
            <a:off x="5669190" y="3044283"/>
            <a:ext cx="2242951" cy="646331"/>
          </a:xfrm>
          <a:prstGeom prst="rect">
            <a:avLst/>
          </a:prstGeom>
          <a:noFill/>
        </p:spPr>
        <p:txBody>
          <a:bodyPr wrap="square" rtlCol="0">
            <a:spAutoFit/>
          </a:bodyPr>
          <a:lstStyle/>
          <a:p>
            <a:r>
              <a:rPr lang="en-US" altLang="zh-CN" dirty="0" smtClean="0">
                <a:latin typeface="Times New Roman" charset="0"/>
                <a:ea typeface="Times New Roman" charset="0"/>
                <a:cs typeface="Times New Roman" charset="0"/>
              </a:rPr>
              <a:t>expected capacity (patient discharged)</a:t>
            </a:r>
            <a:endParaRPr lang="en-US" dirty="0">
              <a:latin typeface="Times New Roman" charset="0"/>
              <a:ea typeface="Times New Roman" charset="0"/>
              <a:cs typeface="Times New Roman" charset="0"/>
            </a:endParaRPr>
          </a:p>
        </p:txBody>
      </p:sp>
      <p:sp>
        <p:nvSpPr>
          <p:cNvPr id="26" name="Left Brace 25"/>
          <p:cNvSpPr/>
          <p:nvPr/>
        </p:nvSpPr>
        <p:spPr>
          <a:xfrm rot="16200000">
            <a:off x="5679859" y="4134998"/>
            <a:ext cx="220199" cy="2119719"/>
          </a:xfrm>
          <a:prstGeom prst="leftBrace">
            <a:avLst>
              <a:gd name="adj1" fmla="val 88191"/>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charset="0"/>
              <a:ea typeface="Times New Roman" charset="0"/>
              <a:cs typeface="Times New Roman" charset="0"/>
            </a:endParaRPr>
          </a:p>
        </p:txBody>
      </p:sp>
      <p:sp>
        <p:nvSpPr>
          <p:cNvPr id="29" name="Left Brace 28"/>
          <p:cNvSpPr/>
          <p:nvPr/>
        </p:nvSpPr>
        <p:spPr>
          <a:xfrm rot="16200000">
            <a:off x="7653362" y="4458667"/>
            <a:ext cx="220199" cy="1472380"/>
          </a:xfrm>
          <a:prstGeom prst="leftBrace">
            <a:avLst>
              <a:gd name="adj1" fmla="val 88191"/>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charset="0"/>
              <a:ea typeface="Times New Roman" charset="0"/>
              <a:cs typeface="Times New Roman" charset="0"/>
            </a:endParaRPr>
          </a:p>
        </p:txBody>
      </p:sp>
      <p:sp>
        <p:nvSpPr>
          <p:cNvPr id="30" name="TextBox 29"/>
          <p:cNvSpPr txBox="1"/>
          <p:nvPr/>
        </p:nvSpPr>
        <p:spPr>
          <a:xfrm>
            <a:off x="5069037" y="5439893"/>
            <a:ext cx="1494219" cy="646331"/>
          </a:xfrm>
          <a:prstGeom prst="rect">
            <a:avLst/>
          </a:prstGeom>
          <a:noFill/>
        </p:spPr>
        <p:txBody>
          <a:bodyPr wrap="square" rtlCol="0">
            <a:spAutoFit/>
          </a:bodyPr>
          <a:lstStyle/>
          <a:p>
            <a:r>
              <a:rPr lang="en-US" altLang="zh-CN" dirty="0" smtClean="0">
                <a:latin typeface="Times New Roman" charset="0"/>
                <a:ea typeface="Times New Roman" charset="0"/>
                <a:cs typeface="Times New Roman" charset="0"/>
              </a:rPr>
              <a:t>For patients in waiting list</a:t>
            </a:r>
            <a:endParaRPr lang="en-US" dirty="0">
              <a:latin typeface="Times New Roman" charset="0"/>
              <a:ea typeface="Times New Roman" charset="0"/>
              <a:cs typeface="Times New Roman" charset="0"/>
            </a:endParaRPr>
          </a:p>
        </p:txBody>
      </p:sp>
      <p:sp>
        <p:nvSpPr>
          <p:cNvPr id="31" name="TextBox 30"/>
          <p:cNvSpPr txBox="1"/>
          <p:nvPr/>
        </p:nvSpPr>
        <p:spPr>
          <a:xfrm>
            <a:off x="6975654" y="5439892"/>
            <a:ext cx="1494219" cy="646331"/>
          </a:xfrm>
          <a:prstGeom prst="rect">
            <a:avLst/>
          </a:prstGeom>
          <a:noFill/>
        </p:spPr>
        <p:txBody>
          <a:bodyPr wrap="square" rtlCol="0">
            <a:spAutoFit/>
          </a:bodyPr>
          <a:lstStyle/>
          <a:p>
            <a:r>
              <a:rPr lang="en-US" altLang="zh-CN" dirty="0" smtClean="0">
                <a:latin typeface="Times New Roman" charset="0"/>
                <a:ea typeface="Times New Roman" charset="0"/>
                <a:cs typeface="Times New Roman" charset="0"/>
              </a:rPr>
              <a:t>For emergent request</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96347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dirty="0" smtClean="0">
                <a:solidFill>
                  <a:schemeClr val="accent6"/>
                </a:solidFill>
                <a:latin typeface="Arial Black" panose="020B0A04020102020204" pitchFamily="34" charset="0"/>
              </a:rPr>
              <a:t>Question</a:t>
            </a:r>
            <a:endParaRPr lang="en-US" dirty="0">
              <a:solidFill>
                <a:schemeClr val="accent6"/>
              </a:solidFill>
              <a:latin typeface="Arial Black" panose="020B0A04020102020204" pitchFamily="34" charset="0"/>
            </a:endParaRPr>
          </a:p>
        </p:txBody>
      </p:sp>
      <p:sp>
        <p:nvSpPr>
          <p:cNvPr id="3" name="Content Placeholder 2"/>
          <p:cNvSpPr>
            <a:spLocks noGrp="1"/>
          </p:cNvSpPr>
          <p:nvPr>
            <p:ph idx="1"/>
          </p:nvPr>
        </p:nvSpPr>
        <p:spPr/>
        <p:txBody>
          <a:bodyPr/>
          <a:lstStyle/>
          <a:p>
            <a:r>
              <a:rPr lang="en-US" b="1" dirty="0" smtClean="0">
                <a:latin typeface="Times New Roman" charset="0"/>
                <a:ea typeface="Times New Roman" charset="0"/>
                <a:cs typeface="Times New Roman" charset="0"/>
              </a:rPr>
              <a:t>Uncertainty</a:t>
            </a:r>
          </a:p>
          <a:p>
            <a:pPr lvl="1"/>
            <a:r>
              <a:rPr lang="en-US" dirty="0" smtClean="0">
                <a:latin typeface="Times New Roman" charset="0"/>
                <a:ea typeface="Times New Roman" charset="0"/>
                <a:cs typeface="Times New Roman" charset="0"/>
              </a:rPr>
              <a:t>high possibility that planned patients cannot be discharged (changes in the illness state, postponed MRI/CT, etc.)</a:t>
            </a:r>
          </a:p>
          <a:p>
            <a:pPr lvl="1"/>
            <a:r>
              <a:rPr lang="en-US" dirty="0" smtClean="0">
                <a:latin typeface="Times New Roman" charset="0"/>
                <a:ea typeface="Times New Roman" charset="0"/>
                <a:cs typeface="Times New Roman" charset="0"/>
              </a:rPr>
              <a:t>Overestimate of bed capacity leads to cost-related overflow and emergency admission delay</a:t>
            </a:r>
          </a:p>
          <a:p>
            <a:endParaRPr lang="en-US" dirty="0">
              <a:latin typeface="Times New Roman" charset="0"/>
              <a:ea typeface="Times New Roman" charset="0"/>
              <a:cs typeface="Times New Roman" charset="0"/>
            </a:endParaRPr>
          </a:p>
          <a:p>
            <a:r>
              <a:rPr lang="en-US" b="1" dirty="0" smtClean="0">
                <a:latin typeface="Times New Roman" charset="0"/>
                <a:ea typeface="Times New Roman" charset="0"/>
                <a:cs typeface="Times New Roman" charset="0"/>
              </a:rPr>
              <a:t>Question</a:t>
            </a:r>
          </a:p>
          <a:p>
            <a:pPr lvl="1"/>
            <a:r>
              <a:rPr lang="en-US" dirty="0" smtClean="0">
                <a:latin typeface="Times New Roman" charset="0"/>
                <a:ea typeface="Times New Roman" charset="0"/>
                <a:cs typeface="Times New Roman" charset="0"/>
              </a:rPr>
              <a:t>Is there a way to anticipate today how much bed capacity we will have tomorrow?</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20875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2543"/>
          </a:xfrm>
        </p:spPr>
        <p:txBody>
          <a:bodyPr>
            <a:normAutofit fontScale="90000"/>
          </a:bodyPr>
          <a:lstStyle/>
          <a:p>
            <a:r>
              <a:rPr lang="en-US" b="1" dirty="0" smtClean="0">
                <a:solidFill>
                  <a:schemeClr val="accent6"/>
                </a:solidFill>
                <a:latin typeface="Arial Black" panose="020B0A04020102020204" pitchFamily="34" charset="0"/>
              </a:rPr>
              <a:t>Data</a:t>
            </a:r>
            <a:endParaRPr lang="en-US"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975946"/>
            <a:ext cx="8137281" cy="5201017"/>
          </a:xfrm>
        </p:spPr>
        <p:txBody>
          <a:bodyPr>
            <a:normAutofit/>
          </a:bodyPr>
          <a:lstStyle/>
          <a:p>
            <a:r>
              <a:rPr lang="en-US" sz="2000" dirty="0" smtClean="0">
                <a:latin typeface="Times New Roman" panose="02020603050405020304" pitchFamily="18" charset="0"/>
                <a:cs typeface="Times New Roman" panose="02020603050405020304" pitchFamily="18" charset="0"/>
              </a:rPr>
              <a:t>Jan 1</a:t>
            </a:r>
            <a:r>
              <a:rPr lang="en-US" sz="2000" baseline="30000" dirty="0" smtClean="0">
                <a:latin typeface="Times New Roman" panose="02020603050405020304" pitchFamily="18" charset="0"/>
                <a:cs typeface="Times New Roman" panose="02020603050405020304" pitchFamily="18" charset="0"/>
              </a:rPr>
              <a:t>st</a:t>
            </a:r>
            <a:r>
              <a:rPr lang="en-US" sz="2000" dirty="0" smtClean="0">
                <a:latin typeface="Times New Roman" panose="02020603050405020304" pitchFamily="18" charset="0"/>
                <a:cs typeface="Times New Roman" panose="02020603050405020304" pitchFamily="18" charset="0"/>
              </a:rPr>
              <a:t>, 2011 – Dec 31</a:t>
            </a:r>
            <a:r>
              <a:rPr lang="en-US" sz="2000" baseline="30000" dirty="0" smtClean="0">
                <a:latin typeface="Times New Roman" panose="02020603050405020304" pitchFamily="18" charset="0"/>
                <a:cs typeface="Times New Roman" panose="02020603050405020304" pitchFamily="18" charset="0"/>
              </a:rPr>
              <a:t>th</a:t>
            </a:r>
            <a:r>
              <a:rPr lang="en-US" sz="2000" dirty="0" smtClean="0">
                <a:latin typeface="Times New Roman" panose="02020603050405020304" pitchFamily="18" charset="0"/>
                <a:cs typeface="Times New Roman" panose="02020603050405020304" pitchFamily="18" charset="0"/>
              </a:rPr>
              <a:t>, 2013; total S = 1096 days, 484 222 records.</a:t>
            </a:r>
          </a:p>
          <a:p>
            <a:r>
              <a:rPr lang="en-US" sz="2000" dirty="0" smtClean="0">
                <a:latin typeface="Times New Roman" panose="02020603050405020304" pitchFamily="18" charset="0"/>
                <a:cs typeface="Times New Roman" panose="02020603050405020304" pitchFamily="18" charset="0"/>
              </a:rPr>
              <a:t>First 877 observations (80% of S) for training</a:t>
            </a:r>
          </a:p>
          <a:p>
            <a:r>
              <a:rPr lang="en-US" sz="2000" dirty="0" smtClean="0">
                <a:latin typeface="Times New Roman" panose="02020603050405020304" pitchFamily="18" charset="0"/>
                <a:cs typeface="Times New Roman" panose="02020603050405020304" pitchFamily="18" charset="0"/>
              </a:rPr>
              <a:t>Remaining 219 observations (20% of S) for testing</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b="30692"/>
          <a:stretch/>
        </p:blipFill>
        <p:spPr>
          <a:xfrm>
            <a:off x="1050677" y="2087578"/>
            <a:ext cx="6505575" cy="2303951"/>
          </a:xfrm>
          <a:prstGeom prst="rect">
            <a:avLst/>
          </a:prstGeom>
        </p:spPr>
      </p:pic>
      <p:pic>
        <p:nvPicPr>
          <p:cNvPr id="5" name="Picture 4"/>
          <p:cNvPicPr>
            <a:picLocks noChangeAspect="1"/>
          </p:cNvPicPr>
          <p:nvPr/>
        </p:nvPicPr>
        <p:blipFill>
          <a:blip r:embed="rId4"/>
          <a:stretch>
            <a:fillRect/>
          </a:stretch>
        </p:blipFill>
        <p:spPr>
          <a:xfrm>
            <a:off x="1649471" y="4469806"/>
            <a:ext cx="5307989" cy="2305094"/>
          </a:xfrm>
          <a:prstGeom prst="rect">
            <a:avLst/>
          </a:prstGeom>
        </p:spPr>
      </p:pic>
    </p:spTree>
    <p:extLst>
      <p:ext uri="{BB962C8B-B14F-4D97-AF65-F5344CB8AC3E}">
        <p14:creationId xmlns:p14="http://schemas.microsoft.com/office/powerpoint/2010/main" val="778500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436219" cy="681159"/>
          </a:xfrm>
        </p:spPr>
        <p:txBody>
          <a:bodyPr>
            <a:normAutofit/>
          </a:bodyPr>
          <a:lstStyle/>
          <a:p>
            <a:r>
              <a:rPr lang="en-US" sz="2800" b="1" dirty="0" smtClean="0">
                <a:solidFill>
                  <a:schemeClr val="accent6"/>
                </a:solidFill>
                <a:latin typeface="Arial Black" panose="020B0A04020102020204" pitchFamily="34" charset="0"/>
              </a:rPr>
              <a:t>Seasonal Regression ARIMA (SRARIMA)</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266825"/>
            <a:ext cx="7886700" cy="5107598"/>
          </a:xfrm>
        </p:spPr>
        <p:txBody>
          <a:bodyPr/>
          <a:lstStyle/>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Seasonal effect forecast</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lvl="1" indent="0">
              <a:buNone/>
            </a:pPr>
            <a:r>
              <a:rPr lang="en-US" dirty="0" smtClean="0">
                <a:latin typeface="Times New Roman" panose="02020603050405020304" pitchFamily="18" charset="0"/>
                <a:cs typeface="Times New Roman" panose="02020603050405020304" pitchFamily="18" charset="0"/>
              </a:rPr>
              <a:t>Assume day-of-the-week effect</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Regression residuals</a:t>
            </a: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smtClean="0">
                <a:latin typeface="Times New Roman" panose="02020603050405020304" pitchFamily="18" charset="0"/>
                <a:cs typeface="Times New Roman" panose="02020603050405020304" pitchFamily="18" charset="0"/>
              </a:rPr>
              <a:t>Fit the residuals to ARIMA (p, d, q)</a:t>
            </a: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t="7488" b="5799"/>
          <a:stretch/>
        </p:blipFill>
        <p:spPr>
          <a:xfrm>
            <a:off x="1123217" y="1537007"/>
            <a:ext cx="2147521" cy="653746"/>
          </a:xfrm>
          <a:prstGeom prst="rect">
            <a:avLst/>
          </a:prstGeom>
        </p:spPr>
      </p:pic>
      <p:pic>
        <p:nvPicPr>
          <p:cNvPr id="5" name="Picture 4"/>
          <p:cNvPicPr>
            <a:picLocks noChangeAspect="1"/>
          </p:cNvPicPr>
          <p:nvPr/>
        </p:nvPicPr>
        <p:blipFill rotWithShape="1">
          <a:blip r:embed="rId4">
            <a:duotone>
              <a:schemeClr val="accent2">
                <a:shade val="45000"/>
                <a:satMod val="135000"/>
              </a:schemeClr>
              <a:prstClr val="white"/>
            </a:duotone>
          </a:blip>
          <a:srcRect t="3846"/>
          <a:stretch/>
        </p:blipFill>
        <p:spPr>
          <a:xfrm>
            <a:off x="985103" y="3127131"/>
            <a:ext cx="3985847" cy="291858"/>
          </a:xfrm>
          <a:prstGeom prst="rect">
            <a:avLst/>
          </a:prstGeom>
        </p:spPr>
      </p:pic>
      <p:pic>
        <p:nvPicPr>
          <p:cNvPr id="6" name="Picture 5"/>
          <p:cNvPicPr>
            <a:picLocks noChangeAspect="1"/>
          </p:cNvPicPr>
          <p:nvPr/>
        </p:nvPicPr>
        <p:blipFill>
          <a:blip r:embed="rId5">
            <a:duotone>
              <a:schemeClr val="accent2">
                <a:shade val="45000"/>
                <a:satMod val="135000"/>
              </a:schemeClr>
              <a:prstClr val="white"/>
            </a:duotone>
          </a:blip>
          <a:stretch>
            <a:fillRect/>
          </a:stretch>
        </p:blipFill>
        <p:spPr>
          <a:xfrm>
            <a:off x="5257067" y="2458189"/>
            <a:ext cx="3579568" cy="1938232"/>
          </a:xfrm>
          <a:prstGeom prst="rect">
            <a:avLst/>
          </a:prstGeom>
        </p:spPr>
      </p:pic>
      <p:sp>
        <p:nvSpPr>
          <p:cNvPr id="7" name="TextBox 6"/>
          <p:cNvSpPr txBox="1"/>
          <p:nvPr/>
        </p:nvSpPr>
        <p:spPr>
          <a:xfrm>
            <a:off x="3765305" y="1634621"/>
            <a:ext cx="2624886" cy="461665"/>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k: day index</a:t>
            </a:r>
          </a:p>
          <a:p>
            <a:r>
              <a:rPr lang="en-US" sz="1200" dirty="0" err="1" smtClean="0">
                <a:latin typeface="Times New Roman" panose="02020603050405020304" pitchFamily="18" charset="0"/>
                <a:cs typeface="Times New Roman" panose="02020603050405020304" pitchFamily="18" charset="0"/>
              </a:rPr>
              <a:t>q</a:t>
            </a:r>
            <a:r>
              <a:rPr lang="en-US" sz="1200" baseline="-25000" dirty="0" err="1" smtClean="0">
                <a:latin typeface="Times New Roman" panose="02020603050405020304" pitchFamily="18" charset="0"/>
                <a:cs typeface="Times New Roman" panose="02020603050405020304" pitchFamily="18" charset="0"/>
              </a:rPr>
              <a:t>i,k</a:t>
            </a:r>
            <a:r>
              <a:rPr lang="en-US" sz="1200" dirty="0" smtClean="0">
                <a:latin typeface="Times New Roman" panose="02020603050405020304" pitchFamily="18" charset="0"/>
                <a:cs typeface="Times New Roman" panose="02020603050405020304" pitchFamily="18" charset="0"/>
              </a:rPr>
              <a:t>: dummy variable for seasonal effect</a:t>
            </a:r>
            <a:endParaRPr lang="en-US" sz="1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6"/>
          <a:stretch>
            <a:fillRect/>
          </a:stretch>
        </p:blipFill>
        <p:spPr>
          <a:xfrm>
            <a:off x="949935" y="4641280"/>
            <a:ext cx="1874960" cy="283157"/>
          </a:xfrm>
          <a:prstGeom prst="rect">
            <a:avLst/>
          </a:prstGeom>
        </p:spPr>
      </p:pic>
      <p:pic>
        <p:nvPicPr>
          <p:cNvPr id="9" name="Picture 8"/>
          <p:cNvPicPr>
            <a:picLocks noChangeAspect="1"/>
          </p:cNvPicPr>
          <p:nvPr/>
        </p:nvPicPr>
        <p:blipFill>
          <a:blip r:embed="rId7"/>
          <a:stretch>
            <a:fillRect/>
          </a:stretch>
        </p:blipFill>
        <p:spPr>
          <a:xfrm>
            <a:off x="949935" y="5835862"/>
            <a:ext cx="2013073" cy="310286"/>
          </a:xfrm>
          <a:prstGeom prst="rect">
            <a:avLst/>
          </a:prstGeom>
        </p:spPr>
      </p:pic>
      <p:sp>
        <p:nvSpPr>
          <p:cNvPr id="10" name="TextBox 9"/>
          <p:cNvSpPr txBox="1"/>
          <p:nvPr/>
        </p:nvSpPr>
        <p:spPr>
          <a:xfrm>
            <a:off x="4970950" y="5869149"/>
            <a:ext cx="3673506" cy="276999"/>
          </a:xfrm>
          <a:prstGeom prst="rect">
            <a:avLst/>
          </a:prstGeom>
          <a:noFill/>
        </p:spPr>
        <p:txBody>
          <a:bodyPr wrap="none" rtlCol="0">
            <a:spAutoFit/>
          </a:bodyPr>
          <a:lstStyle/>
          <a:p>
            <a:r>
              <a:rPr lang="en-US" sz="1200" dirty="0" smtClean="0">
                <a:solidFill>
                  <a:schemeClr val="accent2"/>
                </a:solidFill>
                <a:latin typeface="Arial" panose="020B0604020202020204" pitchFamily="34" charset="0"/>
                <a:cs typeface="Arial" panose="020B0604020202020204" pitchFamily="34" charset="0"/>
              </a:rPr>
              <a:t>From BIC criteria, ARIMA (1, 0, 1) model was fitted.</a:t>
            </a:r>
            <a:endParaRPr lang="en-US" sz="12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365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436219" cy="681159"/>
          </a:xfrm>
        </p:spPr>
        <p:txBody>
          <a:bodyPr>
            <a:normAutofit/>
          </a:bodyPr>
          <a:lstStyle/>
          <a:p>
            <a:r>
              <a:rPr lang="en-US" sz="2800" b="1" dirty="0" smtClean="0">
                <a:solidFill>
                  <a:schemeClr val="accent6"/>
                </a:solidFill>
                <a:latin typeface="Arial Black" panose="020B0A04020102020204" pitchFamily="34" charset="0"/>
              </a:rPr>
              <a:t>Seasonal Regression ARIMA (SRARIMA)</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266825"/>
            <a:ext cx="7886700" cy="5107598"/>
          </a:xfrm>
        </p:spPr>
        <p:txBody>
          <a:bodyPr/>
          <a:lstStyle/>
          <a:p>
            <a:pPr marL="0" indent="0">
              <a:buNone/>
            </a:pPr>
            <a:endParaRPr lang="en-US" dirty="0" smtClean="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duotone>
              <a:schemeClr val="accent2">
                <a:shade val="45000"/>
                <a:satMod val="135000"/>
              </a:schemeClr>
              <a:prstClr val="white"/>
            </a:duotone>
          </a:blip>
          <a:stretch>
            <a:fillRect/>
          </a:stretch>
        </p:blipFill>
        <p:spPr>
          <a:xfrm>
            <a:off x="934047" y="1501850"/>
            <a:ext cx="4640276" cy="2160512"/>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blip>
          <a:stretch>
            <a:fillRect/>
          </a:stretch>
        </p:blipFill>
        <p:spPr>
          <a:xfrm>
            <a:off x="934047" y="4423759"/>
            <a:ext cx="4079535" cy="1471613"/>
          </a:xfrm>
          <a:prstGeom prst="rect">
            <a:avLst/>
          </a:prstGeom>
        </p:spPr>
      </p:pic>
    </p:spTree>
    <p:extLst>
      <p:ext uri="{BB962C8B-B14F-4D97-AF65-F5344CB8AC3E}">
        <p14:creationId xmlns:p14="http://schemas.microsoft.com/office/powerpoint/2010/main" val="4017250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436219" cy="681159"/>
          </a:xfrm>
        </p:spPr>
        <p:txBody>
          <a:bodyPr>
            <a:normAutofit/>
          </a:bodyPr>
          <a:lstStyle/>
          <a:p>
            <a:r>
              <a:rPr lang="en-US" sz="2800" b="1" dirty="0" smtClean="0">
                <a:solidFill>
                  <a:schemeClr val="accent6"/>
                </a:solidFill>
                <a:latin typeface="Arial Black" panose="020B0A04020102020204" pitchFamily="34" charset="0"/>
              </a:rPr>
              <a:t>Seasonal Regression ARIMA (SRARIMA)</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266825"/>
            <a:ext cx="7886700" cy="5107598"/>
          </a:xfrm>
        </p:spPr>
        <p:txBody>
          <a:bodyPr/>
          <a:lstStyle/>
          <a:p>
            <a:pPr marL="0" indent="0">
              <a:buNone/>
            </a:pPr>
            <a:endParaRPr lang="en-US" dirty="0" smtClean="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3"/>
          <a:stretch>
            <a:fillRect/>
          </a:stretch>
        </p:blipFill>
        <p:spPr>
          <a:xfrm>
            <a:off x="628649" y="1991339"/>
            <a:ext cx="3713569" cy="4009094"/>
          </a:xfrm>
          <a:prstGeom prst="rect">
            <a:avLst/>
          </a:prstGeom>
        </p:spPr>
      </p:pic>
      <p:pic>
        <p:nvPicPr>
          <p:cNvPr id="14" name="Picture 13"/>
          <p:cNvPicPr>
            <a:picLocks noChangeAspect="1"/>
          </p:cNvPicPr>
          <p:nvPr/>
        </p:nvPicPr>
        <p:blipFill>
          <a:blip r:embed="rId4"/>
          <a:stretch>
            <a:fillRect/>
          </a:stretch>
        </p:blipFill>
        <p:spPr>
          <a:xfrm>
            <a:off x="4846758" y="1991339"/>
            <a:ext cx="3727939" cy="4023276"/>
          </a:xfrm>
          <a:prstGeom prst="rect">
            <a:avLst/>
          </a:prstGeom>
        </p:spPr>
      </p:pic>
      <p:sp>
        <p:nvSpPr>
          <p:cNvPr id="4" name="TextBox 3"/>
          <p:cNvSpPr txBox="1"/>
          <p:nvPr/>
        </p:nvSpPr>
        <p:spPr>
          <a:xfrm>
            <a:off x="628649" y="1396031"/>
            <a:ext cx="3713569"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Autocorrelation coefficients of the original time series</a:t>
            </a:r>
            <a:endParaRPr 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846758" y="1396031"/>
            <a:ext cx="3713569"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Autocorrelation coefficients of the differencing time series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89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3911"/>
          </a:xfrm>
        </p:spPr>
        <p:txBody>
          <a:bodyPr>
            <a:noAutofit/>
          </a:bodyPr>
          <a:lstStyle/>
          <a:p>
            <a:r>
              <a:rPr lang="en-US" sz="2800" b="1" dirty="0">
                <a:solidFill>
                  <a:schemeClr val="accent6"/>
                </a:solidFill>
                <a:latin typeface="Arial Black" panose="020B0A04020102020204" pitchFamily="34" charset="0"/>
              </a:rPr>
              <a:t>Multiplicative Seasonal ARIMA </a:t>
            </a:r>
            <a:r>
              <a:rPr lang="en-US" sz="2800" b="1" dirty="0" smtClean="0">
                <a:solidFill>
                  <a:schemeClr val="accent6"/>
                </a:solidFill>
                <a:latin typeface="Arial Black" panose="020B0A04020102020204" pitchFamily="34" charset="0"/>
              </a:rPr>
              <a:t>(MSARIMA)</a:t>
            </a:r>
            <a:endParaRPr lang="en-US" sz="2800" b="1" dirty="0">
              <a:solidFill>
                <a:schemeClr val="accent6"/>
              </a:solidFill>
              <a:latin typeface="Arial Black" panose="020B0A04020102020204" pitchFamily="34" charset="0"/>
            </a:endParaRPr>
          </a:p>
        </p:txBody>
      </p:sp>
      <p:sp>
        <p:nvSpPr>
          <p:cNvPr id="3" name="Content Placeholder 2"/>
          <p:cNvSpPr>
            <a:spLocks noGrp="1"/>
          </p:cNvSpPr>
          <p:nvPr>
            <p:ph idx="1"/>
          </p:nvPr>
        </p:nvSpPr>
        <p:spPr>
          <a:xfrm>
            <a:off x="628650" y="1336431"/>
            <a:ext cx="7886700" cy="4932483"/>
          </a:xfrm>
        </p:spPr>
        <p:txBody>
          <a:bodyPr>
            <a:normAutofit/>
          </a:bodyPr>
          <a:lstStyle/>
          <a:p>
            <a:r>
              <a:rPr lang="en-US" sz="1800" dirty="0" smtClean="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Modelling</a:t>
            </a:r>
          </a:p>
          <a:p>
            <a:pPr marL="685800" lvl="1" indent="-342900">
              <a:buFont typeface="+mj-lt"/>
              <a:buAutoNum type="arabicPeriod"/>
            </a:pPr>
            <a:r>
              <a:rPr lang="en-US" sz="1400" dirty="0" smtClean="0">
                <a:latin typeface="Times New Roman" panose="02020603050405020304" pitchFamily="18" charset="0"/>
                <a:cs typeface="Times New Roman" panose="02020603050405020304" pitchFamily="18" charset="0"/>
              </a:rPr>
              <a:t>Trend differencing with order d and seasonal differencing with step length S.</a:t>
            </a:r>
          </a:p>
          <a:p>
            <a:pPr marL="685800" lvl="1" indent="-342900">
              <a:buFont typeface="+mj-lt"/>
              <a:buAutoNum type="arabicPeriod"/>
            </a:pPr>
            <a:r>
              <a:rPr lang="en-US" sz="1400" dirty="0" smtClean="0">
                <a:latin typeface="Times New Roman" panose="02020603050405020304" pitchFamily="18" charset="0"/>
                <a:cs typeface="Times New Roman" panose="02020603050405020304" pitchFamily="18" charset="0"/>
              </a:rPr>
              <a:t>If short-term correlations exist, fit </a:t>
            </a:r>
            <a:r>
              <a:rPr lang="en-US" sz="1400" i="1" dirty="0" smtClean="0">
                <a:latin typeface="Times New Roman" panose="02020603050405020304" pitchFamily="18" charset="0"/>
                <a:cs typeface="Times New Roman" panose="02020603050405020304" pitchFamily="18" charset="0"/>
              </a:rPr>
              <a:t>ARMA (p, q)</a:t>
            </a:r>
            <a:r>
              <a:rPr lang="en-US" sz="1400" dirty="0" smtClean="0">
                <a:latin typeface="Times New Roman" panose="02020603050405020304" pitchFamily="18" charset="0"/>
                <a:cs typeface="Times New Roman" panose="02020603050405020304" pitchFamily="18" charset="0"/>
              </a:rPr>
              <a:t>.</a:t>
            </a:r>
          </a:p>
          <a:p>
            <a:pPr marL="685800" lvl="1" indent="-342900">
              <a:buFont typeface="+mj-lt"/>
              <a:buAutoNum type="arabicPeriod"/>
            </a:pPr>
            <a:r>
              <a:rPr lang="en-US" sz="1400" dirty="0" smtClean="0">
                <a:latin typeface="Times New Roman" panose="02020603050405020304" pitchFamily="18" charset="0"/>
                <a:cs typeface="Times New Roman" panose="02020603050405020304" pitchFamily="18" charset="0"/>
              </a:rPr>
              <a:t>If cyclic effect exist, and short-term correlations exist among cyclic effects, fit </a:t>
            </a:r>
            <a:r>
              <a:rPr lang="en-US" sz="1400" i="1" dirty="0" smtClean="0">
                <a:latin typeface="Times New Roman" panose="02020603050405020304" pitchFamily="18" charset="0"/>
                <a:cs typeface="Times New Roman" panose="02020603050405020304" pitchFamily="18" charset="0"/>
              </a:rPr>
              <a:t>ARMA (P, Q)</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42425" y="1360926"/>
            <a:ext cx="3295650" cy="333375"/>
          </a:xfrm>
          <a:prstGeom prst="rect">
            <a:avLst/>
          </a:prstGeom>
        </p:spPr>
      </p:pic>
      <p:pic>
        <p:nvPicPr>
          <p:cNvPr id="5" name="Picture 4"/>
          <p:cNvPicPr>
            <a:picLocks noChangeAspect="1"/>
          </p:cNvPicPr>
          <p:nvPr/>
        </p:nvPicPr>
        <p:blipFill>
          <a:blip r:embed="rId4"/>
          <a:stretch>
            <a:fillRect/>
          </a:stretch>
        </p:blipFill>
        <p:spPr>
          <a:xfrm>
            <a:off x="932352" y="2352302"/>
            <a:ext cx="4895850" cy="371475"/>
          </a:xfrm>
          <a:prstGeom prst="rect">
            <a:avLst/>
          </a:prstGeom>
        </p:spPr>
      </p:pic>
      <p:pic>
        <p:nvPicPr>
          <p:cNvPr id="6" name="Picture 5"/>
          <p:cNvPicPr>
            <a:picLocks noChangeAspect="1"/>
          </p:cNvPicPr>
          <p:nvPr/>
        </p:nvPicPr>
        <p:blipFill>
          <a:blip r:embed="rId5"/>
          <a:stretch>
            <a:fillRect/>
          </a:stretch>
        </p:blipFill>
        <p:spPr>
          <a:xfrm>
            <a:off x="932352" y="3302438"/>
            <a:ext cx="3557954" cy="613678"/>
          </a:xfrm>
          <a:prstGeom prst="rect">
            <a:avLst/>
          </a:prstGeom>
        </p:spPr>
      </p:pic>
      <p:sp>
        <p:nvSpPr>
          <p:cNvPr id="7" name="TextBox 6"/>
          <p:cNvSpPr txBox="1"/>
          <p:nvPr/>
        </p:nvSpPr>
        <p:spPr>
          <a:xfrm>
            <a:off x="886499" y="1605214"/>
            <a:ext cx="1617751" cy="307777"/>
          </a:xfrm>
          <a:prstGeom prst="rect">
            <a:avLst/>
          </a:prstGeom>
          <a:noFill/>
        </p:spPr>
        <p:txBody>
          <a:bodyPr wrap="none" rtlCol="0">
            <a:spAutoFit/>
          </a:bodyPr>
          <a:lstStyle/>
          <a:p>
            <a:r>
              <a:rPr lang="en-US" sz="1400" dirty="0" smtClean="0">
                <a:latin typeface="Times New Roman" panose="02020603050405020304" pitchFamily="18" charset="0"/>
                <a:cs typeface="Times New Roman" panose="02020603050405020304" pitchFamily="18" charset="0"/>
              </a:rPr>
              <a:t>non-seasonal model</a:t>
            </a:r>
            <a:endParaRPr lang="en-US" sz="1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48940" y="1615943"/>
            <a:ext cx="1289135" cy="307777"/>
          </a:xfrm>
          <a:prstGeom prst="rect">
            <a:avLst/>
          </a:prstGeom>
          <a:noFill/>
        </p:spPr>
        <p:txBody>
          <a:bodyPr wrap="none" rtlCol="0">
            <a:spAutoFit/>
          </a:bodyPr>
          <a:lstStyle/>
          <a:p>
            <a:r>
              <a:rPr lang="en-US" sz="1400" dirty="0" smtClean="0">
                <a:latin typeface="Times New Roman" panose="02020603050405020304" pitchFamily="18" charset="0"/>
                <a:cs typeface="Times New Roman" panose="02020603050405020304" pitchFamily="18" charset="0"/>
              </a:rPr>
              <a:t>seasonal model</a:t>
            </a:r>
            <a:endParaRPr lang="en-US" sz="14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6"/>
          <a:stretch>
            <a:fillRect/>
          </a:stretch>
        </p:blipFill>
        <p:spPr>
          <a:xfrm>
            <a:off x="932352" y="3036549"/>
            <a:ext cx="962025" cy="199805"/>
          </a:xfrm>
          <a:prstGeom prst="rect">
            <a:avLst/>
          </a:prstGeom>
        </p:spPr>
      </p:pic>
      <p:pic>
        <p:nvPicPr>
          <p:cNvPr id="10" name="Picture 9"/>
          <p:cNvPicPr>
            <a:picLocks noChangeAspect="1"/>
          </p:cNvPicPr>
          <p:nvPr/>
        </p:nvPicPr>
        <p:blipFill>
          <a:blip r:embed="rId7"/>
          <a:stretch>
            <a:fillRect/>
          </a:stretch>
        </p:blipFill>
        <p:spPr>
          <a:xfrm>
            <a:off x="932352" y="2746863"/>
            <a:ext cx="3961301" cy="229225"/>
          </a:xfrm>
          <a:prstGeom prst="rect">
            <a:avLst/>
          </a:prstGeom>
        </p:spPr>
      </p:pic>
      <p:pic>
        <p:nvPicPr>
          <p:cNvPr id="11" name="Picture 10"/>
          <p:cNvPicPr>
            <a:picLocks noChangeAspect="1"/>
          </p:cNvPicPr>
          <p:nvPr/>
        </p:nvPicPr>
        <p:blipFill>
          <a:blip r:embed="rId8"/>
          <a:stretch>
            <a:fillRect/>
          </a:stretch>
        </p:blipFill>
        <p:spPr>
          <a:xfrm>
            <a:off x="892911" y="4203489"/>
            <a:ext cx="1299795" cy="285321"/>
          </a:xfrm>
          <a:prstGeom prst="rect">
            <a:avLst/>
          </a:prstGeom>
        </p:spPr>
      </p:pic>
      <p:pic>
        <p:nvPicPr>
          <p:cNvPr id="12" name="Picture 11"/>
          <p:cNvPicPr>
            <a:picLocks noChangeAspect="1"/>
          </p:cNvPicPr>
          <p:nvPr/>
        </p:nvPicPr>
        <p:blipFill>
          <a:blip r:embed="rId9"/>
          <a:stretch>
            <a:fillRect/>
          </a:stretch>
        </p:blipFill>
        <p:spPr>
          <a:xfrm>
            <a:off x="886499" y="4540902"/>
            <a:ext cx="969352" cy="307731"/>
          </a:xfrm>
          <a:prstGeom prst="rect">
            <a:avLst/>
          </a:prstGeom>
        </p:spPr>
      </p:pic>
      <p:sp>
        <p:nvSpPr>
          <p:cNvPr id="13" name="TextBox 12"/>
          <p:cNvSpPr txBox="1"/>
          <p:nvPr/>
        </p:nvSpPr>
        <p:spPr>
          <a:xfrm>
            <a:off x="2108596" y="4172241"/>
            <a:ext cx="4555542"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 correlations among different points in a same cycle.</a:t>
            </a:r>
            <a:endParaRPr lang="en-US" sz="16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08596" y="4544697"/>
            <a:ext cx="4424096"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 correlations among same points of different cycle.</a:t>
            </a:r>
            <a:endParaRPr lang="en-US" sz="16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449733" y="2655118"/>
            <a:ext cx="756938" cy="338554"/>
          </a:xfrm>
          <a:prstGeom prst="rect">
            <a:avLst/>
          </a:prstGeom>
          <a:noFill/>
        </p:spPr>
        <p:txBody>
          <a:bodyPr wrap="none" rtlCol="0">
            <a:spAutoFit/>
          </a:bodyPr>
          <a:lstStyle/>
          <a:p>
            <a:r>
              <a:rPr lang="en-US" sz="1600" dirty="0" smtClean="0">
                <a:solidFill>
                  <a:schemeClr val="accent2"/>
                </a:solidFill>
                <a:latin typeface="Times New Roman" panose="02020603050405020304" pitchFamily="18" charset="0"/>
                <a:cs typeface="Times New Roman" panose="02020603050405020304" pitchFamily="18" charset="0"/>
              </a:rPr>
              <a:t>(S = 7)</a:t>
            </a:r>
            <a:endParaRPr lang="en-US" sz="16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067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1337</TotalTime>
  <Words>1405</Words>
  <Application>Microsoft Macintosh PowerPoint</Application>
  <PresentationFormat>全屏显示(4:3)</PresentationFormat>
  <Paragraphs>167</Paragraphs>
  <Slides>21</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 Black</vt:lpstr>
      <vt:lpstr>Calibri</vt:lpstr>
      <vt:lpstr>Calibri Light</vt:lpstr>
      <vt:lpstr>DengXian</vt:lpstr>
      <vt:lpstr>Mangal</vt:lpstr>
      <vt:lpstr>Times New Roman</vt:lpstr>
      <vt:lpstr>等线</vt:lpstr>
      <vt:lpstr>Arial</vt:lpstr>
      <vt:lpstr>Office Theme</vt:lpstr>
      <vt:lpstr>Time-Series Approach for Forecasting the Number of Hospital Daily Discharged Inpatients</vt:lpstr>
      <vt:lpstr>Outline</vt:lpstr>
      <vt:lpstr>Introduction</vt:lpstr>
      <vt:lpstr>Question</vt:lpstr>
      <vt:lpstr>Data</vt:lpstr>
      <vt:lpstr>Seasonal Regression ARIMA (SRARIMA)</vt:lpstr>
      <vt:lpstr>Seasonal Regression ARIMA (SRARIMA)</vt:lpstr>
      <vt:lpstr>Seasonal Regression ARIMA (SRARIMA)</vt:lpstr>
      <vt:lpstr>Multiplicative Seasonal ARIMA (MSARIMA)</vt:lpstr>
      <vt:lpstr>Multiplicative Seasonal ARIMA (MSARIMA)</vt:lpstr>
      <vt:lpstr>Multiplicative Seasonal ARIMA (MSARIMA)</vt:lpstr>
      <vt:lpstr>Markov Chain Model</vt:lpstr>
      <vt:lpstr>Combinatorial Model of MSARIMA and Weighted Markov Chain</vt:lpstr>
      <vt:lpstr>Combinatorial Model of MSARIMA and Weighted Markov Chain</vt:lpstr>
      <vt:lpstr>Combinatorial Model of MSARIMA and Weighted Markov Chain</vt:lpstr>
      <vt:lpstr>Combinatorial Model of MSARIMA and Weighted Markov Chain</vt:lpstr>
      <vt:lpstr>Combinatorial Model of MSARIMA and Weighted Markov Chain</vt:lpstr>
      <vt:lpstr>Models Assessment</vt:lpstr>
      <vt:lpstr>Models Assessment</vt:lpstr>
      <vt:lpstr>Discussion</vt:lpstr>
      <vt:lpstr>Thanks!</vt:lpstr>
    </vt:vector>
  </TitlesOfParts>
  <Company>UT Southwestern Medical Center</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Time-Series Approach for Forecasting the Number of Hospital Daily Discharged Inpatients</dc:title>
  <dc:creator>Minzhe Zhang</dc:creator>
  <cp:lastModifiedBy>Minzhe Zhang</cp:lastModifiedBy>
  <cp:revision>70</cp:revision>
  <dcterms:created xsi:type="dcterms:W3CDTF">2017-03-30T01:01:02Z</dcterms:created>
  <dcterms:modified xsi:type="dcterms:W3CDTF">2017-03-30T23:52:49Z</dcterms:modified>
</cp:coreProperties>
</file>