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2" r:id="rId6"/>
    <p:sldId id="261" r:id="rId7"/>
    <p:sldId id="260"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6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4C3719-FCE3-4498-BE69-AEB5314FA6C4}"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F3ABC-17DD-48AA-8595-35971BDD1BE4}" type="slidenum">
              <a:rPr lang="en-US" smtClean="0"/>
              <a:t>‹#›</a:t>
            </a:fld>
            <a:endParaRPr lang="en-US"/>
          </a:p>
        </p:txBody>
      </p:sp>
    </p:spTree>
    <p:extLst>
      <p:ext uri="{BB962C8B-B14F-4D97-AF65-F5344CB8AC3E}">
        <p14:creationId xmlns:p14="http://schemas.microsoft.com/office/powerpoint/2010/main" val="2030837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4C3719-FCE3-4498-BE69-AEB5314FA6C4}"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F3ABC-17DD-48AA-8595-35971BDD1BE4}" type="slidenum">
              <a:rPr lang="en-US" smtClean="0"/>
              <a:t>‹#›</a:t>
            </a:fld>
            <a:endParaRPr lang="en-US"/>
          </a:p>
        </p:txBody>
      </p:sp>
    </p:spTree>
    <p:extLst>
      <p:ext uri="{BB962C8B-B14F-4D97-AF65-F5344CB8AC3E}">
        <p14:creationId xmlns:p14="http://schemas.microsoft.com/office/powerpoint/2010/main" val="1337361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4C3719-FCE3-4498-BE69-AEB5314FA6C4}"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F3ABC-17DD-48AA-8595-35971BDD1BE4}" type="slidenum">
              <a:rPr lang="en-US" smtClean="0"/>
              <a:t>‹#›</a:t>
            </a:fld>
            <a:endParaRPr lang="en-US"/>
          </a:p>
        </p:txBody>
      </p:sp>
    </p:spTree>
    <p:extLst>
      <p:ext uri="{BB962C8B-B14F-4D97-AF65-F5344CB8AC3E}">
        <p14:creationId xmlns:p14="http://schemas.microsoft.com/office/powerpoint/2010/main" val="1725460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4C3719-FCE3-4498-BE69-AEB5314FA6C4}"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F3ABC-17DD-48AA-8595-35971BDD1BE4}" type="slidenum">
              <a:rPr lang="en-US" smtClean="0"/>
              <a:t>‹#›</a:t>
            </a:fld>
            <a:endParaRPr lang="en-US"/>
          </a:p>
        </p:txBody>
      </p:sp>
    </p:spTree>
    <p:extLst>
      <p:ext uri="{BB962C8B-B14F-4D97-AF65-F5344CB8AC3E}">
        <p14:creationId xmlns:p14="http://schemas.microsoft.com/office/powerpoint/2010/main" val="1482095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4C3719-FCE3-4498-BE69-AEB5314FA6C4}"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F3ABC-17DD-48AA-8595-35971BDD1BE4}" type="slidenum">
              <a:rPr lang="en-US" smtClean="0"/>
              <a:t>‹#›</a:t>
            </a:fld>
            <a:endParaRPr lang="en-US"/>
          </a:p>
        </p:txBody>
      </p:sp>
    </p:spTree>
    <p:extLst>
      <p:ext uri="{BB962C8B-B14F-4D97-AF65-F5344CB8AC3E}">
        <p14:creationId xmlns:p14="http://schemas.microsoft.com/office/powerpoint/2010/main" val="2064882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4C3719-FCE3-4498-BE69-AEB5314FA6C4}" type="datetimeFigureOut">
              <a:rPr lang="en-US" smtClean="0"/>
              <a:t>9/29/2016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CF3ABC-17DD-48AA-8595-35971BDD1BE4}" type="slidenum">
              <a:rPr lang="en-US" smtClean="0"/>
              <a:t>‹#›</a:t>
            </a:fld>
            <a:endParaRPr lang="en-US"/>
          </a:p>
        </p:txBody>
      </p:sp>
    </p:spTree>
    <p:extLst>
      <p:ext uri="{BB962C8B-B14F-4D97-AF65-F5344CB8AC3E}">
        <p14:creationId xmlns:p14="http://schemas.microsoft.com/office/powerpoint/2010/main" val="1498295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4C3719-FCE3-4498-BE69-AEB5314FA6C4}" type="datetimeFigureOut">
              <a:rPr lang="en-US" smtClean="0"/>
              <a:t>9/29/2016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CF3ABC-17DD-48AA-8595-35971BDD1BE4}" type="slidenum">
              <a:rPr lang="en-US" smtClean="0"/>
              <a:t>‹#›</a:t>
            </a:fld>
            <a:endParaRPr lang="en-US"/>
          </a:p>
        </p:txBody>
      </p:sp>
    </p:spTree>
    <p:extLst>
      <p:ext uri="{BB962C8B-B14F-4D97-AF65-F5344CB8AC3E}">
        <p14:creationId xmlns:p14="http://schemas.microsoft.com/office/powerpoint/2010/main" val="283260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4C3719-FCE3-4498-BE69-AEB5314FA6C4}" type="datetimeFigureOut">
              <a:rPr lang="en-US" smtClean="0"/>
              <a:t>9/29/2016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CF3ABC-17DD-48AA-8595-35971BDD1BE4}" type="slidenum">
              <a:rPr lang="en-US" smtClean="0"/>
              <a:t>‹#›</a:t>
            </a:fld>
            <a:endParaRPr lang="en-US"/>
          </a:p>
        </p:txBody>
      </p:sp>
    </p:spTree>
    <p:extLst>
      <p:ext uri="{BB962C8B-B14F-4D97-AF65-F5344CB8AC3E}">
        <p14:creationId xmlns:p14="http://schemas.microsoft.com/office/powerpoint/2010/main" val="2383734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4C3719-FCE3-4498-BE69-AEB5314FA6C4}" type="datetimeFigureOut">
              <a:rPr lang="en-US" smtClean="0"/>
              <a:t>9/29/2016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CF3ABC-17DD-48AA-8595-35971BDD1BE4}" type="slidenum">
              <a:rPr lang="en-US" smtClean="0"/>
              <a:t>‹#›</a:t>
            </a:fld>
            <a:endParaRPr lang="en-US"/>
          </a:p>
        </p:txBody>
      </p:sp>
    </p:spTree>
    <p:extLst>
      <p:ext uri="{BB962C8B-B14F-4D97-AF65-F5344CB8AC3E}">
        <p14:creationId xmlns:p14="http://schemas.microsoft.com/office/powerpoint/2010/main" val="24488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4C3719-FCE3-4498-BE69-AEB5314FA6C4}" type="datetimeFigureOut">
              <a:rPr lang="en-US" smtClean="0"/>
              <a:t>9/29/2016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CF3ABC-17DD-48AA-8595-35971BDD1BE4}" type="slidenum">
              <a:rPr lang="en-US" smtClean="0"/>
              <a:t>‹#›</a:t>
            </a:fld>
            <a:endParaRPr lang="en-US"/>
          </a:p>
        </p:txBody>
      </p:sp>
    </p:spTree>
    <p:extLst>
      <p:ext uri="{BB962C8B-B14F-4D97-AF65-F5344CB8AC3E}">
        <p14:creationId xmlns:p14="http://schemas.microsoft.com/office/powerpoint/2010/main" val="423444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4C3719-FCE3-4498-BE69-AEB5314FA6C4}" type="datetimeFigureOut">
              <a:rPr lang="en-US" smtClean="0"/>
              <a:t>9/29/2016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CF3ABC-17DD-48AA-8595-35971BDD1BE4}" type="slidenum">
              <a:rPr lang="en-US" smtClean="0"/>
              <a:t>‹#›</a:t>
            </a:fld>
            <a:endParaRPr lang="en-US"/>
          </a:p>
        </p:txBody>
      </p:sp>
    </p:spTree>
    <p:extLst>
      <p:ext uri="{BB962C8B-B14F-4D97-AF65-F5344CB8AC3E}">
        <p14:creationId xmlns:p14="http://schemas.microsoft.com/office/powerpoint/2010/main" val="936774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4C3719-FCE3-4498-BE69-AEB5314FA6C4}" type="datetimeFigureOut">
              <a:rPr lang="en-US" smtClean="0"/>
              <a:t>9/29/2016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F3ABC-17DD-48AA-8595-35971BDD1BE4}" type="slidenum">
              <a:rPr lang="en-US" smtClean="0"/>
              <a:t>‹#›</a:t>
            </a:fld>
            <a:endParaRPr lang="en-US"/>
          </a:p>
        </p:txBody>
      </p:sp>
    </p:spTree>
    <p:extLst>
      <p:ext uri="{BB962C8B-B14F-4D97-AF65-F5344CB8AC3E}">
        <p14:creationId xmlns:p14="http://schemas.microsoft.com/office/powerpoint/2010/main" val="1178539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Essential Gene</a:t>
            </a:r>
            <a:endParaRPr lang="en-US" dirty="0"/>
          </a:p>
        </p:txBody>
      </p:sp>
      <p:sp>
        <p:nvSpPr>
          <p:cNvPr id="3" name="Subtitle 2"/>
          <p:cNvSpPr>
            <a:spLocks noGrp="1"/>
          </p:cNvSpPr>
          <p:nvPr>
            <p:ph type="subTitle" idx="1"/>
          </p:nvPr>
        </p:nvSpPr>
        <p:spPr/>
        <p:txBody>
          <a:bodyPr/>
          <a:lstStyle/>
          <a:p>
            <a:r>
              <a:rPr lang="en-US" dirty="0" smtClean="0"/>
              <a:t>Minzhe</a:t>
            </a:r>
            <a:endParaRPr lang="en-US" dirty="0"/>
          </a:p>
        </p:txBody>
      </p:sp>
    </p:spTree>
    <p:extLst>
      <p:ext uri="{BB962C8B-B14F-4D97-AF65-F5344CB8AC3E}">
        <p14:creationId xmlns:p14="http://schemas.microsoft.com/office/powerpoint/2010/main" val="2198423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2150" y="1553063"/>
            <a:ext cx="6266718" cy="4874114"/>
          </a:xfrm>
        </p:spPr>
      </p:pic>
    </p:spTree>
    <p:extLst>
      <p:ext uri="{BB962C8B-B14F-4D97-AF65-F5344CB8AC3E}">
        <p14:creationId xmlns:p14="http://schemas.microsoft.com/office/powerpoint/2010/main" val="4085482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ROC curve plotted</a:t>
            </a:r>
            <a:endParaRPr lang="en-US" dirty="0"/>
          </a:p>
        </p:txBody>
      </p:sp>
      <p:sp>
        <p:nvSpPr>
          <p:cNvPr id="3" name="Content Placeholder 2"/>
          <p:cNvSpPr>
            <a:spLocks noGrp="1"/>
          </p:cNvSpPr>
          <p:nvPr>
            <p:ph idx="1"/>
          </p:nvPr>
        </p:nvSpPr>
        <p:spPr>
          <a:xfrm>
            <a:off x="628650" y="1825624"/>
            <a:ext cx="7886700" cy="4751021"/>
          </a:xfrm>
        </p:spPr>
        <p:txBody>
          <a:bodyPr>
            <a:normAutofit/>
          </a:bodyPr>
          <a:lstStyle/>
          <a:p>
            <a:r>
              <a:rPr lang="en-US" dirty="0" smtClean="0"/>
              <a:t>To plot ROC curve, we would need the true classification (whether a gene is essential or not) and the prediction. Here we don’t know the truth, so </a:t>
            </a:r>
            <a:r>
              <a:rPr lang="en-US" dirty="0" smtClean="0">
                <a:solidFill>
                  <a:srgbClr val="FF0000"/>
                </a:solidFill>
              </a:rPr>
              <a:t>I set those genes in the science’s paper with p-value smaller than 0.05 and negative CS score to be the essential genes</a:t>
            </a:r>
            <a:r>
              <a:rPr lang="en-US" dirty="0" smtClean="0"/>
              <a:t>. Our p-values are used as the predictor.</a:t>
            </a:r>
          </a:p>
          <a:p>
            <a:r>
              <a:rPr lang="en-US" dirty="0" smtClean="0"/>
              <a:t>The prediction by our screen is not bad with AUC around 0.72 (0.5 if random guess), suggesting some common essential genes found. And also three CRISPR screen data have pretty good overlap.</a:t>
            </a:r>
            <a:endParaRPr lang="en-US" dirty="0"/>
          </a:p>
        </p:txBody>
      </p:sp>
    </p:spTree>
    <p:extLst>
      <p:ext uri="{BB962C8B-B14F-4D97-AF65-F5344CB8AC3E}">
        <p14:creationId xmlns:p14="http://schemas.microsoft.com/office/powerpoint/2010/main" val="2531699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p-value</a:t>
            </a:r>
            <a:endParaRPr lang="en-US" dirty="0"/>
          </a:p>
        </p:txBody>
      </p:sp>
      <p:sp>
        <p:nvSpPr>
          <p:cNvPr id="3" name="Content Placeholder 2"/>
          <p:cNvSpPr>
            <a:spLocks noGrp="1"/>
          </p:cNvSpPr>
          <p:nvPr>
            <p:ph idx="1"/>
          </p:nvPr>
        </p:nvSpPr>
        <p:spPr>
          <a:xfrm>
            <a:off x="628650" y="1825625"/>
            <a:ext cx="7886700" cy="4487252"/>
          </a:xfrm>
        </p:spPr>
        <p:txBody>
          <a:bodyPr>
            <a:normAutofit/>
          </a:bodyPr>
          <a:lstStyle/>
          <a:p>
            <a:r>
              <a:rPr lang="en-US" dirty="0" smtClean="0"/>
              <a:t>I discussed with my colleague who is also working with CRISPR data. He suggest use p-value rather than the real gene score (gamma or CS in the paper).</a:t>
            </a:r>
          </a:p>
          <a:p>
            <a:r>
              <a:rPr lang="en-US" dirty="0" smtClean="0"/>
              <a:t>Those score will vary across different platform and algorithm, while p-value is more honest, telling you how confident you could say the score is not 0 (essentiality for growth).</a:t>
            </a:r>
          </a:p>
        </p:txBody>
      </p:sp>
    </p:spTree>
    <p:extLst>
      <p:ext uri="{BB962C8B-B14F-4D97-AF65-F5344CB8AC3E}">
        <p14:creationId xmlns:p14="http://schemas.microsoft.com/office/powerpoint/2010/main" val="2689638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p-value</a:t>
            </a:r>
            <a:endParaRPr lang="en-US" dirty="0"/>
          </a:p>
        </p:txBody>
      </p:sp>
      <p:sp>
        <p:nvSpPr>
          <p:cNvPr id="3" name="Content Placeholder 2"/>
          <p:cNvSpPr>
            <a:spLocks noGrp="1"/>
          </p:cNvSpPr>
          <p:nvPr>
            <p:ph idx="1"/>
          </p:nvPr>
        </p:nvSpPr>
        <p:spPr/>
        <p:txBody>
          <a:bodyPr/>
          <a:lstStyle/>
          <a:p>
            <a:r>
              <a:rPr lang="en-US" dirty="0" smtClean="0"/>
              <a:t>This is confirmed by the ROC. Though the gamma value is different, three curve overlap well by p-value.</a:t>
            </a:r>
          </a:p>
          <a:p>
            <a:r>
              <a:rPr lang="en-US" dirty="0" smtClean="0"/>
              <a:t>Also, if we plot ROC based on max old data being the truth value, Max new data stand suggesting strong correlation.</a:t>
            </a:r>
          </a:p>
          <a:p>
            <a:r>
              <a:rPr lang="en-US" dirty="0" smtClean="0"/>
              <a:t>CD437 also has good correlation with max old data.</a:t>
            </a:r>
          </a:p>
          <a:p>
            <a:pPr marL="0" indent="0">
              <a:buNone/>
            </a:pPr>
            <a:endParaRPr lang="en-US" dirty="0"/>
          </a:p>
        </p:txBody>
      </p:sp>
    </p:spTree>
    <p:extLst>
      <p:ext uri="{BB962C8B-B14F-4D97-AF65-F5344CB8AC3E}">
        <p14:creationId xmlns:p14="http://schemas.microsoft.com/office/powerpoint/2010/main" val="1700262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with different truth value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1271" y="1218956"/>
            <a:ext cx="6261458" cy="4870023"/>
          </a:xfrm>
        </p:spPr>
      </p:pic>
      <p:sp>
        <p:nvSpPr>
          <p:cNvPr id="5" name="TextBox 4"/>
          <p:cNvSpPr txBox="1"/>
          <p:nvPr/>
        </p:nvSpPr>
        <p:spPr>
          <a:xfrm>
            <a:off x="2562219" y="6088979"/>
            <a:ext cx="4019562" cy="369332"/>
          </a:xfrm>
          <a:prstGeom prst="rect">
            <a:avLst/>
          </a:prstGeom>
          <a:noFill/>
        </p:spPr>
        <p:txBody>
          <a:bodyPr wrap="none" rtlCol="0">
            <a:spAutoFit/>
          </a:bodyPr>
          <a:lstStyle/>
          <a:p>
            <a:r>
              <a:rPr lang="en-US" dirty="0" smtClean="0"/>
              <a:t>Set the max old data to be the true value</a:t>
            </a:r>
            <a:endParaRPr lang="en-US" dirty="0"/>
          </a:p>
        </p:txBody>
      </p:sp>
    </p:spTree>
    <p:extLst>
      <p:ext uri="{BB962C8B-B14F-4D97-AF65-F5344CB8AC3E}">
        <p14:creationId xmlns:p14="http://schemas.microsoft.com/office/powerpoint/2010/main" val="3730031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statistics of the dataset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0148792"/>
              </p:ext>
            </p:extLst>
          </p:nvPr>
        </p:nvGraphicFramePr>
        <p:xfrm>
          <a:off x="628650" y="1825625"/>
          <a:ext cx="7886699" cy="1752600"/>
        </p:xfrm>
        <a:graphic>
          <a:graphicData uri="http://schemas.openxmlformats.org/drawingml/2006/table">
            <a:tbl>
              <a:tblPr firstRow="1" bandRow="1">
                <a:tableStyleId>{5C22544A-7EE6-4342-B048-85BDC9FD1C3A}</a:tableStyleId>
              </a:tblPr>
              <a:tblGrid>
                <a:gridCol w="1683727">
                  <a:extLst>
                    <a:ext uri="{9D8B030D-6E8A-4147-A177-3AD203B41FA5}">
                      <a16:colId xmlns:a16="http://schemas.microsoft.com/office/drawing/2014/main" val="3248917640"/>
                    </a:ext>
                  </a:extLst>
                </a:gridCol>
                <a:gridCol w="1550743">
                  <a:extLst>
                    <a:ext uri="{9D8B030D-6E8A-4147-A177-3AD203B41FA5}">
                      <a16:colId xmlns:a16="http://schemas.microsoft.com/office/drawing/2014/main" val="2112806999"/>
                    </a:ext>
                  </a:extLst>
                </a:gridCol>
                <a:gridCol w="1550743">
                  <a:extLst>
                    <a:ext uri="{9D8B030D-6E8A-4147-A177-3AD203B41FA5}">
                      <a16:colId xmlns:a16="http://schemas.microsoft.com/office/drawing/2014/main" val="4149629604"/>
                    </a:ext>
                  </a:extLst>
                </a:gridCol>
                <a:gridCol w="1550743">
                  <a:extLst>
                    <a:ext uri="{9D8B030D-6E8A-4147-A177-3AD203B41FA5}">
                      <a16:colId xmlns:a16="http://schemas.microsoft.com/office/drawing/2014/main" val="2467638340"/>
                    </a:ext>
                  </a:extLst>
                </a:gridCol>
                <a:gridCol w="1550743">
                  <a:extLst>
                    <a:ext uri="{9D8B030D-6E8A-4147-A177-3AD203B41FA5}">
                      <a16:colId xmlns:a16="http://schemas.microsoft.com/office/drawing/2014/main" val="2294613673"/>
                    </a:ext>
                  </a:extLst>
                </a:gridCol>
              </a:tblGrid>
              <a:tr h="370840">
                <a:tc>
                  <a:txBody>
                    <a:bodyPr/>
                    <a:lstStyle/>
                    <a:p>
                      <a:pPr algn="ctr"/>
                      <a:r>
                        <a:rPr lang="en-US" dirty="0" err="1" smtClean="0"/>
                        <a:t>Sumary</a:t>
                      </a:r>
                      <a:endParaRPr lang="en-US" dirty="0"/>
                    </a:p>
                  </a:txBody>
                  <a:tcPr/>
                </a:tc>
                <a:tc>
                  <a:txBody>
                    <a:bodyPr/>
                    <a:lstStyle/>
                    <a:p>
                      <a:pPr algn="ctr"/>
                      <a:r>
                        <a:rPr lang="en-US" dirty="0" smtClean="0"/>
                        <a:t>Science K562</a:t>
                      </a:r>
                      <a:endParaRPr lang="en-US" dirty="0"/>
                    </a:p>
                  </a:txBody>
                  <a:tcPr anchor="ctr"/>
                </a:tc>
                <a:tc>
                  <a:txBody>
                    <a:bodyPr/>
                    <a:lstStyle/>
                    <a:p>
                      <a:pPr algn="ctr"/>
                      <a:r>
                        <a:rPr lang="en-US" dirty="0" smtClean="0"/>
                        <a:t>Max new</a:t>
                      </a:r>
                      <a:endParaRPr lang="en-US" dirty="0"/>
                    </a:p>
                  </a:txBody>
                  <a:tcPr anchor="ctr"/>
                </a:tc>
                <a:tc>
                  <a:txBody>
                    <a:bodyPr/>
                    <a:lstStyle/>
                    <a:p>
                      <a:pPr algn="ctr"/>
                      <a:r>
                        <a:rPr lang="en-US" dirty="0" smtClean="0"/>
                        <a:t>Max old</a:t>
                      </a:r>
                      <a:endParaRPr lang="en-US" dirty="0"/>
                    </a:p>
                  </a:txBody>
                  <a:tcPr anchor="ctr"/>
                </a:tc>
                <a:tc>
                  <a:txBody>
                    <a:bodyPr/>
                    <a:lstStyle/>
                    <a:p>
                      <a:pPr algn="ctr"/>
                      <a:r>
                        <a:rPr lang="en-US" dirty="0" smtClean="0"/>
                        <a:t>CD437</a:t>
                      </a:r>
                      <a:endParaRPr lang="en-US" dirty="0"/>
                    </a:p>
                  </a:txBody>
                  <a:tcPr anchor="ctr"/>
                </a:tc>
                <a:extLst>
                  <a:ext uri="{0D108BD9-81ED-4DB2-BD59-A6C34878D82A}">
                    <a16:rowId xmlns:a16="http://schemas.microsoft.com/office/drawing/2014/main" val="380636929"/>
                  </a:ext>
                </a:extLst>
              </a:tr>
              <a:tr h="370840">
                <a:tc>
                  <a:txBody>
                    <a:bodyPr/>
                    <a:lstStyle/>
                    <a:p>
                      <a:pPr algn="ctr"/>
                      <a:r>
                        <a:rPr lang="en-US" b="1" dirty="0" smtClean="0"/>
                        <a:t>Total genes</a:t>
                      </a:r>
                      <a:endParaRPr lang="en-US" b="1" dirty="0"/>
                    </a:p>
                  </a:txBody>
                  <a:tcPr/>
                </a:tc>
                <a:tc>
                  <a:txBody>
                    <a:bodyPr/>
                    <a:lstStyle/>
                    <a:p>
                      <a:pPr algn="ctr"/>
                      <a:r>
                        <a:rPr lang="en-US" dirty="0" smtClean="0"/>
                        <a:t>18166</a:t>
                      </a:r>
                      <a:endParaRPr lang="en-US" dirty="0"/>
                    </a:p>
                  </a:txBody>
                  <a:tcPr anchor="ctr"/>
                </a:tc>
                <a:tc>
                  <a:txBody>
                    <a:bodyPr/>
                    <a:lstStyle/>
                    <a:p>
                      <a:pPr algn="ctr"/>
                      <a:r>
                        <a:rPr lang="en-US" dirty="0" smtClean="0"/>
                        <a:t>31594</a:t>
                      </a:r>
                      <a:endParaRPr lang="en-US" dirty="0"/>
                    </a:p>
                  </a:txBody>
                  <a:tcPr anchor="ctr"/>
                </a:tc>
                <a:tc>
                  <a:txBody>
                    <a:bodyPr/>
                    <a:lstStyle/>
                    <a:p>
                      <a:pPr algn="ctr"/>
                      <a:r>
                        <a:rPr lang="en-US" dirty="0" smtClean="0"/>
                        <a:t>31977</a:t>
                      </a:r>
                      <a:endParaRPr lang="en-US" dirty="0"/>
                    </a:p>
                  </a:txBody>
                  <a:tcPr anchor="ctr"/>
                </a:tc>
                <a:tc>
                  <a:txBody>
                    <a:bodyPr/>
                    <a:lstStyle/>
                    <a:p>
                      <a:pPr algn="ctr"/>
                      <a:r>
                        <a:rPr lang="en-US" dirty="0" smtClean="0"/>
                        <a:t>31954</a:t>
                      </a:r>
                      <a:endParaRPr lang="en-US" dirty="0"/>
                    </a:p>
                  </a:txBody>
                  <a:tcPr anchor="ctr"/>
                </a:tc>
                <a:extLst>
                  <a:ext uri="{0D108BD9-81ED-4DB2-BD59-A6C34878D82A}">
                    <a16:rowId xmlns:a16="http://schemas.microsoft.com/office/drawing/2014/main" val="121485983"/>
                  </a:ext>
                </a:extLst>
              </a:tr>
              <a:tr h="370840">
                <a:tc>
                  <a:txBody>
                    <a:bodyPr/>
                    <a:lstStyle/>
                    <a:p>
                      <a:pPr algn="ctr"/>
                      <a:r>
                        <a:rPr lang="en-US" b="1" dirty="0" smtClean="0"/>
                        <a:t>Real genes (delete control)</a:t>
                      </a:r>
                      <a:endParaRPr lang="en-US" b="1" dirty="0"/>
                    </a:p>
                  </a:txBody>
                  <a:tcPr/>
                </a:tc>
                <a:tc>
                  <a:txBody>
                    <a:bodyPr/>
                    <a:lstStyle/>
                    <a:p>
                      <a:pPr algn="ctr"/>
                      <a:r>
                        <a:rPr lang="en-US" dirty="0" smtClean="0"/>
                        <a:t>18166</a:t>
                      </a:r>
                      <a:endParaRPr lang="en-US" dirty="0"/>
                    </a:p>
                  </a:txBody>
                  <a:tcPr anchor="ctr"/>
                </a:tc>
                <a:tc>
                  <a:txBody>
                    <a:bodyPr/>
                    <a:lstStyle/>
                    <a:p>
                      <a:pPr algn="ctr"/>
                      <a:r>
                        <a:rPr lang="en-US" dirty="0" smtClean="0"/>
                        <a:t>15977</a:t>
                      </a:r>
                      <a:endParaRPr lang="en-US" dirty="0"/>
                    </a:p>
                  </a:txBody>
                  <a:tcPr anchor="ctr"/>
                </a:tc>
                <a:tc>
                  <a:txBody>
                    <a:bodyPr/>
                    <a:lstStyle/>
                    <a:p>
                      <a:pPr algn="ctr"/>
                      <a:r>
                        <a:rPr lang="en-US" dirty="0" smtClean="0"/>
                        <a:t>15977</a:t>
                      </a:r>
                      <a:endParaRPr lang="en-US" dirty="0"/>
                    </a:p>
                  </a:txBody>
                  <a:tcPr anchor="ctr"/>
                </a:tc>
                <a:tc>
                  <a:txBody>
                    <a:bodyPr/>
                    <a:lstStyle/>
                    <a:p>
                      <a:pPr algn="ctr"/>
                      <a:r>
                        <a:rPr lang="en-US" dirty="0" smtClean="0"/>
                        <a:t>15977</a:t>
                      </a:r>
                      <a:endParaRPr lang="en-US" dirty="0"/>
                    </a:p>
                  </a:txBody>
                  <a:tcPr anchor="ctr"/>
                </a:tc>
                <a:extLst>
                  <a:ext uri="{0D108BD9-81ED-4DB2-BD59-A6C34878D82A}">
                    <a16:rowId xmlns:a16="http://schemas.microsoft.com/office/drawing/2014/main" val="2141209205"/>
                  </a:ext>
                </a:extLst>
              </a:tr>
              <a:tr h="370840">
                <a:tc>
                  <a:txBody>
                    <a:bodyPr/>
                    <a:lstStyle/>
                    <a:p>
                      <a:pPr algn="ctr"/>
                      <a:r>
                        <a:rPr lang="en-US" b="1" dirty="0" smtClean="0"/>
                        <a:t>Negative hits</a:t>
                      </a:r>
                      <a:endParaRPr lang="en-US" b="1" dirty="0"/>
                    </a:p>
                  </a:txBody>
                  <a:tcPr/>
                </a:tc>
                <a:tc>
                  <a:txBody>
                    <a:bodyPr/>
                    <a:lstStyle/>
                    <a:p>
                      <a:pPr algn="ctr"/>
                      <a:r>
                        <a:rPr lang="en-US" dirty="0" smtClean="0"/>
                        <a:t>1663</a:t>
                      </a:r>
                      <a:endParaRPr lang="en-US" dirty="0"/>
                    </a:p>
                  </a:txBody>
                  <a:tcPr anchor="ctr"/>
                </a:tc>
                <a:tc>
                  <a:txBody>
                    <a:bodyPr/>
                    <a:lstStyle/>
                    <a:p>
                      <a:pPr algn="ctr"/>
                      <a:r>
                        <a:rPr lang="en-US" dirty="0" smtClean="0"/>
                        <a:t>1969</a:t>
                      </a:r>
                      <a:endParaRPr lang="en-US" dirty="0"/>
                    </a:p>
                  </a:txBody>
                  <a:tcPr anchor="ctr"/>
                </a:tc>
                <a:tc>
                  <a:txBody>
                    <a:bodyPr/>
                    <a:lstStyle/>
                    <a:p>
                      <a:pPr algn="ctr"/>
                      <a:r>
                        <a:rPr lang="en-US" dirty="0" smtClean="0"/>
                        <a:t>1987</a:t>
                      </a:r>
                      <a:endParaRPr lang="en-US" dirty="0"/>
                    </a:p>
                  </a:txBody>
                  <a:tcPr anchor="ctr"/>
                </a:tc>
                <a:tc>
                  <a:txBody>
                    <a:bodyPr/>
                    <a:lstStyle/>
                    <a:p>
                      <a:pPr algn="ctr"/>
                      <a:r>
                        <a:rPr lang="en-US" dirty="0" smtClean="0"/>
                        <a:t>2370</a:t>
                      </a:r>
                      <a:endParaRPr lang="en-US" dirty="0"/>
                    </a:p>
                  </a:txBody>
                  <a:tcPr anchor="ctr"/>
                </a:tc>
                <a:extLst>
                  <a:ext uri="{0D108BD9-81ED-4DB2-BD59-A6C34878D82A}">
                    <a16:rowId xmlns:a16="http://schemas.microsoft.com/office/drawing/2014/main" val="1010842497"/>
                  </a:ext>
                </a:extLst>
              </a:tr>
            </a:tbl>
          </a:graphicData>
        </a:graphic>
      </p:graphicFrame>
    </p:spTree>
    <p:extLst>
      <p:ext uri="{BB962C8B-B14F-4D97-AF65-F5344CB8AC3E}">
        <p14:creationId xmlns:p14="http://schemas.microsoft.com/office/powerpoint/2010/main" val="2944281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common hits</a:t>
            </a:r>
            <a:endParaRPr lang="en-US" dirty="0"/>
          </a:p>
        </p:txBody>
      </p:sp>
      <p:sp>
        <p:nvSpPr>
          <p:cNvPr id="3" name="Content Placeholder 2"/>
          <p:cNvSpPr>
            <a:spLocks noGrp="1"/>
          </p:cNvSpPr>
          <p:nvPr>
            <p:ph idx="1"/>
          </p:nvPr>
        </p:nvSpPr>
        <p:spPr/>
        <p:txBody>
          <a:bodyPr/>
          <a:lstStyle/>
          <a:p>
            <a:r>
              <a:rPr lang="en-US" dirty="0" smtClean="0"/>
              <a:t>Top common hits among the four data set are selected based on p-value smaller than 0.001 </a:t>
            </a:r>
            <a:r>
              <a:rPr lang="en-US" dirty="0" err="1" smtClean="0"/>
              <a:t>ans</a:t>
            </a:r>
            <a:r>
              <a:rPr lang="en-US" dirty="0" smtClean="0"/>
              <a:t> </a:t>
            </a:r>
            <a:r>
              <a:rPr lang="en-US" smtClean="0"/>
              <a:t>negative score. </a:t>
            </a:r>
            <a:r>
              <a:rPr lang="en-US" dirty="0" smtClean="0"/>
              <a:t>(see attachment)</a:t>
            </a:r>
            <a:endParaRPr lang="en-US" dirty="0"/>
          </a:p>
        </p:txBody>
      </p:sp>
    </p:spTree>
    <p:extLst>
      <p:ext uri="{BB962C8B-B14F-4D97-AF65-F5344CB8AC3E}">
        <p14:creationId xmlns:p14="http://schemas.microsoft.com/office/powerpoint/2010/main" val="32470861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310</Words>
  <Application>Microsoft Office PowerPoint</Application>
  <PresentationFormat>On-screen Show (4:3)</PresentationFormat>
  <Paragraphs>38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等线 Light</vt:lpstr>
      <vt:lpstr>Arial</vt:lpstr>
      <vt:lpstr>Calibri</vt:lpstr>
      <vt:lpstr>Calibri Light</vt:lpstr>
      <vt:lpstr>Office Theme</vt:lpstr>
      <vt:lpstr>Essential Gene</vt:lpstr>
      <vt:lpstr>ROC curve</vt:lpstr>
      <vt:lpstr>How ROC curve plotted</vt:lpstr>
      <vt:lpstr>Why use p-value</vt:lpstr>
      <vt:lpstr>Why use p-value</vt:lpstr>
      <vt:lpstr>ROC with different truth value</vt:lpstr>
      <vt:lpstr>Basic statistics of the dataset</vt:lpstr>
      <vt:lpstr>Top common hits</vt:lpstr>
    </vt:vector>
  </TitlesOfParts>
  <Company>UT Southwestern Medical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Essential Gene</dc:title>
  <dc:creator>Minzhe Zhang</dc:creator>
  <cp:lastModifiedBy>Minzhe Zhang</cp:lastModifiedBy>
  <cp:revision>7</cp:revision>
  <dcterms:created xsi:type="dcterms:W3CDTF">2016-09-29T18:32:15Z</dcterms:created>
  <dcterms:modified xsi:type="dcterms:W3CDTF">2016-09-29T19:47:53Z</dcterms:modified>
</cp:coreProperties>
</file>