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BCA3"/>
    <a:srgbClr val="97FFDC"/>
    <a:srgbClr val="C7F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7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F872-BADE-4631-AA7A-C2C33FD8F870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3F47-D1B3-4FA6-979E-BCA84E68F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9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F872-BADE-4631-AA7A-C2C33FD8F870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3F47-D1B3-4FA6-979E-BCA84E68F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F872-BADE-4631-AA7A-C2C33FD8F870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3F47-D1B3-4FA6-979E-BCA84E68F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5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F872-BADE-4631-AA7A-C2C33FD8F870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3F47-D1B3-4FA6-979E-BCA84E68F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2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F872-BADE-4631-AA7A-C2C33FD8F870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3F47-D1B3-4FA6-979E-BCA84E68F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F872-BADE-4631-AA7A-C2C33FD8F870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3F47-D1B3-4FA6-979E-BCA84E68F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6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F872-BADE-4631-AA7A-C2C33FD8F870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3F47-D1B3-4FA6-979E-BCA84E68F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F872-BADE-4631-AA7A-C2C33FD8F870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3F47-D1B3-4FA6-979E-BCA84E68F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4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F872-BADE-4631-AA7A-C2C33FD8F870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3F47-D1B3-4FA6-979E-BCA84E68F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3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F872-BADE-4631-AA7A-C2C33FD8F870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3F47-D1B3-4FA6-979E-BCA84E68F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2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F872-BADE-4631-AA7A-C2C33FD8F870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3F47-D1B3-4FA6-979E-BCA84E68F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DF872-BADE-4631-AA7A-C2C33FD8F870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3F47-D1B3-4FA6-979E-BCA84E68F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9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7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590" y="5145557"/>
            <a:ext cx="3520203" cy="89221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777309" y="679618"/>
            <a:ext cx="5153934" cy="6091884"/>
            <a:chOff x="777309" y="37062"/>
            <a:chExt cx="5153934" cy="6091884"/>
          </a:xfrm>
        </p:grpSpPr>
        <p:sp>
          <p:nvSpPr>
            <p:cNvPr id="9" name="TextBox 8"/>
            <p:cNvSpPr txBox="1"/>
            <p:nvPr/>
          </p:nvSpPr>
          <p:spPr>
            <a:xfrm>
              <a:off x="1569792" y="148272"/>
              <a:ext cx="3595600" cy="923330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 smtClean="0"/>
                <a:t>Differential gene selection (ANOVA)</a:t>
              </a:r>
            </a:p>
            <a:p>
              <a:pPr algn="ctr"/>
              <a:r>
                <a:rPr lang="en-US" dirty="0" smtClean="0"/>
                <a:t>Drug A      </a:t>
              </a:r>
              <a:r>
                <a:rPr lang="en-US" b="1" dirty="0" smtClean="0">
                  <a:solidFill>
                    <a:srgbClr val="0070C0"/>
                  </a:solidFill>
                </a:rPr>
                <a:t>↔</a:t>
              </a:r>
              <a:r>
                <a:rPr lang="en-US" dirty="0" smtClean="0"/>
                <a:t>      DMSO</a:t>
              </a:r>
            </a:p>
            <a:p>
              <a:pPr algn="ctr"/>
              <a:r>
                <a:rPr lang="en-US" dirty="0" smtClean="0"/>
                <a:t>Drug B      </a:t>
              </a:r>
              <a:r>
                <a:rPr lang="en-US" b="1" dirty="0" smtClean="0">
                  <a:solidFill>
                    <a:srgbClr val="0070C0"/>
                  </a:solidFill>
                </a:rPr>
                <a:t>↔</a:t>
              </a:r>
              <a:r>
                <a:rPr lang="en-US" dirty="0" smtClean="0"/>
                <a:t>      DMSO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05667" y="1289846"/>
              <a:ext cx="3523850" cy="3403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Selecting core gene set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9" idx="2"/>
              <a:endCxn id="10" idx="0"/>
            </p:cNvCxnSpPr>
            <p:nvPr/>
          </p:nvCxnSpPr>
          <p:spPr>
            <a:xfrm>
              <a:off x="3367592" y="1071602"/>
              <a:ext cx="0" cy="21824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990" y="1848475"/>
              <a:ext cx="4886325" cy="3257550"/>
            </a:xfrm>
            <a:prstGeom prst="rect">
              <a:avLst/>
            </a:prstGeom>
            <a:ln w="25400">
              <a:solidFill>
                <a:srgbClr val="00B050"/>
              </a:solidFill>
              <a:prstDash val="sysDot"/>
            </a:ln>
          </p:spPr>
        </p:pic>
        <p:cxnSp>
          <p:nvCxnSpPr>
            <p:cNvPr id="14" name="Straight Arrow Connector 13"/>
            <p:cNvCxnSpPr/>
            <p:nvPr/>
          </p:nvCxnSpPr>
          <p:spPr>
            <a:xfrm>
              <a:off x="3375827" y="1630231"/>
              <a:ext cx="0" cy="21824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777309" y="37062"/>
              <a:ext cx="5153934" cy="6091884"/>
            </a:xfrm>
            <a:prstGeom prst="rect">
              <a:avLst/>
            </a:prstGeom>
            <a:noFill/>
            <a:ln w="254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3286896" y="5031883"/>
              <a:ext cx="259492" cy="31858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02886" y="5309616"/>
              <a:ext cx="4352207" cy="715089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Synergistic score pAB</a:t>
              </a:r>
            </a:p>
            <a:p>
              <a:pPr algn="ctr"/>
              <a:r>
                <a:rPr lang="en-US" altLang="zh-CN" b="1" dirty="0" smtClean="0"/>
                <a:t>Rank all possible drug pairs {p</a:t>
              </a:r>
              <a:r>
                <a:rPr lang="en-US" altLang="zh-CN" b="1" baseline="-25000" dirty="0" smtClean="0"/>
                <a:t>1</a:t>
              </a:r>
              <a:r>
                <a:rPr lang="en-US" altLang="zh-CN" b="1" dirty="0" smtClean="0"/>
                <a:t>, p</a:t>
              </a:r>
              <a:r>
                <a:rPr lang="en-US" altLang="zh-CN" b="1" baseline="-25000" dirty="0" smtClean="0"/>
                <a:t>2</a:t>
              </a:r>
              <a:r>
                <a:rPr lang="en-US" altLang="zh-CN" b="1" dirty="0" smtClean="0"/>
                <a:t>, … , p</a:t>
              </a:r>
              <a:r>
                <a:rPr lang="en-US" altLang="zh-CN" b="1" baseline="-25000" dirty="0" smtClean="0"/>
                <a:t>m</a:t>
              </a:r>
              <a:r>
                <a:rPr lang="en-US" altLang="zh-CN" b="1" dirty="0" smtClean="0"/>
                <a:t>}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20178" y="171559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IUPUI_CCBB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9993" y="171559"/>
            <a:ext cx="367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 set-based method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54829" y="790828"/>
            <a:ext cx="3243132" cy="101566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/>
              <a:t>Gene enrichment (delta-z score)</a:t>
            </a:r>
          </a:p>
          <a:p>
            <a:pPr algn="ctr"/>
            <a:endParaRPr lang="en-US" altLang="zh-CN" sz="1400" dirty="0" smtClean="0"/>
          </a:p>
          <a:p>
            <a:pPr algn="ctr"/>
            <a:endParaRPr lang="en-US" altLang="zh-CN" sz="1400" dirty="0" smtClean="0"/>
          </a:p>
          <a:p>
            <a:pPr algn="ctr"/>
            <a:endParaRPr lang="en-US" altLang="zh-CN" sz="1400" dirty="0" smtClean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9837" y="1085348"/>
            <a:ext cx="2373111" cy="62881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541049" y="1981438"/>
            <a:ext cx="3523850" cy="1313307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Selecting enriched gene set</a:t>
            </a: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(adjusted p-value &lt; 0.05)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>
            <a:off x="9302974" y="1806491"/>
            <a:ext cx="0" cy="1749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938" y="2333354"/>
            <a:ext cx="2591624" cy="668027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6833286" y="3511863"/>
            <a:ext cx="4949921" cy="1640736"/>
            <a:chOff x="6833286" y="3572826"/>
            <a:chExt cx="4949921" cy="1640736"/>
          </a:xfrm>
        </p:grpSpPr>
        <p:grpSp>
          <p:nvGrpSpPr>
            <p:cNvPr id="35" name="Group 34"/>
            <p:cNvGrpSpPr/>
            <p:nvPr/>
          </p:nvGrpSpPr>
          <p:grpSpPr>
            <a:xfrm>
              <a:off x="6859811" y="3670129"/>
              <a:ext cx="4886325" cy="1456099"/>
              <a:chOff x="7131661" y="3670129"/>
              <a:chExt cx="4886325" cy="1456099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31661" y="3670129"/>
                <a:ext cx="4886325" cy="1352550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7507773" y="4603008"/>
                <a:ext cx="9605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Enriched </a:t>
                </a:r>
              </a:p>
              <a:p>
                <a:r>
                  <a:rPr lang="en-US" sz="1400" dirty="0" smtClean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gene sets</a:t>
                </a:r>
                <a:endParaRPr lang="en-US" sz="14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0689551" y="4603008"/>
                <a:ext cx="9605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Enriched </a:t>
                </a:r>
              </a:p>
              <a:p>
                <a:r>
                  <a:rPr lang="en-US" sz="1400" dirty="0" smtClean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gene sets</a:t>
                </a:r>
                <a:endParaRPr lang="en-US" sz="14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423045" y="4385774"/>
                <a:ext cx="2266506" cy="720636"/>
              </a:xfrm>
              <a:prstGeom prst="rect">
                <a:avLst/>
              </a:prstGeom>
              <a:gradFill>
                <a:gsLst>
                  <a:gs pos="0">
                    <a:srgbClr val="C7FCF0"/>
                  </a:gs>
                  <a:gs pos="100000">
                    <a:srgbClr val="97FFDC"/>
                  </a:gs>
                </a:gsLst>
                <a:lin ang="5400000" scaled="1"/>
              </a:gradFill>
              <a:ln w="25400">
                <a:solidFill>
                  <a:srgbClr val="67B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Co-enriched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 set</a:t>
                </a:r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6833286" y="3572826"/>
              <a:ext cx="4949921" cy="1640736"/>
            </a:xfrm>
            <a:prstGeom prst="rect">
              <a:avLst/>
            </a:prstGeom>
            <a:noFill/>
            <a:ln w="254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9302973" y="3298424"/>
            <a:ext cx="3000" cy="1945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own Arrow 44"/>
          <p:cNvSpPr/>
          <p:nvPr/>
        </p:nvSpPr>
        <p:spPr>
          <a:xfrm>
            <a:off x="9185018" y="5826839"/>
            <a:ext cx="259492" cy="318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916429" y="6183783"/>
            <a:ext cx="4864569" cy="408623"/>
          </a:xfrm>
          <a:prstGeom prst="roundRect">
            <a:avLst/>
          </a:prstGeom>
          <a:noFill/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Rank all possible drug pairs by co-gene/GS score</a:t>
            </a:r>
          </a:p>
        </p:txBody>
      </p:sp>
    </p:spTree>
    <p:extLst>
      <p:ext uri="{BB962C8B-B14F-4D97-AF65-F5344CB8AC3E}">
        <p14:creationId xmlns:p14="http://schemas.microsoft.com/office/powerpoint/2010/main" val="169983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72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UT Southwestern Medical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Minzhe Zhang</dc:creator>
  <cp:lastModifiedBy>Minzhe Zhang</cp:lastModifiedBy>
  <cp:revision>9</cp:revision>
  <dcterms:created xsi:type="dcterms:W3CDTF">2018-04-30T01:01:56Z</dcterms:created>
  <dcterms:modified xsi:type="dcterms:W3CDTF">2018-04-30T02:45:26Z</dcterms:modified>
</cp:coreProperties>
</file>