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84419" autoAdjust="0"/>
  </p:normalViewPr>
  <p:slideViewPr>
    <p:cSldViewPr snapToGrid="0">
      <p:cViewPr varScale="1">
        <p:scale>
          <a:sx n="115" d="100"/>
          <a:sy n="115" d="100"/>
        </p:scale>
        <p:origin x="14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1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6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0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4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2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01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4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947351"/>
            <a:ext cx="67987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8" y="73912"/>
            <a:ext cx="6301946" cy="766119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1"/>
            <a:ext cx="8204887" cy="50992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6670" y="6566013"/>
            <a:ext cx="1148283" cy="279400"/>
          </a:xfrm>
        </p:spPr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6865" y="6566013"/>
            <a:ext cx="5104667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0091" y="6566013"/>
            <a:ext cx="395510" cy="279400"/>
          </a:xfrm>
        </p:spPr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8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3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7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4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B7F94-8AB0-44F7-87E5-64A5DF6D94E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9BD5E-DF7F-4814-AE3F-1BCA9BC6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876" y="1811863"/>
            <a:ext cx="7965831" cy="1515533"/>
          </a:xfrm>
        </p:spPr>
        <p:txBody>
          <a:bodyPr/>
          <a:lstStyle/>
          <a:p>
            <a:r>
              <a:rPr lang="en-US" altLang="zh-CN" sz="3600" b="1" dirty="0" smtClean="0"/>
              <a:t>Bioinformatics Tool to Detect RBP Bound </a:t>
            </a:r>
            <a:r>
              <a:rPr lang="en-US" altLang="zh-CN" sz="3600" b="1" dirty="0" err="1" smtClean="0"/>
              <a:t>CircRNA</a:t>
            </a:r>
            <a:r>
              <a:rPr lang="en-US" altLang="zh-CN" sz="3600" b="1" dirty="0" smtClean="0"/>
              <a:t> in CLIP-</a:t>
            </a:r>
            <a:r>
              <a:rPr lang="en-US" altLang="zh-CN" sz="3600" b="1" dirty="0" err="1" smtClean="0"/>
              <a:t>Seq</a:t>
            </a:r>
            <a:r>
              <a:rPr lang="en-US" altLang="zh-CN" sz="3600" b="1" dirty="0" smtClean="0"/>
              <a:t> Datasets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Minzhe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Apply our pipeline to public CLIP-</a:t>
            </a:r>
            <a:r>
              <a:rPr lang="en-US" sz="2000" dirty="0" err="1" smtClean="0"/>
              <a:t>Seq</a:t>
            </a:r>
            <a:r>
              <a:rPr lang="en-US" sz="2000" dirty="0" smtClean="0"/>
              <a:t> datasets to profile RBP-bound </a:t>
            </a:r>
            <a:r>
              <a:rPr lang="en-US" sz="2000" dirty="0" err="1" smtClean="0"/>
              <a:t>circRNAs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Conduct motif search to determine if RBPs bind to </a:t>
            </a:r>
            <a:r>
              <a:rPr lang="en-US" sz="2000" dirty="0" err="1" smtClean="0"/>
              <a:t>circRNA</a:t>
            </a:r>
            <a:r>
              <a:rPr lang="en-US" sz="2000" dirty="0" smtClean="0"/>
              <a:t> through specific sequence motif recognition</a:t>
            </a:r>
          </a:p>
          <a:p>
            <a:endParaRPr lang="en-US" sz="2000" dirty="0"/>
          </a:p>
          <a:p>
            <a:r>
              <a:rPr lang="en-US" sz="2000" dirty="0" smtClean="0"/>
              <a:t>Cluster RBPs based on the similarity of </a:t>
            </a:r>
            <a:r>
              <a:rPr lang="en-US" sz="2000" dirty="0" err="1" smtClean="0"/>
              <a:t>circRNA</a:t>
            </a:r>
            <a:r>
              <a:rPr lang="en-US" sz="2000" dirty="0" smtClean="0"/>
              <a:t> they binds to find if clustered RBPs share some similar properties.</a:t>
            </a:r>
          </a:p>
          <a:p>
            <a:endParaRPr lang="en-US" sz="2000" dirty="0"/>
          </a:p>
          <a:p>
            <a:r>
              <a:rPr lang="en-US" sz="2000" dirty="0" smtClean="0"/>
              <a:t>Functional study to see if the parental genes for </a:t>
            </a:r>
            <a:r>
              <a:rPr lang="en-US" sz="2000" dirty="0" err="1" smtClean="0"/>
              <a:t>circRNA</a:t>
            </a:r>
            <a:r>
              <a:rPr lang="en-US" sz="2000" dirty="0" smtClean="0"/>
              <a:t> bound by each RBPs are enriched in some certain biological process.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16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err="1" smtClean="0"/>
              <a:t>CircRNA</a:t>
            </a:r>
            <a:endParaRPr lang="en-US" dirty="0" smtClean="0"/>
          </a:p>
          <a:p>
            <a:pPr lvl="1"/>
            <a:r>
              <a:rPr lang="en-US" dirty="0" err="1" smtClean="0"/>
              <a:t>CircRNA</a:t>
            </a:r>
            <a:r>
              <a:rPr lang="en-US" dirty="0" smtClean="0"/>
              <a:t> detection</a:t>
            </a:r>
          </a:p>
          <a:p>
            <a:r>
              <a:rPr lang="en-US" altLang="zh-CN" dirty="0" smtClean="0"/>
              <a:t>Motivation</a:t>
            </a:r>
            <a:endParaRPr lang="en-US" dirty="0" smtClean="0"/>
          </a:p>
          <a:p>
            <a:r>
              <a:rPr lang="en-US" dirty="0" smtClean="0"/>
              <a:t>Pipeline</a:t>
            </a:r>
          </a:p>
          <a:p>
            <a:r>
              <a:rPr lang="en-US" dirty="0" smtClean="0"/>
              <a:t>Preliminary results</a:t>
            </a:r>
          </a:p>
          <a:p>
            <a:r>
              <a:rPr lang="en-US" dirty="0" smtClean="0"/>
              <a:t>Future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CircRNA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1"/>
            <a:ext cx="3556620" cy="50992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Formation</a:t>
            </a:r>
          </a:p>
          <a:p>
            <a:r>
              <a:rPr lang="en-US" sz="1600" dirty="0" smtClean="0"/>
              <a:t>Back-splicing circularization, downstream 3’ splice site and upstream 5’ splice site is joined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6" y="2949677"/>
            <a:ext cx="2315566" cy="36575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63031" y="1252151"/>
            <a:ext cx="3202659" cy="5099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Function</a:t>
            </a:r>
          </a:p>
          <a:p>
            <a:r>
              <a:rPr lang="en-US" sz="1600" dirty="0" smtClean="0"/>
              <a:t>ciRS-7 serves as miRNA sponges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972" y="3031354"/>
            <a:ext cx="2938776" cy="34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CircRNA</a:t>
            </a:r>
            <a:r>
              <a:rPr lang="en-US" b="1" dirty="0" smtClean="0"/>
              <a:t>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Sequencing based methods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Biochemical methods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59" b="67019"/>
          <a:stretch/>
        </p:blipFill>
        <p:spPr>
          <a:xfrm>
            <a:off x="714895" y="1773414"/>
            <a:ext cx="3540166" cy="97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213" t="65963"/>
          <a:stretch/>
        </p:blipFill>
        <p:spPr>
          <a:xfrm>
            <a:off x="4596713" y="1773414"/>
            <a:ext cx="3424843" cy="97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74" y="4576244"/>
            <a:ext cx="1068304" cy="15086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5437" y="6084918"/>
            <a:ext cx="2178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Divergent qPCR primer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552" y="3816924"/>
            <a:ext cx="2532870" cy="24989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66422" y="2812087"/>
            <a:ext cx="183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Impute </a:t>
            </a:r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backsplice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divergent reads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(pair-ends)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2788" y="2812087"/>
            <a:ext cx="222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Impute </a:t>
            </a:r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backsplice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single reads mapped to two ends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(single or pair ends)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2042" y="6392695"/>
            <a:ext cx="1578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RNase R digestion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9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0" y="1252151"/>
            <a:ext cx="8204887" cy="538971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Functionally important to know the RBP-</a:t>
            </a:r>
            <a:r>
              <a:rPr lang="en-US" sz="2000" b="1" dirty="0" err="1" smtClean="0"/>
              <a:t>circRNA</a:t>
            </a:r>
            <a:r>
              <a:rPr lang="en-US" sz="2000" b="1" dirty="0" smtClean="0"/>
              <a:t> interaction</a:t>
            </a:r>
          </a:p>
          <a:p>
            <a:pPr marL="457200" lvl="1" indent="0">
              <a:buNone/>
            </a:pPr>
            <a:r>
              <a:rPr lang="en-US" sz="1800" dirty="0" smtClean="0"/>
              <a:t>Large scale profiling of RBP-</a:t>
            </a:r>
            <a:r>
              <a:rPr lang="en-US" sz="1800" dirty="0" err="1" smtClean="0"/>
              <a:t>circRNA</a:t>
            </a:r>
            <a:r>
              <a:rPr lang="en-US" sz="1800" dirty="0" smtClean="0"/>
              <a:t> interaction using CLIP-</a:t>
            </a:r>
            <a:r>
              <a:rPr lang="en-US" sz="1800" dirty="0" err="1" smtClean="0"/>
              <a:t>Seq</a:t>
            </a:r>
            <a:r>
              <a:rPr lang="en-US" sz="1800" dirty="0" smtClean="0"/>
              <a:t> </a:t>
            </a:r>
            <a:r>
              <a:rPr lang="en-US" sz="1800" dirty="0" smtClean="0"/>
              <a:t>data</a:t>
            </a:r>
            <a:endParaRPr lang="en-US" sz="2000" dirty="0" smtClean="0"/>
          </a:p>
          <a:p>
            <a:r>
              <a:rPr lang="en-US" sz="2000" b="1" dirty="0" smtClean="0"/>
              <a:t>Current algorithm to detect </a:t>
            </a:r>
            <a:r>
              <a:rPr lang="en-US" sz="2000" b="1" dirty="0" err="1" smtClean="0"/>
              <a:t>circRNA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1800" dirty="0" smtClean="0"/>
              <a:t>all focused on </a:t>
            </a:r>
            <a:r>
              <a:rPr lang="en-US" sz="1800" dirty="0" smtClean="0"/>
              <a:t>RNA-</a:t>
            </a:r>
            <a:r>
              <a:rPr lang="en-US" sz="1800" dirty="0" err="1" smtClean="0"/>
              <a:t>Seq</a:t>
            </a:r>
            <a:r>
              <a:rPr lang="en-US" sz="1800" dirty="0" smtClean="0"/>
              <a:t>, </a:t>
            </a:r>
            <a:r>
              <a:rPr lang="en-US" sz="1800" dirty="0" smtClean="0"/>
              <a:t>cannot be directly applied to CLIP-</a:t>
            </a:r>
            <a:r>
              <a:rPr lang="en-US" sz="1800" dirty="0" err="1" smtClean="0"/>
              <a:t>Seq</a:t>
            </a:r>
            <a:r>
              <a:rPr lang="en-US" sz="1800" dirty="0" smtClean="0"/>
              <a:t> data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CLIP-</a:t>
            </a:r>
            <a:r>
              <a:rPr lang="en-US" sz="1800" dirty="0" err="1" smtClean="0"/>
              <a:t>Seq</a:t>
            </a:r>
            <a:r>
              <a:rPr lang="en-US" sz="1800" dirty="0" smtClean="0"/>
              <a:t> </a:t>
            </a:r>
            <a:r>
              <a:rPr lang="en-US" sz="1800" dirty="0" smtClean="0"/>
              <a:t>has shorter length reads compared to RNA-</a:t>
            </a:r>
            <a:r>
              <a:rPr lang="en-US" sz="1800" dirty="0" err="1" smtClean="0"/>
              <a:t>Seq</a:t>
            </a:r>
            <a:endParaRPr lang="en-US" sz="1800" dirty="0" smtClean="0"/>
          </a:p>
          <a:p>
            <a:pPr lvl="1"/>
            <a:r>
              <a:rPr lang="en-US" sz="1800" dirty="0" smtClean="0"/>
              <a:t>CLIP-</a:t>
            </a:r>
            <a:r>
              <a:rPr lang="en-US" sz="1800" dirty="0" err="1" smtClean="0"/>
              <a:t>Seq</a:t>
            </a:r>
            <a:r>
              <a:rPr lang="en-US" sz="1800" dirty="0" smtClean="0"/>
              <a:t> data is exclusively single-end</a:t>
            </a:r>
          </a:p>
          <a:p>
            <a:pPr lvl="1"/>
            <a:r>
              <a:rPr lang="en-US" sz="1800" dirty="0" smtClean="0"/>
              <a:t>CLIP-</a:t>
            </a:r>
            <a:r>
              <a:rPr lang="en-US" sz="1800" dirty="0" err="1" smtClean="0"/>
              <a:t>Seq</a:t>
            </a:r>
            <a:r>
              <a:rPr lang="en-US" sz="1800" dirty="0" smtClean="0"/>
              <a:t> data has limited library </a:t>
            </a:r>
            <a:r>
              <a:rPr lang="en-US" sz="1800" dirty="0" smtClean="0"/>
              <a:t>complexity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Goal: </a:t>
            </a:r>
            <a:r>
              <a:rPr lang="en-US" sz="2000" b="1" dirty="0" smtClean="0"/>
              <a:t>To </a:t>
            </a:r>
            <a:r>
              <a:rPr lang="en-US" sz="2000" b="1" dirty="0" smtClean="0"/>
              <a:t>develop an </a:t>
            </a:r>
            <a:r>
              <a:rPr lang="en-US" sz="2000" b="1" dirty="0" smtClean="0"/>
              <a:t>pipeline to </a:t>
            </a:r>
            <a:r>
              <a:rPr lang="en-US" sz="2000" b="1" dirty="0" smtClean="0"/>
              <a:t>profile </a:t>
            </a:r>
            <a:r>
              <a:rPr lang="en-US" sz="2000" b="1" dirty="0" err="1" smtClean="0"/>
              <a:t>circRNA</a:t>
            </a:r>
            <a:r>
              <a:rPr lang="en-US" sz="2000" b="1" dirty="0" smtClean="0"/>
              <a:t> in CLIP-</a:t>
            </a:r>
            <a:r>
              <a:rPr lang="en-US" sz="2000" b="1" dirty="0" err="1" smtClean="0"/>
              <a:t>Seq</a:t>
            </a:r>
            <a:r>
              <a:rPr lang="en-US" sz="2000" b="1" dirty="0" smtClean="0"/>
              <a:t> </a:t>
            </a:r>
            <a:r>
              <a:rPr lang="en-US" sz="2000" b="1" dirty="0" smtClean="0"/>
              <a:t>data</a:t>
            </a:r>
            <a:endParaRPr lang="en-US" sz="2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05544"/>
              </p:ext>
            </p:extLst>
          </p:nvPr>
        </p:nvGraphicFramePr>
        <p:xfrm>
          <a:off x="1019043" y="2884515"/>
          <a:ext cx="652357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93">
                  <a:extLst>
                    <a:ext uri="{9D8B030D-6E8A-4147-A177-3AD203B41FA5}">
                      <a16:colId xmlns:a16="http://schemas.microsoft.com/office/drawing/2014/main" val="885018084"/>
                    </a:ext>
                  </a:extLst>
                </a:gridCol>
                <a:gridCol w="1630893">
                  <a:extLst>
                    <a:ext uri="{9D8B030D-6E8A-4147-A177-3AD203B41FA5}">
                      <a16:colId xmlns:a16="http://schemas.microsoft.com/office/drawing/2014/main" val="181480241"/>
                    </a:ext>
                  </a:extLst>
                </a:gridCol>
                <a:gridCol w="1630893">
                  <a:extLst>
                    <a:ext uri="{9D8B030D-6E8A-4147-A177-3AD203B41FA5}">
                      <a16:colId xmlns:a16="http://schemas.microsoft.com/office/drawing/2014/main" val="3949427502"/>
                    </a:ext>
                  </a:extLst>
                </a:gridCol>
                <a:gridCol w="1630893">
                  <a:extLst>
                    <a:ext uri="{9D8B030D-6E8A-4147-A177-3AD203B41FA5}">
                      <a16:colId xmlns:a16="http://schemas.microsoft.com/office/drawing/2014/main" val="3511366598"/>
                    </a:ext>
                  </a:extLst>
                </a:gridCol>
              </a:tblGrid>
              <a:tr h="1690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Language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Aligner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82916"/>
                  </a:ext>
                </a:extLst>
              </a:tr>
              <a:tr h="16902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Mapsplice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Python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Bowtie1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Wang et</a:t>
                      </a:r>
                      <a:r>
                        <a:rPr lang="en-US" sz="1200" baseline="0" dirty="0" smtClean="0"/>
                        <a:t> al., 2010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79248"/>
                  </a:ext>
                </a:extLst>
              </a:tr>
              <a:tr h="16902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find_circ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Python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Bowtie2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Memczak</a:t>
                      </a:r>
                      <a:r>
                        <a:rPr lang="en-US" sz="1200" dirty="0" smtClean="0"/>
                        <a:t> et</a:t>
                      </a:r>
                      <a:r>
                        <a:rPr lang="en-US" sz="1200" baseline="0" dirty="0" smtClean="0"/>
                        <a:t> al., 2013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08188"/>
                  </a:ext>
                </a:extLst>
              </a:tr>
              <a:tr h="16902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circRNA_finder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Westholm</a:t>
                      </a:r>
                      <a:r>
                        <a:rPr lang="en-US" sz="1200" dirty="0" smtClean="0"/>
                        <a:t> et al, 2014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58225"/>
                  </a:ext>
                </a:extLst>
              </a:tr>
              <a:tr h="16902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CIRCexplorer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Python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Bowtie1 and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Zhang et al, 2014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01720"/>
                  </a:ext>
                </a:extLst>
              </a:tr>
              <a:tr h="1690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Bwa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Gao et al, 2015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6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Workflow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4328745" y="2509613"/>
            <a:ext cx="386605" cy="391211"/>
            <a:chOff x="1335960" y="2905433"/>
            <a:chExt cx="876305" cy="886745"/>
          </a:xfrm>
        </p:grpSpPr>
        <p:sp>
          <p:nvSpPr>
            <p:cNvPr id="5" name="Block Arc 4"/>
            <p:cNvSpPr/>
            <p:nvPr/>
          </p:nvSpPr>
          <p:spPr>
            <a:xfrm>
              <a:off x="1335965" y="2909734"/>
              <a:ext cx="876300" cy="882444"/>
            </a:xfrm>
            <a:prstGeom prst="blockArc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rot="10800000">
              <a:off x="1335960" y="2905433"/>
              <a:ext cx="876301" cy="882442"/>
            </a:xfrm>
            <a:prstGeom prst="blockArc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98611" y="1788512"/>
            <a:ext cx="2264311" cy="404496"/>
            <a:chOff x="324460" y="781665"/>
            <a:chExt cx="5132439" cy="916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4460" y="1617406"/>
              <a:ext cx="5132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514164" y="1536290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9131" y="1536290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71018" y="1536290"/>
              <a:ext cx="1308905" cy="16223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4181" y="1536291"/>
              <a:ext cx="632969" cy="162232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00B0F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3" name="Straight Connector 12"/>
            <p:cNvCxnSpPr>
              <a:stCxn id="9" idx="3"/>
            </p:cNvCxnSpPr>
            <p:nvPr/>
          </p:nvCxnSpPr>
          <p:spPr>
            <a:xfrm flipV="1">
              <a:off x="2458067" y="1332270"/>
              <a:ext cx="255636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1"/>
            </p:cNvCxnSpPr>
            <p:nvPr/>
          </p:nvCxnSpPr>
          <p:spPr>
            <a:xfrm flipH="1" flipV="1">
              <a:off x="2713703" y="1332270"/>
              <a:ext cx="195428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276983" y="781665"/>
              <a:ext cx="1377727" cy="84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3"/>
            </p:cNvCxnSpPr>
            <p:nvPr/>
          </p:nvCxnSpPr>
          <p:spPr>
            <a:xfrm flipH="1" flipV="1">
              <a:off x="2654710" y="781665"/>
              <a:ext cx="1198324" cy="835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79350" y="2029798"/>
            <a:ext cx="2264311" cy="164835"/>
            <a:chOff x="329379" y="4286864"/>
            <a:chExt cx="5132439" cy="37362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29379" y="4572000"/>
              <a:ext cx="5132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489587" y="4490884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84554" y="4490884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3" name="Straight Connector 22"/>
            <p:cNvCxnSpPr>
              <a:stCxn id="21" idx="3"/>
            </p:cNvCxnSpPr>
            <p:nvPr/>
          </p:nvCxnSpPr>
          <p:spPr>
            <a:xfrm flipV="1">
              <a:off x="2433490" y="4286864"/>
              <a:ext cx="255636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1"/>
            </p:cNvCxnSpPr>
            <p:nvPr/>
          </p:nvCxnSpPr>
          <p:spPr>
            <a:xfrm flipH="1" flipV="1">
              <a:off x="2689126" y="4286864"/>
              <a:ext cx="195428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252406" y="4286864"/>
              <a:ext cx="160982" cy="29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1"/>
            </p:cNvCxnSpPr>
            <p:nvPr/>
          </p:nvCxnSpPr>
          <p:spPr>
            <a:xfrm flipH="1" flipV="1">
              <a:off x="1413388" y="4286864"/>
              <a:ext cx="76199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926805" y="4286864"/>
              <a:ext cx="38087" cy="285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2" idx="3"/>
            </p:cNvCxnSpPr>
            <p:nvPr/>
          </p:nvCxnSpPr>
          <p:spPr>
            <a:xfrm flipH="1">
              <a:off x="3828457" y="4286865"/>
              <a:ext cx="98348" cy="285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9604" y="4498259"/>
              <a:ext cx="632969" cy="154857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00B0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71018" y="4498259"/>
              <a:ext cx="1308905" cy="16223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82681" y="2860817"/>
            <a:ext cx="1675468" cy="71574"/>
            <a:chOff x="1032680" y="5469191"/>
            <a:chExt cx="3797727" cy="162235"/>
          </a:xfrm>
        </p:grpSpPr>
        <p:sp>
          <p:nvSpPr>
            <p:cNvPr id="32" name="Rectangle 31"/>
            <p:cNvSpPr/>
            <p:nvPr/>
          </p:nvSpPr>
          <p:spPr>
            <a:xfrm>
              <a:off x="1657645" y="5469194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86820" y="5469194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32680" y="5469194"/>
              <a:ext cx="632969" cy="16223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00B0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21502" y="5469191"/>
              <a:ext cx="1308905" cy="162233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11321" y="3295922"/>
            <a:ext cx="827155" cy="71573"/>
            <a:chOff x="1744622" y="3723967"/>
            <a:chExt cx="1874884" cy="162232"/>
          </a:xfrm>
        </p:grpSpPr>
        <p:sp>
          <p:nvSpPr>
            <p:cNvPr id="37" name="Rectangle 36"/>
            <p:cNvSpPr/>
            <p:nvPr/>
          </p:nvSpPr>
          <p:spPr>
            <a:xfrm>
              <a:off x="1744622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75603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9" name="Down Arrow 38"/>
          <p:cNvSpPr/>
          <p:nvPr/>
        </p:nvSpPr>
        <p:spPr>
          <a:xfrm>
            <a:off x="4426150" y="3011398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TextBox 39"/>
          <p:cNvSpPr txBox="1"/>
          <p:nvPr/>
        </p:nvSpPr>
        <p:spPr>
          <a:xfrm>
            <a:off x="3634197" y="1505702"/>
            <a:ext cx="195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identified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72217" y="2339888"/>
            <a:ext cx="1384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63739" y="2792813"/>
            <a:ext cx="1536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of </a:t>
            </a:r>
            <a:r>
              <a:rPr lang="en-US" sz="10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428429" y="2029798"/>
            <a:ext cx="206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96156" y="2021120"/>
            <a:ext cx="206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47121" y="3841591"/>
            <a:ext cx="1956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alignment library from combined genome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4428610" y="2242133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9" name="Down Arrow 48"/>
          <p:cNvSpPr/>
          <p:nvPr/>
        </p:nvSpPr>
        <p:spPr>
          <a:xfrm>
            <a:off x="7121666" y="2511915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Down Arrow 49"/>
          <p:cNvSpPr/>
          <p:nvPr/>
        </p:nvSpPr>
        <p:spPr>
          <a:xfrm rot="18885576">
            <a:off x="5061024" y="3506951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1" name="Down Arrow 50"/>
          <p:cNvSpPr/>
          <p:nvPr/>
        </p:nvSpPr>
        <p:spPr>
          <a:xfrm rot="2614962">
            <a:off x="6277617" y="3498130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211" name="Group 210"/>
          <p:cNvGrpSpPr/>
          <p:nvPr/>
        </p:nvGrpSpPr>
        <p:grpSpPr>
          <a:xfrm>
            <a:off x="-168663" y="1663959"/>
            <a:ext cx="2759284" cy="1022427"/>
            <a:chOff x="-143225" y="1305520"/>
            <a:chExt cx="2759284" cy="1022427"/>
          </a:xfrm>
        </p:grpSpPr>
        <p:grpSp>
          <p:nvGrpSpPr>
            <p:cNvPr id="52" name="Group 51"/>
            <p:cNvGrpSpPr/>
            <p:nvPr/>
          </p:nvGrpSpPr>
          <p:grpSpPr>
            <a:xfrm>
              <a:off x="93794" y="2148459"/>
              <a:ext cx="1078603" cy="51303"/>
              <a:chOff x="3179981" y="5754286"/>
              <a:chExt cx="1967538" cy="5100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179981" y="5754286"/>
                <a:ext cx="909277" cy="510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980034" y="5755978"/>
                <a:ext cx="167485" cy="47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74462" y="1510876"/>
              <a:ext cx="1078603" cy="110224"/>
              <a:chOff x="3179982" y="5735093"/>
              <a:chExt cx="1967538" cy="10958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>
                <a:off x="3179982" y="5759573"/>
                <a:ext cx="38368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V="1">
                <a:off x="4321608" y="5735093"/>
                <a:ext cx="825912" cy="109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75912" y="2278345"/>
              <a:ext cx="1078603" cy="49602"/>
              <a:chOff x="3179982" y="5757042"/>
              <a:chExt cx="1967538" cy="4931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179982" y="5760637"/>
                <a:ext cx="57255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696438" y="5757042"/>
                <a:ext cx="451082" cy="49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69569" y="2006915"/>
              <a:ext cx="1078603" cy="64684"/>
              <a:chOff x="3179982" y="5750692"/>
              <a:chExt cx="1967537" cy="6430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179982" y="5754287"/>
                <a:ext cx="769988" cy="490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812552" y="5750692"/>
                <a:ext cx="334967" cy="643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69681" y="1642468"/>
              <a:ext cx="1078603" cy="49602"/>
              <a:chOff x="3179982" y="5755978"/>
              <a:chExt cx="1967538" cy="4931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179982" y="5759573"/>
                <a:ext cx="57255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696438" y="5755978"/>
                <a:ext cx="451082" cy="49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68135" y="1411388"/>
              <a:ext cx="1078603" cy="78298"/>
              <a:chOff x="3179982" y="5757042"/>
              <a:chExt cx="1967538" cy="77843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261095" y="5762223"/>
                <a:ext cx="1874884" cy="41148"/>
                <a:chOff x="1744622" y="3723967"/>
                <a:chExt cx="1874884" cy="486696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1744622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675603" y="3723967"/>
                  <a:ext cx="943903" cy="486696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3179982" y="5760637"/>
                <a:ext cx="3843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586038" y="5757042"/>
                <a:ext cx="561482" cy="77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-143225" y="1765207"/>
              <a:ext cx="2192849" cy="54265"/>
              <a:chOff x="6268384" y="5462655"/>
              <a:chExt cx="4000093" cy="53949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370055" y="5471820"/>
                <a:ext cx="3797727" cy="41229"/>
                <a:chOff x="1032680" y="5469193"/>
                <a:chExt cx="3797727" cy="162552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1657645" y="5469194"/>
                  <a:ext cx="943903" cy="162232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599835" y="5469512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1032680" y="5469193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 dirty="0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90" name="Rectangle 89"/>
              <p:cNvSpPr/>
              <p:nvPr/>
            </p:nvSpPr>
            <p:spPr>
              <a:xfrm>
                <a:off x="6268384" y="5465860"/>
                <a:ext cx="1331141" cy="50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322817" y="5462655"/>
                <a:ext cx="1945660" cy="539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423210" y="1894172"/>
              <a:ext cx="2192849" cy="50606"/>
              <a:chOff x="6268383" y="5462655"/>
              <a:chExt cx="4000094" cy="5031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6370055" y="5466793"/>
                <a:ext cx="3797727" cy="46172"/>
                <a:chOff x="1032680" y="5449385"/>
                <a:chExt cx="3797727" cy="182041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>
              <a:xfrm>
                <a:off x="6268383" y="5465861"/>
                <a:ext cx="302450" cy="47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006368" y="5462655"/>
                <a:ext cx="3262109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93977" y="1305520"/>
              <a:ext cx="2192849" cy="50606"/>
              <a:chOff x="6268383" y="5462655"/>
              <a:chExt cx="4000094" cy="5031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6370055" y="5466793"/>
                <a:ext cx="3797727" cy="46172"/>
                <a:chOff x="1032680" y="5449385"/>
                <a:chExt cx="3797727" cy="182041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94"/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6268383" y="5465861"/>
                <a:ext cx="72476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708514" y="5462655"/>
                <a:ext cx="2559963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94"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2741332" y="5450488"/>
            <a:ext cx="1553852" cy="80395"/>
            <a:chOff x="1744622" y="3723967"/>
            <a:chExt cx="1874884" cy="162232"/>
          </a:xfrm>
        </p:grpSpPr>
        <p:sp>
          <p:nvSpPr>
            <p:cNvPr id="113" name="Rectangle 112"/>
            <p:cNvSpPr/>
            <p:nvPr/>
          </p:nvSpPr>
          <p:spPr>
            <a:xfrm>
              <a:off x="1744622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675603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679796" y="5382456"/>
            <a:ext cx="1630640" cy="54118"/>
            <a:chOff x="3179981" y="5754286"/>
            <a:chExt cx="1967538" cy="51005"/>
          </a:xfrm>
        </p:grpSpPr>
        <p:grpSp>
          <p:nvGrpSpPr>
            <p:cNvPr id="121" name="Group 120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22" name="Rectangle 121"/>
            <p:cNvSpPr/>
            <p:nvPr/>
          </p:nvSpPr>
          <p:spPr>
            <a:xfrm>
              <a:off x="3179981" y="5754286"/>
              <a:ext cx="909277" cy="51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980034" y="5755978"/>
              <a:ext cx="167485" cy="4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679796" y="5322983"/>
            <a:ext cx="1630640" cy="46359"/>
            <a:chOff x="3179982" y="5755978"/>
            <a:chExt cx="1967538" cy="50370"/>
          </a:xfrm>
        </p:grpSpPr>
        <p:grpSp>
          <p:nvGrpSpPr>
            <p:cNvPr id="127" name="Group 126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3179982" y="5759573"/>
              <a:ext cx="38368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21607" y="5755978"/>
              <a:ext cx="825913" cy="50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679796" y="5259104"/>
            <a:ext cx="1630640" cy="45719"/>
            <a:chOff x="3179982" y="5757042"/>
            <a:chExt cx="1967538" cy="49314"/>
          </a:xfrm>
        </p:grpSpPr>
        <p:grpSp>
          <p:nvGrpSpPr>
            <p:cNvPr id="133" name="Group 132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34" name="Rectangle 133"/>
            <p:cNvSpPr/>
            <p:nvPr/>
          </p:nvSpPr>
          <p:spPr>
            <a:xfrm>
              <a:off x="3179982" y="5760637"/>
              <a:ext cx="57255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96438" y="5757042"/>
              <a:ext cx="451082" cy="49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682085" y="5192657"/>
            <a:ext cx="1630640" cy="57619"/>
            <a:chOff x="3179982" y="5750692"/>
            <a:chExt cx="1967537" cy="64308"/>
          </a:xfrm>
        </p:grpSpPr>
        <p:grpSp>
          <p:nvGrpSpPr>
            <p:cNvPr id="139" name="Group 138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3179982" y="5754287"/>
              <a:ext cx="769988" cy="49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812552" y="5750692"/>
              <a:ext cx="334967" cy="64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679796" y="5134035"/>
            <a:ext cx="1630640" cy="45719"/>
            <a:chOff x="3179982" y="5755978"/>
            <a:chExt cx="1967538" cy="49314"/>
          </a:xfrm>
        </p:grpSpPr>
        <p:grpSp>
          <p:nvGrpSpPr>
            <p:cNvPr id="145" name="Group 144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3179982" y="5759573"/>
              <a:ext cx="57255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696438" y="5755978"/>
              <a:ext cx="451082" cy="49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679796" y="5044536"/>
            <a:ext cx="1630640" cy="81809"/>
            <a:chOff x="3179982" y="5725238"/>
            <a:chExt cx="1967538" cy="93587"/>
          </a:xfrm>
        </p:grpSpPr>
        <p:grpSp>
          <p:nvGrpSpPr>
            <p:cNvPr id="151" name="Group 150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3179982" y="5760637"/>
              <a:ext cx="38433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586039" y="5725238"/>
              <a:ext cx="561481" cy="93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546362" y="6005738"/>
            <a:ext cx="1814652" cy="375901"/>
            <a:chOff x="3209702" y="5741946"/>
            <a:chExt cx="1814652" cy="375901"/>
          </a:xfrm>
        </p:grpSpPr>
        <p:grpSp>
          <p:nvGrpSpPr>
            <p:cNvPr id="115" name="Group 114"/>
            <p:cNvGrpSpPr/>
            <p:nvPr/>
          </p:nvGrpSpPr>
          <p:grpSpPr>
            <a:xfrm>
              <a:off x="3298981" y="6046274"/>
              <a:ext cx="1675468" cy="71573"/>
              <a:chOff x="1032680" y="5469193"/>
              <a:chExt cx="3797727" cy="162233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657645" y="5469194"/>
                <a:ext cx="943903" cy="162232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586820" y="5469194"/>
                <a:ext cx="943903" cy="162232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32680" y="5469194"/>
                <a:ext cx="632969" cy="162232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00B0F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21502" y="5469193"/>
                <a:ext cx="1308905" cy="162233"/>
              </a:xfrm>
              <a:prstGeom prst="rect">
                <a:avLst/>
              </a:prstGeom>
              <a:gradFill>
                <a:gsLst>
                  <a:gs pos="0">
                    <a:srgbClr val="FFC000"/>
                  </a:gs>
                  <a:gs pos="100000">
                    <a:srgbClr val="FF0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3237136" y="5741946"/>
              <a:ext cx="1764748" cy="49234"/>
              <a:chOff x="6268382" y="5462655"/>
              <a:chExt cx="4000095" cy="53949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6370055" y="5471820"/>
                <a:ext cx="3797727" cy="41229"/>
                <a:chOff x="1032680" y="5469193"/>
                <a:chExt cx="3797727" cy="162552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1657645" y="5469194"/>
                  <a:ext cx="943903" cy="162232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2599835" y="5469512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1032680" y="5469193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58" name="Rectangle 157"/>
              <p:cNvSpPr/>
              <p:nvPr/>
            </p:nvSpPr>
            <p:spPr>
              <a:xfrm>
                <a:off x="6268382" y="5465861"/>
                <a:ext cx="1331141" cy="50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8322817" y="5462655"/>
                <a:ext cx="1945660" cy="539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3257099" y="5793902"/>
              <a:ext cx="1764747" cy="47017"/>
              <a:chOff x="6268382" y="5465036"/>
              <a:chExt cx="4000094" cy="51568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6370055" y="5469518"/>
                <a:ext cx="3797727" cy="43448"/>
                <a:chOff x="1032680" y="5460125"/>
                <a:chExt cx="3797727" cy="171301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1657645" y="5469194"/>
                  <a:ext cx="943903" cy="162232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2599835" y="546012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1032680" y="5469193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66" name="Rectangle 165"/>
              <p:cNvSpPr/>
              <p:nvPr/>
            </p:nvSpPr>
            <p:spPr>
              <a:xfrm>
                <a:off x="6268382" y="5465861"/>
                <a:ext cx="2910787" cy="50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9825329" y="5465036"/>
                <a:ext cx="443147" cy="480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209702" y="5833702"/>
              <a:ext cx="1764747" cy="45719"/>
              <a:chOff x="6268383" y="5462655"/>
              <a:chExt cx="4000094" cy="5031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6370055" y="5466793"/>
                <a:ext cx="3797727" cy="46172"/>
                <a:chOff x="1032680" y="5449385"/>
                <a:chExt cx="3797727" cy="182041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74" name="Rectangle 173"/>
              <p:cNvSpPr/>
              <p:nvPr/>
            </p:nvSpPr>
            <p:spPr>
              <a:xfrm>
                <a:off x="6268383" y="5465861"/>
                <a:ext cx="302450" cy="47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006368" y="5462655"/>
                <a:ext cx="3262109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3254954" y="5888716"/>
              <a:ext cx="1764747" cy="50568"/>
              <a:chOff x="6268383" y="5462655"/>
              <a:chExt cx="4000094" cy="5031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6370055" y="5466793"/>
                <a:ext cx="3797727" cy="46172"/>
                <a:chOff x="1032680" y="5449385"/>
                <a:chExt cx="3797727" cy="182041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521502" y="5469193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82" name="Rectangle 181"/>
              <p:cNvSpPr/>
              <p:nvPr/>
            </p:nvSpPr>
            <p:spPr>
              <a:xfrm>
                <a:off x="6268383" y="5465861"/>
                <a:ext cx="724762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708514" y="5462655"/>
                <a:ext cx="2559963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258279" y="5934292"/>
              <a:ext cx="1764747" cy="47219"/>
              <a:chOff x="6268383" y="5462655"/>
              <a:chExt cx="4000094" cy="50310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6370055" y="5466789"/>
                <a:ext cx="3797727" cy="41645"/>
                <a:chOff x="1032680" y="5449385"/>
                <a:chExt cx="3797727" cy="164193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521502" y="5451345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90" name="Rectangle 189"/>
              <p:cNvSpPr/>
              <p:nvPr/>
            </p:nvSpPr>
            <p:spPr>
              <a:xfrm>
                <a:off x="6268383" y="5465861"/>
                <a:ext cx="2140778" cy="47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9141326" y="5462655"/>
                <a:ext cx="1127151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254095" y="5991931"/>
              <a:ext cx="1770259" cy="45719"/>
              <a:chOff x="6255891" y="5462655"/>
              <a:chExt cx="4012587" cy="50310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6370055" y="5466789"/>
                <a:ext cx="3797727" cy="41645"/>
                <a:chOff x="1032680" y="5449385"/>
                <a:chExt cx="3797727" cy="164193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1657645" y="5449385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2599835" y="5450737"/>
                  <a:ext cx="943903" cy="162233"/>
                </a:xfrm>
                <a:prstGeom prst="rect">
                  <a:avLst/>
                </a:prstGeom>
                <a:gradFill>
                  <a:gsLst>
                    <a:gs pos="0">
                      <a:srgbClr val="92D050"/>
                    </a:gs>
                    <a:gs pos="100000">
                      <a:srgbClr val="FFC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032680" y="5449385"/>
                  <a:ext cx="632969" cy="162233"/>
                </a:xfrm>
                <a:prstGeom prst="rect">
                  <a:avLst/>
                </a:prstGeom>
                <a:gradFill>
                  <a:gsLst>
                    <a:gs pos="0">
                      <a:srgbClr val="FFFF00"/>
                    </a:gs>
                    <a:gs pos="100000">
                      <a:srgbClr val="00B0F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521502" y="5451345"/>
                  <a:ext cx="1308905" cy="162233"/>
                </a:xfrm>
                <a:prstGeom prst="rect">
                  <a:avLst/>
                </a:prstGeom>
                <a:gradFill>
                  <a:gsLst>
                    <a:gs pos="0">
                      <a:srgbClr val="FFC000"/>
                    </a:gs>
                    <a:gs pos="100000">
                      <a:srgbClr val="FF0000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198" name="Rectangle 197"/>
              <p:cNvSpPr/>
              <p:nvPr/>
            </p:nvSpPr>
            <p:spPr>
              <a:xfrm>
                <a:off x="6255891" y="5465861"/>
                <a:ext cx="1757011" cy="47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8728700" y="5462655"/>
                <a:ext cx="1539778" cy="50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sp>
        <p:nvSpPr>
          <p:cNvPr id="204" name="TextBox 203"/>
          <p:cNvSpPr txBox="1"/>
          <p:nvPr/>
        </p:nvSpPr>
        <p:spPr>
          <a:xfrm>
            <a:off x="4748877" y="5072335"/>
            <a:ext cx="1071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to </a:t>
            </a:r>
            <a:r>
              <a:rPr lang="en-US" sz="10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695211" y="5982582"/>
            <a:ext cx="1372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to linear transcript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590621" y="4659711"/>
            <a:ext cx="191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alignment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229659" y="2986670"/>
            <a:ext cx="10765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PCR duplicates</a:t>
            </a:r>
          </a:p>
        </p:txBody>
      </p:sp>
      <p:sp>
        <p:nvSpPr>
          <p:cNvPr id="212" name="Down Arrow 211"/>
          <p:cNvSpPr/>
          <p:nvPr/>
        </p:nvSpPr>
        <p:spPr>
          <a:xfrm>
            <a:off x="1657443" y="2584658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3" name="TextBox 212"/>
          <p:cNvSpPr txBox="1"/>
          <p:nvPr/>
        </p:nvSpPr>
        <p:spPr>
          <a:xfrm>
            <a:off x="1269183" y="1863239"/>
            <a:ext cx="1065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CLIP-</a:t>
            </a:r>
            <a:r>
              <a:rPr lang="en-US" sz="105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reads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Down Arrow 214"/>
          <p:cNvSpPr/>
          <p:nvPr/>
        </p:nvSpPr>
        <p:spPr>
          <a:xfrm rot="18885576">
            <a:off x="2319074" y="4373259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6" name="Down Arrow 215"/>
          <p:cNvSpPr/>
          <p:nvPr/>
        </p:nvSpPr>
        <p:spPr>
          <a:xfrm rot="2614962">
            <a:off x="4496721" y="4362479"/>
            <a:ext cx="197498" cy="21586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2749309" y="1378375"/>
            <a:ext cx="0" cy="2313723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460456" y="1114178"/>
            <a:ext cx="195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public CLIP-</a:t>
            </a:r>
            <a:r>
              <a:rPr lang="en-US" altLang="zh-CN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659816" y="1179447"/>
            <a:ext cx="2569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alignment library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5944524" y="1911329"/>
            <a:ext cx="0" cy="1401984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  <p:bldP spid="47" grpId="0"/>
      <p:bldP spid="48" grpId="0" animBg="1"/>
      <p:bldP spid="49" grpId="0" animBg="1"/>
      <p:bldP spid="50" grpId="0" animBg="1"/>
      <p:bldP spid="51" grpId="0" animBg="1"/>
      <p:bldP spid="204" grpId="0"/>
      <p:bldP spid="205" grpId="0"/>
      <p:bldP spid="207" grpId="0"/>
      <p:bldP spid="209" grpId="0"/>
      <p:bldP spid="212" grpId="0" animBg="1"/>
      <p:bldP spid="213" grpId="0"/>
      <p:bldP spid="215" grpId="0" animBg="1"/>
      <p:bldP spid="216" grpId="0" animBg="1"/>
      <p:bldP spid="219" grpId="0"/>
      <p:bldP spid="2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Competitive alignment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136393" y="3291334"/>
            <a:ext cx="827155" cy="71573"/>
            <a:chOff x="1744622" y="3723967"/>
            <a:chExt cx="1874884" cy="162232"/>
          </a:xfrm>
        </p:grpSpPr>
        <p:sp>
          <p:nvSpPr>
            <p:cNvPr id="5" name="Rectangle 4"/>
            <p:cNvSpPr/>
            <p:nvPr/>
          </p:nvSpPr>
          <p:spPr>
            <a:xfrm>
              <a:off x="1744622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5603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1783" y="2524974"/>
            <a:ext cx="1675468" cy="71573"/>
            <a:chOff x="1032680" y="5469193"/>
            <a:chExt cx="3797727" cy="162233"/>
          </a:xfrm>
        </p:grpSpPr>
        <p:sp>
          <p:nvSpPr>
            <p:cNvPr id="8" name="Rectangle 7"/>
            <p:cNvSpPr/>
            <p:nvPr/>
          </p:nvSpPr>
          <p:spPr>
            <a:xfrm>
              <a:off x="1657645" y="5469194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6820" y="5469194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2680" y="5469194"/>
              <a:ext cx="632969" cy="16223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00B0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21502" y="5469193"/>
              <a:ext cx="1308905" cy="162233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98152" y="3231429"/>
            <a:ext cx="868031" cy="45719"/>
            <a:chOff x="3179982" y="5750692"/>
            <a:chExt cx="1967537" cy="62220"/>
          </a:xfrm>
        </p:grpSpPr>
        <p:grpSp>
          <p:nvGrpSpPr>
            <p:cNvPr id="13" name="Group 12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179982" y="5754287"/>
              <a:ext cx="1133262" cy="58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80035" y="5750692"/>
              <a:ext cx="167484" cy="52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6006" y="2440158"/>
            <a:ext cx="1764748" cy="45719"/>
            <a:chOff x="6268382" y="5462655"/>
            <a:chExt cx="4000095" cy="53949"/>
          </a:xfrm>
        </p:grpSpPr>
        <p:grpSp>
          <p:nvGrpSpPr>
            <p:cNvPr id="19" name="Group 18"/>
            <p:cNvGrpSpPr/>
            <p:nvPr/>
          </p:nvGrpSpPr>
          <p:grpSpPr>
            <a:xfrm>
              <a:off x="6370055" y="5471820"/>
              <a:ext cx="3797727" cy="41229"/>
              <a:chOff x="1032680" y="5469193"/>
              <a:chExt cx="3797727" cy="16255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657645" y="5469194"/>
                <a:ext cx="943903" cy="162232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99835" y="5469512"/>
                <a:ext cx="943903" cy="162233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32680" y="5469193"/>
                <a:ext cx="632969" cy="162233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00B0F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21502" y="5469193"/>
                <a:ext cx="1308905" cy="162233"/>
              </a:xfrm>
              <a:prstGeom prst="rect">
                <a:avLst/>
              </a:prstGeom>
              <a:gradFill>
                <a:gsLst>
                  <a:gs pos="0">
                    <a:srgbClr val="FFC000"/>
                  </a:gs>
                  <a:gs pos="100000">
                    <a:srgbClr val="FF0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268382" y="5465861"/>
              <a:ext cx="1331141" cy="50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22817" y="5462655"/>
              <a:ext cx="1945660" cy="53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39535" y="1274129"/>
            <a:ext cx="1414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CLIP-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</a:p>
        </p:txBody>
      </p:sp>
      <p:sp>
        <p:nvSpPr>
          <p:cNvPr id="27" name="Down Arrow 26"/>
          <p:cNvSpPr/>
          <p:nvPr/>
        </p:nvSpPr>
        <p:spPr>
          <a:xfrm rot="2654976">
            <a:off x="2788089" y="1651449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662888" y="2001711"/>
            <a:ext cx="231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to linear transcript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1493931" y="3612894"/>
            <a:ext cx="203271" cy="194000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1333500" y="5763210"/>
            <a:ext cx="2491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 </a:t>
            </a:r>
            <a:r>
              <a:rPr lang="en-US" sz="1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linear transcript</a:t>
            </a:r>
          </a:p>
        </p:txBody>
      </p:sp>
      <p:sp>
        <p:nvSpPr>
          <p:cNvPr id="31" name="Down Arrow 30"/>
          <p:cNvSpPr/>
          <p:nvPr/>
        </p:nvSpPr>
        <p:spPr>
          <a:xfrm rot="19107938">
            <a:off x="4466668" y="1648695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2" name="Group 31"/>
          <p:cNvGrpSpPr/>
          <p:nvPr/>
        </p:nvGrpSpPr>
        <p:grpSpPr>
          <a:xfrm>
            <a:off x="6273083" y="3232667"/>
            <a:ext cx="827155" cy="71573"/>
            <a:chOff x="1744622" y="3723967"/>
            <a:chExt cx="1874884" cy="162232"/>
          </a:xfrm>
        </p:grpSpPr>
        <p:sp>
          <p:nvSpPr>
            <p:cNvPr id="33" name="Rectangle 32"/>
            <p:cNvSpPr/>
            <p:nvPr/>
          </p:nvSpPr>
          <p:spPr>
            <a:xfrm>
              <a:off x="1744622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5603" y="3723967"/>
              <a:ext cx="943903" cy="162232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34841" y="3165598"/>
            <a:ext cx="868031" cy="53805"/>
            <a:chOff x="3179982" y="5750692"/>
            <a:chExt cx="1967537" cy="64308"/>
          </a:xfrm>
        </p:grpSpPr>
        <p:grpSp>
          <p:nvGrpSpPr>
            <p:cNvPr id="36" name="Group 35"/>
            <p:cNvGrpSpPr/>
            <p:nvPr/>
          </p:nvGrpSpPr>
          <p:grpSpPr>
            <a:xfrm>
              <a:off x="3261095" y="5762223"/>
              <a:ext cx="1874884" cy="41148"/>
              <a:chOff x="1744622" y="3723967"/>
              <a:chExt cx="1874884" cy="48669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744622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C0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675603" y="3723967"/>
                <a:ext cx="943903" cy="486696"/>
              </a:xfrm>
              <a:prstGeom prst="rect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179982" y="5754287"/>
              <a:ext cx="769988" cy="49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12552" y="5750692"/>
              <a:ext cx="334967" cy="64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167281" y="2033901"/>
            <a:ext cx="2541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to linearized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Down Arrow 41"/>
          <p:cNvSpPr/>
          <p:nvPr/>
        </p:nvSpPr>
        <p:spPr>
          <a:xfrm rot="18631268">
            <a:off x="6453018" y="2518951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Down Arrow 42"/>
          <p:cNvSpPr/>
          <p:nvPr/>
        </p:nvSpPr>
        <p:spPr>
          <a:xfrm rot="2546790">
            <a:off x="4524581" y="2548090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2495176" y="2863373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to non-junction part</a:t>
            </a:r>
          </a:p>
        </p:txBody>
      </p:sp>
      <p:sp>
        <p:nvSpPr>
          <p:cNvPr id="45" name="Down Arrow 44"/>
          <p:cNvSpPr/>
          <p:nvPr/>
        </p:nvSpPr>
        <p:spPr>
          <a:xfrm>
            <a:off x="3409158" y="4100553"/>
            <a:ext cx="188963" cy="145234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5530498" y="2829591"/>
            <a:ext cx="2220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to across junction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6610456" y="3399105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4919557" y="3677327"/>
            <a:ext cx="3664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rules</a:t>
            </a:r>
          </a:p>
          <a:p>
            <a:pPr marL="151287" indent="-151287">
              <a:buAutoNum type="arabicParenR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overhangs from the junction too short?</a:t>
            </a:r>
          </a:p>
          <a:p>
            <a:pPr marL="151287" indent="-151287">
              <a:buAutoNum type="arabicParenR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mismatches in either overhang?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5704429" y="5066100"/>
            <a:ext cx="164355" cy="4868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5090428" y="5655489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alignments to </a:t>
            </a:r>
            <a:r>
              <a:rPr lang="en-US" sz="1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58418" y="5658307"/>
            <a:ext cx="1155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valid alignment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99714" y="4691255"/>
            <a:ext cx="97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both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69826" y="4691254"/>
            <a:ext cx="134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 either one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Down Arrow 55"/>
          <p:cNvSpPr/>
          <p:nvPr/>
        </p:nvSpPr>
        <p:spPr>
          <a:xfrm rot="18727507">
            <a:off x="7174375" y="4432184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Down Arrow 56"/>
          <p:cNvSpPr/>
          <p:nvPr/>
        </p:nvSpPr>
        <p:spPr>
          <a:xfrm rot="2546790">
            <a:off x="6029794" y="4431480"/>
            <a:ext cx="195683" cy="2811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Down Arrow 59"/>
          <p:cNvSpPr/>
          <p:nvPr/>
        </p:nvSpPr>
        <p:spPr>
          <a:xfrm>
            <a:off x="7381702" y="5066100"/>
            <a:ext cx="157941" cy="48680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587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reduce false positive discovery, only keep </a:t>
            </a:r>
            <a:r>
              <a:rPr lang="en-US" b="1" dirty="0" err="1" smtClean="0"/>
              <a:t>circRNA</a:t>
            </a:r>
            <a:r>
              <a:rPr lang="en-US" b="1" dirty="0" smtClean="0"/>
              <a:t>:</a:t>
            </a:r>
            <a:endParaRPr lang="en-US" b="1" dirty="0" smtClean="0"/>
          </a:p>
          <a:p>
            <a:pPr lvl="1"/>
            <a:r>
              <a:rPr lang="en-US" dirty="0" smtClean="0"/>
              <a:t>that </a:t>
            </a:r>
            <a:r>
              <a:rPr lang="en-US" dirty="0" smtClean="0"/>
              <a:t>have </a:t>
            </a:r>
            <a:r>
              <a:rPr lang="zh-CN" altLang="en-US" dirty="0" smtClean="0"/>
              <a:t>≥</a:t>
            </a:r>
            <a:r>
              <a:rPr lang="en-US" altLang="zh-CN" dirty="0"/>
              <a:t> </a:t>
            </a:r>
            <a:r>
              <a:rPr lang="en-US" altLang="zh-CN" dirty="0" smtClean="0"/>
              <a:t>2 CLIP-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reads mapped across junction.</a:t>
            </a:r>
          </a:p>
          <a:p>
            <a:pPr lvl="1"/>
            <a:r>
              <a:rPr lang="en-US" altLang="zh-CN" dirty="0" smtClean="0"/>
              <a:t>with </a:t>
            </a:r>
            <a:r>
              <a:rPr lang="en-US" altLang="zh-CN" dirty="0" smtClean="0"/>
              <a:t>at least 20 nucleotides covered at one </a:t>
            </a:r>
            <a:r>
              <a:rPr lang="en-US" altLang="zh-CN" dirty="0" smtClean="0"/>
              <a:t>junction–spanning </a:t>
            </a:r>
            <a:r>
              <a:rPr lang="en-US" altLang="zh-CN" dirty="0" smtClean="0"/>
              <a:t>reads.</a:t>
            </a:r>
          </a:p>
          <a:p>
            <a:pPr lvl="1"/>
            <a:r>
              <a:rPr lang="en-US" altLang="zh-CN" dirty="0" smtClean="0"/>
              <a:t>with </a:t>
            </a:r>
            <a:r>
              <a:rPr lang="en-US" altLang="zh-CN" dirty="0" smtClean="0"/>
              <a:t>number of unique mapping start position and end position greater than 1/3 of the total number of reads mapped across this junction.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Preliminary validation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88" y="1134886"/>
            <a:ext cx="5973589" cy="1341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88" y="2839143"/>
            <a:ext cx="3391160" cy="2406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788" y="6077936"/>
            <a:ext cx="2878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experimentally validated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bound by Pol II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3271"/>
              </p:ext>
            </p:extLst>
          </p:nvPr>
        </p:nvGraphicFramePr>
        <p:xfrm>
          <a:off x="4039986" y="2839143"/>
          <a:ext cx="4655127" cy="3028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589">
                  <a:extLst>
                    <a:ext uri="{9D8B030D-6E8A-4147-A177-3AD203B41FA5}">
                      <a16:colId xmlns:a16="http://schemas.microsoft.com/office/drawing/2014/main" val="3385959110"/>
                    </a:ext>
                  </a:extLst>
                </a:gridCol>
                <a:gridCol w="889461">
                  <a:extLst>
                    <a:ext uri="{9D8B030D-6E8A-4147-A177-3AD203B41FA5}">
                      <a16:colId xmlns:a16="http://schemas.microsoft.com/office/drawing/2014/main" val="4105175205"/>
                    </a:ext>
                  </a:extLst>
                </a:gridCol>
                <a:gridCol w="689957">
                  <a:extLst>
                    <a:ext uri="{9D8B030D-6E8A-4147-A177-3AD203B41FA5}">
                      <a16:colId xmlns:a16="http://schemas.microsoft.com/office/drawing/2014/main" val="3205754523"/>
                    </a:ext>
                  </a:extLst>
                </a:gridCol>
                <a:gridCol w="681643">
                  <a:extLst>
                    <a:ext uri="{9D8B030D-6E8A-4147-A177-3AD203B41FA5}">
                      <a16:colId xmlns:a16="http://schemas.microsoft.com/office/drawing/2014/main" val="886009972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20139562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45127975"/>
                    </a:ext>
                  </a:extLst>
                </a:gridCol>
              </a:tblGrid>
              <a:tr h="318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circRNA name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Chromosome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End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Strand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# supporting reads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463165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circEIF3J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chr15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44843074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44843720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386824"/>
                  </a:ext>
                </a:extLst>
              </a:tr>
              <a:tr h="13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circPAIP2</a:t>
                      </a:r>
                      <a:endParaRPr lang="en-US" sz="900" dirty="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chr5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138699448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138700432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43852"/>
                  </a:ext>
                </a:extLst>
              </a:tr>
              <a:tr h="189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circRSRC1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157839892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157841780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160467"/>
                  </a:ext>
                </a:extLst>
              </a:tr>
              <a:tr h="1308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circFUNDC1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chrX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44383248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44386611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24298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circMIER1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67423742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67428843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731401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circSSR1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chr6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7303783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7310262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579783"/>
                  </a:ext>
                </a:extLst>
              </a:tr>
              <a:tr h="1959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circWDR60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158662546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158669382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664659"/>
                  </a:ext>
                </a:extLst>
              </a:tr>
              <a:tr h="1377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circRBM33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155465561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155473602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859670"/>
                  </a:ext>
                </a:extLst>
              </a:tr>
              <a:tr h="1210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circMAN1A2-1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117944808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117957453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0512020"/>
                  </a:ext>
                </a:extLst>
              </a:tr>
              <a:tr h="179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circMAN1A2-2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117944808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117963271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844790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circNAP1L4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2972489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3000467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163848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circBPTF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65941525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65972074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419567"/>
                  </a:ext>
                </a:extLst>
              </a:tr>
              <a:tr h="186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circMAN1A2-3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117944808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117984947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3498315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circCLTC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57721637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57763169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826034"/>
                  </a:ext>
                </a:extLst>
              </a:tr>
              <a:tr h="1710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circCDK11B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chr1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1586823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1650894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90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49</a:t>
                      </a:r>
                      <a:endParaRPr lang="en-US" sz="900" dirty="0">
                        <a:solidFill>
                          <a:srgbClr val="94363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2557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39986" y="6185657"/>
            <a:ext cx="394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pipeline re-identified 14 of these 15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circRNA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9986" y="5511338"/>
            <a:ext cx="4655127" cy="174567"/>
          </a:xfrm>
          <a:prstGeom prst="rect">
            <a:avLst/>
          </a:prstGeom>
          <a:noFill/>
          <a:ln w="222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1212</TotalTime>
  <Words>528</Words>
  <Application>Microsoft Office PowerPoint</Application>
  <PresentationFormat>On-screen Show (4:3)</PresentationFormat>
  <Paragraphs>204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方正舒体</vt:lpstr>
      <vt:lpstr>SimSun</vt:lpstr>
      <vt:lpstr>Arial</vt:lpstr>
      <vt:lpstr>Calibri</vt:lpstr>
      <vt:lpstr>Garamond</vt:lpstr>
      <vt:lpstr>Times New Roman</vt:lpstr>
      <vt:lpstr>Organic</vt:lpstr>
      <vt:lpstr>Bioinformatics Tool to Detect RBP Bound CircRNA in CLIP-Seq Datasets</vt:lpstr>
      <vt:lpstr>Outline</vt:lpstr>
      <vt:lpstr>CircRNA</vt:lpstr>
      <vt:lpstr>CircRNA detection</vt:lpstr>
      <vt:lpstr>Motivation</vt:lpstr>
      <vt:lpstr>Workflow</vt:lpstr>
      <vt:lpstr>Competitive alignment</vt:lpstr>
      <vt:lpstr>Filtering</vt:lpstr>
      <vt:lpstr>Preliminary validation</vt:lpstr>
      <vt:lpstr>Future plan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Tool to Detect RBP Bound CircRNA in CLIP-Seq Dataset</dc:title>
  <dc:creator>Minzhe Zhang</dc:creator>
  <cp:lastModifiedBy>Minzhe Zhang</cp:lastModifiedBy>
  <cp:revision>52</cp:revision>
  <dcterms:created xsi:type="dcterms:W3CDTF">2017-04-12T16:52:08Z</dcterms:created>
  <dcterms:modified xsi:type="dcterms:W3CDTF">2017-04-14T20:54:23Z</dcterms:modified>
</cp:coreProperties>
</file>