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67" r:id="rId2"/>
    <p:sldId id="293" r:id="rId3"/>
    <p:sldId id="294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5" r:id="rId27"/>
    <p:sldId id="258" r:id="rId28"/>
    <p:sldId id="259" r:id="rId29"/>
    <p:sldId id="260" r:id="rId30"/>
    <p:sldId id="264" r:id="rId31"/>
    <p:sldId id="262" r:id="rId32"/>
    <p:sldId id="263" r:id="rId33"/>
    <p:sldId id="265" r:id="rId34"/>
    <p:sldId id="296" r:id="rId35"/>
    <p:sldId id="266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84419" autoAdjust="0"/>
  </p:normalViewPr>
  <p:slideViewPr>
    <p:cSldViewPr snapToGrid="0">
      <p:cViewPr varScale="1">
        <p:scale>
          <a:sx n="115" d="100"/>
          <a:sy n="115" d="100"/>
        </p:scale>
        <p:origin x="14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301DB-ECD0-4B06-8E71-254E0718345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5B829-5FC8-494F-9DC4-6D43610F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First, what is drug synergy? Drug synergy is a very complicated concept, it is usually defined as the combinatory effect exceed the additive effect of two drug.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Accordingly, antagonism as below the additive effect. But a important question to ask here is what is additive effect.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E.g. if A kill 40% of cell, B kills 30%, if no synergy occurs, what do we expect to see? How much cell should get killed.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To answer this question, we first need to define the additive effect.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There are many different assumptions on what additive effect should be, … and … are the most common two.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04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8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How DIGRE work?</a:t>
            </a:r>
          </a:p>
          <a:p>
            <a:pPr marL="228600" indent="-228600">
              <a:buAutoNum type="arabicPeriod"/>
            </a:pPr>
            <a:r>
              <a:rPr lang="en-US" altLang="zh-CN" dirty="0"/>
              <a:t>Because what we have is the single drug treatment data, so we approximate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Then the question becomes how to estimate the viability reduction if the cell has already been treat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have the gene expression profile in baseline and single drug treatment, to use these data, we assume that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And further we assume that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Now the question becomes how to quantify the contribution of first drug to the second drug.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1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To quantify this, we first exam two extreme case: first, if drug A has no contribution to drug B, in that case, A + B equal B, so we can read the effect of combination of the DRC of B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Second, if the drug A is same as drug B, then the combination is 2B, we can also read the effect from dose response curve.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To estimate the middle phase, we propose this formula. R is the similarity score to of two drugs to give different weight to these two case.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7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detail to calculate r is a little complicated and tedious, I’m going to skip this part, the concept is more similar the gene expression profile of this two drug, the bigger the 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0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This the top predicted pairs and their real rank. We can see most top rank are validated synergistic pairs.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2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As we can see though DIGRE is the best performed model, its PC-index is not very high. We want to further improve it.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One key component in the model is the gene-gene interaction information, before we use the KEGG pathway information. KEGG is empirical collected database, it’s not complete and not content-specific.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Because the DREAM data is generated in B-cell lymphoma cell line, so we wonder if we can improve the model by constructing content-specific gene network using co-expression data.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used both marginal and partial correlation algorithm to … as we expected, the PC-index increased. Though not very impressive, but at least, it confirms that the gene regulatory network do plays a role in drug synergy.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Another thing I can think about is we need better knowledge to link the genomic change to cell growth phenotype. CRISPR screening is a potential resource we can use. Because it’s a direct measure of contribution of each gene to the cell growth.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8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Bliss assume when two drugs …, they should be additive.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E.g. 60% survive after drug A treatment, then .6 time .7, there should be 42% cell survive when we treat cell with both A and B.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This model is straightforward, and easy to calculate, but it has some limitations.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 most important one is it does not…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Intuitively, a drug combined with …,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 reason is this model ignore the dose response curve of two drug, so the calculation will violate the dose response curve when a drug combined with itself.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Loewe assume that when a drug combines with itself, it should be additive.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Here, x1 and x2 are the dose of drug 1 and 2 in the combination.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X1 is the dose need to achieve the same effect of combination but with only drug 1.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Combination index is calculated from this formula. If CI &lt; 1…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This model is very easy to understand, but it also has limitations, it cannot be applied when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E.g. here when the combinatory effect exceed the maximum effect of both…, we cannot find the X1 and X2 in their DRC, they don’t exist.</a:t>
            </a:r>
          </a:p>
          <a:p>
            <a:pPr marL="228600" indent="-228600">
              <a:buAutoNum type="arabicPeriod"/>
            </a:pPr>
            <a:r>
              <a:rPr lang="en-US" altLang="zh-CN" b="1" dirty="0"/>
              <a:t>We can see that, there is no uniform definition of drug synergy , and different model can give different conclusion of synergy.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Drug synergy is complicated, but why we want synergy?</a:t>
            </a:r>
          </a:p>
          <a:p>
            <a:pPr marL="228600" indent="-228600">
              <a:buAutoNum type="arabicPeriod"/>
            </a:pPr>
            <a:r>
              <a:rPr lang="en-US" dirty="0"/>
              <a:t>The answer is simple, because single drug sometimes is not good enough, especially in complex disease like cancer.</a:t>
            </a:r>
          </a:p>
          <a:p>
            <a:pPr marL="228600" indent="-228600">
              <a:buAutoNum type="arabicPeriod"/>
            </a:pPr>
            <a:r>
              <a:rPr lang="en-US" dirty="0"/>
              <a:t>There many promising drug candidates in preclinical research perform bad in clinical trials.</a:t>
            </a:r>
          </a:p>
          <a:p>
            <a:pPr marL="228600" indent="-228600">
              <a:buAutoNum type="arabicPeriod"/>
            </a:pPr>
            <a:r>
              <a:rPr lang="en-US" dirty="0"/>
              <a:t>E.g. CDK show lack of efficacy in patients, BCL-2 has intolerable toxicity and resistance to </a:t>
            </a:r>
            <a:r>
              <a:rPr lang="en-US" altLang="zh-CN" dirty="0"/>
              <a:t>farnesyltransferase</a:t>
            </a:r>
            <a:r>
              <a:rPr lang="en-US" dirty="0"/>
              <a:t> inhibitors </a:t>
            </a:r>
          </a:p>
          <a:p>
            <a:pPr marL="228600" indent="-228600">
              <a:buAutoNum type="arabicPeriod"/>
            </a:pPr>
            <a:r>
              <a:rPr lang="en-US" dirty="0"/>
              <a:t>Having these problems, people are turning to multi-drug therapy which can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1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Drug synergy is good, but how we study it, how do they happen?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There are two types of synergy, one is </a:t>
            </a:r>
            <a:r>
              <a:rPr lang="en-US" altLang="zh-CN" dirty="0" err="1"/>
              <a:t>phar</a:t>
            </a:r>
            <a:r>
              <a:rPr lang="en-US" altLang="zh-CN" dirty="0"/>
              <a:t>… synergy, which refer to when</a:t>
            </a:r>
          </a:p>
          <a:p>
            <a:pPr marL="228600" indent="-228600">
              <a:buAutoNum type="arabicPeriod"/>
            </a:pPr>
            <a:r>
              <a:rPr lang="en-US" altLang="zh-CN" dirty="0"/>
              <a:t>E.g. ……, this could potentially lead to drug synergy. But,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Another type, … means two drug cooperate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 possible mechanism of </a:t>
            </a:r>
            <a:r>
              <a:rPr lang="en-US" altLang="zh-CN" dirty="0" err="1"/>
              <a:t>thie</a:t>
            </a:r>
            <a:r>
              <a:rPr lang="en-US" altLang="zh-CN" dirty="0"/>
              <a:t> combination is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Mechanism of drug synergy is very diverse, and largely unknown, this is just a possible speculation.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3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Then we could ask how we could identify synergistic pairs.</a:t>
            </a:r>
          </a:p>
          <a:p>
            <a:pPr marL="228600" indent="-228600">
              <a:buAutoNum type="arabicPeriod"/>
            </a:pPr>
            <a:r>
              <a:rPr lang="en-US" dirty="0"/>
              <a:t>Someone may say we can infer based on their MOA, it may …, but in general, inference on MOA would be very hard.</a:t>
            </a:r>
          </a:p>
          <a:p>
            <a:pPr marL="228600" indent="-228600">
              <a:buAutoNum type="arabicPeriod"/>
            </a:pPr>
            <a:r>
              <a:rPr lang="en-US" dirty="0"/>
              <a:t>Another approach is high throughput screening. This is wildly used for single drug, but when it comes to multi-drugs, the # of possible combination will increase exponentially. Consider the potential profit we can have, many pharmaceutical company don’t think it’s valuable to conduct large scale screening.</a:t>
            </a:r>
          </a:p>
          <a:p>
            <a:pPr marL="228600" indent="-228600">
              <a:buAutoNum type="arabicPeriod"/>
            </a:pPr>
            <a:r>
              <a:rPr lang="en-US" dirty="0"/>
              <a:t>So if we can use computational approach to first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Then we could ask how we could identify synergistic pairs.</a:t>
            </a:r>
          </a:p>
          <a:p>
            <a:pPr marL="228600" indent="-228600">
              <a:buAutoNum type="arabicPeriod"/>
            </a:pPr>
            <a:r>
              <a:rPr lang="en-US" dirty="0"/>
              <a:t>Someone may say we can infer based on their MOA, it may …, but in general, inference on MOA would be very hard.</a:t>
            </a:r>
          </a:p>
          <a:p>
            <a:pPr marL="228600" indent="-228600">
              <a:buAutoNum type="arabicPeriod"/>
            </a:pPr>
            <a:r>
              <a:rPr lang="en-US" dirty="0"/>
              <a:t>Another approach is high throughput screening. This is wildly used for single drug, but when it comes to multi-drugs, the # of possible combination will increase exponentially. Consider the potential profit we can have, many pharmaceutical company don’t think it’s valuable to conduct large scale screening.</a:t>
            </a:r>
          </a:p>
          <a:p>
            <a:pPr marL="228600" indent="-228600">
              <a:buAutoNum type="arabicPeriod"/>
            </a:pPr>
            <a:r>
              <a:rPr lang="en-US" dirty="0"/>
              <a:t>So if we can use computational approach to first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4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Traditional computational approach is more dose-effect curve oriented. They are kinetics based, derived from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They use simple effect …, assume simple drug interaction</a:t>
            </a:r>
          </a:p>
          <a:p>
            <a:pPr marL="228600" indent="-228600">
              <a:buAutoNum type="arabicPeriod"/>
            </a:pPr>
            <a:r>
              <a:rPr lang="en-US" altLang="zh-CN" dirty="0"/>
              <a:t>By doing this simplification, we are able to study some simple synergy, but not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In reality, what we are more interested is indirect effect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And usually, drug exert synergy through complex protein interaction network.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Now, with –</a:t>
            </a:r>
            <a:r>
              <a:rPr lang="en-US" altLang="zh-CN" dirty="0" err="1"/>
              <a:t>omic</a:t>
            </a:r>
            <a:r>
              <a:rPr lang="en-US" altLang="zh-CN" dirty="0"/>
              <a:t> data become much more available, we want ask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94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2012, DREAM challenge launched a competition for drug synergy perdition.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This dataset contains 14 drugs, for each drug, GEP were measured in 6h, 12h and 24h after drug treatment. And drug was given in two dose …</a:t>
            </a:r>
          </a:p>
          <a:p>
            <a:pPr marL="228600" indent="-228600">
              <a:buAutoNum type="arabicPeriod"/>
            </a:pPr>
            <a:r>
              <a:rPr lang="en-US" altLang="zh-CN" dirty="0"/>
              <a:t>DRC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With these data, participants were ask to rank all drug pairs from most synergistic to most antagonist.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0692-19E1-4E40-8027-B515165B4A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1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6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05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4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2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01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4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947351"/>
            <a:ext cx="67987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8" y="73912"/>
            <a:ext cx="6301946" cy="766119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1"/>
            <a:ext cx="8204887" cy="50992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6670" y="6566013"/>
            <a:ext cx="1148283" cy="279400"/>
          </a:xfrm>
        </p:spPr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6865" y="6566013"/>
            <a:ext cx="5104667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0091" y="6566013"/>
            <a:ext cx="395510" cy="279400"/>
          </a:xfrm>
        </p:spPr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8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3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7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4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9B7F94-8AB0-44F7-87E5-64A5DF6D94E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876" y="1811863"/>
            <a:ext cx="7965831" cy="1515533"/>
          </a:xfrm>
        </p:spPr>
        <p:txBody>
          <a:bodyPr/>
          <a:lstStyle/>
          <a:p>
            <a:r>
              <a:rPr lang="en-US" altLang="zh-CN" sz="3600" b="1" dirty="0" smtClean="0"/>
              <a:t>Committee Meeting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212269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</a:pPr>
            <a:r>
              <a:rPr lang="en-US" sz="1600" dirty="0" smtClean="0"/>
              <a:t>Minzhe </a:t>
            </a:r>
            <a:r>
              <a:rPr lang="en-US" sz="1600" dirty="0" smtClean="0"/>
              <a:t>Zhang</a:t>
            </a:r>
          </a:p>
          <a:p>
            <a:pPr>
              <a:lnSpc>
                <a:spcPts val="1200"/>
              </a:lnSpc>
            </a:pPr>
            <a:r>
              <a:rPr lang="en-US" sz="1600" dirty="0" smtClean="0"/>
              <a:t>Integrative Biology Graduate Program</a:t>
            </a:r>
          </a:p>
          <a:p>
            <a:pPr>
              <a:lnSpc>
                <a:spcPts val="1200"/>
              </a:lnSpc>
            </a:pPr>
            <a:r>
              <a:rPr lang="en-US" sz="1600" dirty="0" smtClean="0"/>
              <a:t>Mentors: Yang </a:t>
            </a:r>
            <a:r>
              <a:rPr lang="en-US" sz="1600" dirty="0" err="1" smtClean="0"/>
              <a:t>Xie</a:t>
            </a:r>
            <a:r>
              <a:rPr lang="en-US" sz="1600" dirty="0" smtClean="0"/>
              <a:t> &amp; </a:t>
            </a:r>
            <a:r>
              <a:rPr lang="en-US" sz="1600" dirty="0" err="1" smtClean="0"/>
              <a:t>Guanghua</a:t>
            </a:r>
            <a:r>
              <a:rPr lang="en-US" sz="1600" dirty="0" smtClean="0"/>
              <a:t> Xiao</a:t>
            </a:r>
          </a:p>
          <a:p>
            <a:pPr>
              <a:lnSpc>
                <a:spcPts val="1200"/>
              </a:lnSpc>
            </a:pPr>
            <a:r>
              <a:rPr lang="en-US" sz="1600" dirty="0" smtClean="0"/>
              <a:t>Committee Members: Dr. Joshua </a:t>
            </a:r>
            <a:r>
              <a:rPr lang="en-US" sz="1600" dirty="0" err="1" smtClean="0"/>
              <a:t>Mendell</a:t>
            </a:r>
            <a:endParaRPr lang="en-US" sz="1600" dirty="0" smtClean="0"/>
          </a:p>
          <a:p>
            <a:pPr>
              <a:lnSpc>
                <a:spcPts val="1200"/>
              </a:lnSpc>
            </a:pPr>
            <a:r>
              <a:rPr lang="en-US" sz="1600" dirty="0" smtClean="0"/>
              <a:t>                                 Dr. </a:t>
            </a:r>
            <a:r>
              <a:rPr lang="en-US" sz="1600" dirty="0" err="1" smtClean="0"/>
              <a:t>Xiaowei</a:t>
            </a:r>
            <a:r>
              <a:rPr lang="en-US" sz="1600" dirty="0" smtClean="0"/>
              <a:t> Zhan</a:t>
            </a:r>
          </a:p>
          <a:p>
            <a:pPr>
              <a:lnSpc>
                <a:spcPts val="1200"/>
              </a:lnSpc>
            </a:pPr>
            <a:r>
              <a:rPr lang="en-US" sz="1600" dirty="0" smtClean="0"/>
              <a:t>                                       Dr. Deepak </a:t>
            </a:r>
            <a:r>
              <a:rPr lang="en-US" sz="1600" dirty="0" err="1" smtClean="0"/>
              <a:t>Nijhawan</a:t>
            </a:r>
            <a:endParaRPr lang="en-US" sz="1600" dirty="0" smtClean="0"/>
          </a:p>
          <a:p>
            <a:pPr>
              <a:lnSpc>
                <a:spcPts val="1200"/>
              </a:lnSpc>
            </a:pPr>
            <a:endParaRPr lang="en-US" sz="1600" dirty="0"/>
          </a:p>
          <a:p>
            <a:pPr>
              <a:lnSpc>
                <a:spcPts val="12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04/19/1992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How to identify synergistic 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Inference based on MOA</a:t>
            </a:r>
          </a:p>
          <a:p>
            <a:pPr lvl="1"/>
            <a:r>
              <a:rPr lang="en-US" altLang="zh-CN" sz="1800" dirty="0"/>
              <a:t>may work in some simple scenario: cocktails for AIDS</a:t>
            </a:r>
            <a:endParaRPr lang="en-US" sz="1800" dirty="0"/>
          </a:p>
          <a:p>
            <a:pPr lvl="1"/>
            <a:r>
              <a:rPr lang="en-US" sz="1800" dirty="0"/>
              <a:t>The mechanism of drug synergy is highly diverse, and largely unknown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Screening</a:t>
            </a:r>
          </a:p>
          <a:p>
            <a:pPr lvl="1"/>
            <a:r>
              <a:rPr lang="en-US" sz="1800" b="1" i="1" dirty="0"/>
              <a:t>in vivo </a:t>
            </a:r>
            <a:r>
              <a:rPr lang="en-US" sz="1800" b="1" dirty="0"/>
              <a:t>screening</a:t>
            </a:r>
          </a:p>
          <a:p>
            <a:pPr marL="457200" lvl="1" indent="0">
              <a:buNone/>
            </a:pPr>
            <a:r>
              <a:rPr lang="en-US" sz="1800" dirty="0"/>
              <a:t>Cost issue: # of combination increase exponentially</a:t>
            </a:r>
          </a:p>
          <a:p>
            <a:pPr lvl="1"/>
            <a:r>
              <a:rPr lang="en-US" sz="1800" b="1" i="1" dirty="0"/>
              <a:t>in </a:t>
            </a:r>
            <a:r>
              <a:rPr lang="en-US" sz="1800" b="1" i="1" dirty="0" err="1"/>
              <a:t>silico</a:t>
            </a:r>
            <a:r>
              <a:rPr lang="en-US" sz="1800" b="1" i="1" dirty="0"/>
              <a:t> </a:t>
            </a:r>
            <a:r>
              <a:rPr lang="en-US" sz="1800" b="1" dirty="0"/>
              <a:t>screening</a:t>
            </a:r>
          </a:p>
          <a:p>
            <a:pPr marL="457200" lvl="1" indent="0">
              <a:buNone/>
            </a:pPr>
            <a:r>
              <a:rPr lang="en-US" sz="1800" dirty="0"/>
              <a:t>identify promising hits</a:t>
            </a:r>
          </a:p>
          <a:p>
            <a:pPr marL="457200" lvl="1" indent="0">
              <a:buNone/>
            </a:pPr>
            <a:r>
              <a:rPr lang="en-US" sz="1800" dirty="0"/>
              <a:t>reduce the # of combination to </a:t>
            </a:r>
            <a:r>
              <a:rPr lang="en-US" sz="1800" dirty="0" smtClean="0"/>
              <a:t>validate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/>
          </a:blip>
          <a:srcRect t="7529"/>
          <a:stretch/>
        </p:blipFill>
        <p:spPr>
          <a:xfrm>
            <a:off x="5803495" y="3801762"/>
            <a:ext cx="3086100" cy="28759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48525" y="6592727"/>
            <a:ext cx="1876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solidFill>
                  <a:srgbClr val="222222"/>
                </a:solidFill>
              </a:rPr>
              <a:t>Bansal, </a:t>
            </a:r>
            <a:r>
              <a:rPr lang="en-US" sz="1000" b="1" i="1" dirty="0" err="1">
                <a:solidFill>
                  <a:srgbClr val="222222"/>
                </a:solidFill>
              </a:rPr>
              <a:t>Mukesh</a:t>
            </a:r>
            <a:r>
              <a:rPr lang="en-US" sz="1000" b="1" i="1" dirty="0">
                <a:solidFill>
                  <a:srgbClr val="222222"/>
                </a:solidFill>
              </a:rPr>
              <a:t>, et al. 2014.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683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Computational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Traditional approach (dose effect curve)</a:t>
            </a:r>
          </a:p>
          <a:p>
            <a:pPr lvl="1"/>
            <a:r>
              <a:rPr lang="en-US" sz="1800" dirty="0"/>
              <a:t>kinetics based – median effect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800" dirty="0"/>
              <a:t>mass action law</a:t>
            </a:r>
          </a:p>
          <a:p>
            <a:pPr lvl="1"/>
            <a:r>
              <a:rPr lang="en-US" sz="1800" dirty="0"/>
              <a:t>simple effect measure – protein inhibition</a:t>
            </a:r>
          </a:p>
          <a:p>
            <a:pPr lvl="1"/>
            <a:r>
              <a:rPr lang="en-US" sz="1800" dirty="0"/>
              <a:t>simple drug interaction – same target or same reaction</a:t>
            </a:r>
          </a:p>
          <a:p>
            <a:pPr lvl="1"/>
            <a:r>
              <a:rPr lang="en-US" sz="1800" dirty="0"/>
              <a:t>much simpler but not so valuable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In reality</a:t>
            </a:r>
          </a:p>
          <a:p>
            <a:pPr lvl="1"/>
            <a:r>
              <a:rPr lang="en-US" sz="1800" dirty="0"/>
              <a:t>indirect effect measure – cell death phenotype</a:t>
            </a:r>
          </a:p>
          <a:p>
            <a:pPr lvl="1"/>
            <a:r>
              <a:rPr lang="en-US" sz="1800" dirty="0"/>
              <a:t>complex drug interaction – gene regulatory network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/>
                </a:solidFill>
              </a:rPr>
              <a:t>Will –</a:t>
            </a:r>
            <a:r>
              <a:rPr lang="en-US" sz="2000" b="1" dirty="0" err="1">
                <a:solidFill>
                  <a:schemeClr val="accent1"/>
                </a:solidFill>
              </a:rPr>
              <a:t>omic</a:t>
            </a:r>
            <a:r>
              <a:rPr lang="en-US" sz="2000" b="1" dirty="0">
                <a:solidFill>
                  <a:schemeClr val="accent1"/>
                </a:solidFill>
              </a:rPr>
              <a:t> data be helpful to answer this question</a:t>
            </a:r>
            <a:r>
              <a:rPr lang="en-US" sz="2000" b="1" dirty="0" smtClean="0">
                <a:solidFill>
                  <a:schemeClr val="accent1"/>
                </a:solidFill>
              </a:rPr>
              <a:t>?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Image result for dose effect curves combin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2098676"/>
            <a:ext cx="234318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DREAM 7 </a:t>
            </a:r>
            <a:r>
              <a:rPr lang="en-US" sz="2800" b="1" dirty="0" smtClean="0"/>
              <a:t>drug synergy </a:t>
            </a:r>
            <a:r>
              <a:rPr lang="en-US" sz="2800" b="1" dirty="0"/>
              <a:t>data set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gene expression data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chemeClr val="accent1"/>
                </a:solidFill>
              </a:rPr>
              <a:t>predict the synergistic rank of all the compound pairs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845" r="49436" b="16581"/>
          <a:stretch/>
        </p:blipFill>
        <p:spPr>
          <a:xfrm>
            <a:off x="5026035" y="1699518"/>
            <a:ext cx="2438400" cy="166018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0675" y="2159376"/>
            <a:ext cx="3336234" cy="2504064"/>
            <a:chOff x="1363866" y="3181245"/>
            <a:chExt cx="3895725" cy="2923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1357" t="1679" r="56858" b="39500"/>
            <a:stretch/>
          </p:blipFill>
          <p:spPr>
            <a:xfrm>
              <a:off x="1363866" y="3181245"/>
              <a:ext cx="3895725" cy="292399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 flipH="1">
              <a:off x="1363866" y="3181245"/>
              <a:ext cx="217284" cy="228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5417" b="14626"/>
          <a:stretch/>
        </p:blipFill>
        <p:spPr>
          <a:xfrm>
            <a:off x="4979753" y="3591445"/>
            <a:ext cx="2530964" cy="18481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48524" y="6561045"/>
            <a:ext cx="1876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solidFill>
                  <a:srgbClr val="222222"/>
                </a:solidFill>
              </a:rPr>
              <a:t>Bansal, </a:t>
            </a:r>
            <a:r>
              <a:rPr lang="en-US" sz="1000" b="1" i="1" dirty="0" err="1">
                <a:solidFill>
                  <a:srgbClr val="222222"/>
                </a:solidFill>
              </a:rPr>
              <a:t>Mukesh</a:t>
            </a:r>
            <a:r>
              <a:rPr lang="en-US" sz="1000" b="1" i="1" dirty="0">
                <a:solidFill>
                  <a:srgbClr val="222222"/>
                </a:solidFill>
              </a:rPr>
              <a:t>, et al. 2014.</a:t>
            </a:r>
            <a:endParaRPr lang="en-US" sz="1000" b="1" i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714578" y="1252151"/>
            <a:ext cx="3472158" cy="327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1"/>
                </a:solidFill>
              </a:rPr>
              <a:t>d</a:t>
            </a:r>
            <a:r>
              <a:rPr lang="en-US" sz="2000" b="1" dirty="0" smtClean="0">
                <a:solidFill>
                  <a:schemeClr val="accent1"/>
                </a:solidFill>
              </a:rPr>
              <a:t>ose </a:t>
            </a:r>
            <a:r>
              <a:rPr lang="en-US" sz="2000" b="1" dirty="0">
                <a:solidFill>
                  <a:schemeClr val="accent1"/>
                </a:solidFill>
              </a:rPr>
              <a:t>response </a:t>
            </a:r>
            <a:r>
              <a:rPr lang="en-US" sz="2000" b="1" dirty="0" smtClean="0">
                <a:solidFill>
                  <a:schemeClr val="accent1"/>
                </a:solidFill>
              </a:rPr>
              <a:t>curve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6999" y="2919345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24h DRC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6999" y="4980038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48h DRC</a:t>
            </a:r>
          </a:p>
        </p:txBody>
      </p:sp>
    </p:spTree>
    <p:extLst>
      <p:ext uri="{BB962C8B-B14F-4D97-AF65-F5344CB8AC3E}">
        <p14:creationId xmlns:p14="http://schemas.microsoft.com/office/powerpoint/2010/main" val="16112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Performance evaluation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Scoring function – PC-index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481" y="3633734"/>
            <a:ext cx="2595826" cy="903732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09599" y="2303929"/>
          <a:ext cx="3819527" cy="383981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24077">
                  <a:extLst>
                    <a:ext uri="{9D8B030D-6E8A-4147-A177-3AD203B41FA5}">
                      <a16:colId xmlns:a16="http://schemas.microsoft.com/office/drawing/2014/main" val="252885903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2906961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608600608"/>
                    </a:ext>
                  </a:extLst>
                </a:gridCol>
              </a:tblGrid>
              <a:tr h="400965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u="none" strike="noStrike" dirty="0">
                          <a:effectLst/>
                        </a:rPr>
                        <a:t>Combination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Predicted Rank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Observed Rank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291120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Doxorubicin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H-7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0371327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H-7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Mitomycin</a:t>
                      </a:r>
                      <a:r>
                        <a:rPr lang="en-US" sz="1100" u="none" strike="noStrike" dirty="0">
                          <a:effectLst/>
                        </a:rPr>
                        <a:t>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6337511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Etoposide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Mitomycin</a:t>
                      </a:r>
                      <a:r>
                        <a:rPr lang="en-US" sz="1100" u="none" strike="noStrike" dirty="0">
                          <a:effectLst/>
                        </a:rPr>
                        <a:t>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3050853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Doxorubicin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 </a:t>
                      </a:r>
                      <a:r>
                        <a:rPr lang="en-US" sz="1100" u="none" strike="noStrike" dirty="0" err="1">
                          <a:effectLst/>
                        </a:rPr>
                        <a:t>Mitomycin</a:t>
                      </a:r>
                      <a:r>
                        <a:rPr lang="en-US" sz="1100" u="none" strike="noStrike" dirty="0">
                          <a:effectLst/>
                        </a:rPr>
                        <a:t>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0305316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Camptothecin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Mitomycin</a:t>
                      </a:r>
                      <a:r>
                        <a:rPr lang="en-US" sz="1100" u="none" strike="noStrike" dirty="0">
                          <a:effectLst/>
                        </a:rPr>
                        <a:t>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4743729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Etoposide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H-7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4882078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Blebbistatin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H-7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1186129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6441865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Blebbistatin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Camptothecin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561555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Camptothecin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Rapamycin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9754958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Etoposide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Monastrol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5339561"/>
                  </a:ext>
                </a:extLst>
              </a:tr>
              <a:tr h="28657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Doxorubicin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Monastrol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57134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17481" y="4873088"/>
            <a:ext cx="368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guess has PC-index 0.5.</a:t>
            </a:r>
          </a:p>
          <a:p>
            <a:r>
              <a:rPr lang="en-US" sz="1200" b="1" dirty="0"/>
              <a:t>Maximum PC-index is 0.9 because of the noise of the dataset.</a:t>
            </a:r>
          </a:p>
        </p:txBody>
      </p:sp>
      <p:sp>
        <p:nvSpPr>
          <p:cNvPr id="12" name="Down Arrow 11"/>
          <p:cNvSpPr/>
          <p:nvPr/>
        </p:nvSpPr>
        <p:spPr>
          <a:xfrm rot="19164087">
            <a:off x="2865697" y="2022777"/>
            <a:ext cx="237744" cy="231679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54334" y="1683052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Predicted</a:t>
            </a:r>
          </a:p>
        </p:txBody>
      </p:sp>
      <p:sp>
        <p:nvSpPr>
          <p:cNvPr id="14" name="Down Arrow 13"/>
          <p:cNvSpPr/>
          <p:nvPr/>
        </p:nvSpPr>
        <p:spPr>
          <a:xfrm rot="2714917">
            <a:off x="3944598" y="2022116"/>
            <a:ext cx="237744" cy="231679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47761" y="1669377"/>
            <a:ext cx="129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Ground truth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4650" y="2695575"/>
            <a:ext cx="495300" cy="346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52418" y="2695575"/>
            <a:ext cx="495300" cy="346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8" y="73912"/>
            <a:ext cx="8081552" cy="766119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Drug Induced Genomic Residual effect (</a:t>
            </a:r>
            <a:r>
              <a:rPr lang="en-US" altLang="zh-CN" sz="3100" b="1" dirty="0"/>
              <a:t>DIGRE</a:t>
            </a:r>
            <a:r>
              <a:rPr lang="en-US" altLang="zh-CN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183977"/>
            <a:ext cx="7968741" cy="1416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7146" y="3246034"/>
            <a:ext cx="93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DIGRE 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6591300" y="3769255"/>
            <a:ext cx="0" cy="429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527852" y="3130230"/>
            <a:ext cx="1616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PC-index 0.613</a:t>
            </a:r>
          </a:p>
          <a:p>
            <a:r>
              <a:rPr lang="en-US" altLang="zh-CN" sz="1400" b="1" dirty="0"/>
              <a:t>p-value &lt; 0.0001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41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Assumption: sequential drug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Approximate drug combination by sequential drug addition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9177" y="2327136"/>
            <a:ext cx="280854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Question:</a:t>
            </a:r>
          </a:p>
          <a:p>
            <a:r>
              <a:rPr lang="en-US" sz="1300" dirty="0"/>
              <a:t>What is the viability reduction of drug B treatment? (drug A has been given first)</a:t>
            </a:r>
          </a:p>
          <a:p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3657" t="88510" r="20831" b="1336"/>
          <a:stretch/>
        </p:blipFill>
        <p:spPr>
          <a:xfrm>
            <a:off x="5753100" y="3391406"/>
            <a:ext cx="2076450" cy="314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02921" y="3391405"/>
            <a:ext cx="726629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3151" y="2422829"/>
            <a:ext cx="4562475" cy="2760992"/>
            <a:chOff x="1045017" y="2230108"/>
            <a:chExt cx="4562475" cy="27609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10810"/>
            <a:stretch/>
          </p:blipFill>
          <p:spPr>
            <a:xfrm>
              <a:off x="1045017" y="2230108"/>
              <a:ext cx="4562475" cy="276099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562100" y="3496687"/>
              <a:ext cx="266700" cy="656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4796" y="3900994"/>
              <a:ext cx="266700" cy="251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33886" y="4240846"/>
            <a:ext cx="3905250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19750" y="4041336"/>
            <a:ext cx="267652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Assumption</a:t>
            </a:r>
            <a:r>
              <a:rPr lang="en-US" sz="1400" b="1" dirty="0"/>
              <a:t> 1: </a:t>
            </a:r>
          </a:p>
          <a:p>
            <a:r>
              <a:rPr lang="en-US" sz="1300" dirty="0"/>
              <a:t>The genomic change induced by drug A reflect the killing effect of drug A.</a:t>
            </a:r>
          </a:p>
          <a:p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19750" y="5063039"/>
            <a:ext cx="293225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Assumption</a:t>
            </a:r>
            <a:r>
              <a:rPr lang="en-US" sz="1400" b="1" dirty="0"/>
              <a:t> 2:</a:t>
            </a:r>
          </a:p>
          <a:p>
            <a:r>
              <a:rPr lang="en-US" sz="1300" dirty="0"/>
              <a:t>The genomic change induced by drug A can contribute to the killing effect of drug B.</a:t>
            </a:r>
          </a:p>
          <a:p>
            <a:endParaRPr lang="en-US" sz="1400" dirty="0"/>
          </a:p>
        </p:txBody>
      </p:sp>
      <p:sp>
        <p:nvSpPr>
          <p:cNvPr id="16" name="Down Arrow 48"/>
          <p:cNvSpPr/>
          <p:nvPr/>
        </p:nvSpPr>
        <p:spPr>
          <a:xfrm rot="13389083">
            <a:off x="5330469" y="5832832"/>
            <a:ext cx="278196" cy="271098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87584" y="6192303"/>
            <a:ext cx="436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Question: how to quantify this contribution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3151" y="2485779"/>
            <a:ext cx="3171598" cy="1607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93457" y="2099867"/>
            <a:ext cx="1490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Available data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46416" y="212658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Need to estimate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188298" y="2494162"/>
            <a:ext cx="0" cy="824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3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4" grpId="0"/>
      <p:bldP spid="15" grpId="0"/>
      <p:bldP spid="16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6787" y="73912"/>
            <a:ext cx="7112801" cy="766119"/>
          </a:xfrm>
        </p:spPr>
        <p:txBody>
          <a:bodyPr>
            <a:normAutofit/>
          </a:bodyPr>
          <a:lstStyle/>
          <a:p>
            <a:r>
              <a:rPr lang="en-US" sz="2800" b="1" dirty="0"/>
              <a:t>How to quantify the contribution of drug A?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Two extreme case:</a:t>
            </a:r>
          </a:p>
          <a:p>
            <a:pPr lvl="1"/>
            <a:r>
              <a:rPr lang="en-US" sz="1800" dirty="0"/>
              <a:t>Drug A has no contribution to drug B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Drug A is same as drug B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indent="-285750"/>
            <a:r>
              <a:rPr lang="en-US" sz="2000" b="1" dirty="0">
                <a:solidFill>
                  <a:schemeClr val="accent1"/>
                </a:solidFill>
              </a:rPr>
              <a:t>Some where in between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5032" y="2074291"/>
            <a:ext cx="1775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1 - </a:t>
            </a:r>
            <a:r>
              <a:rPr lang="en-US" altLang="zh-CN" b="1" dirty="0" err="1"/>
              <a:t>f</a:t>
            </a:r>
            <a:r>
              <a:rPr lang="en-US" altLang="zh-CN" b="1" baseline="-25000" dirty="0" err="1"/>
              <a:t>B+A</a:t>
            </a:r>
            <a:r>
              <a:rPr lang="en-US" altLang="zh-CN" b="1" baseline="-25000" dirty="0"/>
              <a:t>’ </a:t>
            </a:r>
            <a:r>
              <a:rPr lang="en-US" altLang="zh-CN" b="1" dirty="0"/>
              <a:t>= 1 - </a:t>
            </a:r>
            <a:r>
              <a:rPr lang="en-US" altLang="zh-CN" b="1" dirty="0" err="1"/>
              <a:t>f</a:t>
            </a:r>
            <a:r>
              <a:rPr lang="en-US" altLang="zh-CN" b="1" baseline="-25000" dirty="0" err="1"/>
              <a:t>B</a:t>
            </a:r>
            <a:endParaRPr lang="en-US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1783841" y="2865476"/>
            <a:ext cx="1863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1 - </a:t>
            </a:r>
            <a:r>
              <a:rPr lang="en-US" altLang="zh-CN" b="1" dirty="0" err="1"/>
              <a:t>f</a:t>
            </a:r>
            <a:r>
              <a:rPr lang="en-US" altLang="zh-CN" b="1" baseline="-25000" dirty="0" err="1"/>
              <a:t>B+A</a:t>
            </a:r>
            <a:r>
              <a:rPr lang="en-US" altLang="zh-CN" b="1" baseline="-25000" dirty="0"/>
              <a:t>’ </a:t>
            </a:r>
            <a:r>
              <a:rPr lang="en-US" altLang="zh-CN" b="1" dirty="0"/>
              <a:t>= 1 – f</a:t>
            </a:r>
            <a:r>
              <a:rPr lang="en-US" altLang="zh-CN" b="1" baseline="-25000" dirty="0"/>
              <a:t>2B</a:t>
            </a:r>
            <a:endParaRPr lang="en-US" baseline="-25000" dirty="0"/>
          </a:p>
        </p:txBody>
      </p:sp>
      <p:grpSp>
        <p:nvGrpSpPr>
          <p:cNvPr id="2" name="Group 1"/>
          <p:cNvGrpSpPr/>
          <p:nvPr/>
        </p:nvGrpSpPr>
        <p:grpSpPr>
          <a:xfrm>
            <a:off x="4936933" y="1700418"/>
            <a:ext cx="3937225" cy="2480191"/>
            <a:chOff x="4936933" y="1700418"/>
            <a:chExt cx="3937225" cy="24801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933" y="1700418"/>
              <a:ext cx="3620209" cy="2480191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 rot="2904809">
              <a:off x="7049531" y="2023653"/>
              <a:ext cx="178912" cy="19697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 rot="2904809">
              <a:off x="7653172" y="3078492"/>
              <a:ext cx="178912" cy="19697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5581" y="1829751"/>
              <a:ext cx="140017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No contribution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70790" y="2884590"/>
              <a:ext cx="100336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Same drug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26360" y="4374248"/>
            <a:ext cx="2721004" cy="1579364"/>
            <a:chOff x="3958698" y="4740651"/>
            <a:chExt cx="2721004" cy="1579364"/>
          </a:xfrm>
        </p:grpSpPr>
        <p:grpSp>
          <p:nvGrpSpPr>
            <p:cNvPr id="14" name="Group 13"/>
            <p:cNvGrpSpPr/>
            <p:nvPr/>
          </p:nvGrpSpPr>
          <p:grpSpPr>
            <a:xfrm>
              <a:off x="3958698" y="4740651"/>
              <a:ext cx="2438028" cy="1579364"/>
              <a:chOff x="4834990" y="2743792"/>
              <a:chExt cx="2438028" cy="157936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834990" y="2743792"/>
                <a:ext cx="2438028" cy="1541911"/>
                <a:chOff x="4756862" y="2295528"/>
                <a:chExt cx="2438028" cy="154191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4756862" y="2295528"/>
                  <a:ext cx="2438028" cy="1541911"/>
                  <a:chOff x="4756862" y="2295528"/>
                  <a:chExt cx="2438028" cy="1541911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4784198" y="2295528"/>
                    <a:ext cx="2410692" cy="1541911"/>
                    <a:chOff x="4784198" y="2295528"/>
                    <a:chExt cx="2410692" cy="1541911"/>
                  </a:xfrm>
                </p:grpSpPr>
                <p:pic>
                  <p:nvPicPr>
                    <p:cNvPr id="21" name="Picture 20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377" t="47273" r="12874" b="31717"/>
                    <a:stretch/>
                  </p:blipFill>
                  <p:spPr>
                    <a:xfrm>
                      <a:off x="4784198" y="2396567"/>
                      <a:ext cx="2410692" cy="144087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5726545" y="2295528"/>
                      <a:ext cx="341745" cy="203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" name="Rectangle 19"/>
                  <p:cNvSpPr/>
                  <p:nvPr/>
                </p:nvSpPr>
                <p:spPr>
                  <a:xfrm>
                    <a:off x="4756862" y="2623127"/>
                    <a:ext cx="794194" cy="7160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5307263" y="2865826"/>
                  <a:ext cx="341745" cy="20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4848658" y="4071641"/>
                <a:ext cx="2410692" cy="2515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7" t="65214" r="12874" b="31717"/>
            <a:stretch/>
          </p:blipFill>
          <p:spPr>
            <a:xfrm>
              <a:off x="4269010" y="6045876"/>
              <a:ext cx="2410692" cy="210438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3537263" y="6049871"/>
            <a:ext cx="320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proposed a similarity score r to estimate the middle phase.</a:t>
            </a:r>
          </a:p>
        </p:txBody>
      </p:sp>
      <p:sp>
        <p:nvSpPr>
          <p:cNvPr id="26" name="Down Arrow 25"/>
          <p:cNvSpPr/>
          <p:nvPr/>
        </p:nvSpPr>
        <p:spPr>
          <a:xfrm rot="8372954">
            <a:off x="3361645" y="5959994"/>
            <a:ext cx="156094" cy="1889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How to compare drug similarity?</a:t>
            </a:r>
            <a:endParaRPr lang="en-US" sz="2800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Compare the genomic change in 8 cell growth related KEGG pathway (focused view)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>
                <a:solidFill>
                  <a:schemeClr val="accent1"/>
                </a:solidFill>
              </a:rPr>
              <a:t>Look at the up-stream genes (global view)</a:t>
            </a:r>
          </a:p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11567" t="15455"/>
          <a:stretch/>
        </p:blipFill>
        <p:spPr>
          <a:xfrm>
            <a:off x="982323" y="1991487"/>
            <a:ext cx="2451209" cy="1863454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1193513" y="3854941"/>
            <a:ext cx="2028827" cy="371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Similarity score (r)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35962" y="2333036"/>
            <a:ext cx="251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aminoacyl-</a:t>
            </a:r>
            <a:r>
              <a:rPr lang="en-US" sz="1200" dirty="0" err="1"/>
              <a:t>tRNA</a:t>
            </a:r>
            <a:r>
              <a:rPr lang="en-US" sz="1200" dirty="0"/>
              <a:t> biosynthesis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MAPK signaling pathway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NF-kappa B signaling pathway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Cell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p53 signaling pathway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Apoptosis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TGF-beta signaling pathway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Cancer pathway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54" y="4965751"/>
            <a:ext cx="3640350" cy="16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DIGRE workflow and performance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DIGRE workflow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PC-index 0.613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64825"/>
              </p:ext>
            </p:extLst>
          </p:nvPr>
        </p:nvGraphicFramePr>
        <p:xfrm>
          <a:off x="4469501" y="1766600"/>
          <a:ext cx="3492706" cy="422910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14842">
                  <a:extLst>
                    <a:ext uri="{9D8B030D-6E8A-4147-A177-3AD203B41FA5}">
                      <a16:colId xmlns:a16="http://schemas.microsoft.com/office/drawing/2014/main" val="3396070614"/>
                    </a:ext>
                  </a:extLst>
                </a:gridCol>
                <a:gridCol w="729760">
                  <a:extLst>
                    <a:ext uri="{9D8B030D-6E8A-4147-A177-3AD203B41FA5}">
                      <a16:colId xmlns:a16="http://schemas.microsoft.com/office/drawing/2014/main" val="1630076434"/>
                    </a:ext>
                  </a:extLst>
                </a:gridCol>
                <a:gridCol w="748104">
                  <a:extLst>
                    <a:ext uri="{9D8B030D-6E8A-4147-A177-3AD203B41FA5}">
                      <a16:colId xmlns:a16="http://schemas.microsoft.com/office/drawing/2014/main" val="189868476"/>
                    </a:ext>
                  </a:extLst>
                </a:gridCol>
              </a:tblGrid>
              <a:tr h="37659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Combination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DIGRE Rank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Observed Rank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73809927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H-7 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Rapamycin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27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09964708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H-7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baseline="0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Monastrol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72326422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H-7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Mitomycin</a:t>
                      </a:r>
                      <a:r>
                        <a:rPr lang="en-US" sz="1050" u="none" strike="noStrike" dirty="0">
                          <a:effectLst/>
                        </a:rPr>
                        <a:t> 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27714732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H-7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Trichostatin</a:t>
                      </a:r>
                      <a:r>
                        <a:rPr lang="en-US" sz="1050" u="none" strike="noStrike" dirty="0">
                          <a:effectLst/>
                        </a:rPr>
                        <a:t> 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3431063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Etoposide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Mitomycin</a:t>
                      </a:r>
                      <a:r>
                        <a:rPr lang="en-US" sz="1050" u="none" strike="noStrike" dirty="0">
                          <a:effectLst/>
                        </a:rPr>
                        <a:t> 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40340302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Methotrexate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Mitomycin</a:t>
                      </a:r>
                      <a:r>
                        <a:rPr lang="en-US" sz="1050" u="none" strike="noStrike" dirty="0">
                          <a:effectLst/>
                        </a:rPr>
                        <a:t> 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28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29321061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err="1">
                          <a:effectLst/>
                        </a:rPr>
                        <a:t>Camptothecin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Mitomycin</a:t>
                      </a:r>
                      <a:r>
                        <a:rPr lang="en-US" sz="1050" u="none" strike="noStrike" dirty="0">
                          <a:effectLst/>
                        </a:rPr>
                        <a:t> 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06492509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err="1">
                          <a:effectLst/>
                        </a:rPr>
                        <a:t>Blebbistatin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H-7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61955898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Etoposide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H-7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24893885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err="1">
                          <a:effectLst/>
                        </a:rPr>
                        <a:t>Camptothecin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Methotrexate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62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34973567"/>
                  </a:ext>
                </a:extLst>
              </a:tr>
              <a:tr h="297181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Doxorubicin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</a:rPr>
                        <a:t>Mitomycin</a:t>
                      </a:r>
                      <a:r>
                        <a:rPr lang="en-US" sz="1050" u="none" strike="noStrike" dirty="0">
                          <a:effectLst/>
                        </a:rPr>
                        <a:t> 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61384314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err="1">
                          <a:effectLst/>
                        </a:rPr>
                        <a:t>Camptothecin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H-7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82919531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H-7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Vincristine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43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46911658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err="1">
                          <a:effectLst/>
                        </a:rPr>
                        <a:t>Camptothecin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Etoposide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70798453"/>
                  </a:ext>
                </a:extLst>
              </a:tr>
              <a:tr h="230139">
                <a:tc>
                  <a:txBody>
                    <a:bodyPr/>
                    <a:lstStyle/>
                    <a:p>
                      <a:pPr marL="9144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</a:rPr>
                        <a:t>Etoposide </a:t>
                      </a:r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050" u="none" strike="noStrike" dirty="0">
                          <a:effectLst/>
                        </a:rPr>
                        <a:t> Methotrexate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50" u="none" strike="noStrike" dirty="0">
                          <a:effectLst/>
                        </a:rPr>
                        <a:t>76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7579866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26" y="1866354"/>
            <a:ext cx="3019426" cy="285767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54508" y="1252152"/>
            <a:ext cx="2755205" cy="42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Top rank pairs</a:t>
            </a:r>
          </a:p>
        </p:txBody>
      </p:sp>
    </p:spTree>
    <p:extLst>
      <p:ext uri="{BB962C8B-B14F-4D97-AF65-F5344CB8AC3E}">
        <p14:creationId xmlns:p14="http://schemas.microsoft.com/office/powerpoint/2010/main" val="70718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Model improvement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526576"/>
              </p:ext>
            </p:extLst>
          </p:nvPr>
        </p:nvGraphicFramePr>
        <p:xfrm>
          <a:off x="496788" y="3606439"/>
          <a:ext cx="400871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519">
                  <a:extLst>
                    <a:ext uri="{9D8B030D-6E8A-4147-A177-3AD203B41FA5}">
                      <a16:colId xmlns:a16="http://schemas.microsoft.com/office/drawing/2014/main" val="3578117744"/>
                    </a:ext>
                  </a:extLst>
                </a:gridCol>
                <a:gridCol w="1549191">
                  <a:extLst>
                    <a:ext uri="{9D8B030D-6E8A-4147-A177-3AD203B41FA5}">
                      <a16:colId xmlns:a16="http://schemas.microsoft.com/office/drawing/2014/main" val="4193278029"/>
                    </a:ext>
                  </a:extLst>
                </a:gridCol>
              </a:tblGrid>
              <a:tr h="3894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marL="316335" marR="31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PC-Index</a:t>
                      </a:r>
                    </a:p>
                  </a:txBody>
                  <a:tcPr marL="316335" marR="316335" anchor="ctr"/>
                </a:tc>
                <a:extLst>
                  <a:ext uri="{0D108BD9-81ED-4DB2-BD59-A6C34878D82A}">
                    <a16:rowId xmlns:a16="http://schemas.microsoft.com/office/drawing/2014/main" val="2375222893"/>
                  </a:ext>
                </a:extLst>
              </a:tr>
              <a:tr h="5673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Original KEGG pathway</a:t>
                      </a:r>
                    </a:p>
                  </a:txBody>
                  <a:tcPr marL="316335" marR="31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0.614</a:t>
                      </a:r>
                    </a:p>
                  </a:txBody>
                  <a:tcPr marL="316335" marR="316335" anchor="ctr"/>
                </a:tc>
                <a:extLst>
                  <a:ext uri="{0D108BD9-81ED-4DB2-BD59-A6C34878D82A}">
                    <a16:rowId xmlns:a16="http://schemas.microsoft.com/office/drawing/2014/main" val="1731896266"/>
                  </a:ext>
                </a:extLst>
              </a:tr>
              <a:tr h="468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Marginal </a:t>
                      </a:r>
                    </a:p>
                    <a:p>
                      <a:pPr algn="ctr"/>
                      <a:r>
                        <a:rPr lang="en-US" sz="1600" dirty="0"/>
                        <a:t>correlation network</a:t>
                      </a:r>
                    </a:p>
                  </a:txBody>
                  <a:tcPr marL="316335" marR="31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0.626</a:t>
                      </a:r>
                    </a:p>
                  </a:txBody>
                  <a:tcPr marL="316335" marR="316335" anchor="ctr"/>
                </a:tc>
                <a:extLst>
                  <a:ext uri="{0D108BD9-81ED-4DB2-BD59-A6C34878D82A}">
                    <a16:rowId xmlns:a16="http://schemas.microsoft.com/office/drawing/2014/main" val="1139069421"/>
                  </a:ext>
                </a:extLst>
              </a:tr>
              <a:tr h="46838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Partial </a:t>
                      </a:r>
                    </a:p>
                    <a:p>
                      <a:pPr algn="ctr"/>
                      <a:r>
                        <a:rPr lang="en-US" sz="1600" b="0" dirty="0"/>
                        <a:t>correlation</a:t>
                      </a:r>
                      <a:r>
                        <a:rPr lang="en-US" sz="1600" b="0" baseline="0" dirty="0"/>
                        <a:t> network</a:t>
                      </a:r>
                      <a:endParaRPr lang="en-US" sz="1600" b="0" dirty="0"/>
                    </a:p>
                  </a:txBody>
                  <a:tcPr marL="316335" marR="31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0.627</a:t>
                      </a:r>
                    </a:p>
                  </a:txBody>
                  <a:tcPr marL="316335" marR="316335" anchor="ctr"/>
                </a:tc>
                <a:extLst>
                  <a:ext uri="{0D108BD9-81ED-4DB2-BD59-A6C34878D82A}">
                    <a16:rowId xmlns:a16="http://schemas.microsoft.com/office/drawing/2014/main" val="254881506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96788" y="1271829"/>
            <a:ext cx="3921460" cy="248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Construct content-specific gene network using co-expression data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GSE10846 expression data (DLBCL: diffuse large B-cell lymphoma)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414 samples and 54,614 probes (21,050 genes)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15174" y="1271829"/>
            <a:ext cx="4121255" cy="233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Future plan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Link genomic change with cell growth phenotype</a:t>
            </a:r>
          </a:p>
          <a:p>
            <a:pPr marL="457200" lvl="1" indent="0">
              <a:buNone/>
            </a:pPr>
            <a:r>
              <a:rPr lang="en-US" dirty="0"/>
              <a:t>     (</a:t>
            </a:r>
            <a:r>
              <a:rPr lang="en-US" dirty="0" err="1"/>
              <a:t>CRISPRi</a:t>
            </a:r>
            <a:r>
              <a:rPr lang="en-US" dirty="0"/>
              <a:t> and </a:t>
            </a:r>
            <a:r>
              <a:rPr lang="en-US" dirty="0" err="1"/>
              <a:t>CRISPRa</a:t>
            </a:r>
            <a:r>
              <a:rPr lang="en-US" dirty="0"/>
              <a:t> screening)</a:t>
            </a:r>
          </a:p>
        </p:txBody>
      </p:sp>
    </p:spTree>
    <p:extLst>
      <p:ext uri="{BB962C8B-B14F-4D97-AF65-F5344CB8AC3E}">
        <p14:creationId xmlns:p14="http://schemas.microsoft.com/office/powerpoint/2010/main" val="35307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Computational A</a:t>
            </a:r>
            <a:r>
              <a:rPr lang="en-US" b="1" dirty="0" smtClean="0">
                <a:solidFill>
                  <a:schemeClr val="accent1"/>
                </a:solidFill>
              </a:rPr>
              <a:t>pproach </a:t>
            </a:r>
            <a:r>
              <a:rPr lang="en-US" b="1" dirty="0">
                <a:solidFill>
                  <a:schemeClr val="accent1"/>
                </a:solidFill>
              </a:rPr>
              <a:t>to </a:t>
            </a:r>
            <a:r>
              <a:rPr lang="en-US" b="1" dirty="0" smtClean="0">
                <a:solidFill>
                  <a:schemeClr val="accent1"/>
                </a:solidFill>
              </a:rPr>
              <a:t>Predict Multi-Drug Synergistic Effect</a:t>
            </a:r>
          </a:p>
          <a:p>
            <a:pPr lvl="1">
              <a:buClr>
                <a:schemeClr val="bg1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Background</a:t>
            </a:r>
            <a:endParaRPr lang="en-US" sz="18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IGRE </a:t>
            </a:r>
            <a:r>
              <a:rPr lang="en-US" sz="1800" b="1" dirty="0">
                <a:solidFill>
                  <a:schemeClr val="bg1"/>
                </a:solidFill>
              </a:rPr>
              <a:t>model</a:t>
            </a:r>
          </a:p>
          <a:p>
            <a:pPr lvl="1"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</a:rPr>
              <a:t>Biological validation</a:t>
            </a:r>
          </a:p>
          <a:p>
            <a:pPr lvl="1"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</a:rPr>
              <a:t>Summary and future </a:t>
            </a:r>
            <a:r>
              <a:rPr lang="en-US" sz="1800" b="1" dirty="0" smtClean="0">
                <a:solidFill>
                  <a:schemeClr val="bg1"/>
                </a:solidFill>
              </a:rPr>
              <a:t>plan</a:t>
            </a:r>
            <a:endParaRPr lang="en-US" sz="18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Bioinformatics </a:t>
            </a:r>
            <a:r>
              <a:rPr lang="en-US" b="1" dirty="0">
                <a:solidFill>
                  <a:schemeClr val="accent1"/>
                </a:solidFill>
              </a:rPr>
              <a:t>Tool to Detect RBP Bound </a:t>
            </a:r>
            <a:r>
              <a:rPr lang="en-US" b="1" dirty="0" err="1">
                <a:solidFill>
                  <a:schemeClr val="accent1"/>
                </a:solidFill>
              </a:rPr>
              <a:t>CircRNA</a:t>
            </a:r>
            <a:r>
              <a:rPr lang="en-US" b="1" dirty="0">
                <a:solidFill>
                  <a:schemeClr val="accent1"/>
                </a:solidFill>
              </a:rPr>
              <a:t> in CLIP-</a:t>
            </a:r>
            <a:r>
              <a:rPr lang="en-US" b="1" dirty="0" err="1">
                <a:solidFill>
                  <a:schemeClr val="accent1"/>
                </a:solidFill>
              </a:rPr>
              <a:t>Seq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Datasets</a:t>
            </a: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Background</a:t>
            </a:r>
          </a:p>
          <a:p>
            <a:pPr lvl="1">
              <a:buClr>
                <a:schemeClr val="bg1"/>
              </a:buClr>
            </a:pPr>
            <a:r>
              <a:rPr lang="en-US" sz="1900" b="1" dirty="0" smtClean="0">
                <a:solidFill>
                  <a:schemeClr val="bg1"/>
                </a:solidFill>
              </a:rPr>
              <a:t>Motivation</a:t>
            </a:r>
            <a:endParaRPr lang="en-US" sz="1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Pipeline</a:t>
            </a: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Preliminary results</a:t>
            </a: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Future </a:t>
            </a:r>
            <a:r>
              <a:rPr lang="en-US" sz="1900" b="1" dirty="0" smtClean="0">
                <a:solidFill>
                  <a:schemeClr val="bg1"/>
                </a:solidFill>
              </a:rPr>
              <a:t>plan</a:t>
            </a:r>
            <a:endParaRPr lang="en-US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09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Web application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https</a:t>
            </a:r>
            <a:r>
              <a:rPr lang="en-US" sz="1400" dirty="0">
                <a:solidFill>
                  <a:schemeClr val="tx1"/>
                </a:solidFill>
              </a:rPr>
              <a:t>://qbrc2.swmed.edu/drugcombination/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477385"/>
            <a:ext cx="3822759" cy="346393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65995" y="1252152"/>
            <a:ext cx="4156396" cy="813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R package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https://github.com/Minzhe/DIGREsyn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59" y="2477385"/>
            <a:ext cx="4038667" cy="363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Biological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Selected 33 compounds for dose response curve and transcriptome data.</a:t>
            </a:r>
          </a:p>
          <a:p>
            <a:pPr lvl="1"/>
            <a:r>
              <a:rPr lang="en-US" sz="1800" dirty="0" smtClean="0"/>
              <a:t>9 </a:t>
            </a:r>
            <a:r>
              <a:rPr lang="en-US" sz="1800" dirty="0"/>
              <a:t>FDA approved, 13 in clinical trials (6 in phase III, 6 in phase II, 1 in phase I) and 11 in preclinical research.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261041"/>
              </p:ext>
            </p:extLst>
          </p:nvPr>
        </p:nvGraphicFramePr>
        <p:xfrm>
          <a:off x="724799" y="2429051"/>
          <a:ext cx="7743828" cy="433444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3556420518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1400012116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1784819919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4121213042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3738487179"/>
                    </a:ext>
                  </a:extLst>
                </a:gridCol>
                <a:gridCol w="1590677">
                  <a:extLst>
                    <a:ext uri="{9D8B030D-6E8A-4147-A177-3AD203B41FA5}">
                      <a16:colId xmlns:a16="http://schemas.microsoft.com/office/drawing/2014/main" val="2569314467"/>
                    </a:ext>
                  </a:extLst>
                </a:gridCol>
              </a:tblGrid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Compound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Target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Pathway</a:t>
                      </a: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effectLst/>
                          <a:latin typeface="+mn-lt"/>
                        </a:rPr>
                        <a:t>Compound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Target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Pathway</a:t>
                      </a: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85471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Pemetrexed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DHFR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Cytotoxic Drugs</a:t>
                      </a: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RO-3306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CDK1/2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Cell Cycle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913933"/>
                  </a:ext>
                </a:extLst>
              </a:tr>
              <a:tr h="258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Cisplatin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VX-680 (</a:t>
                      </a:r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Tozasertib</a:t>
                      </a:r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, MK-0457)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AURK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005305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Paclitaxel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Microtubule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MK-8776 (SCH 900776)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CHK1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DNA Damage &amp; Repair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304516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Irinotecan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TOP 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VE-821 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ATR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5355368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Etoposide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TOP 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NU7441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DNAPK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5875946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Erlotinib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EGFR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Membrane Receptor Kinase</a:t>
                      </a: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Olaparib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PARP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574051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Linsitinib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(OSI-906)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IGFR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ABT-263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BCL-2, BCL-XL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Apoptosis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860644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AZD4547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FGFR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Birinapant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IAP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5407752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Crizotinib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Bortezomib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 err="1">
                          <a:effectLst/>
                          <a:latin typeface="+mn-lt"/>
                        </a:rPr>
                        <a:t>Protesome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Ubiquitin/Proteasome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87863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Pictilisib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(GDC-0941)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PI3K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PI3K-AKT-mTOR pathway</a:t>
                      </a: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Entinostat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HDAC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Epigenetic Modification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15286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MK-2206 2HCl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AKT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EX-527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SIRT1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7440155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AZD8055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mTOR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STA-9090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HSP90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Cytoskeletal Signaling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93136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PF-562271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FAK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Angiogenesis</a:t>
                      </a: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FDI-6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FOXM1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Transcription Factor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423759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FTI 277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HCl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FNTA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MAPK pathway</a:t>
                      </a:r>
                    </a:p>
                  </a:txBody>
                  <a:tcPr marL="6935" marR="6935" marT="69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Troglitazone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PPAR-</a:t>
                      </a:r>
                      <a:r>
                        <a:rPr lang="el-GR" sz="1000" u="none" strike="noStrike" kern="1200" dirty="0">
                          <a:effectLst/>
                          <a:latin typeface="+mn-lt"/>
                        </a:rPr>
                        <a:t>γ</a:t>
                      </a:r>
                      <a:endParaRPr lang="el-GR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Nuclear Hormone Receptor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189416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TAK-632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B-RAF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T0901317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LXR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7703909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Selumetinib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(AZD6244)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MEK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5" marR="6935" marT="693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5" marR="6935" marT="693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>
                          <a:effectLst/>
                          <a:latin typeface="+mn-lt"/>
                        </a:rPr>
                        <a:t>GSK2194069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FASN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Fatty Acid Metabolism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281650"/>
                  </a:ext>
                </a:extLst>
              </a:tr>
              <a:tr h="233517">
                <a:tc>
                  <a:txBody>
                    <a:bodyPr/>
                    <a:lstStyle/>
                    <a:p>
                      <a:endParaRPr lang="en-US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b="1" u="none" strike="noStrike" kern="1200" dirty="0" err="1">
                          <a:effectLst/>
                          <a:latin typeface="+mn-lt"/>
                        </a:rPr>
                        <a:t>Indisulam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effectLst/>
                          <a:latin typeface="+mn-lt"/>
                        </a:rPr>
                        <a:t>RBM93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Splicing</a:t>
                      </a:r>
                      <a:r>
                        <a:rPr lang="en-US" sz="10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factor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136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 expression profile clustering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0" r="5625" b="12329"/>
          <a:stretch/>
        </p:blipFill>
        <p:spPr>
          <a:xfrm>
            <a:off x="494270" y="1252150"/>
            <a:ext cx="8204887" cy="45461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63687" y="4901867"/>
            <a:ext cx="894808" cy="7923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5174" y="5792439"/>
            <a:ext cx="13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dirty="0" smtClean="0"/>
              <a:t>ytotoxic drugs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7571164" y="4746567"/>
            <a:ext cx="641812" cy="7758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75255" y="5544589"/>
            <a:ext cx="978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receptor tyrosine kinase inhibitors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2610196" y="4910180"/>
            <a:ext cx="681658" cy="63440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63717" y="5599184"/>
            <a:ext cx="1384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PI3K/</a:t>
            </a:r>
            <a:r>
              <a:rPr lang="en-US" sz="1400" b="1" dirty="0" err="1" smtClean="0"/>
              <a:t>Akt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mTOR</a:t>
            </a:r>
            <a:r>
              <a:rPr lang="en-US" sz="1400" b="1" dirty="0" smtClean="0"/>
              <a:t> pathway inhibitors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037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DIGRE analysis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2" y="1320787"/>
            <a:ext cx="7203035" cy="5402277"/>
          </a:xfrm>
        </p:spPr>
      </p:pic>
      <p:sp>
        <p:nvSpPr>
          <p:cNvPr id="5" name="Rectangle 4"/>
          <p:cNvSpPr/>
          <p:nvPr/>
        </p:nvSpPr>
        <p:spPr>
          <a:xfrm>
            <a:off x="1030777" y="2709949"/>
            <a:ext cx="515389" cy="25769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2464" y="2153150"/>
            <a:ext cx="515389" cy="149478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Top ranked pairs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8" y="1482133"/>
            <a:ext cx="7433109" cy="5361815"/>
          </a:xfrm>
        </p:spPr>
      </p:pic>
      <p:sp>
        <p:nvSpPr>
          <p:cNvPr id="8" name="Rectangle 7"/>
          <p:cNvSpPr/>
          <p:nvPr/>
        </p:nvSpPr>
        <p:spPr>
          <a:xfrm rot="19006124">
            <a:off x="3939241" y="6037766"/>
            <a:ext cx="1213473" cy="177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006124">
            <a:off x="6869524" y="6090749"/>
            <a:ext cx="1315765" cy="197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006124">
            <a:off x="5176569" y="6075128"/>
            <a:ext cx="1355558" cy="202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9006124">
            <a:off x="3613063" y="6033426"/>
            <a:ext cx="1186557" cy="202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Future plan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</a:rPr>
              <a:t>Validate in NCI ALMANAC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dataset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NCI ALMANAC (A Large Matrix of Antineoplastic Agent Combinations)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Over 100 small molecule oncology drugs FDA-approved.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 all possible pairwise combinations of these ~5000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 each drug pair in each of the cell lines in the NCI-60 panel.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be public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chemeClr val="accent1"/>
                </a:solidFill>
              </a:rPr>
              <a:t>Biological validation</a:t>
            </a:r>
          </a:p>
          <a:p>
            <a:pPr lvl="1"/>
            <a:r>
              <a:rPr lang="en-US" sz="1600" dirty="0" smtClean="0"/>
              <a:t>Collaborate with biologist to pick top ranked pairs with good rationale and possible novel mechanism for further validation.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55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Outline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Computational A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pproach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Predict Multi-Drug Synergistic Effect</a:t>
            </a:r>
          </a:p>
          <a:p>
            <a:pPr lvl="1">
              <a:buClr>
                <a:schemeClr val="bg1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Background</a:t>
            </a:r>
            <a:endParaRPr lang="en-US" sz="18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IGRE </a:t>
            </a:r>
            <a:r>
              <a:rPr lang="en-US" sz="1800" b="1" dirty="0">
                <a:solidFill>
                  <a:schemeClr val="bg1"/>
                </a:solidFill>
              </a:rPr>
              <a:t>model</a:t>
            </a:r>
          </a:p>
          <a:p>
            <a:pPr lvl="1"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</a:rPr>
              <a:t>Biological validation</a:t>
            </a:r>
          </a:p>
          <a:p>
            <a:pPr lvl="1"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</a:rPr>
              <a:t>Summary and future </a:t>
            </a:r>
            <a:r>
              <a:rPr lang="en-US" sz="1800" b="1" dirty="0" smtClean="0">
                <a:solidFill>
                  <a:schemeClr val="bg1"/>
                </a:solidFill>
              </a:rPr>
              <a:t>plan</a:t>
            </a:r>
            <a:endParaRPr lang="en-US" sz="18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Bioinformatics </a:t>
            </a:r>
            <a:r>
              <a:rPr lang="en-US" b="1" dirty="0">
                <a:solidFill>
                  <a:schemeClr val="accent1"/>
                </a:solidFill>
              </a:rPr>
              <a:t>Tool to Detect RBP Bound </a:t>
            </a:r>
            <a:r>
              <a:rPr lang="en-US" b="1" dirty="0" err="1">
                <a:solidFill>
                  <a:schemeClr val="accent1"/>
                </a:solidFill>
              </a:rPr>
              <a:t>CircRNA</a:t>
            </a:r>
            <a:r>
              <a:rPr lang="en-US" b="1" dirty="0">
                <a:solidFill>
                  <a:schemeClr val="accent1"/>
                </a:solidFill>
              </a:rPr>
              <a:t> in CLIP-</a:t>
            </a:r>
            <a:r>
              <a:rPr lang="en-US" b="1" dirty="0" err="1">
                <a:solidFill>
                  <a:schemeClr val="accent1"/>
                </a:solidFill>
              </a:rPr>
              <a:t>Seq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Datasets</a:t>
            </a:r>
          </a:p>
          <a:p>
            <a:pPr lvl="1">
              <a:buClrTx/>
            </a:pPr>
            <a:r>
              <a:rPr lang="en-US" sz="1900" b="1" dirty="0">
                <a:solidFill>
                  <a:schemeClr val="tx1"/>
                </a:solidFill>
              </a:rPr>
              <a:t>Background</a:t>
            </a:r>
          </a:p>
          <a:p>
            <a:pPr lvl="1">
              <a:buClrTx/>
            </a:pPr>
            <a:r>
              <a:rPr lang="en-US" sz="1900" b="1" dirty="0" smtClean="0">
                <a:solidFill>
                  <a:schemeClr val="tx1"/>
                </a:solidFill>
              </a:rPr>
              <a:t>Motivation</a:t>
            </a:r>
            <a:endParaRPr lang="en-US" sz="1900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sz="1900" b="1" dirty="0">
                <a:solidFill>
                  <a:schemeClr val="tx1"/>
                </a:solidFill>
              </a:rPr>
              <a:t>Pipeline</a:t>
            </a:r>
          </a:p>
          <a:p>
            <a:pPr lvl="1">
              <a:buClrTx/>
            </a:pPr>
            <a:r>
              <a:rPr lang="en-US" sz="1900" b="1" dirty="0">
                <a:solidFill>
                  <a:schemeClr val="tx1"/>
                </a:solidFill>
              </a:rPr>
              <a:t>Preliminary results</a:t>
            </a:r>
          </a:p>
          <a:p>
            <a:pPr lvl="1">
              <a:buClrTx/>
            </a:pPr>
            <a:r>
              <a:rPr lang="en-US" sz="1900" b="1" dirty="0">
                <a:solidFill>
                  <a:schemeClr val="tx1"/>
                </a:solidFill>
              </a:rPr>
              <a:t>Future </a:t>
            </a:r>
            <a:r>
              <a:rPr lang="en-US" sz="1900" b="1" dirty="0" smtClean="0">
                <a:solidFill>
                  <a:schemeClr val="tx1"/>
                </a:solidFill>
              </a:rPr>
              <a:t>plan</a:t>
            </a:r>
            <a:endParaRPr lang="en-US" sz="1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54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CircRNA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1"/>
            <a:ext cx="3556620" cy="50992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Formation</a:t>
            </a:r>
          </a:p>
          <a:p>
            <a:r>
              <a:rPr lang="en-US" sz="1600" dirty="0" smtClean="0"/>
              <a:t>Back-splicing circularization, downstream 3’ splice site and upstream 5’ splice site is joined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6" y="2949677"/>
            <a:ext cx="2315566" cy="36575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63031" y="1252151"/>
            <a:ext cx="3202659" cy="5099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Function</a:t>
            </a:r>
          </a:p>
          <a:p>
            <a:r>
              <a:rPr lang="en-US" sz="1600" dirty="0" smtClean="0"/>
              <a:t>ciRS-7 serves as miRNA sponges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972" y="3031354"/>
            <a:ext cx="2938776" cy="34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CircRNA</a:t>
            </a:r>
            <a:r>
              <a:rPr lang="en-US" sz="2800" b="1" dirty="0" smtClean="0"/>
              <a:t> detection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Sequencing based methods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>
                <a:solidFill>
                  <a:schemeClr val="accent1"/>
                </a:solidFill>
              </a:rPr>
              <a:t>Biochemical methods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59" b="67019"/>
          <a:stretch/>
        </p:blipFill>
        <p:spPr>
          <a:xfrm>
            <a:off x="714895" y="1773414"/>
            <a:ext cx="3540166" cy="97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213" t="65963"/>
          <a:stretch/>
        </p:blipFill>
        <p:spPr>
          <a:xfrm>
            <a:off x="4596713" y="1773414"/>
            <a:ext cx="3424843" cy="97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74" y="4576244"/>
            <a:ext cx="1068304" cy="15086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5437" y="6084918"/>
            <a:ext cx="2178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Divergent qPCR primer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552" y="3816924"/>
            <a:ext cx="2532870" cy="24989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66422" y="2812087"/>
            <a:ext cx="183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Impute </a:t>
            </a:r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backsplice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divergent reads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(pair-ends)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32788" y="2812087"/>
            <a:ext cx="222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Impute </a:t>
            </a:r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backsplice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single reads mapped to two ends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(single or pair ends)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2042" y="6392695"/>
            <a:ext cx="1578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RNase R digestion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9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Motivation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1"/>
            <a:ext cx="8204887" cy="538971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Functionally important to know the RBP-</a:t>
            </a:r>
            <a:r>
              <a:rPr lang="en-US" sz="2000" b="1" dirty="0" err="1" smtClean="0">
                <a:solidFill>
                  <a:schemeClr val="accent1"/>
                </a:solidFill>
              </a:rPr>
              <a:t>circRNA</a:t>
            </a:r>
            <a:r>
              <a:rPr lang="en-US" sz="2000" b="1" dirty="0" smtClean="0">
                <a:solidFill>
                  <a:schemeClr val="accent1"/>
                </a:solidFill>
              </a:rPr>
              <a:t> interaction</a:t>
            </a:r>
          </a:p>
          <a:p>
            <a:pPr marL="457200" lvl="1" indent="0">
              <a:buNone/>
            </a:pPr>
            <a:r>
              <a:rPr lang="en-US" sz="1800" dirty="0" smtClean="0"/>
              <a:t>Large scale profiling of RBP-</a:t>
            </a:r>
            <a:r>
              <a:rPr lang="en-US" sz="1800" dirty="0" err="1" smtClean="0"/>
              <a:t>circRNA</a:t>
            </a:r>
            <a:r>
              <a:rPr lang="en-US" sz="1800" dirty="0" smtClean="0"/>
              <a:t> interaction using CLIP-</a:t>
            </a:r>
            <a:r>
              <a:rPr lang="en-US" sz="1800" dirty="0" err="1" smtClean="0"/>
              <a:t>Seq</a:t>
            </a:r>
            <a:r>
              <a:rPr lang="en-US" sz="1800" dirty="0" smtClean="0"/>
              <a:t> data</a:t>
            </a:r>
            <a:endParaRPr lang="en-US" sz="2000" dirty="0" smtClean="0"/>
          </a:p>
          <a:p>
            <a:r>
              <a:rPr lang="en-US" sz="2000" b="1" dirty="0" smtClean="0">
                <a:solidFill>
                  <a:schemeClr val="accent1"/>
                </a:solidFill>
              </a:rPr>
              <a:t>Current algorithm to detect </a:t>
            </a:r>
            <a:r>
              <a:rPr lang="en-US" sz="2000" b="1" dirty="0" err="1" smtClean="0">
                <a:solidFill>
                  <a:schemeClr val="accent1"/>
                </a:solidFill>
              </a:rPr>
              <a:t>circRNA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1800" dirty="0" smtClean="0"/>
              <a:t>all focused on RNA-</a:t>
            </a:r>
            <a:r>
              <a:rPr lang="en-US" sz="1800" dirty="0" err="1" smtClean="0"/>
              <a:t>Seq</a:t>
            </a:r>
            <a:r>
              <a:rPr lang="en-US" sz="1800" dirty="0" smtClean="0"/>
              <a:t>, cannot be directly applied to CLIP-</a:t>
            </a:r>
            <a:r>
              <a:rPr lang="en-US" sz="1800" dirty="0" err="1" smtClean="0"/>
              <a:t>Seq</a:t>
            </a:r>
            <a:r>
              <a:rPr lang="en-US" sz="1800" dirty="0" smtClean="0"/>
              <a:t> data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CLIP-</a:t>
            </a:r>
            <a:r>
              <a:rPr lang="en-US" sz="1800" dirty="0" err="1" smtClean="0"/>
              <a:t>Seq</a:t>
            </a:r>
            <a:r>
              <a:rPr lang="en-US" sz="1800" dirty="0" smtClean="0"/>
              <a:t> has shorter length reads compared to RNA-</a:t>
            </a:r>
            <a:r>
              <a:rPr lang="en-US" sz="1800" dirty="0" err="1" smtClean="0"/>
              <a:t>Seq</a:t>
            </a:r>
            <a:endParaRPr lang="en-US" sz="1800" dirty="0" smtClean="0"/>
          </a:p>
          <a:p>
            <a:pPr lvl="1"/>
            <a:r>
              <a:rPr lang="en-US" sz="1800" dirty="0" smtClean="0"/>
              <a:t>CLIP-</a:t>
            </a:r>
            <a:r>
              <a:rPr lang="en-US" sz="1800" dirty="0" err="1" smtClean="0"/>
              <a:t>Seq</a:t>
            </a:r>
            <a:r>
              <a:rPr lang="en-US" sz="1800" dirty="0" smtClean="0"/>
              <a:t> data is exclusively single-end</a:t>
            </a:r>
          </a:p>
          <a:p>
            <a:pPr lvl="1"/>
            <a:r>
              <a:rPr lang="en-US" sz="1800" dirty="0" smtClean="0"/>
              <a:t>CLIP-</a:t>
            </a:r>
            <a:r>
              <a:rPr lang="en-US" sz="1800" dirty="0" err="1" smtClean="0"/>
              <a:t>Seq</a:t>
            </a:r>
            <a:r>
              <a:rPr lang="en-US" sz="1800" dirty="0" smtClean="0"/>
              <a:t> data has limited library complexity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chemeClr val="accent1"/>
                </a:solidFill>
              </a:rPr>
              <a:t>Goal: </a:t>
            </a:r>
            <a:r>
              <a:rPr lang="en-US" sz="2000" b="1" dirty="0" smtClean="0">
                <a:solidFill>
                  <a:schemeClr val="accent1"/>
                </a:solidFill>
              </a:rPr>
              <a:t>To develop an pipeline to profile </a:t>
            </a:r>
            <a:r>
              <a:rPr lang="en-US" sz="2000" b="1" dirty="0" err="1" smtClean="0">
                <a:solidFill>
                  <a:schemeClr val="accent1"/>
                </a:solidFill>
              </a:rPr>
              <a:t>circRNA</a:t>
            </a:r>
            <a:r>
              <a:rPr lang="en-US" sz="2000" b="1" dirty="0" smtClean="0">
                <a:solidFill>
                  <a:schemeClr val="accent1"/>
                </a:solidFill>
              </a:rPr>
              <a:t> in CLIP-</a:t>
            </a:r>
            <a:r>
              <a:rPr lang="en-US" sz="2000" b="1" dirty="0" err="1" smtClean="0">
                <a:solidFill>
                  <a:schemeClr val="accent1"/>
                </a:solidFill>
              </a:rPr>
              <a:t>Seq</a:t>
            </a:r>
            <a:r>
              <a:rPr lang="en-US" sz="2000" b="1" dirty="0" smtClean="0">
                <a:solidFill>
                  <a:schemeClr val="accent1"/>
                </a:solidFill>
              </a:rPr>
              <a:t>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05544"/>
              </p:ext>
            </p:extLst>
          </p:nvPr>
        </p:nvGraphicFramePr>
        <p:xfrm>
          <a:off x="1019043" y="2884515"/>
          <a:ext cx="652357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93">
                  <a:extLst>
                    <a:ext uri="{9D8B030D-6E8A-4147-A177-3AD203B41FA5}">
                      <a16:colId xmlns:a16="http://schemas.microsoft.com/office/drawing/2014/main" val="885018084"/>
                    </a:ext>
                  </a:extLst>
                </a:gridCol>
                <a:gridCol w="1630893">
                  <a:extLst>
                    <a:ext uri="{9D8B030D-6E8A-4147-A177-3AD203B41FA5}">
                      <a16:colId xmlns:a16="http://schemas.microsoft.com/office/drawing/2014/main" val="181480241"/>
                    </a:ext>
                  </a:extLst>
                </a:gridCol>
                <a:gridCol w="1630893">
                  <a:extLst>
                    <a:ext uri="{9D8B030D-6E8A-4147-A177-3AD203B41FA5}">
                      <a16:colId xmlns:a16="http://schemas.microsoft.com/office/drawing/2014/main" val="3949427502"/>
                    </a:ext>
                  </a:extLst>
                </a:gridCol>
                <a:gridCol w="1630893">
                  <a:extLst>
                    <a:ext uri="{9D8B030D-6E8A-4147-A177-3AD203B41FA5}">
                      <a16:colId xmlns:a16="http://schemas.microsoft.com/office/drawing/2014/main" val="3511366598"/>
                    </a:ext>
                  </a:extLst>
                </a:gridCol>
              </a:tblGrid>
              <a:tr h="1690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Language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Aligner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82916"/>
                  </a:ext>
                </a:extLst>
              </a:tr>
              <a:tr h="16902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Mapsplice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Python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Bowtie1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Wang et</a:t>
                      </a:r>
                      <a:r>
                        <a:rPr lang="en-US" sz="1200" baseline="0" dirty="0" smtClean="0"/>
                        <a:t> al., 2010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79248"/>
                  </a:ext>
                </a:extLst>
              </a:tr>
              <a:tr h="16902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find_circ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Python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Bowtie2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Memczak</a:t>
                      </a:r>
                      <a:r>
                        <a:rPr lang="en-US" sz="1200" dirty="0" smtClean="0"/>
                        <a:t> et</a:t>
                      </a:r>
                      <a:r>
                        <a:rPr lang="en-US" sz="1200" baseline="0" dirty="0" smtClean="0"/>
                        <a:t> al., 2013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08188"/>
                  </a:ext>
                </a:extLst>
              </a:tr>
              <a:tr h="16902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circRNA_finder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Westholm</a:t>
                      </a:r>
                      <a:r>
                        <a:rPr lang="en-US" sz="1200" dirty="0" smtClean="0"/>
                        <a:t> et al, 2014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58225"/>
                  </a:ext>
                </a:extLst>
              </a:tr>
              <a:tr h="16902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CIRCexplorer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Python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Bowtie1 and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Zhang et al, 2014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01720"/>
                  </a:ext>
                </a:extLst>
              </a:tr>
              <a:tr h="1690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Bwa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Gao et al, 2015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6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2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Computational A</a:t>
            </a:r>
            <a:r>
              <a:rPr lang="en-US" b="1" dirty="0" smtClean="0">
                <a:solidFill>
                  <a:schemeClr val="accent1"/>
                </a:solidFill>
              </a:rPr>
              <a:t>pproach </a:t>
            </a:r>
            <a:r>
              <a:rPr lang="en-US" b="1" dirty="0">
                <a:solidFill>
                  <a:schemeClr val="accent1"/>
                </a:solidFill>
              </a:rPr>
              <a:t>to </a:t>
            </a:r>
            <a:r>
              <a:rPr lang="en-US" b="1" dirty="0" smtClean="0">
                <a:solidFill>
                  <a:schemeClr val="accent1"/>
                </a:solidFill>
              </a:rPr>
              <a:t>Predict Multi-Drug Synergistic Effect</a:t>
            </a:r>
          </a:p>
          <a:p>
            <a:pPr lvl="1">
              <a:buClr>
                <a:schemeClr val="tx1"/>
              </a:buClr>
            </a:pPr>
            <a:r>
              <a:rPr lang="en-US" sz="1800" b="1" dirty="0">
                <a:solidFill>
                  <a:schemeClr val="tx1"/>
                </a:solidFill>
              </a:rPr>
              <a:t>Background</a:t>
            </a:r>
          </a:p>
          <a:p>
            <a:pPr lvl="1">
              <a:buClr>
                <a:schemeClr val="tx1"/>
              </a:buClr>
            </a:pPr>
            <a:r>
              <a:rPr lang="en-US" sz="1800" b="1" dirty="0">
                <a:solidFill>
                  <a:schemeClr val="tx1"/>
                </a:solidFill>
              </a:rPr>
              <a:t>DIGRE model</a:t>
            </a:r>
          </a:p>
          <a:p>
            <a:pPr lvl="1">
              <a:buClr>
                <a:schemeClr val="tx1"/>
              </a:buClr>
            </a:pPr>
            <a:r>
              <a:rPr lang="en-US" sz="1800" b="1" dirty="0">
                <a:solidFill>
                  <a:schemeClr val="tx1"/>
                </a:solidFill>
              </a:rPr>
              <a:t>Biological validation</a:t>
            </a:r>
          </a:p>
          <a:p>
            <a:pPr lvl="1">
              <a:buClr>
                <a:schemeClr val="tx1"/>
              </a:buClr>
            </a:pPr>
            <a:r>
              <a:rPr lang="en-US" sz="1800" b="1" dirty="0">
                <a:solidFill>
                  <a:schemeClr val="tx1"/>
                </a:solidFill>
              </a:rPr>
              <a:t>Summary and future </a:t>
            </a:r>
            <a:r>
              <a:rPr lang="en-US" sz="1800" b="1" dirty="0" smtClean="0">
                <a:solidFill>
                  <a:schemeClr val="tx1"/>
                </a:solidFill>
              </a:rPr>
              <a:t>plan</a:t>
            </a:r>
            <a:endParaRPr lang="en-US" sz="1800" b="1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Bioinformatics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Tool to Detect RBP Bound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CircRNA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in CLIP-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Seq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Datasets</a:t>
            </a: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Background</a:t>
            </a:r>
          </a:p>
          <a:p>
            <a:pPr lvl="1">
              <a:buClr>
                <a:schemeClr val="bg1"/>
              </a:buClr>
            </a:pPr>
            <a:r>
              <a:rPr lang="en-US" sz="1900" b="1" dirty="0" smtClean="0">
                <a:solidFill>
                  <a:schemeClr val="bg1"/>
                </a:solidFill>
              </a:rPr>
              <a:t>Motivation</a:t>
            </a:r>
            <a:endParaRPr lang="en-US" sz="1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Pipeline</a:t>
            </a: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Preliminary results</a:t>
            </a:r>
          </a:p>
          <a:p>
            <a:pPr lvl="1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</a:rPr>
              <a:t>Future </a:t>
            </a:r>
            <a:r>
              <a:rPr lang="en-US" sz="1900" b="1" dirty="0" smtClean="0">
                <a:solidFill>
                  <a:schemeClr val="bg1"/>
                </a:solidFill>
              </a:rPr>
              <a:t>plan</a:t>
            </a:r>
            <a:endParaRPr lang="en-US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15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Workflow</a:t>
            </a:r>
            <a:endParaRPr lang="en-US" sz="2800" b="1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4328745" y="2509613"/>
            <a:ext cx="386605" cy="391211"/>
            <a:chOff x="1335960" y="2905433"/>
            <a:chExt cx="876305" cy="886745"/>
          </a:xfrm>
        </p:grpSpPr>
        <p:sp>
          <p:nvSpPr>
            <p:cNvPr id="5" name="Block Arc 4"/>
            <p:cNvSpPr/>
            <p:nvPr/>
          </p:nvSpPr>
          <p:spPr>
            <a:xfrm>
              <a:off x="1335965" y="2909734"/>
              <a:ext cx="876300" cy="882444"/>
            </a:xfrm>
            <a:prstGeom prst="blockArc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rot="10800000">
              <a:off x="1335960" y="2905433"/>
              <a:ext cx="876301" cy="882442"/>
            </a:xfrm>
            <a:prstGeom prst="blockArc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98611" y="1788512"/>
            <a:ext cx="2264311" cy="404496"/>
            <a:chOff x="324460" y="781665"/>
            <a:chExt cx="5132439" cy="916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4460" y="1617406"/>
              <a:ext cx="5132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514164" y="1536290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9131" y="1536290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71018" y="1536290"/>
              <a:ext cx="1308905" cy="162232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4181" y="1536291"/>
              <a:ext cx="632969" cy="162232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00B0F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3" name="Straight Connector 12"/>
            <p:cNvCxnSpPr>
              <a:stCxn id="9" idx="3"/>
            </p:cNvCxnSpPr>
            <p:nvPr/>
          </p:nvCxnSpPr>
          <p:spPr>
            <a:xfrm flipV="1">
              <a:off x="2458067" y="1332270"/>
              <a:ext cx="255636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1"/>
            </p:cNvCxnSpPr>
            <p:nvPr/>
          </p:nvCxnSpPr>
          <p:spPr>
            <a:xfrm flipH="1" flipV="1">
              <a:off x="2713703" y="1332270"/>
              <a:ext cx="195428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276983" y="781665"/>
              <a:ext cx="1377727" cy="84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3"/>
            </p:cNvCxnSpPr>
            <p:nvPr/>
          </p:nvCxnSpPr>
          <p:spPr>
            <a:xfrm flipH="1" flipV="1">
              <a:off x="2654710" y="781665"/>
              <a:ext cx="1198324" cy="835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79350" y="2029798"/>
            <a:ext cx="2264311" cy="164835"/>
            <a:chOff x="329379" y="4286864"/>
            <a:chExt cx="5132439" cy="37362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29379" y="4572000"/>
              <a:ext cx="5132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489587" y="4490884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84554" y="4490884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3" name="Straight Connector 22"/>
            <p:cNvCxnSpPr>
              <a:stCxn id="21" idx="3"/>
            </p:cNvCxnSpPr>
            <p:nvPr/>
          </p:nvCxnSpPr>
          <p:spPr>
            <a:xfrm flipV="1">
              <a:off x="2433490" y="4286864"/>
              <a:ext cx="255636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1"/>
            </p:cNvCxnSpPr>
            <p:nvPr/>
          </p:nvCxnSpPr>
          <p:spPr>
            <a:xfrm flipH="1" flipV="1">
              <a:off x="2689126" y="4286864"/>
              <a:ext cx="195428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252406" y="4286864"/>
              <a:ext cx="160982" cy="29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1"/>
            </p:cNvCxnSpPr>
            <p:nvPr/>
          </p:nvCxnSpPr>
          <p:spPr>
            <a:xfrm flipH="1" flipV="1">
              <a:off x="1413388" y="4286864"/>
              <a:ext cx="76199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926805" y="4286864"/>
              <a:ext cx="38087" cy="285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2" idx="3"/>
            </p:cNvCxnSpPr>
            <p:nvPr/>
          </p:nvCxnSpPr>
          <p:spPr>
            <a:xfrm flipH="1">
              <a:off x="3828457" y="4286865"/>
              <a:ext cx="98348" cy="285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09604" y="4498259"/>
              <a:ext cx="632969" cy="154857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00B0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71018" y="4498259"/>
              <a:ext cx="1308905" cy="162232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82681" y="2860817"/>
            <a:ext cx="1675468" cy="71574"/>
            <a:chOff x="1032680" y="5469191"/>
            <a:chExt cx="3797727" cy="162235"/>
          </a:xfrm>
        </p:grpSpPr>
        <p:sp>
          <p:nvSpPr>
            <p:cNvPr id="32" name="Rectangle 31"/>
            <p:cNvSpPr/>
            <p:nvPr/>
          </p:nvSpPr>
          <p:spPr>
            <a:xfrm>
              <a:off x="1657645" y="5469194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86820" y="5469194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32680" y="5469194"/>
              <a:ext cx="632969" cy="162232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00B0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21502" y="5469191"/>
              <a:ext cx="1308905" cy="162233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11321" y="3295922"/>
            <a:ext cx="827155" cy="71573"/>
            <a:chOff x="1744622" y="3723967"/>
            <a:chExt cx="1874884" cy="162232"/>
          </a:xfrm>
        </p:grpSpPr>
        <p:sp>
          <p:nvSpPr>
            <p:cNvPr id="37" name="Rectangle 36"/>
            <p:cNvSpPr/>
            <p:nvPr/>
          </p:nvSpPr>
          <p:spPr>
            <a:xfrm>
              <a:off x="1744622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75603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9" name="Down Arrow 38"/>
          <p:cNvSpPr/>
          <p:nvPr/>
        </p:nvSpPr>
        <p:spPr>
          <a:xfrm>
            <a:off x="4426150" y="3011398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TextBox 39"/>
          <p:cNvSpPr txBox="1"/>
          <p:nvPr/>
        </p:nvSpPr>
        <p:spPr>
          <a:xfrm>
            <a:off x="3634197" y="1505702"/>
            <a:ext cx="195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identified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72217" y="2339888"/>
            <a:ext cx="1384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63739" y="2792813"/>
            <a:ext cx="1536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 of </a:t>
            </a:r>
            <a:r>
              <a:rPr lang="en-US" sz="10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428429" y="2029798"/>
            <a:ext cx="206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96156" y="2021120"/>
            <a:ext cx="206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47121" y="3841591"/>
            <a:ext cx="19565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alignment library from combined genome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4428610" y="2242133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9" name="Down Arrow 48"/>
          <p:cNvSpPr/>
          <p:nvPr/>
        </p:nvSpPr>
        <p:spPr>
          <a:xfrm>
            <a:off x="7121666" y="2511915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Down Arrow 49"/>
          <p:cNvSpPr/>
          <p:nvPr/>
        </p:nvSpPr>
        <p:spPr>
          <a:xfrm rot="18885576">
            <a:off x="5061024" y="3506951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1" name="Down Arrow 50"/>
          <p:cNvSpPr/>
          <p:nvPr/>
        </p:nvSpPr>
        <p:spPr>
          <a:xfrm rot="2614962">
            <a:off x="6277617" y="3498130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211" name="Group 210"/>
          <p:cNvGrpSpPr/>
          <p:nvPr/>
        </p:nvGrpSpPr>
        <p:grpSpPr>
          <a:xfrm>
            <a:off x="-168663" y="1663959"/>
            <a:ext cx="2759284" cy="1022427"/>
            <a:chOff x="-143225" y="1305520"/>
            <a:chExt cx="2759284" cy="1022427"/>
          </a:xfrm>
        </p:grpSpPr>
        <p:grpSp>
          <p:nvGrpSpPr>
            <p:cNvPr id="52" name="Group 51"/>
            <p:cNvGrpSpPr/>
            <p:nvPr/>
          </p:nvGrpSpPr>
          <p:grpSpPr>
            <a:xfrm>
              <a:off x="93794" y="2148459"/>
              <a:ext cx="1078603" cy="51303"/>
              <a:chOff x="3179981" y="5754286"/>
              <a:chExt cx="1967538" cy="51005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179981" y="5754286"/>
                <a:ext cx="909277" cy="51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980034" y="5755978"/>
                <a:ext cx="167485" cy="47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74462" y="1510876"/>
              <a:ext cx="1078603" cy="110224"/>
              <a:chOff x="3179982" y="5735093"/>
              <a:chExt cx="1967538" cy="10958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>
                <a:off x="3179982" y="5759573"/>
                <a:ext cx="38368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V="1">
                <a:off x="4321608" y="5735093"/>
                <a:ext cx="825912" cy="109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75912" y="2278345"/>
              <a:ext cx="1078603" cy="49602"/>
              <a:chOff x="3179982" y="5757042"/>
              <a:chExt cx="1967538" cy="4931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179982" y="5760637"/>
                <a:ext cx="57255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696438" y="5757042"/>
                <a:ext cx="451082" cy="49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69569" y="2006915"/>
              <a:ext cx="1078603" cy="64684"/>
              <a:chOff x="3179982" y="5750692"/>
              <a:chExt cx="1967537" cy="6430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179982" y="5754287"/>
                <a:ext cx="769988" cy="490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812552" y="5750692"/>
                <a:ext cx="334967" cy="643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69681" y="1642468"/>
              <a:ext cx="1078603" cy="49602"/>
              <a:chOff x="3179982" y="5755978"/>
              <a:chExt cx="1967538" cy="4931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179982" y="5759573"/>
                <a:ext cx="57255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696438" y="5755978"/>
                <a:ext cx="451082" cy="49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68135" y="1411388"/>
              <a:ext cx="1078603" cy="78298"/>
              <a:chOff x="3179982" y="5757042"/>
              <a:chExt cx="1967538" cy="77843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84" name="Rectangle 83"/>
              <p:cNvSpPr/>
              <p:nvPr/>
            </p:nvSpPr>
            <p:spPr>
              <a:xfrm>
                <a:off x="3179982" y="5760637"/>
                <a:ext cx="3843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586038" y="5757042"/>
                <a:ext cx="561482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-143225" y="1765207"/>
              <a:ext cx="2192849" cy="54265"/>
              <a:chOff x="6268384" y="5462655"/>
              <a:chExt cx="4000093" cy="53949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370055" y="5471820"/>
                <a:ext cx="3797727" cy="41229"/>
                <a:chOff x="1032680" y="5469193"/>
                <a:chExt cx="3797727" cy="162552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1657645" y="5469194"/>
                  <a:ext cx="943903" cy="162232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599835" y="5469512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1032680" y="5469193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 dirty="0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90" name="Rectangle 89"/>
              <p:cNvSpPr/>
              <p:nvPr/>
            </p:nvSpPr>
            <p:spPr>
              <a:xfrm>
                <a:off x="6268384" y="5465860"/>
                <a:ext cx="1331141" cy="50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322817" y="5462655"/>
                <a:ext cx="1945660" cy="539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423210" y="1894172"/>
              <a:ext cx="2192849" cy="50606"/>
              <a:chOff x="6268383" y="5462655"/>
              <a:chExt cx="4000094" cy="5031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6370055" y="5466793"/>
                <a:ext cx="3797727" cy="46172"/>
                <a:chOff x="1032680" y="5449385"/>
                <a:chExt cx="3797727" cy="182041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98" name="Rectangle 97"/>
              <p:cNvSpPr/>
              <p:nvPr/>
            </p:nvSpPr>
            <p:spPr>
              <a:xfrm>
                <a:off x="6268383" y="5465861"/>
                <a:ext cx="302450" cy="47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006368" y="5462655"/>
                <a:ext cx="3262109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93977" y="1305520"/>
              <a:ext cx="2192849" cy="50606"/>
              <a:chOff x="6268383" y="5462655"/>
              <a:chExt cx="4000094" cy="5031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6370055" y="5466793"/>
                <a:ext cx="3797727" cy="46172"/>
                <a:chOff x="1032680" y="5449385"/>
                <a:chExt cx="3797727" cy="182041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6268383" y="5465861"/>
                <a:ext cx="72476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708514" y="5462655"/>
                <a:ext cx="2559963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2741332" y="5450488"/>
            <a:ext cx="1553852" cy="80395"/>
            <a:chOff x="1744622" y="3723967"/>
            <a:chExt cx="1874884" cy="162232"/>
          </a:xfrm>
        </p:grpSpPr>
        <p:sp>
          <p:nvSpPr>
            <p:cNvPr id="113" name="Rectangle 112"/>
            <p:cNvSpPr/>
            <p:nvPr/>
          </p:nvSpPr>
          <p:spPr>
            <a:xfrm>
              <a:off x="1744622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675603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679796" y="5382456"/>
            <a:ext cx="1630640" cy="54118"/>
            <a:chOff x="3179981" y="5754286"/>
            <a:chExt cx="1967538" cy="51005"/>
          </a:xfrm>
        </p:grpSpPr>
        <p:grpSp>
          <p:nvGrpSpPr>
            <p:cNvPr id="121" name="Group 120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22" name="Rectangle 121"/>
            <p:cNvSpPr/>
            <p:nvPr/>
          </p:nvSpPr>
          <p:spPr>
            <a:xfrm>
              <a:off x="3179981" y="5754286"/>
              <a:ext cx="909277" cy="51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980034" y="5755978"/>
              <a:ext cx="167485" cy="4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679796" y="5322983"/>
            <a:ext cx="1630640" cy="46359"/>
            <a:chOff x="3179982" y="5755978"/>
            <a:chExt cx="1967538" cy="50370"/>
          </a:xfrm>
        </p:grpSpPr>
        <p:grpSp>
          <p:nvGrpSpPr>
            <p:cNvPr id="127" name="Group 126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3179982" y="5759573"/>
              <a:ext cx="38368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21607" y="5755978"/>
              <a:ext cx="825913" cy="50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679796" y="5259104"/>
            <a:ext cx="1630640" cy="45719"/>
            <a:chOff x="3179982" y="5757042"/>
            <a:chExt cx="1967538" cy="49314"/>
          </a:xfrm>
        </p:grpSpPr>
        <p:grpSp>
          <p:nvGrpSpPr>
            <p:cNvPr id="133" name="Group 132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34" name="Rectangle 133"/>
            <p:cNvSpPr/>
            <p:nvPr/>
          </p:nvSpPr>
          <p:spPr>
            <a:xfrm>
              <a:off x="3179982" y="5760637"/>
              <a:ext cx="57255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696438" y="5757042"/>
              <a:ext cx="451082" cy="49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682085" y="5192657"/>
            <a:ext cx="1630640" cy="57619"/>
            <a:chOff x="3179982" y="5750692"/>
            <a:chExt cx="1967537" cy="64308"/>
          </a:xfrm>
        </p:grpSpPr>
        <p:grpSp>
          <p:nvGrpSpPr>
            <p:cNvPr id="139" name="Group 138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3179982" y="5754287"/>
              <a:ext cx="769988" cy="49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812552" y="5750692"/>
              <a:ext cx="334967" cy="64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679796" y="5134035"/>
            <a:ext cx="1630640" cy="45719"/>
            <a:chOff x="3179982" y="5755978"/>
            <a:chExt cx="1967538" cy="49314"/>
          </a:xfrm>
        </p:grpSpPr>
        <p:grpSp>
          <p:nvGrpSpPr>
            <p:cNvPr id="145" name="Group 144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3179982" y="5759573"/>
              <a:ext cx="57255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696438" y="5755978"/>
              <a:ext cx="451082" cy="49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679796" y="5044536"/>
            <a:ext cx="1630640" cy="81809"/>
            <a:chOff x="3179982" y="5725238"/>
            <a:chExt cx="1967538" cy="93587"/>
          </a:xfrm>
        </p:grpSpPr>
        <p:grpSp>
          <p:nvGrpSpPr>
            <p:cNvPr id="151" name="Group 150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3179982" y="5760637"/>
              <a:ext cx="38433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586039" y="5725238"/>
              <a:ext cx="561481" cy="93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546362" y="6005738"/>
            <a:ext cx="1814652" cy="375901"/>
            <a:chOff x="3209702" y="5741946"/>
            <a:chExt cx="1814652" cy="375901"/>
          </a:xfrm>
        </p:grpSpPr>
        <p:grpSp>
          <p:nvGrpSpPr>
            <p:cNvPr id="115" name="Group 114"/>
            <p:cNvGrpSpPr/>
            <p:nvPr/>
          </p:nvGrpSpPr>
          <p:grpSpPr>
            <a:xfrm>
              <a:off x="3298981" y="6046274"/>
              <a:ext cx="1675468" cy="71573"/>
              <a:chOff x="1032680" y="5469193"/>
              <a:chExt cx="3797727" cy="162233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657645" y="5469194"/>
                <a:ext cx="943903" cy="162232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586820" y="5469194"/>
                <a:ext cx="943903" cy="162232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32680" y="5469194"/>
                <a:ext cx="632969" cy="162232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00B0F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21502" y="5469193"/>
                <a:ext cx="1308905" cy="162233"/>
              </a:xfrm>
              <a:prstGeom prst="rect">
                <a:avLst/>
              </a:prstGeom>
              <a:gradFill>
                <a:gsLst>
                  <a:gs pos="0">
                    <a:srgbClr val="FFC000"/>
                  </a:gs>
                  <a:gs pos="100000">
                    <a:srgbClr val="FF0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3237136" y="5741946"/>
              <a:ext cx="1764748" cy="49234"/>
              <a:chOff x="6268382" y="5462655"/>
              <a:chExt cx="4000095" cy="53949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6370055" y="5471820"/>
                <a:ext cx="3797727" cy="41229"/>
                <a:chOff x="1032680" y="5469193"/>
                <a:chExt cx="3797727" cy="162552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1657645" y="5469194"/>
                  <a:ext cx="943903" cy="162232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2599835" y="5469512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1032680" y="5469193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58" name="Rectangle 157"/>
              <p:cNvSpPr/>
              <p:nvPr/>
            </p:nvSpPr>
            <p:spPr>
              <a:xfrm>
                <a:off x="6268382" y="5465861"/>
                <a:ext cx="1331141" cy="50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8322817" y="5462655"/>
                <a:ext cx="1945660" cy="539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3257099" y="5793902"/>
              <a:ext cx="1764747" cy="47017"/>
              <a:chOff x="6268382" y="5465036"/>
              <a:chExt cx="4000094" cy="51568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6370055" y="5469518"/>
                <a:ext cx="3797727" cy="43448"/>
                <a:chOff x="1032680" y="5460125"/>
                <a:chExt cx="3797727" cy="171301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1657645" y="5469194"/>
                  <a:ext cx="943903" cy="162232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2599835" y="546012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1032680" y="5469193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66" name="Rectangle 165"/>
              <p:cNvSpPr/>
              <p:nvPr/>
            </p:nvSpPr>
            <p:spPr>
              <a:xfrm>
                <a:off x="6268382" y="5465861"/>
                <a:ext cx="2910787" cy="50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9825329" y="5465036"/>
                <a:ext cx="443147" cy="480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209702" y="5833702"/>
              <a:ext cx="1764747" cy="45719"/>
              <a:chOff x="6268383" y="5462655"/>
              <a:chExt cx="4000094" cy="50310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6370055" y="5466793"/>
                <a:ext cx="3797727" cy="46172"/>
                <a:chOff x="1032680" y="5449385"/>
                <a:chExt cx="3797727" cy="182041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74" name="Rectangle 173"/>
              <p:cNvSpPr/>
              <p:nvPr/>
            </p:nvSpPr>
            <p:spPr>
              <a:xfrm>
                <a:off x="6268383" y="5465861"/>
                <a:ext cx="302450" cy="47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006368" y="5462655"/>
                <a:ext cx="3262109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3254954" y="5888716"/>
              <a:ext cx="1764747" cy="50568"/>
              <a:chOff x="6268383" y="5462655"/>
              <a:chExt cx="4000094" cy="5031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6370055" y="5466793"/>
                <a:ext cx="3797727" cy="46172"/>
                <a:chOff x="1032680" y="5449385"/>
                <a:chExt cx="3797727" cy="182041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82" name="Rectangle 181"/>
              <p:cNvSpPr/>
              <p:nvPr/>
            </p:nvSpPr>
            <p:spPr>
              <a:xfrm>
                <a:off x="6268383" y="5465861"/>
                <a:ext cx="72476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708514" y="5462655"/>
                <a:ext cx="2559963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258279" y="5934292"/>
              <a:ext cx="1764747" cy="47219"/>
              <a:chOff x="6268383" y="5462655"/>
              <a:chExt cx="4000094" cy="50310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6370055" y="5466789"/>
                <a:ext cx="3797727" cy="41645"/>
                <a:chOff x="1032680" y="5449385"/>
                <a:chExt cx="3797727" cy="164193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521502" y="5451345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90" name="Rectangle 189"/>
              <p:cNvSpPr/>
              <p:nvPr/>
            </p:nvSpPr>
            <p:spPr>
              <a:xfrm>
                <a:off x="6268383" y="5465861"/>
                <a:ext cx="2140778" cy="47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9141326" y="5462655"/>
                <a:ext cx="1127151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3254095" y="5991931"/>
              <a:ext cx="1770259" cy="45719"/>
              <a:chOff x="6255891" y="5462655"/>
              <a:chExt cx="4012587" cy="50310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6370055" y="5466789"/>
                <a:ext cx="3797727" cy="41645"/>
                <a:chOff x="1032680" y="5449385"/>
                <a:chExt cx="3797727" cy="164193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521502" y="5451345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98" name="Rectangle 197"/>
              <p:cNvSpPr/>
              <p:nvPr/>
            </p:nvSpPr>
            <p:spPr>
              <a:xfrm>
                <a:off x="6255891" y="5465861"/>
                <a:ext cx="1757011" cy="47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8728700" y="5462655"/>
                <a:ext cx="1539778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sp>
        <p:nvSpPr>
          <p:cNvPr id="204" name="TextBox 203"/>
          <p:cNvSpPr txBox="1"/>
          <p:nvPr/>
        </p:nvSpPr>
        <p:spPr>
          <a:xfrm>
            <a:off x="4748877" y="5072335"/>
            <a:ext cx="10716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to </a:t>
            </a:r>
            <a:r>
              <a:rPr lang="en-US" sz="10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695211" y="5982582"/>
            <a:ext cx="1372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to linear transcript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590621" y="4659711"/>
            <a:ext cx="191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alignment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229659" y="2986670"/>
            <a:ext cx="10765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PCR duplicates</a:t>
            </a:r>
          </a:p>
        </p:txBody>
      </p:sp>
      <p:sp>
        <p:nvSpPr>
          <p:cNvPr id="212" name="Down Arrow 211"/>
          <p:cNvSpPr/>
          <p:nvPr/>
        </p:nvSpPr>
        <p:spPr>
          <a:xfrm>
            <a:off x="1657443" y="2584658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3" name="TextBox 212"/>
          <p:cNvSpPr txBox="1"/>
          <p:nvPr/>
        </p:nvSpPr>
        <p:spPr>
          <a:xfrm>
            <a:off x="1269183" y="1863239"/>
            <a:ext cx="1065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CLIP-</a:t>
            </a:r>
            <a:r>
              <a:rPr lang="en-US" sz="105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reads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Down Arrow 214"/>
          <p:cNvSpPr/>
          <p:nvPr/>
        </p:nvSpPr>
        <p:spPr>
          <a:xfrm rot="18885576">
            <a:off x="2319074" y="4373259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6" name="Down Arrow 215"/>
          <p:cNvSpPr/>
          <p:nvPr/>
        </p:nvSpPr>
        <p:spPr>
          <a:xfrm rot="2614962">
            <a:off x="4496721" y="4362479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2749309" y="1378375"/>
            <a:ext cx="0" cy="2313723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60456" y="1114178"/>
            <a:ext cx="195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public CLIP-</a:t>
            </a:r>
            <a:r>
              <a:rPr lang="en-US" altLang="zh-CN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659816" y="1179447"/>
            <a:ext cx="2569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alignment library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5944524" y="1911329"/>
            <a:ext cx="0" cy="1401984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  <p:bldP spid="47" grpId="0"/>
      <p:bldP spid="48" grpId="0" animBg="1"/>
      <p:bldP spid="49" grpId="0" animBg="1"/>
      <p:bldP spid="50" grpId="0" animBg="1"/>
      <p:bldP spid="51" grpId="0" animBg="1"/>
      <p:bldP spid="204" grpId="0"/>
      <p:bldP spid="205" grpId="0"/>
      <p:bldP spid="207" grpId="0"/>
      <p:bldP spid="209" grpId="0"/>
      <p:bldP spid="212" grpId="0" animBg="1"/>
      <p:bldP spid="213" grpId="0"/>
      <p:bldP spid="215" grpId="0" animBg="1"/>
      <p:bldP spid="216" grpId="0" animBg="1"/>
      <p:bldP spid="219" grpId="0"/>
      <p:bldP spid="2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Competitive alignment</a:t>
            </a:r>
            <a:endParaRPr lang="en-US" sz="2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136393" y="3291334"/>
            <a:ext cx="827155" cy="71573"/>
            <a:chOff x="1744622" y="3723967"/>
            <a:chExt cx="1874884" cy="162232"/>
          </a:xfrm>
        </p:grpSpPr>
        <p:sp>
          <p:nvSpPr>
            <p:cNvPr id="5" name="Rectangle 4"/>
            <p:cNvSpPr/>
            <p:nvPr/>
          </p:nvSpPr>
          <p:spPr>
            <a:xfrm>
              <a:off x="1744622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5603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1783" y="2524974"/>
            <a:ext cx="1675468" cy="71573"/>
            <a:chOff x="1032680" y="5469193"/>
            <a:chExt cx="3797727" cy="162233"/>
          </a:xfrm>
        </p:grpSpPr>
        <p:sp>
          <p:nvSpPr>
            <p:cNvPr id="8" name="Rectangle 7"/>
            <p:cNvSpPr/>
            <p:nvPr/>
          </p:nvSpPr>
          <p:spPr>
            <a:xfrm>
              <a:off x="1657645" y="5469194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6820" y="5469194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2680" y="5469194"/>
              <a:ext cx="632969" cy="162232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00B0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21502" y="5469193"/>
              <a:ext cx="1308905" cy="162233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98152" y="3231429"/>
            <a:ext cx="868031" cy="45719"/>
            <a:chOff x="3179982" y="5750692"/>
            <a:chExt cx="1967537" cy="62220"/>
          </a:xfrm>
        </p:grpSpPr>
        <p:grpSp>
          <p:nvGrpSpPr>
            <p:cNvPr id="13" name="Group 12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179982" y="5754287"/>
              <a:ext cx="1133262" cy="5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80035" y="5750692"/>
              <a:ext cx="167484" cy="52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86006" y="2440158"/>
            <a:ext cx="1764748" cy="45719"/>
            <a:chOff x="6268382" y="5462655"/>
            <a:chExt cx="4000095" cy="53949"/>
          </a:xfrm>
        </p:grpSpPr>
        <p:grpSp>
          <p:nvGrpSpPr>
            <p:cNvPr id="19" name="Group 18"/>
            <p:cNvGrpSpPr/>
            <p:nvPr/>
          </p:nvGrpSpPr>
          <p:grpSpPr>
            <a:xfrm>
              <a:off x="6370055" y="5471820"/>
              <a:ext cx="3797727" cy="41229"/>
              <a:chOff x="1032680" y="5469193"/>
              <a:chExt cx="3797727" cy="16255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657645" y="5469194"/>
                <a:ext cx="943903" cy="162232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99835" y="5469512"/>
                <a:ext cx="943903" cy="162233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32680" y="5469193"/>
                <a:ext cx="632969" cy="162233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00B0F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21502" y="5469193"/>
                <a:ext cx="1308905" cy="162233"/>
              </a:xfrm>
              <a:prstGeom prst="rect">
                <a:avLst/>
              </a:prstGeom>
              <a:gradFill>
                <a:gsLst>
                  <a:gs pos="0">
                    <a:srgbClr val="FFC000"/>
                  </a:gs>
                  <a:gs pos="100000">
                    <a:srgbClr val="FF0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268382" y="5465861"/>
              <a:ext cx="1331141" cy="50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22817" y="5462655"/>
              <a:ext cx="1945660" cy="53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39535" y="1274129"/>
            <a:ext cx="1414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CLIP-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</a:p>
        </p:txBody>
      </p:sp>
      <p:sp>
        <p:nvSpPr>
          <p:cNvPr id="27" name="Down Arrow 26"/>
          <p:cNvSpPr/>
          <p:nvPr/>
        </p:nvSpPr>
        <p:spPr>
          <a:xfrm rot="2654976">
            <a:off x="2788089" y="1651449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662888" y="2001711"/>
            <a:ext cx="231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to linear transcript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1493931" y="3612894"/>
            <a:ext cx="203271" cy="194000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1333500" y="5763210"/>
            <a:ext cx="2491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 </a:t>
            </a:r>
            <a:r>
              <a:rPr lang="en-US" sz="1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linear transcript</a:t>
            </a:r>
          </a:p>
        </p:txBody>
      </p:sp>
      <p:sp>
        <p:nvSpPr>
          <p:cNvPr id="31" name="Down Arrow 30"/>
          <p:cNvSpPr/>
          <p:nvPr/>
        </p:nvSpPr>
        <p:spPr>
          <a:xfrm rot="19107938">
            <a:off x="4466668" y="1648695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2" name="Group 31"/>
          <p:cNvGrpSpPr/>
          <p:nvPr/>
        </p:nvGrpSpPr>
        <p:grpSpPr>
          <a:xfrm>
            <a:off x="6273083" y="3232667"/>
            <a:ext cx="827155" cy="71573"/>
            <a:chOff x="1744622" y="3723967"/>
            <a:chExt cx="1874884" cy="162232"/>
          </a:xfrm>
        </p:grpSpPr>
        <p:sp>
          <p:nvSpPr>
            <p:cNvPr id="33" name="Rectangle 32"/>
            <p:cNvSpPr/>
            <p:nvPr/>
          </p:nvSpPr>
          <p:spPr>
            <a:xfrm>
              <a:off x="1744622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5603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34841" y="3165598"/>
            <a:ext cx="868031" cy="53805"/>
            <a:chOff x="3179982" y="5750692"/>
            <a:chExt cx="1967537" cy="64308"/>
          </a:xfrm>
        </p:grpSpPr>
        <p:grpSp>
          <p:nvGrpSpPr>
            <p:cNvPr id="36" name="Group 35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179982" y="5754287"/>
              <a:ext cx="769988" cy="49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12552" y="5750692"/>
              <a:ext cx="334967" cy="64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167281" y="2033901"/>
            <a:ext cx="2541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to linearized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Down Arrow 41"/>
          <p:cNvSpPr/>
          <p:nvPr/>
        </p:nvSpPr>
        <p:spPr>
          <a:xfrm rot="18631268">
            <a:off x="6453018" y="2518951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Down Arrow 42"/>
          <p:cNvSpPr/>
          <p:nvPr/>
        </p:nvSpPr>
        <p:spPr>
          <a:xfrm rot="2546790">
            <a:off x="4524581" y="2548090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2495176" y="2863373"/>
            <a:ext cx="241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to non-junction part</a:t>
            </a:r>
          </a:p>
        </p:txBody>
      </p:sp>
      <p:sp>
        <p:nvSpPr>
          <p:cNvPr id="45" name="Down Arrow 44"/>
          <p:cNvSpPr/>
          <p:nvPr/>
        </p:nvSpPr>
        <p:spPr>
          <a:xfrm>
            <a:off x="3409158" y="4100553"/>
            <a:ext cx="188963" cy="145234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5530498" y="2829591"/>
            <a:ext cx="2220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to across junction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6610456" y="3399105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4919557" y="3677327"/>
            <a:ext cx="3664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rules</a:t>
            </a:r>
          </a:p>
          <a:p>
            <a:pPr marL="151287" indent="-151287">
              <a:buAutoNum type="arabicParenR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overhangs from the junction too short?</a:t>
            </a:r>
          </a:p>
          <a:p>
            <a:pPr marL="151287" indent="-151287">
              <a:buAutoNum type="arabicParenR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mismatches in either overhang?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5704429" y="5066100"/>
            <a:ext cx="164355" cy="4868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5090428" y="5655489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alignments to </a:t>
            </a:r>
            <a:r>
              <a:rPr lang="en-US" sz="1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58418" y="5658307"/>
            <a:ext cx="1155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valid alignment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99714" y="4691255"/>
            <a:ext cx="97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both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69826" y="4691254"/>
            <a:ext cx="134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 either one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Down Arrow 55"/>
          <p:cNvSpPr/>
          <p:nvPr/>
        </p:nvSpPr>
        <p:spPr>
          <a:xfrm rot="18727507">
            <a:off x="7174375" y="4432184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Down Arrow 56"/>
          <p:cNvSpPr/>
          <p:nvPr/>
        </p:nvSpPr>
        <p:spPr>
          <a:xfrm rot="2546790">
            <a:off x="6029794" y="4431480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Down Arrow 59"/>
          <p:cNvSpPr/>
          <p:nvPr/>
        </p:nvSpPr>
        <p:spPr>
          <a:xfrm>
            <a:off x="7381702" y="5066100"/>
            <a:ext cx="157941" cy="48680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587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Filtering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To reduce false positive discovery, only keep </a:t>
            </a:r>
            <a:r>
              <a:rPr lang="en-US" sz="2000" b="1" dirty="0" err="1" smtClean="0">
                <a:solidFill>
                  <a:schemeClr val="accent1"/>
                </a:solidFill>
              </a:rPr>
              <a:t>circRNA</a:t>
            </a:r>
            <a:r>
              <a:rPr lang="en-US" sz="2000" b="1" dirty="0" smtClean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1800" dirty="0" smtClean="0"/>
              <a:t>that have </a:t>
            </a:r>
            <a:r>
              <a:rPr lang="zh-CN" altLang="en-US" sz="1800" dirty="0" smtClean="0"/>
              <a:t>≥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2 CLIP-</a:t>
            </a:r>
            <a:r>
              <a:rPr lang="en-US" altLang="zh-CN" sz="1800" dirty="0" err="1" smtClean="0"/>
              <a:t>Seq</a:t>
            </a:r>
            <a:r>
              <a:rPr lang="en-US" altLang="zh-CN" sz="1800" dirty="0" smtClean="0"/>
              <a:t> reads mapped across junction.</a:t>
            </a:r>
          </a:p>
          <a:p>
            <a:pPr lvl="1"/>
            <a:r>
              <a:rPr lang="en-US" altLang="zh-CN" sz="1800" dirty="0" smtClean="0"/>
              <a:t>with at least 20 nucleotides covered at one junction–spanning reads.</a:t>
            </a:r>
          </a:p>
          <a:p>
            <a:pPr lvl="1"/>
            <a:r>
              <a:rPr lang="en-US" altLang="zh-CN" sz="1800" dirty="0" smtClean="0"/>
              <a:t>with number of unique mapping start position and end position greater than 1/3 of the total number of reads mapped across this junction.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55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Preliminary validation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88" y="1134886"/>
            <a:ext cx="5973589" cy="1341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88" y="2839143"/>
            <a:ext cx="3391160" cy="2406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788" y="6077936"/>
            <a:ext cx="2878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experimentally validated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bound by Pol II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3271"/>
              </p:ext>
            </p:extLst>
          </p:nvPr>
        </p:nvGraphicFramePr>
        <p:xfrm>
          <a:off x="4039986" y="2839143"/>
          <a:ext cx="4655127" cy="3028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589">
                  <a:extLst>
                    <a:ext uri="{9D8B030D-6E8A-4147-A177-3AD203B41FA5}">
                      <a16:colId xmlns:a16="http://schemas.microsoft.com/office/drawing/2014/main" val="3385959110"/>
                    </a:ext>
                  </a:extLst>
                </a:gridCol>
                <a:gridCol w="889461">
                  <a:extLst>
                    <a:ext uri="{9D8B030D-6E8A-4147-A177-3AD203B41FA5}">
                      <a16:colId xmlns:a16="http://schemas.microsoft.com/office/drawing/2014/main" val="4105175205"/>
                    </a:ext>
                  </a:extLst>
                </a:gridCol>
                <a:gridCol w="689957">
                  <a:extLst>
                    <a:ext uri="{9D8B030D-6E8A-4147-A177-3AD203B41FA5}">
                      <a16:colId xmlns:a16="http://schemas.microsoft.com/office/drawing/2014/main" val="3205754523"/>
                    </a:ext>
                  </a:extLst>
                </a:gridCol>
                <a:gridCol w="681643">
                  <a:extLst>
                    <a:ext uri="{9D8B030D-6E8A-4147-A177-3AD203B41FA5}">
                      <a16:colId xmlns:a16="http://schemas.microsoft.com/office/drawing/2014/main" val="886009972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20139562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45127975"/>
                    </a:ext>
                  </a:extLst>
                </a:gridCol>
              </a:tblGrid>
              <a:tr h="318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circRNA name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Chromosome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End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Strand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 supporting reads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463165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circEIF3J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chr15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44843074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44843720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386824"/>
                  </a:ext>
                </a:extLst>
              </a:tr>
              <a:tr h="13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circPAIP2</a:t>
                      </a:r>
                      <a:endParaRPr lang="en-US" sz="900" dirty="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chr5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138699448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138700432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43852"/>
                  </a:ext>
                </a:extLst>
              </a:tr>
              <a:tr h="189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circRSRC1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157839892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157841780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160467"/>
                  </a:ext>
                </a:extLst>
              </a:tr>
              <a:tr h="1308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circFUNDC1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chrX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44383248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44386611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24298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circMIER1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67423742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67428843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3731401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circSSR1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chr6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7303783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7310262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579783"/>
                  </a:ext>
                </a:extLst>
              </a:tr>
              <a:tr h="1959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circWDR60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158662546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158669382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664659"/>
                  </a:ext>
                </a:extLst>
              </a:tr>
              <a:tr h="1377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circRBM33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155465561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155473602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859670"/>
                  </a:ext>
                </a:extLst>
              </a:tr>
              <a:tr h="1210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circMAN1A2-1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117944808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117957453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0512020"/>
                  </a:ext>
                </a:extLst>
              </a:tr>
              <a:tr h="179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circMAN1A2-2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117944808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117963271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844790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circNAP1L4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2972489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3000467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163848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circBPTF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65941525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65972074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419567"/>
                  </a:ext>
                </a:extLst>
              </a:tr>
              <a:tr h="186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circMAN1A2-3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117944808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117984947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3498315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circCLTC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57721637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57763169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826034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circCDK11B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1586823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1650894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49</a:t>
                      </a:r>
                      <a:endParaRPr lang="en-US" sz="900" dirty="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2557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39986" y="6185657"/>
            <a:ext cx="394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pipeline re-identified 14 of these 15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9986" y="5511338"/>
            <a:ext cx="4655127" cy="174567"/>
          </a:xfrm>
          <a:prstGeom prst="rect">
            <a:avLst/>
          </a:prstGeom>
          <a:noFill/>
          <a:ln w="222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Percentage of </a:t>
            </a:r>
            <a:r>
              <a:rPr lang="en-US" dirty="0" err="1" smtClean="0"/>
              <a:t>circRNA</a:t>
            </a:r>
            <a:r>
              <a:rPr lang="en-US" dirty="0" smtClean="0"/>
              <a:t> supporting reads in CLIP-</a:t>
            </a:r>
            <a:r>
              <a:rPr lang="en-US" dirty="0" err="1" smtClean="0"/>
              <a:t>Seq</a:t>
            </a:r>
            <a:r>
              <a:rPr lang="en-US" dirty="0" smtClean="0"/>
              <a:t> similar to RNA-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6" t="9911" r="50038" b="55168"/>
          <a:stretch/>
        </p:blipFill>
        <p:spPr bwMode="auto">
          <a:xfrm>
            <a:off x="494270" y="2934732"/>
            <a:ext cx="2705786" cy="255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731" r="29204" b="55348"/>
          <a:stretch/>
        </p:blipFill>
        <p:spPr bwMode="auto">
          <a:xfrm>
            <a:off x="3200056" y="2934732"/>
            <a:ext cx="2705786" cy="255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4" t="47928" r="50000" b="17151"/>
          <a:stretch/>
        </p:blipFill>
        <p:spPr bwMode="auto">
          <a:xfrm>
            <a:off x="5905842" y="2997823"/>
            <a:ext cx="2705786" cy="255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378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Conduct </a:t>
            </a:r>
            <a:r>
              <a:rPr lang="en-US" sz="2000" b="1" dirty="0" smtClean="0">
                <a:solidFill>
                  <a:schemeClr val="accent1"/>
                </a:solidFill>
              </a:rPr>
              <a:t>motif search to determine if RBPs bind to </a:t>
            </a:r>
            <a:r>
              <a:rPr lang="en-US" sz="2000" b="1" dirty="0" err="1" smtClean="0">
                <a:solidFill>
                  <a:schemeClr val="accent1"/>
                </a:solidFill>
              </a:rPr>
              <a:t>circRNA</a:t>
            </a:r>
            <a:r>
              <a:rPr lang="en-US" sz="2000" b="1" dirty="0" smtClean="0">
                <a:solidFill>
                  <a:schemeClr val="accent1"/>
                </a:solidFill>
              </a:rPr>
              <a:t> through specific sequence motif recognition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accent1"/>
                </a:solidFill>
              </a:rPr>
              <a:t>Cluster RBPs based on the similarity of </a:t>
            </a:r>
            <a:r>
              <a:rPr lang="en-US" sz="2000" b="1" dirty="0" err="1" smtClean="0">
                <a:solidFill>
                  <a:schemeClr val="accent1"/>
                </a:solidFill>
              </a:rPr>
              <a:t>circRNA</a:t>
            </a:r>
            <a:r>
              <a:rPr lang="en-US" sz="2000" b="1" dirty="0" smtClean="0">
                <a:solidFill>
                  <a:schemeClr val="accent1"/>
                </a:solidFill>
              </a:rPr>
              <a:t> they binds to find if clustered RBPs share some similar properties.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accent1"/>
                </a:solidFill>
              </a:rPr>
              <a:t>Functional study to see if the parental genes for </a:t>
            </a:r>
            <a:r>
              <a:rPr lang="en-US" sz="2000" b="1" dirty="0" err="1" smtClean="0">
                <a:solidFill>
                  <a:schemeClr val="accent1"/>
                </a:solidFill>
              </a:rPr>
              <a:t>circRNA</a:t>
            </a:r>
            <a:r>
              <a:rPr lang="en-US" sz="2000" b="1" dirty="0" smtClean="0">
                <a:solidFill>
                  <a:schemeClr val="accent1"/>
                </a:solidFill>
              </a:rPr>
              <a:t> bound by each RBPs are enriched in some certain biological process.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0"/>
            <a:ext cx="4094355" cy="546453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Quantitative and Biomedical Research Center</a:t>
            </a:r>
          </a:p>
          <a:p>
            <a:pPr lvl="1"/>
            <a:r>
              <a:rPr lang="en-US" sz="1800" dirty="0"/>
              <a:t>Dr. Yang </a:t>
            </a:r>
            <a:r>
              <a:rPr lang="en-US" sz="1800" dirty="0" err="1"/>
              <a:t>Xie</a:t>
            </a:r>
            <a:endParaRPr lang="en-US" sz="1800" dirty="0"/>
          </a:p>
          <a:p>
            <a:pPr lvl="1"/>
            <a:r>
              <a:rPr lang="en-US" sz="1800" dirty="0"/>
              <a:t>Dr. </a:t>
            </a:r>
            <a:r>
              <a:rPr lang="en-US" sz="1800" dirty="0" err="1"/>
              <a:t>Guanghua</a:t>
            </a:r>
            <a:r>
              <a:rPr lang="en-US" sz="1800" dirty="0"/>
              <a:t> Xiao</a:t>
            </a:r>
          </a:p>
          <a:p>
            <a:pPr lvl="1"/>
            <a:r>
              <a:rPr lang="en-US" sz="1800" dirty="0"/>
              <a:t>Dr. Tao Wang</a:t>
            </a:r>
          </a:p>
          <a:p>
            <a:pPr lvl="1"/>
            <a:r>
              <a:rPr lang="en-US" sz="1800" dirty="0"/>
              <a:t>Dr. </a:t>
            </a:r>
            <a:r>
              <a:rPr lang="en-US" sz="1800" dirty="0" err="1"/>
              <a:t>Sangin</a:t>
            </a:r>
            <a:r>
              <a:rPr lang="en-US" sz="1800" dirty="0"/>
              <a:t> Lee (previous)</a:t>
            </a:r>
          </a:p>
          <a:p>
            <a:pPr lvl="1"/>
            <a:r>
              <a:rPr lang="en-US" sz="1800" dirty="0"/>
              <a:t>Dr. Bo Yao</a:t>
            </a:r>
          </a:p>
          <a:p>
            <a:pPr lvl="1"/>
            <a:r>
              <a:rPr lang="en-US" sz="1800" dirty="0"/>
              <a:t>Dr. </a:t>
            </a:r>
            <a:r>
              <a:rPr lang="en-US" sz="1800" dirty="0" err="1"/>
              <a:t>Yiwei</a:t>
            </a:r>
            <a:r>
              <a:rPr lang="en-US" sz="1800" dirty="0"/>
              <a:t> Liu (previous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2000" b="1" dirty="0">
                <a:solidFill>
                  <a:schemeClr val="accent1"/>
                </a:solidFill>
              </a:rPr>
              <a:t>Deepak </a:t>
            </a:r>
            <a:r>
              <a:rPr lang="en-US" sz="2000" b="1" dirty="0" err="1">
                <a:solidFill>
                  <a:schemeClr val="accent1"/>
                </a:solidFill>
              </a:rPr>
              <a:t>Nijhawan’s</a:t>
            </a:r>
            <a:r>
              <a:rPr lang="en-US" sz="2000" b="1" dirty="0">
                <a:solidFill>
                  <a:schemeClr val="accent1"/>
                </a:solidFill>
              </a:rPr>
              <a:t> lab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Dr. Deepak </a:t>
            </a:r>
            <a:r>
              <a:rPr lang="en-US" sz="1800" dirty="0" err="1">
                <a:solidFill>
                  <a:schemeClr val="tx1"/>
                </a:solidFill>
              </a:rPr>
              <a:t>Nijhawan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Dr. Ting Han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Maria </a:t>
            </a:r>
            <a:r>
              <a:rPr lang="en-US" sz="1800" dirty="0" err="1">
                <a:solidFill>
                  <a:schemeClr val="tx1"/>
                </a:solidFill>
              </a:rPr>
              <a:t>Goralski</a:t>
            </a:r>
            <a:endParaRPr lang="en-US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2310" y="1252150"/>
            <a:ext cx="4057651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John </a:t>
            </a:r>
            <a:r>
              <a:rPr lang="en-US" sz="2000" b="1" dirty="0" err="1">
                <a:solidFill>
                  <a:schemeClr val="accent1"/>
                </a:solidFill>
              </a:rPr>
              <a:t>Minna’s</a:t>
            </a:r>
            <a:r>
              <a:rPr lang="en-US" sz="2000" b="1" dirty="0">
                <a:solidFill>
                  <a:schemeClr val="accent1"/>
                </a:solidFill>
              </a:rPr>
              <a:t> lab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Dr. John </a:t>
            </a:r>
            <a:r>
              <a:rPr lang="en-US" sz="1800" dirty="0" err="1">
                <a:solidFill>
                  <a:schemeClr val="tx1"/>
                </a:solidFill>
              </a:rPr>
              <a:t>Minna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Dr. Michael Peyton</a:t>
            </a:r>
          </a:p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High Throughput Screening Core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/>
              <a:t>Dr. Bruce Posner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/>
              <a:t>Melissa McCoy</a:t>
            </a:r>
          </a:p>
          <a:p>
            <a:pPr>
              <a:buSzPct val="115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Genomic and Microarray Core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/>
              <a:t>Dr. Ward Wakeland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/>
              <a:t>Dr. </a:t>
            </a:r>
            <a:r>
              <a:rPr lang="en-US" sz="1800" dirty="0" err="1"/>
              <a:t>Quan</a:t>
            </a:r>
            <a:r>
              <a:rPr lang="en-US" sz="1800" dirty="0"/>
              <a:t>-Zhen Li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 err="1"/>
              <a:t>Chaoying</a:t>
            </a:r>
            <a:r>
              <a:rPr lang="en-US" sz="1800" dirty="0"/>
              <a:t> Liang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r>
              <a:rPr lang="en-US" sz="1800" dirty="0"/>
              <a:t>George Adam</a:t>
            </a:r>
          </a:p>
          <a:p>
            <a:pPr lvl="1">
              <a:buSzPct val="115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78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What is drug synergy?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The concept of synergy is complicated</a:t>
            </a:r>
          </a:p>
          <a:p>
            <a:pPr lvl="1"/>
            <a:r>
              <a:rPr lang="en-US" sz="1800" dirty="0"/>
              <a:t>Synergy: exceed additive effect</a:t>
            </a:r>
          </a:p>
          <a:p>
            <a:pPr lvl="1"/>
            <a:r>
              <a:rPr lang="en-US" sz="1800" dirty="0"/>
              <a:t>Antagonism: below additive effect </a:t>
            </a:r>
          </a:p>
          <a:p>
            <a:pPr lvl="1"/>
            <a:r>
              <a:rPr lang="en-US" sz="1800" dirty="0"/>
              <a:t>Additive: ???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000" b="1" dirty="0" smtClean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accent1"/>
                </a:solidFill>
              </a:rPr>
              <a:t>Two </a:t>
            </a:r>
            <a:r>
              <a:rPr lang="en-US" sz="2000" b="1" dirty="0">
                <a:solidFill>
                  <a:schemeClr val="accent1"/>
                </a:solidFill>
              </a:rPr>
              <a:t>different assumptions on additive effect</a:t>
            </a:r>
          </a:p>
          <a:p>
            <a:pPr lvl="1"/>
            <a:r>
              <a:rPr lang="en-US" altLang="zh-CN" sz="1800" dirty="0"/>
              <a:t>Bliss independence model</a:t>
            </a:r>
          </a:p>
          <a:p>
            <a:pPr lvl="1"/>
            <a:r>
              <a:rPr lang="en-US" sz="1800" dirty="0"/>
              <a:t>Loewe additivity model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426543" y="2314609"/>
            <a:ext cx="1131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Compound A</a:t>
            </a:r>
          </a:p>
        </p:txBody>
      </p:sp>
      <p:sp>
        <p:nvSpPr>
          <p:cNvPr id="5" name="Rectangle 4"/>
          <p:cNvSpPr/>
          <p:nvPr/>
        </p:nvSpPr>
        <p:spPr>
          <a:xfrm>
            <a:off x="7427402" y="2640002"/>
            <a:ext cx="11304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Compound B</a:t>
            </a:r>
          </a:p>
        </p:txBody>
      </p:sp>
      <p:sp>
        <p:nvSpPr>
          <p:cNvPr id="6" name="Rectangle 5"/>
          <p:cNvSpPr/>
          <p:nvPr/>
        </p:nvSpPr>
        <p:spPr>
          <a:xfrm>
            <a:off x="7424563" y="2970328"/>
            <a:ext cx="1133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Combination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60380" y="2314609"/>
            <a:ext cx="1924050" cy="949566"/>
            <a:chOff x="4622263" y="2606874"/>
            <a:chExt cx="3331113" cy="1326646"/>
          </a:xfrm>
        </p:grpSpPr>
        <p:grpSp>
          <p:nvGrpSpPr>
            <p:cNvPr id="8" name="Group 7"/>
            <p:cNvGrpSpPr/>
            <p:nvPr/>
          </p:nvGrpSpPr>
          <p:grpSpPr>
            <a:xfrm>
              <a:off x="4625344" y="2610206"/>
              <a:ext cx="3328031" cy="360042"/>
              <a:chOff x="3859404" y="3039893"/>
              <a:chExt cx="4680520" cy="36004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859404" y="3039895"/>
                <a:ext cx="4680520" cy="360040"/>
              </a:xfrm>
              <a:prstGeom prst="rect">
                <a:avLst/>
              </a:prstGeom>
              <a:solidFill>
                <a:srgbClr val="00B05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859404" y="3039893"/>
                <a:ext cx="1800403" cy="357725"/>
              </a:xfrm>
              <a:prstGeom prst="rect">
                <a:avLst/>
              </a:prstGeom>
              <a:solidFill>
                <a:srgbClr val="FF000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22263" y="3075157"/>
              <a:ext cx="3331112" cy="360040"/>
              <a:chOff x="5480378" y="3916455"/>
              <a:chExt cx="3059546" cy="36004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480378" y="3916455"/>
                <a:ext cx="3059546" cy="360040"/>
              </a:xfrm>
              <a:prstGeom prst="rect">
                <a:avLst/>
              </a:prstGeom>
              <a:solidFill>
                <a:srgbClr val="00B05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480378" y="3918770"/>
                <a:ext cx="907419" cy="357725"/>
              </a:xfrm>
              <a:prstGeom prst="rect">
                <a:avLst/>
              </a:prstGeom>
              <a:solidFill>
                <a:srgbClr val="FF000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635156" y="2606874"/>
              <a:ext cx="985560" cy="386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40%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22263" y="3536463"/>
              <a:ext cx="3331113" cy="360040"/>
              <a:chOff x="3859404" y="4797647"/>
              <a:chExt cx="4680520" cy="36004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859404" y="4797647"/>
                <a:ext cx="4680520" cy="360040"/>
              </a:xfrm>
              <a:prstGeom prst="rect">
                <a:avLst/>
              </a:prstGeom>
              <a:solidFill>
                <a:srgbClr val="00B05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59404" y="4799962"/>
                <a:ext cx="2701094" cy="357725"/>
              </a:xfrm>
              <a:prstGeom prst="rect">
                <a:avLst/>
              </a:prstGeom>
              <a:solidFill>
                <a:srgbClr val="FF000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7046390" y="3061483"/>
              <a:ext cx="906984" cy="386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b="1" dirty="0"/>
                <a:t>70%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35156" y="3074000"/>
              <a:ext cx="992589" cy="386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30%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06433" y="3527171"/>
              <a:ext cx="729419" cy="386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b="1" dirty="0"/>
                <a:t>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2263" y="3546523"/>
              <a:ext cx="729419" cy="386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?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46390" y="2606874"/>
              <a:ext cx="906984" cy="386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b="1" dirty="0"/>
                <a:t>60%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385197" y="326417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Death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735" y="3264175"/>
            <a:ext cx="855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Survival</a:t>
            </a:r>
          </a:p>
        </p:txBody>
      </p:sp>
    </p:spTree>
    <p:extLst>
      <p:ext uri="{BB962C8B-B14F-4D97-AF65-F5344CB8AC3E}">
        <p14:creationId xmlns:p14="http://schemas.microsoft.com/office/powerpoint/2010/main" val="385588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Bliss independence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Assumption on additive: two drug elicit their effect independently 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</a:rPr>
              <a:t>Limitation</a:t>
            </a:r>
          </a:p>
          <a:p>
            <a:pPr lvl="1"/>
            <a:r>
              <a:rPr lang="en-US" altLang="zh-CN" sz="1800" dirty="0"/>
              <a:t>Does not apply when a drug combined with itself</a:t>
            </a:r>
          </a:p>
          <a:p>
            <a:pPr marL="731520" lvl="1" indent="0">
              <a:buNone/>
            </a:pPr>
            <a:r>
              <a:rPr lang="en-US" altLang="zh-CN" sz="1800" dirty="0"/>
              <a:t>(a drug combined with itself should always be additive, but not in this model)</a:t>
            </a:r>
          </a:p>
          <a:p>
            <a:pPr lvl="1"/>
            <a:r>
              <a:rPr lang="en-US" altLang="zh-CN" sz="1800" dirty="0"/>
              <a:t>Dose response curve is ignored</a:t>
            </a:r>
          </a:p>
          <a:p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5474188" y="1993192"/>
            <a:ext cx="1626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 – </a:t>
            </a:r>
            <a:r>
              <a:rPr lang="en-US" sz="1400" dirty="0" err="1"/>
              <a:t>f</a:t>
            </a:r>
            <a:r>
              <a:rPr lang="en-US" sz="1400" baseline="-25000" dirty="0" err="1"/>
              <a:t>A</a:t>
            </a:r>
            <a:r>
              <a:rPr lang="en-US" sz="1400" dirty="0"/>
              <a:t>         drug A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74188" y="2368797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 – </a:t>
            </a:r>
            <a:r>
              <a:rPr lang="en-US" sz="1400" dirty="0" err="1"/>
              <a:t>f</a:t>
            </a:r>
            <a:r>
              <a:rPr lang="en-US" sz="1400" baseline="-25000" dirty="0" err="1"/>
              <a:t>B</a:t>
            </a:r>
            <a:r>
              <a:rPr lang="en-US" sz="1400" dirty="0"/>
              <a:t>         drug 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59921" y="2765763"/>
            <a:ext cx="2084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(1-f</a:t>
            </a:r>
            <a:r>
              <a:rPr lang="en-US" sz="1400" baseline="-25000" dirty="0"/>
              <a:t>A</a:t>
            </a:r>
            <a:r>
              <a:rPr lang="en-US" sz="1400" dirty="0"/>
              <a:t>)(1-f</a:t>
            </a:r>
            <a:r>
              <a:rPr lang="en-US" sz="1400" baseline="-25000" dirty="0"/>
              <a:t>B</a:t>
            </a:r>
            <a:r>
              <a:rPr lang="en-US" sz="1400" dirty="0"/>
              <a:t>) combination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58959" y="2020675"/>
            <a:ext cx="2705769" cy="1052865"/>
            <a:chOff x="4622263" y="2606874"/>
            <a:chExt cx="3331113" cy="1327796"/>
          </a:xfrm>
        </p:grpSpPr>
        <p:grpSp>
          <p:nvGrpSpPr>
            <p:cNvPr id="25" name="Group 24"/>
            <p:cNvGrpSpPr/>
            <p:nvPr/>
          </p:nvGrpSpPr>
          <p:grpSpPr>
            <a:xfrm>
              <a:off x="4625344" y="2610206"/>
              <a:ext cx="3328031" cy="360042"/>
              <a:chOff x="3859404" y="3039893"/>
              <a:chExt cx="4680520" cy="36004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859404" y="3039895"/>
                <a:ext cx="4680520" cy="360040"/>
              </a:xfrm>
              <a:prstGeom prst="rect">
                <a:avLst/>
              </a:prstGeom>
              <a:solidFill>
                <a:srgbClr val="00B05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59404" y="3039893"/>
                <a:ext cx="1800403" cy="357725"/>
              </a:xfrm>
              <a:prstGeom prst="rect">
                <a:avLst/>
              </a:prstGeom>
              <a:solidFill>
                <a:srgbClr val="FF000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622263" y="3075157"/>
              <a:ext cx="3331112" cy="360040"/>
              <a:chOff x="5480378" y="3916455"/>
              <a:chExt cx="3059546" cy="36004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480378" y="3916455"/>
                <a:ext cx="3059546" cy="360040"/>
              </a:xfrm>
              <a:prstGeom prst="rect">
                <a:avLst/>
              </a:prstGeom>
              <a:solidFill>
                <a:srgbClr val="00B05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480378" y="3918770"/>
                <a:ext cx="907419" cy="357725"/>
              </a:xfrm>
              <a:prstGeom prst="rect">
                <a:avLst/>
              </a:prstGeom>
              <a:solidFill>
                <a:srgbClr val="FF000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4635159" y="2606874"/>
              <a:ext cx="729419" cy="388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40%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622263" y="3536463"/>
              <a:ext cx="3331113" cy="360040"/>
              <a:chOff x="3859404" y="4797647"/>
              <a:chExt cx="4680520" cy="36004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859404" y="4797647"/>
                <a:ext cx="4680520" cy="360040"/>
              </a:xfrm>
              <a:prstGeom prst="rect">
                <a:avLst/>
              </a:prstGeom>
              <a:solidFill>
                <a:srgbClr val="00B05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59404" y="4799962"/>
                <a:ext cx="2701094" cy="357725"/>
              </a:xfrm>
              <a:prstGeom prst="rect">
                <a:avLst/>
              </a:prstGeom>
              <a:solidFill>
                <a:srgbClr val="FF000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7223955" y="3061484"/>
              <a:ext cx="729419" cy="388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/>
                <a:t>70%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35159" y="3074000"/>
              <a:ext cx="729419" cy="388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6434" y="3527171"/>
              <a:ext cx="729419" cy="388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/>
                <a:t>42%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2263" y="3546524"/>
              <a:ext cx="729419" cy="388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58%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23955" y="2606874"/>
              <a:ext cx="729419" cy="388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/>
                <a:t>60%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36802" y="2017414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236802" y="2377893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</a:t>
            </a:r>
            <a:r>
              <a:rPr lang="en-US" sz="1400" baseline="-25000" dirty="0" err="1"/>
              <a:t>B</a:t>
            </a:r>
            <a:endParaRPr lang="en-US" sz="14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1298613" y="2756123"/>
            <a:ext cx="1351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1 - (1-f</a:t>
            </a:r>
            <a:r>
              <a:rPr lang="en-US" sz="1400" baseline="-25000" dirty="0"/>
              <a:t>A</a:t>
            </a:r>
            <a:r>
              <a:rPr lang="en-US" sz="1400" dirty="0"/>
              <a:t>)(1-f</a:t>
            </a:r>
            <a:r>
              <a:rPr lang="en-US" sz="1400" baseline="-25000" dirty="0"/>
              <a:t>B</a:t>
            </a:r>
            <a:r>
              <a:rPr lang="en-US" sz="1400" dirty="0"/>
              <a:t>)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6260" y="311213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09171" y="3112130"/>
            <a:ext cx="855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Survival</a:t>
            </a:r>
          </a:p>
        </p:txBody>
      </p:sp>
    </p:spTree>
    <p:extLst>
      <p:ext uri="{BB962C8B-B14F-4D97-AF65-F5344CB8AC3E}">
        <p14:creationId xmlns:p14="http://schemas.microsoft.com/office/powerpoint/2010/main" val="16195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Loewe additivity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1" y="1252151"/>
            <a:ext cx="6149382" cy="509922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Assumption on additive: a drug combined with itself 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altLang="zh-CN" sz="2000" b="1" dirty="0" smtClean="0">
              <a:solidFill>
                <a:srgbClr val="0070C0"/>
              </a:solidFill>
            </a:endParaRPr>
          </a:p>
          <a:p>
            <a:endParaRPr lang="en-US" altLang="zh-CN" sz="2000" b="1" dirty="0">
              <a:solidFill>
                <a:srgbClr val="0070C0"/>
              </a:solidFill>
            </a:endParaRPr>
          </a:p>
          <a:p>
            <a:endParaRPr lang="en-US" altLang="zh-CN" sz="2000" b="1" dirty="0" smtClean="0">
              <a:solidFill>
                <a:srgbClr val="0070C0"/>
              </a:solidFill>
            </a:endParaRPr>
          </a:p>
          <a:p>
            <a:endParaRPr lang="en-US" altLang="zh-CN" sz="2000" b="1" dirty="0">
              <a:solidFill>
                <a:srgbClr val="0070C0"/>
              </a:solidFill>
            </a:endParaRPr>
          </a:p>
          <a:p>
            <a:endParaRPr lang="en-US" altLang="zh-CN" sz="2000" b="1" dirty="0" smtClean="0">
              <a:solidFill>
                <a:srgbClr val="0070C0"/>
              </a:solidFill>
            </a:endParaRPr>
          </a:p>
          <a:p>
            <a:endParaRPr lang="en-US" altLang="zh-CN" sz="2000" b="1" dirty="0">
              <a:solidFill>
                <a:srgbClr val="0070C0"/>
              </a:solidFill>
            </a:endParaRPr>
          </a:p>
          <a:p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chemeClr val="accent1"/>
                </a:solidFill>
              </a:rPr>
              <a:t>Limitation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altLang="zh-CN" sz="1800" dirty="0"/>
              <a:t>Do not apply when combinatory effect </a:t>
            </a:r>
            <a:r>
              <a:rPr lang="en-US" altLang="zh-CN" sz="1800" dirty="0" smtClean="0"/>
              <a:t>exceed the </a:t>
            </a:r>
            <a:r>
              <a:rPr lang="en-US" altLang="zh-CN" sz="1800" dirty="0"/>
              <a:t>maximum effect of both drugs</a:t>
            </a:r>
            <a:endParaRPr lang="en-US" sz="1800" dirty="0"/>
          </a:p>
          <a:p>
            <a:endParaRPr lang="en-US" sz="2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t="53596"/>
          <a:stretch/>
        </p:blipFill>
        <p:spPr>
          <a:xfrm>
            <a:off x="5926637" y="4537282"/>
            <a:ext cx="2904264" cy="1904999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106242" y="1865275"/>
            <a:ext cx="3105151" cy="2315705"/>
            <a:chOff x="828673" y="2174766"/>
            <a:chExt cx="3105151" cy="231570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5888" b="50348"/>
            <a:stretch/>
          </p:blipFill>
          <p:spPr>
            <a:xfrm>
              <a:off x="828673" y="2174766"/>
              <a:ext cx="3105151" cy="2315705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1423984" y="2593759"/>
              <a:ext cx="1914527" cy="197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009322" y="4209040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Drug 1 dose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6132" y="2733741"/>
            <a:ext cx="400110" cy="1030090"/>
          </a:xfrm>
          <a:prstGeom prst="rect">
            <a:avLst/>
          </a:prstGeom>
          <a:noFill/>
        </p:spPr>
        <p:txBody>
          <a:bodyPr vert="vert270" wrap="none" rtlCol="0" anchor="t" anchorCtr="0">
            <a:spAutoFit/>
          </a:bodyPr>
          <a:lstStyle/>
          <a:p>
            <a:r>
              <a:rPr lang="en-US" sz="1400" dirty="0"/>
              <a:t>Drug 2 dose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919626" y="2466084"/>
                <a:ext cx="2233217" cy="630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626" y="2466084"/>
                <a:ext cx="2233217" cy="630109"/>
              </a:xfrm>
              <a:prstGeom prst="rect">
                <a:avLst/>
              </a:prstGeom>
              <a:blipFill>
                <a:blip r:embed="rId4"/>
                <a:stretch>
                  <a:fillRect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5657700" y="1976491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dose</a:t>
            </a:r>
            <a:r>
              <a:rPr lang="en-US" sz="1400" dirty="0"/>
              <a:t> of two drugs</a:t>
            </a:r>
          </a:p>
        </p:txBody>
      </p:sp>
      <p:sp>
        <p:nvSpPr>
          <p:cNvPr id="45" name="Down Arrow 44"/>
          <p:cNvSpPr/>
          <p:nvPr/>
        </p:nvSpPr>
        <p:spPr>
          <a:xfrm rot="19164087">
            <a:off x="6868330" y="3210793"/>
            <a:ext cx="237744" cy="231679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2714917">
            <a:off x="5641809" y="3187754"/>
            <a:ext cx="237744" cy="231679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912619" y="3469489"/>
            <a:ext cx="150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effect with only drug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43652" y="3470404"/>
            <a:ext cx="150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effect with only drug 2</a:t>
            </a:r>
          </a:p>
        </p:txBody>
      </p:sp>
      <p:sp>
        <p:nvSpPr>
          <p:cNvPr id="49" name="Down Arrow 48"/>
          <p:cNvSpPr/>
          <p:nvPr/>
        </p:nvSpPr>
        <p:spPr>
          <a:xfrm rot="13389083">
            <a:off x="6051191" y="2285997"/>
            <a:ext cx="200918" cy="195792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8210917" flipH="1">
            <a:off x="6474783" y="2285996"/>
            <a:ext cx="200918" cy="195792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81850" y="6603077"/>
            <a:ext cx="1962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solidFill>
                  <a:srgbClr val="222222"/>
                </a:solidFill>
              </a:rPr>
              <a:t>Yadav, </a:t>
            </a:r>
            <a:r>
              <a:rPr lang="en-US" sz="1000" b="1" i="1" dirty="0" err="1">
                <a:solidFill>
                  <a:srgbClr val="222222"/>
                </a:solidFill>
              </a:rPr>
              <a:t>Bhagwan</a:t>
            </a:r>
            <a:r>
              <a:rPr lang="en-US" sz="1000" b="1" i="1" dirty="0">
                <a:solidFill>
                  <a:srgbClr val="222222"/>
                </a:solidFill>
              </a:rPr>
              <a:t>, et al., 2015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6583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Why we want drug synergy?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Single agent dose not achieve good therapeutic effect in complex disease (like cancer)</a:t>
            </a:r>
          </a:p>
          <a:p>
            <a:pPr lvl="1"/>
            <a:r>
              <a:rPr lang="en-US" sz="1800" dirty="0"/>
              <a:t>lack of efficacy: various CDK inhibitors</a:t>
            </a:r>
          </a:p>
          <a:p>
            <a:pPr lvl="1"/>
            <a:r>
              <a:rPr lang="en-US" sz="1800" dirty="0"/>
              <a:t>toxicity: BCL-2 inhibitors in solid tumor</a:t>
            </a:r>
          </a:p>
          <a:p>
            <a:pPr lvl="1"/>
            <a:r>
              <a:rPr lang="en-US" sz="1800" dirty="0"/>
              <a:t>drug resistance: farnesyltransferase inhibitors</a:t>
            </a:r>
          </a:p>
          <a:p>
            <a:pPr lvl="1"/>
            <a:endParaRPr lang="en-US" sz="1800" dirty="0"/>
          </a:p>
          <a:p>
            <a:r>
              <a:rPr lang="en-US" sz="2000" b="1" dirty="0">
                <a:solidFill>
                  <a:schemeClr val="accent1"/>
                </a:solidFill>
              </a:rPr>
              <a:t>Multi-drug therapy could potential overcome these problems</a:t>
            </a:r>
          </a:p>
          <a:p>
            <a:pPr lvl="1"/>
            <a:r>
              <a:rPr lang="en-US" sz="1800" dirty="0"/>
              <a:t>better therapeutic effect</a:t>
            </a:r>
          </a:p>
          <a:p>
            <a:pPr lvl="1"/>
            <a:r>
              <a:rPr lang="en-US" sz="1800" dirty="0"/>
              <a:t>reduced drug toxicity</a:t>
            </a:r>
          </a:p>
          <a:p>
            <a:pPr lvl="1"/>
            <a:r>
              <a:rPr lang="en-US" sz="1800" dirty="0"/>
              <a:t>delayed drug resistance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0364" y="6304002"/>
            <a:ext cx="18165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 err="1"/>
              <a:t>Vogler</a:t>
            </a:r>
            <a:r>
              <a:rPr lang="en-US" sz="1000" b="1" i="1" dirty="0"/>
              <a:t>, </a:t>
            </a:r>
            <a:r>
              <a:rPr lang="en-US" sz="1000" b="1" i="1" dirty="0" err="1"/>
              <a:t>Meike</a:t>
            </a:r>
            <a:r>
              <a:rPr lang="en-US" sz="1000" b="1" i="1" dirty="0"/>
              <a:t>. 2014.</a:t>
            </a:r>
          </a:p>
          <a:p>
            <a:r>
              <a:rPr lang="da-DK" sz="1000" b="1" i="1" dirty="0"/>
              <a:t>Asghar, Uzma, et al. 2015.</a:t>
            </a:r>
          </a:p>
          <a:p>
            <a:r>
              <a:rPr lang="en-US" sz="1000" b="1" i="1" dirty="0"/>
              <a:t>Chapman, Paul B. 2013.</a:t>
            </a:r>
          </a:p>
        </p:txBody>
      </p:sp>
    </p:spTree>
    <p:extLst>
      <p:ext uri="{BB962C8B-B14F-4D97-AF65-F5344CB8AC3E}">
        <p14:creationId xmlns:p14="http://schemas.microsoft.com/office/powerpoint/2010/main" val="49967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How drug synergy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1"/>
            <a:ext cx="6463043" cy="509922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</a:t>
            </a:r>
            <a:r>
              <a:rPr lang="en-US" sz="2000" b="1" dirty="0" smtClean="0">
                <a:solidFill>
                  <a:schemeClr val="accent1"/>
                </a:solidFill>
              </a:rPr>
              <a:t>harmacokinetic </a:t>
            </a:r>
            <a:r>
              <a:rPr lang="en-US" sz="2000" b="1" dirty="0">
                <a:solidFill>
                  <a:schemeClr val="accent1"/>
                </a:solidFill>
              </a:rPr>
              <a:t>synergy</a:t>
            </a:r>
          </a:p>
          <a:p>
            <a:pPr marL="457200" lvl="1" indent="0">
              <a:buNone/>
            </a:pPr>
            <a:r>
              <a:rPr lang="en-US" sz="1800" dirty="0"/>
              <a:t>one drug regulate the absorption, distribution, metabolism and excretion (ADME) of another drug</a:t>
            </a:r>
          </a:p>
          <a:p>
            <a:pPr lvl="2"/>
            <a:r>
              <a:rPr lang="en-US" sz="1600" dirty="0" err="1"/>
              <a:t>eg</a:t>
            </a:r>
            <a:r>
              <a:rPr lang="en-US" sz="1600" dirty="0"/>
              <a:t>. Some drug reduces the motility of the small intestine, then it can </a:t>
            </a:r>
            <a:r>
              <a:rPr lang="en-US" sz="1600" dirty="0" err="1"/>
              <a:t>inrease</a:t>
            </a:r>
            <a:r>
              <a:rPr lang="en-US" sz="1600" dirty="0"/>
              <a:t> the absorption of many drugs in the small intestine</a:t>
            </a:r>
          </a:p>
          <a:p>
            <a:endParaRPr lang="en-US" sz="2000" b="1" dirty="0" smtClean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accent1"/>
                </a:solidFill>
              </a:rPr>
              <a:t>P</a:t>
            </a:r>
            <a:r>
              <a:rPr lang="en-US" sz="2000" b="1" dirty="0" smtClean="0">
                <a:solidFill>
                  <a:schemeClr val="accent1"/>
                </a:solidFill>
              </a:rPr>
              <a:t>harmacodynamical </a:t>
            </a:r>
            <a:r>
              <a:rPr lang="en-US" sz="2000" b="1" dirty="0">
                <a:solidFill>
                  <a:schemeClr val="accent1"/>
                </a:solidFill>
              </a:rPr>
              <a:t>synergy</a:t>
            </a:r>
          </a:p>
          <a:p>
            <a:pPr marL="457200" lvl="1" indent="0">
              <a:buNone/>
            </a:pPr>
            <a:r>
              <a:rPr lang="en-US" sz="1800" dirty="0"/>
              <a:t>two drug cooperate in their mechanism of action</a:t>
            </a:r>
          </a:p>
          <a:p>
            <a:pPr lvl="2"/>
            <a:r>
              <a:rPr lang="en-US" sz="1600" dirty="0" err="1"/>
              <a:t>eg</a:t>
            </a:r>
            <a:r>
              <a:rPr lang="en-US" sz="1600" dirty="0"/>
              <a:t>. Cisplatin </a:t>
            </a:r>
            <a:r>
              <a:rPr lang="en-US" sz="1600" dirty="0">
                <a:cs typeface="Arial" panose="020B0604020202020204" pitchFamily="34" charset="0"/>
              </a:rPr>
              <a:t>&amp;</a:t>
            </a:r>
            <a:r>
              <a:rPr lang="en-US" sz="1600" dirty="0"/>
              <a:t> </a:t>
            </a:r>
            <a:r>
              <a:rPr lang="en-US" sz="1600" dirty="0" err="1"/>
              <a:t>irinotecan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Cisplatin intercalates DNA (this effect could be partially reduced by TOP I), irinotecan inhibit TOP I, thus could offset this activity.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7066" y="2430434"/>
            <a:ext cx="191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Usually hard to see in cell level.</a:t>
            </a:r>
          </a:p>
        </p:txBody>
      </p:sp>
    </p:spTree>
    <p:extLst>
      <p:ext uri="{BB962C8B-B14F-4D97-AF65-F5344CB8AC3E}">
        <p14:creationId xmlns:p14="http://schemas.microsoft.com/office/powerpoint/2010/main" val="1744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How to identify synergistic 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Inference based on MOA</a:t>
            </a:r>
          </a:p>
          <a:p>
            <a:pPr lvl="1"/>
            <a:r>
              <a:rPr lang="en-US" altLang="zh-CN" sz="1800" dirty="0"/>
              <a:t>may work in some simple scenario: cocktails for AIDS</a:t>
            </a:r>
            <a:endParaRPr lang="en-US" sz="1800" dirty="0"/>
          </a:p>
          <a:p>
            <a:pPr lvl="1"/>
            <a:r>
              <a:rPr lang="en-US" sz="1800" dirty="0"/>
              <a:t>The mechanism of drug synergy is highly diverse, and largely unknown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Screening</a:t>
            </a:r>
          </a:p>
          <a:p>
            <a:pPr lvl="1"/>
            <a:r>
              <a:rPr lang="en-US" sz="1800" b="1" i="1" dirty="0"/>
              <a:t>in vivo </a:t>
            </a:r>
            <a:r>
              <a:rPr lang="en-US" sz="1800" b="1" dirty="0"/>
              <a:t>screening</a:t>
            </a:r>
          </a:p>
          <a:p>
            <a:pPr marL="457200" lvl="1" indent="0">
              <a:buNone/>
            </a:pPr>
            <a:r>
              <a:rPr lang="en-US" sz="1800" dirty="0"/>
              <a:t>Cost issue: # of combination increase exponentially</a:t>
            </a:r>
          </a:p>
          <a:p>
            <a:pPr lvl="1"/>
            <a:r>
              <a:rPr lang="en-US" sz="1800" b="1" i="1" dirty="0"/>
              <a:t>in </a:t>
            </a:r>
            <a:r>
              <a:rPr lang="en-US" sz="1800" b="1" i="1" dirty="0" err="1"/>
              <a:t>silico</a:t>
            </a:r>
            <a:r>
              <a:rPr lang="en-US" sz="1800" b="1" i="1" dirty="0"/>
              <a:t> </a:t>
            </a:r>
            <a:r>
              <a:rPr lang="en-US" sz="1800" b="1" dirty="0"/>
              <a:t>screening</a:t>
            </a:r>
          </a:p>
          <a:p>
            <a:pPr marL="457200" lvl="1" indent="0">
              <a:buNone/>
            </a:pPr>
            <a:r>
              <a:rPr lang="en-US" sz="1800" dirty="0"/>
              <a:t>identify promising hits</a:t>
            </a:r>
          </a:p>
          <a:p>
            <a:pPr marL="457200" lvl="1" indent="0">
              <a:buNone/>
            </a:pPr>
            <a:r>
              <a:rPr lang="en-US" sz="1800" dirty="0"/>
              <a:t>reduce the # of combination to </a:t>
            </a:r>
            <a:r>
              <a:rPr lang="en-US" sz="1800" dirty="0" smtClean="0"/>
              <a:t>validate</a:t>
            </a: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803495" y="3801762"/>
            <a:ext cx="3086100" cy="2875958"/>
            <a:chOff x="5495925" y="3887535"/>
            <a:chExt cx="3086100" cy="28759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529"/>
            <a:stretch/>
          </p:blipFill>
          <p:spPr>
            <a:xfrm>
              <a:off x="5495925" y="3887535"/>
              <a:ext cx="3086100" cy="287595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705725" y="3887535"/>
              <a:ext cx="8763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1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1524</TotalTime>
  <Words>3366</Words>
  <Application>Microsoft Office PowerPoint</Application>
  <PresentationFormat>On-screen Show (4:3)</PresentationFormat>
  <Paragraphs>755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等线</vt:lpstr>
      <vt:lpstr>方正舒体</vt:lpstr>
      <vt:lpstr>SimSun</vt:lpstr>
      <vt:lpstr>Arial</vt:lpstr>
      <vt:lpstr>Calibri</vt:lpstr>
      <vt:lpstr>Cambria Math</vt:lpstr>
      <vt:lpstr>Garamond</vt:lpstr>
      <vt:lpstr>Times New Roman</vt:lpstr>
      <vt:lpstr>Wingdings 3</vt:lpstr>
      <vt:lpstr>Organic</vt:lpstr>
      <vt:lpstr>Committee Meeting</vt:lpstr>
      <vt:lpstr>Outline</vt:lpstr>
      <vt:lpstr>Outline</vt:lpstr>
      <vt:lpstr>What is drug synergy? </vt:lpstr>
      <vt:lpstr>Bliss independence model</vt:lpstr>
      <vt:lpstr>Loewe additivity model</vt:lpstr>
      <vt:lpstr>Why we want drug synergy?</vt:lpstr>
      <vt:lpstr>How drug synergy occur?</vt:lpstr>
      <vt:lpstr>How to identify synergistic pairs?</vt:lpstr>
      <vt:lpstr>How to identify synergistic pairs?</vt:lpstr>
      <vt:lpstr>Computational approach</vt:lpstr>
      <vt:lpstr>DREAM 7 drug synergy data set</vt:lpstr>
      <vt:lpstr>Performance evaluation</vt:lpstr>
      <vt:lpstr>Drug Induced Genomic Residual effect (DIGRE)</vt:lpstr>
      <vt:lpstr>Assumption: sequential drug addition</vt:lpstr>
      <vt:lpstr>How to quantify the contribution of drug A?</vt:lpstr>
      <vt:lpstr>How to compare drug similarity?</vt:lpstr>
      <vt:lpstr>DIGRE workflow and performance </vt:lpstr>
      <vt:lpstr>Model improvement</vt:lpstr>
      <vt:lpstr>Implementation</vt:lpstr>
      <vt:lpstr>Biological Validation</vt:lpstr>
      <vt:lpstr>Gene expression profile clustering</vt:lpstr>
      <vt:lpstr>DIGRE analysis</vt:lpstr>
      <vt:lpstr>Top ranked pairs</vt:lpstr>
      <vt:lpstr>Future plan</vt:lpstr>
      <vt:lpstr>Outline</vt:lpstr>
      <vt:lpstr>CircRNA</vt:lpstr>
      <vt:lpstr>CircRNA detection</vt:lpstr>
      <vt:lpstr>Motivation</vt:lpstr>
      <vt:lpstr>Workflow</vt:lpstr>
      <vt:lpstr>Competitive alignment</vt:lpstr>
      <vt:lpstr>Filtering</vt:lpstr>
      <vt:lpstr>Preliminary validation</vt:lpstr>
      <vt:lpstr>Summary statistics</vt:lpstr>
      <vt:lpstr>Future plan</vt:lpstr>
      <vt:lpstr>Acknowledgement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Tool to Detect RBP Bound CircRNA in CLIP-Seq Dataset</dc:title>
  <dc:creator>Minzhe Zhang</dc:creator>
  <cp:lastModifiedBy>Minzhe Zhang</cp:lastModifiedBy>
  <cp:revision>86</cp:revision>
  <dcterms:created xsi:type="dcterms:W3CDTF">2017-04-12T16:52:08Z</dcterms:created>
  <dcterms:modified xsi:type="dcterms:W3CDTF">2017-04-17T20:08:59Z</dcterms:modified>
</cp:coreProperties>
</file>