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67" r:id="rId2"/>
    <p:sldId id="293" r:id="rId3"/>
    <p:sldId id="294" r:id="rId4"/>
    <p:sldId id="273" r:id="rId5"/>
    <p:sldId id="307" r:id="rId6"/>
    <p:sldId id="271" r:id="rId7"/>
    <p:sldId id="298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99" r:id="rId16"/>
    <p:sldId id="300" r:id="rId17"/>
    <p:sldId id="308" r:id="rId18"/>
    <p:sldId id="283" r:id="rId19"/>
    <p:sldId id="284" r:id="rId20"/>
    <p:sldId id="301" r:id="rId21"/>
    <p:sldId id="285" r:id="rId22"/>
    <p:sldId id="287" r:id="rId23"/>
    <p:sldId id="302" r:id="rId24"/>
    <p:sldId id="303" r:id="rId25"/>
    <p:sldId id="288" r:id="rId26"/>
    <p:sldId id="289" r:id="rId27"/>
    <p:sldId id="290" r:id="rId28"/>
    <p:sldId id="286" r:id="rId29"/>
    <p:sldId id="291" r:id="rId30"/>
    <p:sldId id="295" r:id="rId31"/>
    <p:sldId id="258" r:id="rId32"/>
    <p:sldId id="304" r:id="rId33"/>
    <p:sldId id="259" r:id="rId34"/>
    <p:sldId id="305" r:id="rId35"/>
    <p:sldId id="260" r:id="rId36"/>
    <p:sldId id="306" r:id="rId37"/>
    <p:sldId id="264" r:id="rId38"/>
    <p:sldId id="262" r:id="rId39"/>
    <p:sldId id="263" r:id="rId40"/>
    <p:sldId id="265" r:id="rId41"/>
    <p:sldId id="296" r:id="rId42"/>
    <p:sldId id="266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4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1" autoAdjust="0"/>
    <p:restoredTop sz="93256" autoAdjust="0"/>
  </p:normalViewPr>
  <p:slideViewPr>
    <p:cSldViewPr snapToGrid="0">
      <p:cViewPr varScale="1">
        <p:scale>
          <a:sx n="107" d="100"/>
          <a:sy n="107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C804A7-BD00-4D79-9E58-FDBC6B7FFEB2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63EBA-38AC-44FA-A65F-BC3E0C70E75F}">
      <dgm:prSet phldrT="[Text]" custT="1"/>
      <dgm:spPr/>
      <dgm:t>
        <a:bodyPr/>
        <a:lstStyle/>
        <a:p>
          <a:r>
            <a:rPr lang="en-US" sz="1800" dirty="0" smtClean="0"/>
            <a:t>Original KEGG </a:t>
          </a:r>
          <a:r>
            <a:rPr lang="en-US" sz="1800" dirty="0" smtClean="0"/>
            <a:t>Pathway</a:t>
          </a:r>
          <a:endParaRPr lang="en-US" sz="1800" dirty="0"/>
        </a:p>
      </dgm:t>
    </dgm:pt>
    <dgm:pt modelId="{1D736139-3358-40AD-A183-548154C91BF1}" type="parTrans" cxnId="{C1407160-0FFD-47CC-AF05-F1F340FB2919}">
      <dgm:prSet/>
      <dgm:spPr/>
      <dgm:t>
        <a:bodyPr/>
        <a:lstStyle/>
        <a:p>
          <a:endParaRPr lang="en-US" sz="1600"/>
        </a:p>
      </dgm:t>
    </dgm:pt>
    <dgm:pt modelId="{17300ADB-E316-4CA0-BD62-26977EB3B168}" type="sibTrans" cxnId="{C1407160-0FFD-47CC-AF05-F1F340FB2919}">
      <dgm:prSet/>
      <dgm:spPr/>
      <dgm:t>
        <a:bodyPr/>
        <a:lstStyle/>
        <a:p>
          <a:endParaRPr lang="en-US" sz="1600"/>
        </a:p>
      </dgm:t>
    </dgm:pt>
    <dgm:pt modelId="{50E5AE59-8442-4EDC-B79A-A5F0E0220909}">
      <dgm:prSet phldrT="[Text]" custT="1"/>
      <dgm:spPr/>
      <dgm:t>
        <a:bodyPr/>
        <a:lstStyle/>
        <a:p>
          <a:r>
            <a:rPr lang="en-US" sz="2400" dirty="0" smtClean="0"/>
            <a:t>CGP pathway</a:t>
          </a:r>
          <a:endParaRPr lang="en-US" sz="2400" dirty="0"/>
        </a:p>
      </dgm:t>
    </dgm:pt>
    <dgm:pt modelId="{EBB99D83-6D08-4A62-96BD-16CB11E35DC7}" type="parTrans" cxnId="{885B9DB1-5577-46E8-8DD5-373D8CA3D337}">
      <dgm:prSet/>
      <dgm:spPr/>
      <dgm:t>
        <a:bodyPr/>
        <a:lstStyle/>
        <a:p>
          <a:endParaRPr lang="en-US" sz="1600"/>
        </a:p>
      </dgm:t>
    </dgm:pt>
    <dgm:pt modelId="{560EF941-748D-4DD2-8656-E1BCE031C4A3}" type="sibTrans" cxnId="{885B9DB1-5577-46E8-8DD5-373D8CA3D337}">
      <dgm:prSet/>
      <dgm:spPr/>
      <dgm:t>
        <a:bodyPr/>
        <a:lstStyle/>
        <a:p>
          <a:endParaRPr lang="en-US" sz="1600"/>
        </a:p>
      </dgm:t>
    </dgm:pt>
    <dgm:pt modelId="{1C4E0135-B066-43E2-8DFF-F918AC0805F9}">
      <dgm:prSet phldrT="[Text]" custT="1"/>
      <dgm:spPr/>
      <dgm:t>
        <a:bodyPr/>
        <a:lstStyle/>
        <a:p>
          <a:r>
            <a:rPr lang="en-US" sz="1800" dirty="0" smtClean="0"/>
            <a:t>Updated </a:t>
          </a:r>
          <a:r>
            <a:rPr lang="en-US" sz="1800" dirty="0" smtClean="0"/>
            <a:t>KEGG Pathway</a:t>
          </a:r>
          <a:endParaRPr lang="en-US" sz="1800" dirty="0"/>
        </a:p>
      </dgm:t>
    </dgm:pt>
    <dgm:pt modelId="{68E7BC48-C34D-4B39-A187-0F429AD0EDBE}" type="parTrans" cxnId="{717FFDA2-5944-402A-B857-3B675BADB26B}">
      <dgm:prSet/>
      <dgm:spPr/>
      <dgm:t>
        <a:bodyPr/>
        <a:lstStyle/>
        <a:p>
          <a:endParaRPr lang="en-US" sz="1600"/>
        </a:p>
      </dgm:t>
    </dgm:pt>
    <dgm:pt modelId="{FBE1D061-6ABC-4D6B-A478-C6884E3F1FE6}" type="sibTrans" cxnId="{717FFDA2-5944-402A-B857-3B675BADB26B}">
      <dgm:prSet/>
      <dgm:spPr/>
      <dgm:t>
        <a:bodyPr/>
        <a:lstStyle/>
        <a:p>
          <a:endParaRPr lang="en-US" sz="1600"/>
        </a:p>
      </dgm:t>
    </dgm:pt>
    <dgm:pt modelId="{63572C5B-5438-4C6E-86B8-5C6E9D263B8F}">
      <dgm:prSet phldrT="[Text]" custT="1"/>
      <dgm:spPr/>
      <dgm:t>
        <a:bodyPr/>
        <a:lstStyle/>
        <a:p>
          <a:r>
            <a:rPr lang="en-US" sz="2400" dirty="0" smtClean="0"/>
            <a:t>CGP pathway</a:t>
          </a:r>
          <a:endParaRPr lang="en-US" sz="2400" dirty="0"/>
        </a:p>
      </dgm:t>
    </dgm:pt>
    <dgm:pt modelId="{C964BD19-D8F3-41BB-9361-D8EBDF58E953}" type="parTrans" cxnId="{8E59BFC1-C402-4073-9539-8EDD188CD6C7}">
      <dgm:prSet/>
      <dgm:spPr/>
      <dgm:t>
        <a:bodyPr/>
        <a:lstStyle/>
        <a:p>
          <a:endParaRPr lang="en-US" sz="1600"/>
        </a:p>
      </dgm:t>
    </dgm:pt>
    <dgm:pt modelId="{F23CAC37-026D-4BED-8E1E-F9D2AD412935}" type="sibTrans" cxnId="{8E59BFC1-C402-4073-9539-8EDD188CD6C7}">
      <dgm:prSet/>
      <dgm:spPr/>
      <dgm:t>
        <a:bodyPr/>
        <a:lstStyle/>
        <a:p>
          <a:endParaRPr lang="en-US" sz="1600"/>
        </a:p>
      </dgm:t>
    </dgm:pt>
    <dgm:pt modelId="{E8CC7C9E-A55B-479B-8144-DE1B84705C7E}">
      <dgm:prSet phldrT="[Text]" custT="1"/>
      <dgm:spPr/>
      <dgm:t>
        <a:bodyPr/>
        <a:lstStyle/>
        <a:p>
          <a:r>
            <a:rPr lang="en-US" sz="1600" dirty="0" smtClean="0"/>
            <a:t>1537 activations</a:t>
          </a:r>
          <a:endParaRPr lang="en-US" sz="1600" dirty="0"/>
        </a:p>
      </dgm:t>
    </dgm:pt>
    <dgm:pt modelId="{C70CC8A9-5B6A-4293-A5A3-554B327CC8A0}" type="parTrans" cxnId="{87F20FAF-8B7C-47D0-98B4-242BC2461C0D}">
      <dgm:prSet/>
      <dgm:spPr/>
      <dgm:t>
        <a:bodyPr/>
        <a:lstStyle/>
        <a:p>
          <a:endParaRPr lang="en-US" sz="1600"/>
        </a:p>
      </dgm:t>
    </dgm:pt>
    <dgm:pt modelId="{D3E6F4CB-41D5-4FBB-B139-70C00B8E13A0}" type="sibTrans" cxnId="{87F20FAF-8B7C-47D0-98B4-242BC2461C0D}">
      <dgm:prSet/>
      <dgm:spPr/>
      <dgm:t>
        <a:bodyPr/>
        <a:lstStyle/>
        <a:p>
          <a:endParaRPr lang="en-US" sz="1600"/>
        </a:p>
      </dgm:t>
    </dgm:pt>
    <dgm:pt modelId="{63E13E7A-30FF-4D05-9939-F500000F6725}">
      <dgm:prSet phldrT="[Text]" custT="1"/>
      <dgm:spPr/>
      <dgm:t>
        <a:bodyPr/>
        <a:lstStyle/>
        <a:p>
          <a:r>
            <a:rPr lang="en-US" sz="1600" dirty="0" smtClean="0"/>
            <a:t>645 inhibitions</a:t>
          </a:r>
          <a:endParaRPr lang="en-US" sz="1600" dirty="0"/>
        </a:p>
      </dgm:t>
    </dgm:pt>
    <dgm:pt modelId="{5536DF40-A4CB-4F88-AA7B-9C79FA881854}" type="parTrans" cxnId="{5CC8035B-9080-4673-A3ED-B42E277F442F}">
      <dgm:prSet/>
      <dgm:spPr/>
      <dgm:t>
        <a:bodyPr/>
        <a:lstStyle/>
        <a:p>
          <a:endParaRPr lang="en-US" sz="1600"/>
        </a:p>
      </dgm:t>
    </dgm:pt>
    <dgm:pt modelId="{E6A4B8A5-19DA-43C6-A954-45C860589E91}" type="sibTrans" cxnId="{5CC8035B-9080-4673-A3ED-B42E277F442F}">
      <dgm:prSet/>
      <dgm:spPr/>
      <dgm:t>
        <a:bodyPr/>
        <a:lstStyle/>
        <a:p>
          <a:endParaRPr lang="en-US" sz="1600"/>
        </a:p>
      </dgm:t>
    </dgm:pt>
    <dgm:pt modelId="{8D2FED8F-E75B-48D8-B7BE-EDD23A66345C}">
      <dgm:prSet phldrT="[Text]" custT="1"/>
      <dgm:spPr/>
      <dgm:t>
        <a:bodyPr/>
        <a:lstStyle/>
        <a:p>
          <a:r>
            <a:rPr lang="en-US" sz="1600" dirty="0" smtClean="0"/>
            <a:t>835 genes</a:t>
          </a:r>
          <a:endParaRPr lang="en-US" sz="1600" dirty="0"/>
        </a:p>
      </dgm:t>
    </dgm:pt>
    <dgm:pt modelId="{947471B9-F321-49A8-BBCE-3B7A2E985EEF}" type="parTrans" cxnId="{AB0763B1-4D1F-40E0-807E-D2C099D301C0}">
      <dgm:prSet/>
      <dgm:spPr/>
      <dgm:t>
        <a:bodyPr/>
        <a:lstStyle/>
        <a:p>
          <a:endParaRPr lang="en-US" sz="1600"/>
        </a:p>
      </dgm:t>
    </dgm:pt>
    <dgm:pt modelId="{88E09DD2-D04D-4F76-BF90-52933D3C2D39}" type="sibTrans" cxnId="{AB0763B1-4D1F-40E0-807E-D2C099D301C0}">
      <dgm:prSet/>
      <dgm:spPr/>
      <dgm:t>
        <a:bodyPr/>
        <a:lstStyle/>
        <a:p>
          <a:endParaRPr lang="en-US" sz="1600"/>
        </a:p>
      </dgm:t>
    </dgm:pt>
    <dgm:pt modelId="{AF14B5CC-1F62-4BF2-A352-8D485F4E31AA}">
      <dgm:prSet phldrT="[Text]" custT="1"/>
      <dgm:spPr/>
      <dgm:t>
        <a:bodyPr/>
        <a:lstStyle/>
        <a:p>
          <a:r>
            <a:rPr lang="en-US" sz="2400" dirty="0" smtClean="0"/>
            <a:t>GP pathway</a:t>
          </a:r>
          <a:endParaRPr lang="en-US" sz="2400" dirty="0"/>
        </a:p>
      </dgm:t>
    </dgm:pt>
    <dgm:pt modelId="{6E45C87A-F080-42E8-A2AE-0D17934F49D3}" type="parTrans" cxnId="{6C9A3DC6-21EA-4587-8564-DA169C07CFE5}">
      <dgm:prSet/>
      <dgm:spPr/>
      <dgm:t>
        <a:bodyPr/>
        <a:lstStyle/>
        <a:p>
          <a:endParaRPr lang="en-US" sz="1600"/>
        </a:p>
      </dgm:t>
    </dgm:pt>
    <dgm:pt modelId="{CA7EEEFE-F7EF-4EE6-BA87-BA1D9DC1403A}" type="sibTrans" cxnId="{6C9A3DC6-21EA-4587-8564-DA169C07CFE5}">
      <dgm:prSet/>
      <dgm:spPr/>
      <dgm:t>
        <a:bodyPr/>
        <a:lstStyle/>
        <a:p>
          <a:endParaRPr lang="en-US" sz="1600"/>
        </a:p>
      </dgm:t>
    </dgm:pt>
    <dgm:pt modelId="{F5A1B895-A4A6-4AE5-BA90-2EED6E88C275}">
      <dgm:prSet phldrT="[Text]" custT="1"/>
      <dgm:spPr/>
      <dgm:t>
        <a:bodyPr/>
        <a:lstStyle/>
        <a:p>
          <a:r>
            <a:rPr lang="en-US" sz="1600" dirty="0" smtClean="0"/>
            <a:t>2539 genes</a:t>
          </a:r>
          <a:endParaRPr lang="en-US" sz="1600" dirty="0"/>
        </a:p>
      </dgm:t>
    </dgm:pt>
    <dgm:pt modelId="{D476C8E2-AE78-44D4-9563-38DBCCCE43DA}" type="parTrans" cxnId="{8A75C216-2827-4B0A-A3BB-C9D99AC7C57C}">
      <dgm:prSet/>
      <dgm:spPr/>
      <dgm:t>
        <a:bodyPr/>
        <a:lstStyle/>
        <a:p>
          <a:endParaRPr lang="en-US" sz="1600"/>
        </a:p>
      </dgm:t>
    </dgm:pt>
    <dgm:pt modelId="{842EEB21-11ED-480E-B8D1-ABC3FCDADE85}" type="sibTrans" cxnId="{8A75C216-2827-4B0A-A3BB-C9D99AC7C57C}">
      <dgm:prSet/>
      <dgm:spPr/>
      <dgm:t>
        <a:bodyPr/>
        <a:lstStyle/>
        <a:p>
          <a:endParaRPr lang="en-US" sz="1600"/>
        </a:p>
      </dgm:t>
    </dgm:pt>
    <dgm:pt modelId="{62DD40C2-18D1-4233-BB99-5E92A45915AA}">
      <dgm:prSet phldrT="[Text]" custT="1"/>
      <dgm:spPr/>
      <dgm:t>
        <a:bodyPr/>
        <a:lstStyle/>
        <a:p>
          <a:r>
            <a:rPr lang="en-US" sz="1600" dirty="0" smtClean="0"/>
            <a:t>4492 activations</a:t>
          </a:r>
          <a:endParaRPr lang="en-US" sz="1600" dirty="0"/>
        </a:p>
      </dgm:t>
    </dgm:pt>
    <dgm:pt modelId="{D7DDAA9F-EC5F-4FFE-8CCD-EE70500F0080}" type="parTrans" cxnId="{BF8E36BA-C429-4D15-BFD5-B64AD8C35CD2}">
      <dgm:prSet/>
      <dgm:spPr/>
      <dgm:t>
        <a:bodyPr/>
        <a:lstStyle/>
        <a:p>
          <a:endParaRPr lang="en-US" sz="1600"/>
        </a:p>
      </dgm:t>
    </dgm:pt>
    <dgm:pt modelId="{B58669AD-B392-4C12-B544-352ADA36F792}" type="sibTrans" cxnId="{BF8E36BA-C429-4D15-BFD5-B64AD8C35CD2}">
      <dgm:prSet/>
      <dgm:spPr/>
      <dgm:t>
        <a:bodyPr/>
        <a:lstStyle/>
        <a:p>
          <a:endParaRPr lang="en-US" sz="1600"/>
        </a:p>
      </dgm:t>
    </dgm:pt>
    <dgm:pt modelId="{99795357-045D-4B78-ACFB-D16DD0140505}">
      <dgm:prSet phldrT="[Text]" custT="1"/>
      <dgm:spPr/>
      <dgm:t>
        <a:bodyPr/>
        <a:lstStyle/>
        <a:p>
          <a:r>
            <a:rPr lang="en-US" sz="1600" dirty="0" smtClean="0"/>
            <a:t>1713 inhibitions</a:t>
          </a:r>
          <a:endParaRPr lang="en-US" sz="1600" dirty="0"/>
        </a:p>
      </dgm:t>
    </dgm:pt>
    <dgm:pt modelId="{F5E642F5-ED9F-4A72-A98C-FC7E5F817FCA}" type="parTrans" cxnId="{033621F2-7D0C-4F71-9660-2677814B14D0}">
      <dgm:prSet/>
      <dgm:spPr/>
      <dgm:t>
        <a:bodyPr/>
        <a:lstStyle/>
        <a:p>
          <a:endParaRPr lang="en-US" sz="1600"/>
        </a:p>
      </dgm:t>
    </dgm:pt>
    <dgm:pt modelId="{3AAB6123-FC5B-4BF6-B95A-6BA93828C0B5}" type="sibTrans" cxnId="{033621F2-7D0C-4F71-9660-2677814B14D0}">
      <dgm:prSet/>
      <dgm:spPr/>
      <dgm:t>
        <a:bodyPr/>
        <a:lstStyle/>
        <a:p>
          <a:endParaRPr lang="en-US" sz="1600"/>
        </a:p>
      </dgm:t>
    </dgm:pt>
    <dgm:pt modelId="{E20980D2-F430-4914-980B-FB5E2D2906D3}">
      <dgm:prSet custT="1"/>
      <dgm:spPr/>
      <dgm:t>
        <a:bodyPr/>
        <a:lstStyle/>
        <a:p>
          <a:r>
            <a:rPr lang="en-US" sz="1600" dirty="0" smtClean="0"/>
            <a:t>932 genes</a:t>
          </a:r>
          <a:endParaRPr lang="en-US" sz="1600" dirty="0"/>
        </a:p>
      </dgm:t>
    </dgm:pt>
    <dgm:pt modelId="{E3E5ABEA-DB94-4F8D-8EB9-14BA1B3C4616}" type="parTrans" cxnId="{3730A5AB-F993-4A84-80E1-913BC30F1E58}">
      <dgm:prSet/>
      <dgm:spPr/>
      <dgm:t>
        <a:bodyPr/>
        <a:lstStyle/>
        <a:p>
          <a:endParaRPr lang="en-US" sz="1600"/>
        </a:p>
      </dgm:t>
    </dgm:pt>
    <dgm:pt modelId="{7AF35FDA-3E30-4C69-AA6A-A2D985751302}" type="sibTrans" cxnId="{3730A5AB-F993-4A84-80E1-913BC30F1E58}">
      <dgm:prSet/>
      <dgm:spPr/>
      <dgm:t>
        <a:bodyPr/>
        <a:lstStyle/>
        <a:p>
          <a:endParaRPr lang="en-US" sz="1600"/>
        </a:p>
      </dgm:t>
    </dgm:pt>
    <dgm:pt modelId="{74F2D874-0B07-4000-B79C-DDF0A3B3DF8B}">
      <dgm:prSet custT="1"/>
      <dgm:spPr/>
      <dgm:t>
        <a:bodyPr/>
        <a:lstStyle/>
        <a:p>
          <a:r>
            <a:rPr lang="en-US" sz="1600" dirty="0" smtClean="0"/>
            <a:t>1651 activations</a:t>
          </a:r>
          <a:endParaRPr lang="en-US" sz="1600" dirty="0"/>
        </a:p>
      </dgm:t>
    </dgm:pt>
    <dgm:pt modelId="{B0772FAB-348F-408E-803D-1F0E89096AF8}" type="parTrans" cxnId="{FBAA4CB9-E996-4CC7-AD5E-D601AA77CE0D}">
      <dgm:prSet/>
      <dgm:spPr/>
      <dgm:t>
        <a:bodyPr/>
        <a:lstStyle/>
        <a:p>
          <a:endParaRPr lang="en-US" sz="1600"/>
        </a:p>
      </dgm:t>
    </dgm:pt>
    <dgm:pt modelId="{665DDC38-66E0-41CD-8DA5-48355D0E5713}" type="sibTrans" cxnId="{FBAA4CB9-E996-4CC7-AD5E-D601AA77CE0D}">
      <dgm:prSet/>
      <dgm:spPr/>
      <dgm:t>
        <a:bodyPr/>
        <a:lstStyle/>
        <a:p>
          <a:endParaRPr lang="en-US" sz="1600"/>
        </a:p>
      </dgm:t>
    </dgm:pt>
    <dgm:pt modelId="{6051B1BE-0ACE-413F-AB86-5F12900F87EA}">
      <dgm:prSet custT="1"/>
      <dgm:spPr/>
      <dgm:t>
        <a:bodyPr/>
        <a:lstStyle/>
        <a:p>
          <a:r>
            <a:rPr lang="en-US" sz="1600" dirty="0" smtClean="0"/>
            <a:t>736 inhibitions</a:t>
          </a:r>
          <a:endParaRPr lang="en-US" sz="1600" dirty="0"/>
        </a:p>
      </dgm:t>
    </dgm:pt>
    <dgm:pt modelId="{6BECCCB5-5A6C-4807-8AB9-E68471915AAD}" type="parTrans" cxnId="{D2C7728D-F490-4058-B0DE-212A23358F1F}">
      <dgm:prSet/>
      <dgm:spPr/>
      <dgm:t>
        <a:bodyPr/>
        <a:lstStyle/>
        <a:p>
          <a:endParaRPr lang="en-US" sz="1600"/>
        </a:p>
      </dgm:t>
    </dgm:pt>
    <dgm:pt modelId="{291ED478-DCF8-445E-A419-9D754637C421}" type="sibTrans" cxnId="{D2C7728D-F490-4058-B0DE-212A23358F1F}">
      <dgm:prSet/>
      <dgm:spPr/>
      <dgm:t>
        <a:bodyPr/>
        <a:lstStyle/>
        <a:p>
          <a:endParaRPr lang="en-US" sz="1600"/>
        </a:p>
      </dgm:t>
    </dgm:pt>
    <dgm:pt modelId="{05C10F87-1380-4F06-AEF1-77C1F8036A6B}">
      <dgm:prSet custT="1"/>
      <dgm:spPr/>
      <dgm:t>
        <a:bodyPr/>
        <a:lstStyle/>
        <a:p>
          <a:r>
            <a:rPr lang="en-US" sz="2400" dirty="0" smtClean="0"/>
            <a:t>GP pathway</a:t>
          </a:r>
          <a:endParaRPr lang="en-US" sz="2400" dirty="0"/>
        </a:p>
      </dgm:t>
    </dgm:pt>
    <dgm:pt modelId="{CC327397-A10D-4C65-91F3-EB0A118CAC76}" type="parTrans" cxnId="{F4EA1297-BD63-459D-8838-59C083B72F13}">
      <dgm:prSet/>
      <dgm:spPr/>
      <dgm:t>
        <a:bodyPr/>
        <a:lstStyle/>
        <a:p>
          <a:endParaRPr lang="en-US" sz="1600"/>
        </a:p>
      </dgm:t>
    </dgm:pt>
    <dgm:pt modelId="{AADBD085-A31D-497B-A83E-FDC7C3D0EA74}" type="sibTrans" cxnId="{F4EA1297-BD63-459D-8838-59C083B72F13}">
      <dgm:prSet/>
      <dgm:spPr/>
      <dgm:t>
        <a:bodyPr/>
        <a:lstStyle/>
        <a:p>
          <a:endParaRPr lang="en-US" sz="1600"/>
        </a:p>
      </dgm:t>
    </dgm:pt>
    <dgm:pt modelId="{FF7E6E79-538F-4B31-A059-0998B5F5ED31}">
      <dgm:prSet custT="1"/>
      <dgm:spPr/>
      <dgm:t>
        <a:bodyPr/>
        <a:lstStyle/>
        <a:p>
          <a:r>
            <a:rPr lang="en-US" sz="1600" dirty="0" smtClean="0"/>
            <a:t>2709 genes</a:t>
          </a:r>
          <a:endParaRPr lang="en-US" sz="1600" dirty="0"/>
        </a:p>
      </dgm:t>
    </dgm:pt>
    <dgm:pt modelId="{7D28CAC5-3266-4726-9099-D8F7D297D2EC}" type="parTrans" cxnId="{39979FAF-A575-4322-9172-5FA133FBC25F}">
      <dgm:prSet/>
      <dgm:spPr/>
      <dgm:t>
        <a:bodyPr/>
        <a:lstStyle/>
        <a:p>
          <a:endParaRPr lang="en-US" sz="1600"/>
        </a:p>
      </dgm:t>
    </dgm:pt>
    <dgm:pt modelId="{5344470F-00FF-4986-8DC6-F0C5549472F3}" type="sibTrans" cxnId="{39979FAF-A575-4322-9172-5FA133FBC25F}">
      <dgm:prSet/>
      <dgm:spPr/>
      <dgm:t>
        <a:bodyPr/>
        <a:lstStyle/>
        <a:p>
          <a:endParaRPr lang="en-US" sz="1600"/>
        </a:p>
      </dgm:t>
    </dgm:pt>
    <dgm:pt modelId="{817C3812-B005-4383-B56A-68C403B59EC9}">
      <dgm:prSet custT="1"/>
      <dgm:spPr/>
      <dgm:t>
        <a:bodyPr/>
        <a:lstStyle/>
        <a:p>
          <a:r>
            <a:rPr lang="en-US" sz="1600" dirty="0" smtClean="0"/>
            <a:t>6898 activations</a:t>
          </a:r>
          <a:endParaRPr lang="en-US" sz="1600" dirty="0"/>
        </a:p>
      </dgm:t>
    </dgm:pt>
    <dgm:pt modelId="{E7096329-2987-4007-BDF6-D4B10EB7E28F}" type="parTrans" cxnId="{B8F38623-F268-4E98-9DFF-B674A0E12F34}">
      <dgm:prSet/>
      <dgm:spPr/>
      <dgm:t>
        <a:bodyPr/>
        <a:lstStyle/>
        <a:p>
          <a:endParaRPr lang="en-US" sz="1600"/>
        </a:p>
      </dgm:t>
    </dgm:pt>
    <dgm:pt modelId="{49B2B852-01EE-47FA-B4C6-334FC4783AD4}" type="sibTrans" cxnId="{B8F38623-F268-4E98-9DFF-B674A0E12F34}">
      <dgm:prSet/>
      <dgm:spPr/>
      <dgm:t>
        <a:bodyPr/>
        <a:lstStyle/>
        <a:p>
          <a:endParaRPr lang="en-US" sz="1600"/>
        </a:p>
      </dgm:t>
    </dgm:pt>
    <dgm:pt modelId="{2D4A168C-12F4-41E0-B55B-E2669EB4110E}">
      <dgm:prSet custT="1"/>
      <dgm:spPr/>
      <dgm:t>
        <a:bodyPr/>
        <a:lstStyle/>
        <a:p>
          <a:r>
            <a:rPr lang="en-US" sz="1600" dirty="0" smtClean="0"/>
            <a:t>1399 inhibitions</a:t>
          </a:r>
          <a:endParaRPr lang="en-US" sz="1600" dirty="0"/>
        </a:p>
      </dgm:t>
    </dgm:pt>
    <dgm:pt modelId="{DFD28376-3C6E-421D-B149-42153F07DD85}" type="parTrans" cxnId="{4C9A97F3-E1A0-4CE4-8313-3CEB61BD5B42}">
      <dgm:prSet/>
      <dgm:spPr/>
      <dgm:t>
        <a:bodyPr/>
        <a:lstStyle/>
        <a:p>
          <a:endParaRPr lang="en-US" sz="1600"/>
        </a:p>
      </dgm:t>
    </dgm:pt>
    <dgm:pt modelId="{4DEDBB9F-547D-4788-AB34-49A0FF6D95B5}" type="sibTrans" cxnId="{4C9A97F3-E1A0-4CE4-8313-3CEB61BD5B42}">
      <dgm:prSet/>
      <dgm:spPr/>
      <dgm:t>
        <a:bodyPr/>
        <a:lstStyle/>
        <a:p>
          <a:endParaRPr lang="en-US" sz="1600"/>
        </a:p>
      </dgm:t>
    </dgm:pt>
    <dgm:pt modelId="{15C72535-CEE6-434A-A416-58D5067EDBE3}" type="pres">
      <dgm:prSet presAssocID="{14C804A7-BD00-4D79-9E58-FDBC6B7FFEB2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D498EB-95F4-4E95-BB39-9B9C12D461CE}" type="pres">
      <dgm:prSet presAssocID="{4B863EBA-38AC-44FA-A65F-BC3E0C70E75F}" presName="compNode" presStyleCnt="0"/>
      <dgm:spPr/>
    </dgm:pt>
    <dgm:pt modelId="{B17913ED-8218-4D51-983A-2E194C0CD948}" type="pres">
      <dgm:prSet presAssocID="{4B863EBA-38AC-44FA-A65F-BC3E0C70E75F}" presName="childRect" presStyleLbl="bgAcc1" presStyleIdx="0" presStyleCnt="2" custScaleY="1616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99A3F-E8A7-4018-ABF5-AB8AB1043FA4}" type="pres">
      <dgm:prSet presAssocID="{4B863EBA-38AC-44FA-A65F-BC3E0C70E75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E5ED88-B682-4883-AED7-B70D427617EC}" type="pres">
      <dgm:prSet presAssocID="{4B863EBA-38AC-44FA-A65F-BC3E0C70E75F}" presName="parentRect" presStyleLbl="alignNode1" presStyleIdx="0" presStyleCnt="2" custLinFactNeighborX="-20848" custLinFactNeighborY="-1031"/>
      <dgm:spPr/>
      <dgm:t>
        <a:bodyPr/>
        <a:lstStyle/>
        <a:p>
          <a:endParaRPr lang="en-US"/>
        </a:p>
      </dgm:t>
    </dgm:pt>
    <dgm:pt modelId="{63FF90D6-A7F3-45AC-814F-82CC46DE618A}" type="pres">
      <dgm:prSet presAssocID="{4B863EBA-38AC-44FA-A65F-BC3E0C70E75F}" presName="adorn" presStyleLbl="fgAccFollowNod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061CF76-38E4-49FA-A9C0-A1BF73F70B62}" type="pres">
      <dgm:prSet presAssocID="{17300ADB-E316-4CA0-BD62-26977EB3B16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C12D750-B5B7-4E4C-8090-76293EABAAE0}" type="pres">
      <dgm:prSet presAssocID="{1C4E0135-B066-43E2-8DFF-F918AC0805F9}" presName="compNode" presStyleCnt="0"/>
      <dgm:spPr/>
    </dgm:pt>
    <dgm:pt modelId="{8D819641-FA5B-409E-9E4A-F1EBD55A228F}" type="pres">
      <dgm:prSet presAssocID="{1C4E0135-B066-43E2-8DFF-F918AC0805F9}" presName="childRect" presStyleLbl="bgAcc1" presStyleIdx="1" presStyleCnt="2" custScaleY="1627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4CE69D-9415-4547-884C-DF3798243337}" type="pres">
      <dgm:prSet presAssocID="{1C4E0135-B066-43E2-8DFF-F918AC0805F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A9BE8A-8C52-4F09-BEDD-73051FB86D28}" type="pres">
      <dgm:prSet presAssocID="{1C4E0135-B066-43E2-8DFF-F918AC0805F9}" presName="parentRect" presStyleLbl="alignNode1" presStyleIdx="1" presStyleCnt="2"/>
      <dgm:spPr/>
      <dgm:t>
        <a:bodyPr/>
        <a:lstStyle/>
        <a:p>
          <a:endParaRPr lang="en-US"/>
        </a:p>
      </dgm:t>
    </dgm:pt>
    <dgm:pt modelId="{CD70FE32-2991-49BA-856D-63D8E98D2F84}" type="pres">
      <dgm:prSet presAssocID="{1C4E0135-B066-43E2-8DFF-F918AC0805F9}" presName="adorn" presStyleLbl="fgAccFollowNode1" presStyleIdx="1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9B6403A7-61E8-4747-A79C-48D01C3BB1DC}" type="presOf" srcId="{05C10F87-1380-4F06-AEF1-77C1F8036A6B}" destId="{8D819641-FA5B-409E-9E4A-F1EBD55A228F}" srcOrd="0" destOrd="4" presId="urn:microsoft.com/office/officeart/2005/8/layout/bList2"/>
    <dgm:cxn modelId="{F30B8B86-B77C-490A-AEC8-42027ABAD18F}" type="presOf" srcId="{FF7E6E79-538F-4B31-A059-0998B5F5ED31}" destId="{8D819641-FA5B-409E-9E4A-F1EBD55A228F}" srcOrd="0" destOrd="5" presId="urn:microsoft.com/office/officeart/2005/8/layout/bList2"/>
    <dgm:cxn modelId="{87F20FAF-8B7C-47D0-98B4-242BC2461C0D}" srcId="{50E5AE59-8442-4EDC-B79A-A5F0E0220909}" destId="{E8CC7C9E-A55B-479B-8144-DE1B84705C7E}" srcOrd="1" destOrd="0" parTransId="{C70CC8A9-5B6A-4293-A5A3-554B327CC8A0}" sibTransId="{D3E6F4CB-41D5-4FBB-B139-70C00B8E13A0}"/>
    <dgm:cxn modelId="{CF6F18C5-EF70-433D-9050-198C81D12857}" type="presOf" srcId="{17300ADB-E316-4CA0-BD62-26977EB3B168}" destId="{8061CF76-38E4-49FA-A9C0-A1BF73F70B62}" srcOrd="0" destOrd="0" presId="urn:microsoft.com/office/officeart/2005/8/layout/bList2"/>
    <dgm:cxn modelId="{6EBE2E62-0DDD-4C15-B498-E8244E4B6D53}" type="presOf" srcId="{4B863EBA-38AC-44FA-A65F-BC3E0C70E75F}" destId="{D9E5ED88-B682-4883-AED7-B70D427617EC}" srcOrd="1" destOrd="0" presId="urn:microsoft.com/office/officeart/2005/8/layout/bList2"/>
    <dgm:cxn modelId="{A8062D1B-212B-4B64-907F-8FF9FC78EB1F}" type="presOf" srcId="{AF14B5CC-1F62-4BF2-A352-8D485F4E31AA}" destId="{B17913ED-8218-4D51-983A-2E194C0CD948}" srcOrd="0" destOrd="4" presId="urn:microsoft.com/office/officeart/2005/8/layout/bList2"/>
    <dgm:cxn modelId="{033621F2-7D0C-4F71-9660-2677814B14D0}" srcId="{AF14B5CC-1F62-4BF2-A352-8D485F4E31AA}" destId="{99795357-045D-4B78-ACFB-D16DD0140505}" srcOrd="2" destOrd="0" parTransId="{F5E642F5-ED9F-4A72-A98C-FC7E5F817FCA}" sibTransId="{3AAB6123-FC5B-4BF6-B95A-6BA93828C0B5}"/>
    <dgm:cxn modelId="{C1407160-0FFD-47CC-AF05-F1F340FB2919}" srcId="{14C804A7-BD00-4D79-9E58-FDBC6B7FFEB2}" destId="{4B863EBA-38AC-44FA-A65F-BC3E0C70E75F}" srcOrd="0" destOrd="0" parTransId="{1D736139-3358-40AD-A183-548154C91BF1}" sibTransId="{17300ADB-E316-4CA0-BD62-26977EB3B168}"/>
    <dgm:cxn modelId="{8E59BFC1-C402-4073-9539-8EDD188CD6C7}" srcId="{1C4E0135-B066-43E2-8DFF-F918AC0805F9}" destId="{63572C5B-5438-4C6E-86B8-5C6E9D263B8F}" srcOrd="0" destOrd="0" parTransId="{C964BD19-D8F3-41BB-9361-D8EBDF58E953}" sibTransId="{F23CAC37-026D-4BED-8E1E-F9D2AD412935}"/>
    <dgm:cxn modelId="{67A853BE-5A6D-4296-B283-F3DE37689E8C}" type="presOf" srcId="{E8CC7C9E-A55B-479B-8144-DE1B84705C7E}" destId="{B17913ED-8218-4D51-983A-2E194C0CD948}" srcOrd="0" destOrd="2" presId="urn:microsoft.com/office/officeart/2005/8/layout/bList2"/>
    <dgm:cxn modelId="{717FFDA2-5944-402A-B857-3B675BADB26B}" srcId="{14C804A7-BD00-4D79-9E58-FDBC6B7FFEB2}" destId="{1C4E0135-B066-43E2-8DFF-F918AC0805F9}" srcOrd="1" destOrd="0" parTransId="{68E7BC48-C34D-4B39-A187-0F429AD0EDBE}" sibTransId="{FBE1D061-6ABC-4D6B-A478-C6884E3F1FE6}"/>
    <dgm:cxn modelId="{B8F38623-F268-4E98-9DFF-B674A0E12F34}" srcId="{05C10F87-1380-4F06-AEF1-77C1F8036A6B}" destId="{817C3812-B005-4383-B56A-68C403B59EC9}" srcOrd="1" destOrd="0" parTransId="{E7096329-2987-4007-BDF6-D4B10EB7E28F}" sibTransId="{49B2B852-01EE-47FA-B4C6-334FC4783AD4}"/>
    <dgm:cxn modelId="{F4EA1297-BD63-459D-8838-59C083B72F13}" srcId="{1C4E0135-B066-43E2-8DFF-F918AC0805F9}" destId="{05C10F87-1380-4F06-AEF1-77C1F8036A6B}" srcOrd="1" destOrd="0" parTransId="{CC327397-A10D-4C65-91F3-EB0A118CAC76}" sibTransId="{AADBD085-A31D-497B-A83E-FDC7C3D0EA74}"/>
    <dgm:cxn modelId="{73B51545-F415-4C6A-8AC8-703EABD07AF7}" type="presOf" srcId="{2D4A168C-12F4-41E0-B55B-E2669EB4110E}" destId="{8D819641-FA5B-409E-9E4A-F1EBD55A228F}" srcOrd="0" destOrd="7" presId="urn:microsoft.com/office/officeart/2005/8/layout/bList2"/>
    <dgm:cxn modelId="{845A6830-4D2E-4CFF-9113-DCEAAFFF7362}" type="presOf" srcId="{14C804A7-BD00-4D79-9E58-FDBC6B7FFEB2}" destId="{15C72535-CEE6-434A-A416-58D5067EDBE3}" srcOrd="0" destOrd="0" presId="urn:microsoft.com/office/officeart/2005/8/layout/bList2"/>
    <dgm:cxn modelId="{3730A5AB-F993-4A84-80E1-913BC30F1E58}" srcId="{63572C5B-5438-4C6E-86B8-5C6E9D263B8F}" destId="{E20980D2-F430-4914-980B-FB5E2D2906D3}" srcOrd="0" destOrd="0" parTransId="{E3E5ABEA-DB94-4F8D-8EB9-14BA1B3C4616}" sibTransId="{7AF35FDA-3E30-4C69-AA6A-A2D985751302}"/>
    <dgm:cxn modelId="{2482A63E-07E5-48FD-8063-E9C12B721CB5}" type="presOf" srcId="{62DD40C2-18D1-4233-BB99-5E92A45915AA}" destId="{B17913ED-8218-4D51-983A-2E194C0CD948}" srcOrd="0" destOrd="6" presId="urn:microsoft.com/office/officeart/2005/8/layout/bList2"/>
    <dgm:cxn modelId="{AD379211-E3B4-4CD3-A263-6BE6F956DAA5}" type="presOf" srcId="{99795357-045D-4B78-ACFB-D16DD0140505}" destId="{B17913ED-8218-4D51-983A-2E194C0CD948}" srcOrd="0" destOrd="7" presId="urn:microsoft.com/office/officeart/2005/8/layout/bList2"/>
    <dgm:cxn modelId="{BF8E36BA-C429-4D15-BFD5-B64AD8C35CD2}" srcId="{AF14B5CC-1F62-4BF2-A352-8D485F4E31AA}" destId="{62DD40C2-18D1-4233-BB99-5E92A45915AA}" srcOrd="1" destOrd="0" parTransId="{D7DDAA9F-EC5F-4FFE-8CCD-EE70500F0080}" sibTransId="{B58669AD-B392-4C12-B544-352ADA36F792}"/>
    <dgm:cxn modelId="{6FD0A4FE-8DBE-4844-9AB7-F4EA16DDBF40}" type="presOf" srcId="{63E13E7A-30FF-4D05-9939-F500000F6725}" destId="{B17913ED-8218-4D51-983A-2E194C0CD948}" srcOrd="0" destOrd="3" presId="urn:microsoft.com/office/officeart/2005/8/layout/bList2"/>
    <dgm:cxn modelId="{655E4432-F0D0-4CFD-9234-C9764A078210}" type="presOf" srcId="{1C4E0135-B066-43E2-8DFF-F918AC0805F9}" destId="{ADA9BE8A-8C52-4F09-BEDD-73051FB86D28}" srcOrd="1" destOrd="0" presId="urn:microsoft.com/office/officeart/2005/8/layout/bList2"/>
    <dgm:cxn modelId="{CFAFD1EB-3396-4862-99F2-BA2D319152F9}" type="presOf" srcId="{50E5AE59-8442-4EDC-B79A-A5F0E0220909}" destId="{B17913ED-8218-4D51-983A-2E194C0CD948}" srcOrd="0" destOrd="0" presId="urn:microsoft.com/office/officeart/2005/8/layout/bList2"/>
    <dgm:cxn modelId="{017C362E-2E73-47D2-9F74-247F57F23340}" type="presOf" srcId="{817C3812-B005-4383-B56A-68C403B59EC9}" destId="{8D819641-FA5B-409E-9E4A-F1EBD55A228F}" srcOrd="0" destOrd="6" presId="urn:microsoft.com/office/officeart/2005/8/layout/bList2"/>
    <dgm:cxn modelId="{AB0763B1-4D1F-40E0-807E-D2C099D301C0}" srcId="{50E5AE59-8442-4EDC-B79A-A5F0E0220909}" destId="{8D2FED8F-E75B-48D8-B7BE-EDD23A66345C}" srcOrd="0" destOrd="0" parTransId="{947471B9-F321-49A8-BBCE-3B7A2E985EEF}" sibTransId="{88E09DD2-D04D-4F76-BF90-52933D3C2D39}"/>
    <dgm:cxn modelId="{6C9A3DC6-21EA-4587-8564-DA169C07CFE5}" srcId="{4B863EBA-38AC-44FA-A65F-BC3E0C70E75F}" destId="{AF14B5CC-1F62-4BF2-A352-8D485F4E31AA}" srcOrd="1" destOrd="0" parTransId="{6E45C87A-F080-42E8-A2AE-0D17934F49D3}" sibTransId="{CA7EEEFE-F7EF-4EE6-BA87-BA1D9DC1403A}"/>
    <dgm:cxn modelId="{4C9A97F3-E1A0-4CE4-8313-3CEB61BD5B42}" srcId="{05C10F87-1380-4F06-AEF1-77C1F8036A6B}" destId="{2D4A168C-12F4-41E0-B55B-E2669EB4110E}" srcOrd="2" destOrd="0" parTransId="{DFD28376-3C6E-421D-B149-42153F07DD85}" sibTransId="{4DEDBB9F-547D-4788-AB34-49A0FF6D95B5}"/>
    <dgm:cxn modelId="{8A75C216-2827-4B0A-A3BB-C9D99AC7C57C}" srcId="{AF14B5CC-1F62-4BF2-A352-8D485F4E31AA}" destId="{F5A1B895-A4A6-4AE5-BA90-2EED6E88C275}" srcOrd="0" destOrd="0" parTransId="{D476C8E2-AE78-44D4-9563-38DBCCCE43DA}" sibTransId="{842EEB21-11ED-480E-B8D1-ABC3FCDADE85}"/>
    <dgm:cxn modelId="{885B9DB1-5577-46E8-8DD5-373D8CA3D337}" srcId="{4B863EBA-38AC-44FA-A65F-BC3E0C70E75F}" destId="{50E5AE59-8442-4EDC-B79A-A5F0E0220909}" srcOrd="0" destOrd="0" parTransId="{EBB99D83-6D08-4A62-96BD-16CB11E35DC7}" sibTransId="{560EF941-748D-4DD2-8656-E1BCE031C4A3}"/>
    <dgm:cxn modelId="{27D64420-4961-4D46-991C-C310E839F252}" type="presOf" srcId="{63572C5B-5438-4C6E-86B8-5C6E9D263B8F}" destId="{8D819641-FA5B-409E-9E4A-F1EBD55A228F}" srcOrd="0" destOrd="0" presId="urn:microsoft.com/office/officeart/2005/8/layout/bList2"/>
    <dgm:cxn modelId="{BFA4EB17-C160-4EC5-8E6D-CC37A576C0AF}" type="presOf" srcId="{1C4E0135-B066-43E2-8DFF-F918AC0805F9}" destId="{B44CE69D-9415-4547-884C-DF3798243337}" srcOrd="0" destOrd="0" presId="urn:microsoft.com/office/officeart/2005/8/layout/bList2"/>
    <dgm:cxn modelId="{E0A3A465-2ABC-4836-AA75-EB12FC5379AB}" type="presOf" srcId="{6051B1BE-0ACE-413F-AB86-5F12900F87EA}" destId="{8D819641-FA5B-409E-9E4A-F1EBD55A228F}" srcOrd="0" destOrd="3" presId="urn:microsoft.com/office/officeart/2005/8/layout/bList2"/>
    <dgm:cxn modelId="{9E5595C4-E600-4516-B870-F1FAEDD1E09B}" type="presOf" srcId="{74F2D874-0B07-4000-B79C-DDF0A3B3DF8B}" destId="{8D819641-FA5B-409E-9E4A-F1EBD55A228F}" srcOrd="0" destOrd="2" presId="urn:microsoft.com/office/officeart/2005/8/layout/bList2"/>
    <dgm:cxn modelId="{17CE1DBA-98C1-4F90-8CB0-EB4CC6F285E0}" type="presOf" srcId="{F5A1B895-A4A6-4AE5-BA90-2EED6E88C275}" destId="{B17913ED-8218-4D51-983A-2E194C0CD948}" srcOrd="0" destOrd="5" presId="urn:microsoft.com/office/officeart/2005/8/layout/bList2"/>
    <dgm:cxn modelId="{39979FAF-A575-4322-9172-5FA133FBC25F}" srcId="{05C10F87-1380-4F06-AEF1-77C1F8036A6B}" destId="{FF7E6E79-538F-4B31-A059-0998B5F5ED31}" srcOrd="0" destOrd="0" parTransId="{7D28CAC5-3266-4726-9099-D8F7D297D2EC}" sibTransId="{5344470F-00FF-4986-8DC6-F0C5549472F3}"/>
    <dgm:cxn modelId="{5CC8035B-9080-4673-A3ED-B42E277F442F}" srcId="{50E5AE59-8442-4EDC-B79A-A5F0E0220909}" destId="{63E13E7A-30FF-4D05-9939-F500000F6725}" srcOrd="2" destOrd="0" parTransId="{5536DF40-A4CB-4F88-AA7B-9C79FA881854}" sibTransId="{E6A4B8A5-19DA-43C6-A954-45C860589E91}"/>
    <dgm:cxn modelId="{FBAA4CB9-E996-4CC7-AD5E-D601AA77CE0D}" srcId="{63572C5B-5438-4C6E-86B8-5C6E9D263B8F}" destId="{74F2D874-0B07-4000-B79C-DDF0A3B3DF8B}" srcOrd="1" destOrd="0" parTransId="{B0772FAB-348F-408E-803D-1F0E89096AF8}" sibTransId="{665DDC38-66E0-41CD-8DA5-48355D0E5713}"/>
    <dgm:cxn modelId="{6973522B-4925-4D5E-A781-DB7244E3E654}" type="presOf" srcId="{8D2FED8F-E75B-48D8-B7BE-EDD23A66345C}" destId="{B17913ED-8218-4D51-983A-2E194C0CD948}" srcOrd="0" destOrd="1" presId="urn:microsoft.com/office/officeart/2005/8/layout/bList2"/>
    <dgm:cxn modelId="{DD95B7A4-A37A-4FE7-A0DB-0CDCFE5EF2D1}" type="presOf" srcId="{E20980D2-F430-4914-980B-FB5E2D2906D3}" destId="{8D819641-FA5B-409E-9E4A-F1EBD55A228F}" srcOrd="0" destOrd="1" presId="urn:microsoft.com/office/officeart/2005/8/layout/bList2"/>
    <dgm:cxn modelId="{AC8110A5-B73A-42E8-BDA2-B9C26A29952E}" type="presOf" srcId="{4B863EBA-38AC-44FA-A65F-BC3E0C70E75F}" destId="{98199A3F-E8A7-4018-ABF5-AB8AB1043FA4}" srcOrd="0" destOrd="0" presId="urn:microsoft.com/office/officeart/2005/8/layout/bList2"/>
    <dgm:cxn modelId="{D2C7728D-F490-4058-B0DE-212A23358F1F}" srcId="{63572C5B-5438-4C6E-86B8-5C6E9D263B8F}" destId="{6051B1BE-0ACE-413F-AB86-5F12900F87EA}" srcOrd="2" destOrd="0" parTransId="{6BECCCB5-5A6C-4807-8AB9-E68471915AAD}" sibTransId="{291ED478-DCF8-445E-A419-9D754637C421}"/>
    <dgm:cxn modelId="{48467384-CF47-4DEE-9F51-8E86A9776438}" type="presParOf" srcId="{15C72535-CEE6-434A-A416-58D5067EDBE3}" destId="{22D498EB-95F4-4E95-BB39-9B9C12D461CE}" srcOrd="0" destOrd="0" presId="urn:microsoft.com/office/officeart/2005/8/layout/bList2"/>
    <dgm:cxn modelId="{662CB230-5333-4DFD-8C5A-87BBA055A631}" type="presParOf" srcId="{22D498EB-95F4-4E95-BB39-9B9C12D461CE}" destId="{B17913ED-8218-4D51-983A-2E194C0CD948}" srcOrd="0" destOrd="0" presId="urn:microsoft.com/office/officeart/2005/8/layout/bList2"/>
    <dgm:cxn modelId="{5B66BACD-604A-493F-A79E-69DF1D88A6E6}" type="presParOf" srcId="{22D498EB-95F4-4E95-BB39-9B9C12D461CE}" destId="{98199A3F-E8A7-4018-ABF5-AB8AB1043FA4}" srcOrd="1" destOrd="0" presId="urn:microsoft.com/office/officeart/2005/8/layout/bList2"/>
    <dgm:cxn modelId="{92AA5CBB-012A-4F56-90F6-D9B56F05D790}" type="presParOf" srcId="{22D498EB-95F4-4E95-BB39-9B9C12D461CE}" destId="{D9E5ED88-B682-4883-AED7-B70D427617EC}" srcOrd="2" destOrd="0" presId="urn:microsoft.com/office/officeart/2005/8/layout/bList2"/>
    <dgm:cxn modelId="{B2AE6EBE-07E9-43FA-9B78-3D757592937E}" type="presParOf" srcId="{22D498EB-95F4-4E95-BB39-9B9C12D461CE}" destId="{63FF90D6-A7F3-45AC-814F-82CC46DE618A}" srcOrd="3" destOrd="0" presId="urn:microsoft.com/office/officeart/2005/8/layout/bList2"/>
    <dgm:cxn modelId="{42E9F55E-1D97-4D8A-987A-B5791520B123}" type="presParOf" srcId="{15C72535-CEE6-434A-A416-58D5067EDBE3}" destId="{8061CF76-38E4-49FA-A9C0-A1BF73F70B62}" srcOrd="1" destOrd="0" presId="urn:microsoft.com/office/officeart/2005/8/layout/bList2"/>
    <dgm:cxn modelId="{4E108802-4AF5-46AA-A862-7520B7A30315}" type="presParOf" srcId="{15C72535-CEE6-434A-A416-58D5067EDBE3}" destId="{BC12D750-B5B7-4E4C-8090-76293EABAAE0}" srcOrd="2" destOrd="0" presId="urn:microsoft.com/office/officeart/2005/8/layout/bList2"/>
    <dgm:cxn modelId="{18C14656-D698-4433-B2E3-3189B84627AD}" type="presParOf" srcId="{BC12D750-B5B7-4E4C-8090-76293EABAAE0}" destId="{8D819641-FA5B-409E-9E4A-F1EBD55A228F}" srcOrd="0" destOrd="0" presId="urn:microsoft.com/office/officeart/2005/8/layout/bList2"/>
    <dgm:cxn modelId="{3CD1E82F-EA93-4FA3-86CE-83E1A0D1F8C3}" type="presParOf" srcId="{BC12D750-B5B7-4E4C-8090-76293EABAAE0}" destId="{B44CE69D-9415-4547-884C-DF3798243337}" srcOrd="1" destOrd="0" presId="urn:microsoft.com/office/officeart/2005/8/layout/bList2"/>
    <dgm:cxn modelId="{F6C648B9-686A-451A-8391-3DD379FCEA54}" type="presParOf" srcId="{BC12D750-B5B7-4E4C-8090-76293EABAAE0}" destId="{ADA9BE8A-8C52-4F09-BEDD-73051FB86D28}" srcOrd="2" destOrd="0" presId="urn:microsoft.com/office/officeart/2005/8/layout/bList2"/>
    <dgm:cxn modelId="{09F4C79F-7FD1-4E44-9EFD-0B6464A70382}" type="presParOf" srcId="{BC12D750-B5B7-4E4C-8090-76293EABAAE0}" destId="{CD70FE32-2991-49BA-856D-63D8E98D2F84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913ED-8218-4D51-983A-2E194C0CD948}">
      <dsp:nvSpPr>
        <dsp:cNvPr id="0" name=""/>
        <dsp:cNvSpPr/>
      </dsp:nvSpPr>
      <dsp:spPr>
        <a:xfrm>
          <a:off x="2505" y="212939"/>
          <a:ext cx="2709037" cy="326994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CGP pathway</a:t>
          </a:r>
          <a:endParaRPr lang="en-US" sz="24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835 genes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1537 activations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645 inhibitions</a:t>
          </a:r>
          <a:endParaRPr lang="en-US" sz="16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GP pathway</a:t>
          </a:r>
          <a:endParaRPr lang="en-US" sz="24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2539 genes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4492 activations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1713 inhibitions</a:t>
          </a:r>
          <a:endParaRPr lang="en-US" sz="1600" kern="1200" dirty="0"/>
        </a:p>
      </dsp:txBody>
      <dsp:txXfrm>
        <a:off x="65981" y="276415"/>
        <a:ext cx="2582085" cy="3206464"/>
      </dsp:txXfrm>
    </dsp:sp>
    <dsp:sp modelId="{D9E5ED88-B682-4883-AED7-B70D427617EC}">
      <dsp:nvSpPr>
        <dsp:cNvPr id="0" name=""/>
        <dsp:cNvSpPr/>
      </dsp:nvSpPr>
      <dsp:spPr>
        <a:xfrm>
          <a:off x="0" y="2850063"/>
          <a:ext cx="2709037" cy="869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Original KEGG </a:t>
          </a:r>
          <a:r>
            <a:rPr lang="en-US" sz="1800" kern="1200" dirty="0" smtClean="0"/>
            <a:t>Pathway</a:t>
          </a:r>
          <a:endParaRPr lang="en-US" sz="1800" kern="1200" dirty="0"/>
        </a:p>
      </dsp:txBody>
      <dsp:txXfrm>
        <a:off x="0" y="2850063"/>
        <a:ext cx="1907772" cy="869562"/>
      </dsp:txXfrm>
    </dsp:sp>
    <dsp:sp modelId="{63FF90D6-A7F3-45AC-814F-82CC46DE618A}">
      <dsp:nvSpPr>
        <dsp:cNvPr id="0" name=""/>
        <dsp:cNvSpPr/>
      </dsp:nvSpPr>
      <dsp:spPr>
        <a:xfrm>
          <a:off x="1986912" y="2997150"/>
          <a:ext cx="948163" cy="94816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19641-FA5B-409E-9E4A-F1EBD55A228F}">
      <dsp:nvSpPr>
        <dsp:cNvPr id="0" name=""/>
        <dsp:cNvSpPr/>
      </dsp:nvSpPr>
      <dsp:spPr>
        <a:xfrm>
          <a:off x="3169977" y="207772"/>
          <a:ext cx="2709037" cy="329060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CGP pathway</a:t>
          </a:r>
          <a:endParaRPr lang="en-US" sz="24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932 genes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1651 activations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736 inhibitions</a:t>
          </a:r>
          <a:endParaRPr lang="en-US" sz="16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GP pathway</a:t>
          </a:r>
          <a:endParaRPr lang="en-US" sz="24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2709 genes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6898 activations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1399 inhibitions</a:t>
          </a:r>
          <a:endParaRPr lang="en-US" sz="1600" kern="1200" dirty="0"/>
        </a:p>
      </dsp:txBody>
      <dsp:txXfrm>
        <a:off x="3233453" y="271248"/>
        <a:ext cx="2582085" cy="3227131"/>
      </dsp:txXfrm>
    </dsp:sp>
    <dsp:sp modelId="{ADA9BE8A-8C52-4F09-BEDD-73051FB86D28}">
      <dsp:nvSpPr>
        <dsp:cNvPr id="0" name=""/>
        <dsp:cNvSpPr/>
      </dsp:nvSpPr>
      <dsp:spPr>
        <a:xfrm>
          <a:off x="3169977" y="2864195"/>
          <a:ext cx="2709037" cy="869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Updated </a:t>
          </a:r>
          <a:r>
            <a:rPr lang="en-US" sz="1800" kern="1200" dirty="0" smtClean="0"/>
            <a:t>KEGG Pathway</a:t>
          </a:r>
          <a:endParaRPr lang="en-US" sz="1800" kern="1200" dirty="0"/>
        </a:p>
      </dsp:txBody>
      <dsp:txXfrm>
        <a:off x="3169977" y="2864195"/>
        <a:ext cx="1907772" cy="869562"/>
      </dsp:txXfrm>
    </dsp:sp>
    <dsp:sp modelId="{CD70FE32-2991-49BA-856D-63D8E98D2F84}">
      <dsp:nvSpPr>
        <dsp:cNvPr id="0" name=""/>
        <dsp:cNvSpPr/>
      </dsp:nvSpPr>
      <dsp:spPr>
        <a:xfrm>
          <a:off x="5154384" y="3002317"/>
          <a:ext cx="948163" cy="94816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301DB-ECD0-4B06-8E71-254E0718345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5B829-5FC8-494F-9DC4-6D43610F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0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Drug synergy is complicated, but why we want synergy?</a:t>
            </a:r>
          </a:p>
          <a:p>
            <a:pPr marL="228600" indent="-228600">
              <a:buAutoNum type="arabicPeriod"/>
            </a:pPr>
            <a:r>
              <a:rPr lang="en-US" dirty="0"/>
              <a:t>The answer is simple, because single drug sometimes is not good enough, especially in complex disease like cancer.</a:t>
            </a:r>
          </a:p>
          <a:p>
            <a:pPr marL="228600" indent="-228600">
              <a:buAutoNum type="arabicPeriod"/>
            </a:pPr>
            <a:r>
              <a:rPr lang="en-US" dirty="0"/>
              <a:t>There many promising drug candidates in preclinical research perform bad in clinical trials.</a:t>
            </a:r>
          </a:p>
          <a:p>
            <a:pPr marL="228600" indent="-228600">
              <a:buAutoNum type="arabicPeriod"/>
            </a:pPr>
            <a:r>
              <a:rPr lang="en-US" dirty="0"/>
              <a:t>E.g. CDK show lack of efficacy in patients, BCL-2 has intolerable toxicity and resistance to </a:t>
            </a:r>
            <a:r>
              <a:rPr lang="en-US" altLang="zh-CN" dirty="0"/>
              <a:t>farnesyltransferase</a:t>
            </a:r>
            <a:r>
              <a:rPr lang="en-US" dirty="0"/>
              <a:t> inhibitors </a:t>
            </a:r>
          </a:p>
          <a:p>
            <a:pPr marL="228600" indent="-228600">
              <a:buAutoNum type="arabicPeriod"/>
            </a:pPr>
            <a:r>
              <a:rPr lang="en-US" dirty="0"/>
              <a:t>Having these problems, people are turning to multi-drug therapy which can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14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How DIGRE work?</a:t>
            </a:r>
          </a:p>
          <a:p>
            <a:pPr marL="228600" indent="-228600">
              <a:buAutoNum type="arabicPeriod"/>
            </a:pPr>
            <a:r>
              <a:rPr lang="en-US" altLang="zh-CN" dirty="0"/>
              <a:t>Because what we have is the single drug treatment data, so we approximate 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Then the question becomes how to estimate the viability reduction if the cell has already been treat 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We have the gene expression profile in baseline and single drug treatment, to use these data, we assume that 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And further we assume that 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Now the question becomes how to quantify the contribution of first drug to the second drug.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1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To quantify this, we first exam two extreme case: first, if drug A has no contribution to drug B, in that case, A + B equal B, so we can read the effect of combination of the DRC of B</a:t>
            </a:r>
          </a:p>
          <a:p>
            <a:pPr marL="228600" indent="-228600">
              <a:buAutoNum type="arabicPeriod"/>
            </a:pPr>
            <a:r>
              <a:rPr lang="en-US" altLang="zh-CN" dirty="0"/>
              <a:t>Second, if the drug A is same as drug B, then the combination is 2B, we can also read the effect from dose response curve.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To estimate the middle phase, we propose this formula. R is the similarity score to of two drugs to give different weight to these two case.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67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How DIGRE work?</a:t>
            </a:r>
          </a:p>
          <a:p>
            <a:pPr marL="228600" indent="-228600">
              <a:buAutoNum type="arabicPeriod"/>
            </a:pPr>
            <a:r>
              <a:rPr lang="en-US" altLang="zh-CN" dirty="0"/>
              <a:t>Because what we have is the single drug treatment data, so we approximate 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Then the question becomes how to estimate the viability reduction if the cell has already been treat 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We have the gene expression profile in baseline and single drug treatment, to use these data, we assume that 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And further we assume that 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Now the question becomes how to quantify the contribution of first drug to the second drug.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3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detail to calculate r is a little complicated and tedious, I’m going to skip this part, the concept is more similar the gene expression profile of this two drug, the bigger the 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0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This the top predicted pairs and their real rank. We can see most top rank are validated synergistic pairs.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12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As we can see though DIGRE is the best performed model, its PC-index is not very high. We want to further improve it.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One key component in the model is the gene-gene interaction information, before we use the KEGG pathway information. KEGG is empirical collected database, it’s not complete and not content-specific.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Because the DREAM data is generated in B-cell lymphoma cell line, so we wonder if we can improve the model by constructing content-specific gene network using co-expression data.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We used both marginal and partial correlation algorithm to … as we expected, the PC-index increased. Though not very impressive, but at least, it confirms that the gene regulatory network do plays a role in drug synergy.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Another thing I can think about is we need better knowledge to link the genomic change to cell growth phenotype. CRISPR screening is a potential resource we can use. Because it’s a direct measure of contribution of each gene to the cell growth.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8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Drug synergy is complicated, but why we want synergy?</a:t>
            </a:r>
          </a:p>
          <a:p>
            <a:pPr marL="228600" indent="-228600">
              <a:buAutoNum type="arabicPeriod"/>
            </a:pPr>
            <a:r>
              <a:rPr lang="en-US" dirty="0"/>
              <a:t>The answer is simple, because single drug sometimes is not good enough, especially in complex disease like cancer.</a:t>
            </a:r>
          </a:p>
          <a:p>
            <a:pPr marL="228600" indent="-228600">
              <a:buAutoNum type="arabicPeriod"/>
            </a:pPr>
            <a:r>
              <a:rPr lang="en-US" dirty="0"/>
              <a:t>There many promising drug candidates in preclinical research perform bad in clinical trials.</a:t>
            </a:r>
          </a:p>
          <a:p>
            <a:pPr marL="228600" indent="-228600">
              <a:buAutoNum type="arabicPeriod"/>
            </a:pPr>
            <a:r>
              <a:rPr lang="en-US" dirty="0"/>
              <a:t>E.g. CDK show lack of efficacy in patients, BCL-2 has intolerable toxicity and resistance to </a:t>
            </a:r>
            <a:r>
              <a:rPr lang="en-US" altLang="zh-CN" dirty="0"/>
              <a:t>farnesyltransferase</a:t>
            </a:r>
            <a:r>
              <a:rPr lang="en-US" dirty="0"/>
              <a:t> inhibitors </a:t>
            </a:r>
          </a:p>
          <a:p>
            <a:pPr marL="228600" indent="-228600">
              <a:buAutoNum type="arabicPeriod"/>
            </a:pPr>
            <a:r>
              <a:rPr lang="en-US" dirty="0"/>
              <a:t>Having these problems, people are turning to multi-drug therapy which can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32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Bliss assume when two drugs …, they should be additive.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E.g. 60% survive after drug A treatment, then .6 time .7, there should be 42% cell survive when we treat cell with both A and B.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This model is straightforward, and easy to calculate, but it has some limitations.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The most important one is it does not…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Intuitively, a drug combined with …,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The reason is this model ignore the dose response curve of two drug, so the calculation will violate the dose response curve when a drug combined with itself.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Bliss assume when two drugs …, they should be additive.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E.g. 60% survive after drug A treatment, then .6 time .7, there should be 42% cell survive when we treat cell with both A and B.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This model is straightforward, and easy to calculate, but it has some limitations.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The most important one is it does not…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Intuitively, a drug combined with …,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The reason is this model ignore the dose response curve of two drug, so the calculation will violate the dose response curve when a drug combined with itself.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1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Then we could ask how we could identify synergistic pairs.</a:t>
            </a:r>
          </a:p>
          <a:p>
            <a:pPr marL="228600" indent="-228600">
              <a:buAutoNum type="arabicPeriod"/>
            </a:pPr>
            <a:r>
              <a:rPr lang="en-US" dirty="0"/>
              <a:t>Someone may say we can infer based on their MOA, it may …, but in general, inference on MOA would be very hard.</a:t>
            </a:r>
          </a:p>
          <a:p>
            <a:pPr marL="228600" indent="-228600">
              <a:buAutoNum type="arabicPeriod"/>
            </a:pPr>
            <a:r>
              <a:rPr lang="en-US" dirty="0"/>
              <a:t>Another approach is high throughput screening. This is wildly used for single drug, but when it comes to multi-drugs, the # of possible combination will increase exponentially. Consider the potential profit we can have, many pharmaceutical company don’t think it’s valuable to conduct large scale screening.</a:t>
            </a:r>
          </a:p>
          <a:p>
            <a:pPr marL="228600" indent="-228600">
              <a:buAutoNum type="arabicPeriod"/>
            </a:pPr>
            <a:r>
              <a:rPr lang="en-US" dirty="0"/>
              <a:t>So if we can use computational approach to first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0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Traditional computational approach is more dose-effect curve oriented. They are kinetics based, derived from 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They use simple effect …, assume simple drug interaction</a:t>
            </a:r>
          </a:p>
          <a:p>
            <a:pPr marL="228600" indent="-228600">
              <a:buAutoNum type="arabicPeriod"/>
            </a:pPr>
            <a:r>
              <a:rPr lang="en-US" altLang="zh-CN" dirty="0"/>
              <a:t>By doing this simplification, we are able to study some simple synergy, but not 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In reality, what we are more interested is indirect effect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And usually, drug exert synergy through complex protein interaction network.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Now, with –</a:t>
            </a:r>
            <a:r>
              <a:rPr lang="en-US" altLang="zh-CN" dirty="0" err="1"/>
              <a:t>omic</a:t>
            </a:r>
            <a:r>
              <a:rPr lang="en-US" altLang="zh-CN" dirty="0"/>
              <a:t> data become much more available, we want ask 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9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2012, DREAM challenge launched a competition for drug synergy perdition.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This dataset contains 14 drugs, for each drug, GEP were measured in 6h, 12h and 24h after drug treatment. And drug was given in two dose 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DRC</a:t>
            </a:r>
          </a:p>
          <a:p>
            <a:pPr marL="228600" indent="-228600">
              <a:buAutoNum type="arabicPeriod"/>
            </a:pPr>
            <a:r>
              <a:rPr lang="en-US" altLang="zh-CN" dirty="0"/>
              <a:t>With these data, participants were ask to rank all drug pairs from most synergistic to most antagonist.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17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8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D99B7F94-8AB0-44F7-87E5-64A5DF6D94E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1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68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605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4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321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23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901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34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947351"/>
            <a:ext cx="67987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8" y="73912"/>
            <a:ext cx="6301946" cy="766119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70" y="1252151"/>
            <a:ext cx="8204887" cy="50992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6670" y="6566013"/>
            <a:ext cx="1148283" cy="279400"/>
          </a:xfrm>
        </p:spPr>
        <p:txBody>
          <a:bodyPr/>
          <a:lstStyle/>
          <a:p>
            <a:fld id="{D99B7F94-8AB0-44F7-87E5-64A5DF6D94E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6865" y="6566013"/>
            <a:ext cx="5104667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0091" y="6566013"/>
            <a:ext cx="395510" cy="279400"/>
          </a:xfrm>
        </p:spPr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9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78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2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23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57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0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4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9B7F94-8AB0-44F7-87E5-64A5DF6D94E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5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876" y="1811863"/>
            <a:ext cx="7965831" cy="1515533"/>
          </a:xfrm>
        </p:spPr>
        <p:txBody>
          <a:bodyPr/>
          <a:lstStyle/>
          <a:p>
            <a:r>
              <a:rPr lang="en-US" altLang="zh-CN" sz="3600" b="1" dirty="0" smtClean="0"/>
              <a:t>Committee Meeting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2611280"/>
          </a:xfrm>
        </p:spPr>
        <p:txBody>
          <a:bodyPr>
            <a:noAutofit/>
          </a:bodyPr>
          <a:lstStyle/>
          <a:p>
            <a:pPr>
              <a:lnSpc>
                <a:spcPts val="1200"/>
              </a:lnSpc>
            </a:pPr>
            <a:r>
              <a:rPr lang="en-US" sz="1600" dirty="0" smtClean="0"/>
              <a:t>Minzhe Zhang</a:t>
            </a:r>
          </a:p>
          <a:p>
            <a:pPr>
              <a:lnSpc>
                <a:spcPts val="1200"/>
              </a:lnSpc>
            </a:pPr>
            <a:r>
              <a:rPr lang="en-US" sz="1600" dirty="0" smtClean="0"/>
              <a:t>Integrative Biology Graduate </a:t>
            </a:r>
            <a:r>
              <a:rPr lang="en-US" sz="1600" dirty="0" smtClean="0"/>
              <a:t>Program</a:t>
            </a:r>
          </a:p>
          <a:p>
            <a:pPr>
              <a:lnSpc>
                <a:spcPts val="1200"/>
              </a:lnSpc>
            </a:pPr>
            <a:endParaRPr lang="en-US" sz="1600" dirty="0" smtClean="0"/>
          </a:p>
          <a:p>
            <a:pPr>
              <a:lnSpc>
                <a:spcPts val="1200"/>
              </a:lnSpc>
            </a:pPr>
            <a:r>
              <a:rPr lang="en-US" sz="1600" dirty="0" smtClean="0"/>
              <a:t>                        Mentors</a:t>
            </a:r>
            <a:r>
              <a:rPr lang="en-US" sz="1600" dirty="0" smtClean="0"/>
              <a:t>: </a:t>
            </a:r>
            <a:r>
              <a:rPr lang="en-US" sz="1600" dirty="0" smtClean="0"/>
              <a:t>Dr. Yang </a:t>
            </a:r>
            <a:r>
              <a:rPr lang="en-US" sz="1600" dirty="0" err="1" smtClean="0"/>
              <a:t>Xie</a:t>
            </a:r>
            <a:r>
              <a:rPr lang="en-US" sz="1600" dirty="0" smtClean="0"/>
              <a:t> &amp; </a:t>
            </a:r>
            <a:r>
              <a:rPr lang="en-US" sz="1600" dirty="0" smtClean="0"/>
              <a:t>Dr. </a:t>
            </a:r>
            <a:r>
              <a:rPr lang="en-US" sz="1600" dirty="0" err="1" smtClean="0"/>
              <a:t>Guanghua</a:t>
            </a:r>
            <a:r>
              <a:rPr lang="en-US" sz="1600" dirty="0" smtClean="0"/>
              <a:t> </a:t>
            </a:r>
            <a:r>
              <a:rPr lang="en-US" sz="1600" dirty="0" smtClean="0"/>
              <a:t>Xiao</a:t>
            </a:r>
          </a:p>
          <a:p>
            <a:pPr algn="l">
              <a:lnSpc>
                <a:spcPts val="1200"/>
              </a:lnSpc>
            </a:pPr>
            <a:r>
              <a:rPr lang="en-US" sz="1600" dirty="0" smtClean="0"/>
              <a:t>       Committee </a:t>
            </a:r>
            <a:r>
              <a:rPr lang="en-US" sz="1600" dirty="0" smtClean="0"/>
              <a:t>Members: Dr. Joshua </a:t>
            </a:r>
            <a:r>
              <a:rPr lang="en-US" sz="1600" dirty="0" err="1" smtClean="0"/>
              <a:t>Mendell</a:t>
            </a:r>
            <a:endParaRPr lang="en-US" sz="1600" dirty="0" smtClean="0"/>
          </a:p>
          <a:p>
            <a:pPr algn="l">
              <a:lnSpc>
                <a:spcPts val="1200"/>
              </a:lnSpc>
            </a:pPr>
            <a:r>
              <a:rPr lang="en-US" sz="1600" dirty="0" smtClean="0"/>
              <a:t>                                 </a:t>
            </a:r>
            <a:r>
              <a:rPr lang="en-US" sz="1600" dirty="0" smtClean="0"/>
              <a:t>         Dr</a:t>
            </a:r>
            <a:r>
              <a:rPr lang="en-US" sz="1600" dirty="0" smtClean="0"/>
              <a:t>. </a:t>
            </a:r>
            <a:r>
              <a:rPr lang="en-US" sz="1600" dirty="0" err="1" smtClean="0"/>
              <a:t>Xiaowei</a:t>
            </a:r>
            <a:r>
              <a:rPr lang="en-US" sz="1600" dirty="0" smtClean="0"/>
              <a:t> Zhan</a:t>
            </a:r>
          </a:p>
          <a:p>
            <a:pPr algn="l">
              <a:lnSpc>
                <a:spcPts val="1200"/>
              </a:lnSpc>
            </a:pPr>
            <a:r>
              <a:rPr lang="en-US" sz="1600" dirty="0" smtClean="0"/>
              <a:t>                                       </a:t>
            </a:r>
            <a:r>
              <a:rPr lang="en-US" sz="1600" dirty="0" smtClean="0"/>
              <a:t>   Dr</a:t>
            </a:r>
            <a:r>
              <a:rPr lang="en-US" sz="1600" dirty="0" smtClean="0"/>
              <a:t>. Deepak </a:t>
            </a:r>
            <a:r>
              <a:rPr lang="en-US" sz="1600" dirty="0" err="1" smtClean="0"/>
              <a:t>Nijhawan</a:t>
            </a:r>
            <a:endParaRPr lang="en-US" sz="1600" dirty="0" smtClean="0"/>
          </a:p>
          <a:p>
            <a:pPr>
              <a:lnSpc>
                <a:spcPts val="1200"/>
              </a:lnSpc>
            </a:pPr>
            <a:endParaRPr lang="en-US" sz="1600" dirty="0"/>
          </a:p>
          <a:p>
            <a:pPr>
              <a:lnSpc>
                <a:spcPts val="12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04/19/1992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4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DREAM 7 </a:t>
            </a:r>
            <a:r>
              <a:rPr lang="en-US" sz="2800" b="1" dirty="0" smtClean="0"/>
              <a:t>drug synergy </a:t>
            </a:r>
            <a:r>
              <a:rPr lang="en-US" sz="2800" b="1" dirty="0"/>
              <a:t>data set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b="1" dirty="0">
                <a:solidFill>
                  <a:schemeClr val="tx1"/>
                </a:solidFill>
              </a:rPr>
              <a:t>gene expression data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sz="2200" b="1" dirty="0">
                <a:solidFill>
                  <a:schemeClr val="tx1"/>
                </a:solidFill>
              </a:rPr>
              <a:t>predict the synergistic rank of all the compound pairs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845" r="49436" b="16581"/>
          <a:stretch/>
        </p:blipFill>
        <p:spPr>
          <a:xfrm>
            <a:off x="5026035" y="1699518"/>
            <a:ext cx="2438400" cy="166018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60675" y="2159376"/>
            <a:ext cx="3336234" cy="2504064"/>
            <a:chOff x="1363866" y="3181245"/>
            <a:chExt cx="3895725" cy="2923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l="1357" t="1679" r="56858" b="39500"/>
            <a:stretch/>
          </p:blipFill>
          <p:spPr>
            <a:xfrm>
              <a:off x="1363866" y="3181245"/>
              <a:ext cx="3895725" cy="292399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 flipH="1">
              <a:off x="1363866" y="3181245"/>
              <a:ext cx="217284" cy="228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5417" b="14626"/>
          <a:stretch/>
        </p:blipFill>
        <p:spPr>
          <a:xfrm>
            <a:off x="4979753" y="3591445"/>
            <a:ext cx="2530964" cy="18481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48524" y="6561045"/>
            <a:ext cx="1876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>
                <a:solidFill>
                  <a:srgbClr val="222222"/>
                </a:solidFill>
              </a:rPr>
              <a:t>Bansal, </a:t>
            </a:r>
            <a:r>
              <a:rPr lang="en-US" sz="1000" b="1" i="1" dirty="0" err="1">
                <a:solidFill>
                  <a:srgbClr val="222222"/>
                </a:solidFill>
              </a:rPr>
              <a:t>Mukesh</a:t>
            </a:r>
            <a:r>
              <a:rPr lang="en-US" sz="1000" b="1" i="1" dirty="0">
                <a:solidFill>
                  <a:srgbClr val="222222"/>
                </a:solidFill>
              </a:rPr>
              <a:t>, et al. 2014.</a:t>
            </a:r>
            <a:endParaRPr lang="en-US" sz="1000" b="1" i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714577" y="1252151"/>
            <a:ext cx="3604669" cy="447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15000"/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chemeClr val="tx1"/>
                </a:solidFill>
              </a:rPr>
              <a:t>d</a:t>
            </a:r>
            <a:r>
              <a:rPr lang="en-US" sz="2000" b="1" dirty="0" smtClean="0">
                <a:solidFill>
                  <a:schemeClr val="tx1"/>
                </a:solidFill>
              </a:rPr>
              <a:t>ose </a:t>
            </a:r>
            <a:r>
              <a:rPr lang="en-US" sz="2000" b="1" dirty="0">
                <a:solidFill>
                  <a:schemeClr val="tx1"/>
                </a:solidFill>
              </a:rPr>
              <a:t>response </a:t>
            </a:r>
            <a:r>
              <a:rPr lang="en-US" sz="2000" b="1" dirty="0" smtClean="0">
                <a:solidFill>
                  <a:schemeClr val="tx1"/>
                </a:solidFill>
              </a:rPr>
              <a:t>curve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6999" y="2919345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24h DRC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6999" y="4980038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48h DRC</a:t>
            </a:r>
          </a:p>
        </p:txBody>
      </p:sp>
    </p:spTree>
    <p:extLst>
      <p:ext uri="{BB962C8B-B14F-4D97-AF65-F5344CB8AC3E}">
        <p14:creationId xmlns:p14="http://schemas.microsoft.com/office/powerpoint/2010/main" val="16112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Performance evaluation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Scoring function – PC-index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481" y="3633734"/>
            <a:ext cx="2595826" cy="903732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09599" y="2303929"/>
          <a:ext cx="3819527" cy="383981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24077">
                  <a:extLst>
                    <a:ext uri="{9D8B030D-6E8A-4147-A177-3AD203B41FA5}">
                      <a16:colId xmlns:a16="http://schemas.microsoft.com/office/drawing/2014/main" val="252885903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2906961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608600608"/>
                    </a:ext>
                  </a:extLst>
                </a:gridCol>
              </a:tblGrid>
              <a:tr h="400965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u="none" strike="noStrike" dirty="0">
                          <a:effectLst/>
                        </a:rPr>
                        <a:t>Combination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Predicted Rank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Observed Rank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291120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Doxorubicin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100" u="none" strike="noStrike" dirty="0">
                          <a:effectLst/>
                        </a:rPr>
                        <a:t> H-7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0371327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H-7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Mitomycin</a:t>
                      </a:r>
                      <a:r>
                        <a:rPr lang="en-US" sz="1100" u="none" strike="noStrike" dirty="0">
                          <a:effectLst/>
                        </a:rPr>
                        <a:t>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6337511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Etoposide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Mitomycin</a:t>
                      </a:r>
                      <a:r>
                        <a:rPr lang="en-US" sz="1100" u="none" strike="noStrike" dirty="0">
                          <a:effectLst/>
                        </a:rPr>
                        <a:t>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3050853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Doxorubicin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 </a:t>
                      </a:r>
                      <a:r>
                        <a:rPr lang="en-US" sz="1100" u="none" strike="noStrike" dirty="0" err="1">
                          <a:effectLst/>
                        </a:rPr>
                        <a:t>Mitomycin</a:t>
                      </a:r>
                      <a:r>
                        <a:rPr lang="en-US" sz="1100" u="none" strike="noStrike" dirty="0">
                          <a:effectLst/>
                        </a:rPr>
                        <a:t>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0305316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err="1">
                          <a:effectLst/>
                        </a:rPr>
                        <a:t>Camptothecin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Mitomycin</a:t>
                      </a:r>
                      <a:r>
                        <a:rPr lang="en-US" sz="1100" u="none" strike="noStrike" dirty="0">
                          <a:effectLst/>
                        </a:rPr>
                        <a:t>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4743729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Etoposide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100" u="none" strike="noStrike" dirty="0">
                          <a:effectLst/>
                        </a:rPr>
                        <a:t> H-7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4882078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err="1">
                          <a:effectLst/>
                        </a:rPr>
                        <a:t>Blebbistatin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100" u="none" strike="noStrike" dirty="0">
                          <a:effectLst/>
                        </a:rPr>
                        <a:t> H-7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1186129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6441865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err="1">
                          <a:effectLst/>
                        </a:rPr>
                        <a:t>Blebbistatin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Camptothecin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8561555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err="1">
                          <a:effectLst/>
                        </a:rPr>
                        <a:t>Camptothecin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100" u="none" strike="noStrike" dirty="0">
                          <a:effectLst/>
                        </a:rPr>
                        <a:t> Rapamycin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9754958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Etoposide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Monastrol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5339561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Doxorubicin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Monastrol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57134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17481" y="4873088"/>
            <a:ext cx="368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guess has PC-index 0.5.</a:t>
            </a:r>
          </a:p>
          <a:p>
            <a:r>
              <a:rPr lang="en-US" sz="1200" b="1" dirty="0"/>
              <a:t>Maximum PC-index is 0.9 because of the noise of the dataset.</a:t>
            </a:r>
          </a:p>
        </p:txBody>
      </p:sp>
      <p:sp>
        <p:nvSpPr>
          <p:cNvPr id="12" name="Down Arrow 11"/>
          <p:cNvSpPr/>
          <p:nvPr/>
        </p:nvSpPr>
        <p:spPr>
          <a:xfrm rot="19164087">
            <a:off x="2865697" y="2022777"/>
            <a:ext cx="237744" cy="231679"/>
          </a:xfrm>
          <a:prstGeom prst="down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54334" y="1683052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Predicted</a:t>
            </a:r>
          </a:p>
        </p:txBody>
      </p:sp>
      <p:sp>
        <p:nvSpPr>
          <p:cNvPr id="14" name="Down Arrow 13"/>
          <p:cNvSpPr/>
          <p:nvPr/>
        </p:nvSpPr>
        <p:spPr>
          <a:xfrm rot="2714917">
            <a:off x="3944598" y="2022116"/>
            <a:ext cx="237744" cy="231679"/>
          </a:xfrm>
          <a:prstGeom prst="down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47761" y="1669377"/>
            <a:ext cx="129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Ground truth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14650" y="2695575"/>
            <a:ext cx="495300" cy="3461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52418" y="2695575"/>
            <a:ext cx="495300" cy="3461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8" y="73912"/>
            <a:ext cx="8081552" cy="766119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Drug Induced Genomic Residual effect (</a:t>
            </a:r>
            <a:r>
              <a:rPr lang="en-US" altLang="zh-CN" sz="3100" b="1" dirty="0"/>
              <a:t>DIGRE</a:t>
            </a:r>
            <a:r>
              <a:rPr lang="en-US" altLang="zh-CN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4183977"/>
            <a:ext cx="7968741" cy="1416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7146" y="3246034"/>
            <a:ext cx="93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DIGRE 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6591300" y="3769255"/>
            <a:ext cx="0" cy="429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527852" y="3130230"/>
            <a:ext cx="16161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PC-index 0.613</a:t>
            </a:r>
          </a:p>
          <a:p>
            <a:r>
              <a:rPr lang="en-US" altLang="zh-CN" sz="1400" b="1" dirty="0"/>
              <a:t>p-value &lt; 0.0001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41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Assumption: sequential drug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Approximate drug combination by sequential drug addition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9177" y="2327136"/>
            <a:ext cx="2808548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Question:</a:t>
            </a:r>
          </a:p>
          <a:p>
            <a:r>
              <a:rPr lang="en-US" sz="1300" dirty="0"/>
              <a:t>What is the viability reduction of drug B treatment? (drug A has been given first)</a:t>
            </a:r>
          </a:p>
          <a:p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3657" t="88510" r="20831" b="1336"/>
          <a:stretch/>
        </p:blipFill>
        <p:spPr>
          <a:xfrm>
            <a:off x="5753100" y="3391406"/>
            <a:ext cx="2076450" cy="3143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02921" y="3391405"/>
            <a:ext cx="726629" cy="31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3151" y="2422829"/>
            <a:ext cx="4562475" cy="2760992"/>
            <a:chOff x="1045017" y="2230108"/>
            <a:chExt cx="4562475" cy="27609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b="10810"/>
            <a:stretch/>
          </p:blipFill>
          <p:spPr>
            <a:xfrm>
              <a:off x="1045017" y="2230108"/>
              <a:ext cx="4562475" cy="276099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562100" y="3496687"/>
              <a:ext cx="266700" cy="656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84796" y="3900994"/>
              <a:ext cx="266700" cy="251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933886" y="4240846"/>
            <a:ext cx="3905250" cy="942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19750" y="4041336"/>
            <a:ext cx="2676525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Assumption</a:t>
            </a:r>
            <a:r>
              <a:rPr lang="en-US" sz="1400" b="1" dirty="0"/>
              <a:t> 1: </a:t>
            </a:r>
          </a:p>
          <a:p>
            <a:r>
              <a:rPr lang="en-US" sz="1300" dirty="0"/>
              <a:t>The genomic change induced by drug A reflect the killing effect of drug A.</a:t>
            </a:r>
          </a:p>
          <a:p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19750" y="5063039"/>
            <a:ext cx="2932257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Assumption</a:t>
            </a:r>
            <a:r>
              <a:rPr lang="en-US" sz="1400" b="1" dirty="0"/>
              <a:t> 2:</a:t>
            </a:r>
          </a:p>
          <a:p>
            <a:r>
              <a:rPr lang="en-US" sz="1300" dirty="0"/>
              <a:t>The genomic change induced by drug A can contribute to the killing effect of drug B.</a:t>
            </a:r>
          </a:p>
          <a:p>
            <a:endParaRPr lang="en-US" sz="1400" dirty="0"/>
          </a:p>
        </p:txBody>
      </p:sp>
      <p:sp>
        <p:nvSpPr>
          <p:cNvPr id="16" name="Down Arrow 48"/>
          <p:cNvSpPr/>
          <p:nvPr/>
        </p:nvSpPr>
        <p:spPr>
          <a:xfrm rot="13389083">
            <a:off x="5330469" y="5832832"/>
            <a:ext cx="278196" cy="271098"/>
          </a:xfrm>
          <a:prstGeom prst="down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787584" y="6192303"/>
            <a:ext cx="4368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Question: how to quantify this contribution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3151" y="2485779"/>
            <a:ext cx="3171598" cy="1607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693457" y="2099867"/>
            <a:ext cx="1490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Available data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46416" y="2126580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Need to estimate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188298" y="2494162"/>
            <a:ext cx="0" cy="824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3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4" grpId="0"/>
      <p:bldP spid="15" grpId="0"/>
      <p:bldP spid="16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6787" y="73912"/>
            <a:ext cx="7112801" cy="766119"/>
          </a:xfrm>
        </p:spPr>
        <p:txBody>
          <a:bodyPr>
            <a:normAutofit/>
          </a:bodyPr>
          <a:lstStyle/>
          <a:p>
            <a:r>
              <a:rPr lang="en-US" sz="2800" b="1" dirty="0"/>
              <a:t>How to quantify the contribution of drug A?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Define a coefficient </a:t>
            </a:r>
            <a:r>
              <a:rPr lang="en-US" sz="2000" b="1" dirty="0">
                <a:solidFill>
                  <a:schemeClr val="tx1"/>
                </a:solidFill>
              </a:rPr>
              <a:t>r that measures the similarity between Comp. A and Comp. B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Case 1: r = 0, A and B are independent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Case 2: r = 1, A and B are same</a:t>
            </a:r>
            <a:endParaRPr lang="en-US" sz="18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indent="-285750"/>
            <a:r>
              <a:rPr lang="en-US" sz="2000" b="1" dirty="0" smtClean="0">
                <a:solidFill>
                  <a:schemeClr val="tx1"/>
                </a:solidFill>
              </a:rPr>
              <a:t>Case 3: 0 &lt; r &lt; 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2232" y="2418589"/>
            <a:ext cx="1775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1 - </a:t>
            </a:r>
            <a:r>
              <a:rPr lang="en-US" altLang="zh-CN" b="1" dirty="0" err="1"/>
              <a:t>f</a:t>
            </a:r>
            <a:r>
              <a:rPr lang="en-US" altLang="zh-CN" b="1" baseline="-25000" dirty="0" err="1"/>
              <a:t>B+A</a:t>
            </a:r>
            <a:r>
              <a:rPr lang="en-US" altLang="zh-CN" b="1" baseline="-25000" dirty="0"/>
              <a:t>’ </a:t>
            </a:r>
            <a:r>
              <a:rPr lang="en-US" altLang="zh-CN" b="1" dirty="0"/>
              <a:t>= 1 - </a:t>
            </a:r>
            <a:r>
              <a:rPr lang="en-US" altLang="zh-CN" b="1" dirty="0" err="1"/>
              <a:t>f</a:t>
            </a:r>
            <a:r>
              <a:rPr lang="en-US" altLang="zh-CN" b="1" baseline="-25000" dirty="0" err="1"/>
              <a:t>B</a:t>
            </a:r>
            <a:endParaRPr lang="en-US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1762232" y="3319196"/>
            <a:ext cx="1863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1 - </a:t>
            </a:r>
            <a:r>
              <a:rPr lang="en-US" altLang="zh-CN" b="1" dirty="0" err="1"/>
              <a:t>f</a:t>
            </a:r>
            <a:r>
              <a:rPr lang="en-US" altLang="zh-CN" b="1" baseline="-25000" dirty="0" err="1"/>
              <a:t>B+A</a:t>
            </a:r>
            <a:r>
              <a:rPr lang="en-US" altLang="zh-CN" b="1" baseline="-25000" dirty="0"/>
              <a:t>’ </a:t>
            </a:r>
            <a:r>
              <a:rPr lang="en-US" altLang="zh-CN" b="1" dirty="0"/>
              <a:t>= 1 – f</a:t>
            </a:r>
            <a:r>
              <a:rPr lang="en-US" altLang="zh-CN" b="1" baseline="-25000" dirty="0"/>
              <a:t>2B</a:t>
            </a:r>
            <a:endParaRPr lang="en-US" baseline="-25000" dirty="0"/>
          </a:p>
        </p:txBody>
      </p:sp>
      <p:grpSp>
        <p:nvGrpSpPr>
          <p:cNvPr id="2" name="Group 1"/>
          <p:cNvGrpSpPr/>
          <p:nvPr/>
        </p:nvGrpSpPr>
        <p:grpSpPr>
          <a:xfrm>
            <a:off x="5027528" y="2579669"/>
            <a:ext cx="3937225" cy="2480191"/>
            <a:chOff x="4936933" y="1700418"/>
            <a:chExt cx="3937225" cy="24801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6933" y="1700418"/>
              <a:ext cx="3620209" cy="2480191"/>
            </a:xfrm>
            <a:prstGeom prst="rect">
              <a:avLst/>
            </a:prstGeom>
          </p:spPr>
        </p:pic>
        <p:sp>
          <p:nvSpPr>
            <p:cNvPr id="10" name="Down Arrow 9"/>
            <p:cNvSpPr/>
            <p:nvPr/>
          </p:nvSpPr>
          <p:spPr>
            <a:xfrm rot="2904809">
              <a:off x="7049531" y="2023653"/>
              <a:ext cx="178912" cy="19697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 rot="2904809">
              <a:off x="7653172" y="3078492"/>
              <a:ext cx="178912" cy="19697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75581" y="1829751"/>
              <a:ext cx="140017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FF0000"/>
                  </a:solidFill>
                </a:rPr>
                <a:t>Independent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70790" y="2884590"/>
              <a:ext cx="100336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rgbClr val="FF0000"/>
                  </a:solidFill>
                </a:rPr>
                <a:t>Same drug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26360" y="4374248"/>
            <a:ext cx="2721004" cy="1579364"/>
            <a:chOff x="3958698" y="4740651"/>
            <a:chExt cx="2721004" cy="1579364"/>
          </a:xfrm>
        </p:grpSpPr>
        <p:grpSp>
          <p:nvGrpSpPr>
            <p:cNvPr id="14" name="Group 13"/>
            <p:cNvGrpSpPr/>
            <p:nvPr/>
          </p:nvGrpSpPr>
          <p:grpSpPr>
            <a:xfrm>
              <a:off x="3958698" y="4740651"/>
              <a:ext cx="2438028" cy="1579364"/>
              <a:chOff x="4834990" y="2743792"/>
              <a:chExt cx="2438028" cy="157936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834990" y="2743792"/>
                <a:ext cx="2438028" cy="1541911"/>
                <a:chOff x="4756862" y="2295528"/>
                <a:chExt cx="2438028" cy="1541911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4756862" y="2295528"/>
                  <a:ext cx="2438028" cy="1541911"/>
                  <a:chOff x="4756862" y="2295528"/>
                  <a:chExt cx="2438028" cy="1541911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4784198" y="2295528"/>
                    <a:ext cx="2410692" cy="1541911"/>
                    <a:chOff x="4784198" y="2295528"/>
                    <a:chExt cx="2410692" cy="1541911"/>
                  </a:xfrm>
                </p:grpSpPr>
                <p:pic>
                  <p:nvPicPr>
                    <p:cNvPr id="21" name="Picture 20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3377" t="47273" r="12874" b="31717"/>
                    <a:stretch/>
                  </p:blipFill>
                  <p:spPr>
                    <a:xfrm>
                      <a:off x="4784198" y="2396567"/>
                      <a:ext cx="2410692" cy="144087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5726545" y="2295528"/>
                      <a:ext cx="341745" cy="203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" name="Rectangle 19"/>
                  <p:cNvSpPr/>
                  <p:nvPr/>
                </p:nvSpPr>
                <p:spPr>
                  <a:xfrm>
                    <a:off x="4756862" y="2623127"/>
                    <a:ext cx="794194" cy="71602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" name="Rectangle 17"/>
                <p:cNvSpPr/>
                <p:nvPr/>
              </p:nvSpPr>
              <p:spPr>
                <a:xfrm>
                  <a:off x="5307263" y="2865826"/>
                  <a:ext cx="341745" cy="203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4848658" y="4071641"/>
                <a:ext cx="2410692" cy="2515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77" t="65214" r="12874" b="31717"/>
            <a:stretch/>
          </p:blipFill>
          <p:spPr>
            <a:xfrm>
              <a:off x="4269010" y="6045876"/>
              <a:ext cx="2410692" cy="210438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3537263" y="6049871"/>
            <a:ext cx="320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proposed a similarity score r to estimate the middle phase.</a:t>
            </a:r>
          </a:p>
        </p:txBody>
      </p:sp>
      <p:sp>
        <p:nvSpPr>
          <p:cNvPr id="26" name="Down Arrow 25"/>
          <p:cNvSpPr/>
          <p:nvPr/>
        </p:nvSpPr>
        <p:spPr>
          <a:xfrm rot="8372954">
            <a:off x="3361645" y="5959994"/>
            <a:ext cx="156094" cy="18898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Estimating A + B effect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3657" t="88510" r="20831" b="1336"/>
          <a:stretch/>
        </p:blipFill>
        <p:spPr>
          <a:xfrm>
            <a:off x="5753100" y="2826627"/>
            <a:ext cx="2076450" cy="3143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02921" y="2826626"/>
            <a:ext cx="726629" cy="31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3151" y="1858050"/>
            <a:ext cx="4562475" cy="2760992"/>
            <a:chOff x="1045017" y="2230108"/>
            <a:chExt cx="4562475" cy="27609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b="10810"/>
            <a:stretch/>
          </p:blipFill>
          <p:spPr>
            <a:xfrm>
              <a:off x="1045017" y="2230108"/>
              <a:ext cx="4562475" cy="276099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562100" y="3496687"/>
              <a:ext cx="266700" cy="656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84796" y="3900994"/>
              <a:ext cx="266700" cy="251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429629" y="607872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From A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67829" y="6078720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From similar part of B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458190" y="6078720"/>
            <a:ext cx="230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From dissimilar part of B</a:t>
            </a:r>
            <a:endParaRPr lang="en-US" sz="14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944229" y="5850120"/>
            <a:ext cx="1752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39629" y="585012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734429" y="5850120"/>
            <a:ext cx="609600" cy="29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86829" y="5850120"/>
            <a:ext cx="1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572629" y="5850120"/>
            <a:ext cx="114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82229" y="585012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13202" y="5392920"/>
            <a:ext cx="6629400" cy="990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41802" y="5392920"/>
            <a:ext cx="5645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Z</a:t>
            </a:r>
            <a:r>
              <a:rPr lang="en-US" sz="2400" b="1" baseline="-25000" dirty="0" smtClean="0"/>
              <a:t>B</a:t>
            </a:r>
            <a:r>
              <a:rPr lang="en-US" sz="2400" b="1" baseline="-25000" dirty="0" smtClean="0"/>
              <a:t>+A’</a:t>
            </a:r>
            <a:r>
              <a:rPr lang="en-US" sz="2400" b="1" dirty="0" smtClean="0"/>
              <a:t> </a:t>
            </a:r>
            <a:r>
              <a:rPr lang="en-US" sz="2400" b="1" dirty="0" smtClean="0"/>
              <a:t>= 1 – (1-f</a:t>
            </a:r>
            <a:r>
              <a:rPr lang="en-US" sz="2400" b="1" baseline="-25000" dirty="0" smtClean="0"/>
              <a:t>A</a:t>
            </a:r>
            <a:r>
              <a:rPr lang="en-US" sz="2400" b="1" dirty="0" smtClean="0"/>
              <a:t>) [ 1 - r f</a:t>
            </a:r>
            <a:r>
              <a:rPr lang="en-US" sz="2400" b="1" baseline="-25000" dirty="0" smtClean="0"/>
              <a:t>2B </a:t>
            </a:r>
            <a:r>
              <a:rPr lang="en-US" sz="2400" b="1" dirty="0" smtClean="0"/>
              <a:t>] [ 1 - ( 1 – r ) </a:t>
            </a:r>
            <a:r>
              <a:rPr lang="en-US" sz="2400" b="1" dirty="0" err="1" smtClean="0"/>
              <a:t>f</a:t>
            </a:r>
            <a:r>
              <a:rPr lang="en-US" sz="2400" b="1" baseline="-25000" dirty="0" err="1" smtClean="0"/>
              <a:t>B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4412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/>
      <p:bldP spid="22" grpId="0"/>
      <p:bldP spid="23" grpId="0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sequencing of treatments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Giving chemotherapy first has better overall survival results than giving radiation therapy first (</a:t>
            </a:r>
            <a:r>
              <a:rPr lang="en-US" sz="2000" dirty="0" err="1"/>
              <a:t>Recht</a:t>
            </a:r>
            <a:r>
              <a:rPr lang="en-US" sz="2000" dirty="0"/>
              <a:t> et al, NEJM 1996).</a:t>
            </a:r>
          </a:p>
          <a:p>
            <a:endParaRPr lang="en-US" sz="2000" dirty="0"/>
          </a:p>
          <a:p>
            <a:r>
              <a:rPr lang="en-US" sz="2000" dirty="0"/>
              <a:t>The appropriate sequencing and scheduling of chemotherapeutic agents may overcome some drug resistance. </a:t>
            </a:r>
            <a:r>
              <a:rPr lang="en-US" sz="2000" dirty="0" smtClean="0"/>
              <a:t>(Manish </a:t>
            </a:r>
            <a:r>
              <a:rPr lang="en-US" sz="2000" dirty="0"/>
              <a:t>et al, CCR 2001). </a:t>
            </a:r>
          </a:p>
          <a:p>
            <a:pPr lvl="1"/>
            <a:r>
              <a:rPr lang="en-US" sz="1600" dirty="0" err="1"/>
              <a:t>Flavopiridol</a:t>
            </a:r>
            <a:r>
              <a:rPr lang="en-US" sz="1600" dirty="0"/>
              <a:t> </a:t>
            </a:r>
            <a:r>
              <a:rPr lang="en-US" sz="1600" dirty="0">
                <a:sym typeface="Wingdings"/>
              </a:rPr>
              <a:t> Paclitaxel:  reduces drug paclitaxel sensitivity</a:t>
            </a:r>
          </a:p>
          <a:p>
            <a:pPr lvl="1"/>
            <a:r>
              <a:rPr lang="en-US" sz="1600" dirty="0">
                <a:sym typeface="Wingdings"/>
              </a:rPr>
              <a:t>Paclitaxel  </a:t>
            </a:r>
            <a:r>
              <a:rPr lang="en-US" sz="1600" dirty="0" err="1">
                <a:sym typeface="Wingdings"/>
              </a:rPr>
              <a:t>Flavopiridol</a:t>
            </a:r>
            <a:r>
              <a:rPr lang="en-US" sz="1600" dirty="0">
                <a:sym typeface="Wingdings"/>
              </a:rPr>
              <a:t>: sequence-dependent synergy</a:t>
            </a:r>
          </a:p>
          <a:p>
            <a:pPr lvl="1"/>
            <a:r>
              <a:rPr lang="en-US" sz="1600" dirty="0"/>
              <a:t>Cisplatin </a:t>
            </a:r>
            <a:r>
              <a:rPr lang="en-US" sz="1600" dirty="0">
                <a:sym typeface="Wingdings"/>
              </a:rPr>
              <a:t> Paclitaxel:  reduces drug paclitaxel sensitivity</a:t>
            </a:r>
          </a:p>
          <a:p>
            <a:pPr lvl="1"/>
            <a:r>
              <a:rPr lang="en-US" sz="1600" dirty="0">
                <a:sym typeface="Wingdings"/>
              </a:rPr>
              <a:t>Paclitaxel  Cisplatin: sequence-dependent </a:t>
            </a:r>
            <a:r>
              <a:rPr lang="en-US" sz="1600" dirty="0" smtClean="0">
                <a:sym typeface="Wingdings"/>
              </a:rPr>
              <a:t>synergy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4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overall combination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853151" y="1565561"/>
            <a:ext cx="4562475" cy="1922792"/>
            <a:chOff x="853151" y="1565561"/>
            <a:chExt cx="4562475" cy="1922792"/>
          </a:xfrm>
        </p:grpSpPr>
        <p:grpSp>
          <p:nvGrpSpPr>
            <p:cNvPr id="4" name="Group 3"/>
            <p:cNvGrpSpPr/>
            <p:nvPr/>
          </p:nvGrpSpPr>
          <p:grpSpPr>
            <a:xfrm>
              <a:off x="853151" y="1565561"/>
              <a:ext cx="4562475" cy="1922792"/>
              <a:chOff x="1045017" y="2230108"/>
              <a:chExt cx="4562475" cy="192279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/>
              <a:srcRect b="39261"/>
              <a:stretch/>
            </p:blipFill>
            <p:spPr>
              <a:xfrm>
                <a:off x="1045017" y="2230108"/>
                <a:ext cx="4562475" cy="1880232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562100" y="3496687"/>
                <a:ext cx="266700" cy="656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584796" y="3900994"/>
                <a:ext cx="266700" cy="2519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030671" y="2496712"/>
              <a:ext cx="384955" cy="389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53151" y="4155283"/>
            <a:ext cx="4620477" cy="1922792"/>
            <a:chOff x="853151" y="3801762"/>
            <a:chExt cx="4620477" cy="1922792"/>
          </a:xfrm>
        </p:grpSpPr>
        <p:grpSp>
          <p:nvGrpSpPr>
            <p:cNvPr id="35" name="Group 34"/>
            <p:cNvGrpSpPr/>
            <p:nvPr/>
          </p:nvGrpSpPr>
          <p:grpSpPr>
            <a:xfrm>
              <a:off x="853151" y="3801762"/>
              <a:ext cx="4600010" cy="1922792"/>
              <a:chOff x="853151" y="3801762"/>
              <a:chExt cx="4600010" cy="1922792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853151" y="3801762"/>
                <a:ext cx="4600010" cy="1922792"/>
                <a:chOff x="853151" y="3801762"/>
                <a:chExt cx="4600010" cy="1922792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853151" y="3801762"/>
                  <a:ext cx="4600010" cy="1922792"/>
                  <a:chOff x="853151" y="3801762"/>
                  <a:chExt cx="4600010" cy="1922792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853151" y="3801762"/>
                    <a:ext cx="4562475" cy="1922792"/>
                    <a:chOff x="853151" y="3801762"/>
                    <a:chExt cx="4562475" cy="1922792"/>
                  </a:xfrm>
                </p:grpSpPr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853151" y="3801762"/>
                      <a:ext cx="4562475" cy="1922792"/>
                      <a:chOff x="853151" y="3801762"/>
                      <a:chExt cx="4562475" cy="1922792"/>
                    </a:xfrm>
                  </p:grpSpPr>
                  <p:grpSp>
                    <p:nvGrpSpPr>
                      <p:cNvPr id="22" name="Group 21"/>
                      <p:cNvGrpSpPr/>
                      <p:nvPr/>
                    </p:nvGrpSpPr>
                    <p:grpSpPr>
                      <a:xfrm>
                        <a:off x="853151" y="3801762"/>
                        <a:ext cx="4562475" cy="1922792"/>
                        <a:chOff x="853151" y="3801762"/>
                        <a:chExt cx="4562475" cy="1922792"/>
                      </a:xfrm>
                    </p:grpSpPr>
                    <p:grpSp>
                      <p:nvGrpSpPr>
                        <p:cNvPr id="20" name="Group 19"/>
                        <p:cNvGrpSpPr/>
                        <p:nvPr/>
                      </p:nvGrpSpPr>
                      <p:grpSpPr>
                        <a:xfrm>
                          <a:off x="853151" y="3801762"/>
                          <a:ext cx="4562475" cy="1922792"/>
                          <a:chOff x="853151" y="3801762"/>
                          <a:chExt cx="4562475" cy="1922792"/>
                        </a:xfrm>
                      </p:grpSpPr>
                      <p:grpSp>
                        <p:nvGrpSpPr>
                          <p:cNvPr id="19" name="Group 18"/>
                          <p:cNvGrpSpPr/>
                          <p:nvPr/>
                        </p:nvGrpSpPr>
                        <p:grpSpPr>
                          <a:xfrm>
                            <a:off x="853151" y="3801762"/>
                            <a:ext cx="4562475" cy="1922792"/>
                            <a:chOff x="853151" y="3801762"/>
                            <a:chExt cx="4562475" cy="1922792"/>
                          </a:xfrm>
                        </p:grpSpPr>
                        <p:grpSp>
                          <p:nvGrpSpPr>
                            <p:cNvPr id="12" name="Group 11"/>
                            <p:cNvGrpSpPr/>
                            <p:nvPr/>
                          </p:nvGrpSpPr>
                          <p:grpSpPr>
                            <a:xfrm>
                              <a:off x="853151" y="3801762"/>
                              <a:ext cx="4562475" cy="1922792"/>
                              <a:chOff x="1045017" y="2230108"/>
                              <a:chExt cx="4562475" cy="1922792"/>
                            </a:xfrm>
                          </p:grpSpPr>
                          <p:pic>
                            <p:nvPicPr>
                              <p:cNvPr id="13" name="Picture 12"/>
                              <p:cNvPicPr>
                                <a:picLocks noChangeAspect="1"/>
                              </p:cNvPicPr>
                              <p:nvPr/>
                            </p:nvPicPr>
                            <p:blipFill rotWithShape="1">
                              <a:blip r:embed="rId2"/>
                              <a:srcRect b="39261"/>
                              <a:stretch/>
                            </p:blipFill>
                            <p:spPr>
                              <a:xfrm>
                                <a:off x="1045017" y="2230108"/>
                                <a:ext cx="4562475" cy="188023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14" name="Rectangle 13"/>
                              <p:cNvSpPr/>
                              <p:nvPr/>
                            </p:nvSpPr>
                            <p:spPr>
                              <a:xfrm>
                                <a:off x="1562100" y="3496687"/>
                                <a:ext cx="266700" cy="65621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" name="Rectangle 14"/>
                              <p:cNvSpPr/>
                              <p:nvPr/>
                            </p:nvSpPr>
                            <p:spPr>
                              <a:xfrm>
                                <a:off x="3584796" y="3900994"/>
                                <a:ext cx="266700" cy="25190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" name="Rectangle 16"/>
                            <p:cNvSpPr/>
                            <p:nvPr/>
                          </p:nvSpPr>
                          <p:spPr>
                            <a:xfrm>
                              <a:off x="2465294" y="4383741"/>
                              <a:ext cx="98612" cy="17929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16" name="TextBox 15"/>
                          <p:cNvSpPr txBox="1"/>
                          <p:nvPr/>
                        </p:nvSpPr>
                        <p:spPr>
                          <a:xfrm>
                            <a:off x="2371164" y="4327194"/>
                            <a:ext cx="286872" cy="292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300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B</a:t>
                            </a:r>
                            <a:endParaRPr lang="en-US" sz="13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3003176" y="4052047"/>
                          <a:ext cx="131212" cy="17929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3016672" y="5293354"/>
                        <a:ext cx="131212" cy="17929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5" name="Rectangle 24"/>
                    <p:cNvSpPr/>
                    <p:nvPr/>
                  </p:nvSpPr>
                  <p:spPr>
                    <a:xfrm rot="976506">
                      <a:off x="5068580" y="5149906"/>
                      <a:ext cx="309137" cy="31473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911947" y="3965848"/>
                    <a:ext cx="28687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en-US" sz="1000" i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925346" y="5217462"/>
                    <a:ext cx="28687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en-US" sz="1000" i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4963694" y="5143348"/>
                    <a:ext cx="48946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A+B</a:t>
                    </a:r>
                    <a:r>
                      <a:rPr lang="en-US" sz="1000" b="1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  <a:endParaRPr lang="en-US" sz="1000" b="1" i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2" name="Rectangle 31"/>
                <p:cNvSpPr/>
                <p:nvPr/>
              </p:nvSpPr>
              <p:spPr>
                <a:xfrm>
                  <a:off x="4831976" y="4957482"/>
                  <a:ext cx="131718" cy="2599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4743799" y="4914922"/>
                <a:ext cx="286872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5088673" y="4731228"/>
              <a:ext cx="384955" cy="389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36773" y="3421606"/>
            <a:ext cx="473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Z</a:t>
            </a:r>
            <a:r>
              <a:rPr lang="en-US" sz="2000" b="1" baseline="-25000" dirty="0" smtClean="0"/>
              <a:t>B</a:t>
            </a:r>
            <a:r>
              <a:rPr lang="en-US" sz="2000" b="1" baseline="-25000" dirty="0" smtClean="0"/>
              <a:t>+A’</a:t>
            </a:r>
            <a:r>
              <a:rPr lang="en-US" sz="2000" b="1" dirty="0" smtClean="0"/>
              <a:t> </a:t>
            </a:r>
            <a:r>
              <a:rPr lang="en-US" sz="2000" b="1" dirty="0" smtClean="0"/>
              <a:t>= 1 – (1-f</a:t>
            </a:r>
            <a:r>
              <a:rPr lang="en-US" sz="2000" b="1" baseline="-25000" dirty="0" smtClean="0"/>
              <a:t>A</a:t>
            </a:r>
            <a:r>
              <a:rPr lang="en-US" sz="2000" b="1" dirty="0" smtClean="0"/>
              <a:t>) [ 1 - r f</a:t>
            </a:r>
            <a:r>
              <a:rPr lang="en-US" sz="2000" b="1" baseline="-25000" dirty="0" smtClean="0"/>
              <a:t>2B </a:t>
            </a:r>
            <a:r>
              <a:rPr lang="en-US" sz="2000" b="1" dirty="0" smtClean="0"/>
              <a:t>] [ 1 - ( 1 – r ) </a:t>
            </a:r>
            <a:r>
              <a:rPr lang="en-US" sz="2000" b="1" dirty="0" err="1" smtClean="0"/>
              <a:t>f</a:t>
            </a:r>
            <a:r>
              <a:rPr lang="en-US" sz="2000" b="1" baseline="-25000" dirty="0" err="1" smtClean="0"/>
              <a:t>B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3716" y="5833485"/>
            <a:ext cx="473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Z</a:t>
            </a:r>
            <a:r>
              <a:rPr lang="en-US" sz="2000" b="1" baseline="-25000" dirty="0" smtClean="0"/>
              <a:t>A</a:t>
            </a:r>
            <a:r>
              <a:rPr lang="en-US" sz="2000" b="1" baseline="-25000" dirty="0" smtClean="0"/>
              <a:t>+B’</a:t>
            </a:r>
            <a:r>
              <a:rPr lang="en-US" sz="2000" b="1" dirty="0" smtClean="0"/>
              <a:t> </a:t>
            </a:r>
            <a:r>
              <a:rPr lang="en-US" sz="2000" b="1" dirty="0" smtClean="0"/>
              <a:t>= 1 – (</a:t>
            </a:r>
            <a:r>
              <a:rPr lang="en-US" sz="2000" b="1" dirty="0" smtClean="0"/>
              <a:t>1-f</a:t>
            </a:r>
            <a:r>
              <a:rPr lang="en-US" sz="2000" b="1" baseline="-25000" dirty="0" smtClean="0"/>
              <a:t>B</a:t>
            </a:r>
            <a:r>
              <a:rPr lang="en-US" sz="2000" b="1" dirty="0" smtClean="0"/>
              <a:t>) </a:t>
            </a:r>
            <a:r>
              <a:rPr lang="en-US" sz="2000" b="1" dirty="0" smtClean="0"/>
              <a:t>[ 1 - r </a:t>
            </a:r>
            <a:r>
              <a:rPr lang="en-US" sz="2000" b="1" dirty="0" smtClean="0"/>
              <a:t>f</a:t>
            </a:r>
            <a:r>
              <a:rPr lang="en-US" sz="2000" b="1" baseline="-25000" dirty="0" smtClean="0"/>
              <a:t>2A </a:t>
            </a:r>
            <a:r>
              <a:rPr lang="en-US" sz="2000" b="1" dirty="0" smtClean="0"/>
              <a:t>] [ 1 - ( 1 – r ) </a:t>
            </a:r>
            <a:r>
              <a:rPr lang="en-US" sz="2000" b="1" dirty="0" err="1" smtClean="0"/>
              <a:t>f</a:t>
            </a:r>
            <a:r>
              <a:rPr lang="en-US" sz="2000" b="1" baseline="-25000" dirty="0" err="1" smtClean="0"/>
              <a:t>A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60390" y="4665931"/>
            <a:ext cx="203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z =(</a:t>
            </a:r>
            <a:r>
              <a:rPr lang="en-US" sz="2400" b="1" dirty="0" err="1" smtClean="0"/>
              <a:t>z</a:t>
            </a:r>
            <a:r>
              <a:rPr lang="en-US" sz="2400" b="1" baseline="-25000" dirty="0" err="1" smtClean="0"/>
              <a:t>A</a:t>
            </a:r>
            <a:r>
              <a:rPr lang="en-US" sz="2400" b="1" dirty="0" smtClean="0"/>
              <a:t>+ </a:t>
            </a:r>
            <a:r>
              <a:rPr lang="en-US" sz="2400" b="1" dirty="0" err="1" smtClean="0"/>
              <a:t>z</a:t>
            </a:r>
            <a:r>
              <a:rPr lang="en-US" sz="2400" b="1" baseline="-25000" dirty="0" err="1" smtClean="0"/>
              <a:t>B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)/2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830752" y="3781346"/>
            <a:ext cx="609600" cy="2001609"/>
            <a:chOff x="6878038" y="3120662"/>
            <a:chExt cx="609600" cy="2001609"/>
          </a:xfrm>
        </p:grpSpPr>
        <p:sp>
          <p:nvSpPr>
            <p:cNvPr id="44" name="Down Arrow 43"/>
            <p:cNvSpPr/>
            <p:nvPr/>
          </p:nvSpPr>
          <p:spPr>
            <a:xfrm rot="19044099">
              <a:off x="7133864" y="3120662"/>
              <a:ext cx="3048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wn Arrow 44"/>
            <p:cNvSpPr/>
            <p:nvPr/>
          </p:nvSpPr>
          <p:spPr>
            <a:xfrm rot="13550514">
              <a:off x="7030438" y="4665071"/>
              <a:ext cx="3048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570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How to compare drug similarity?</a:t>
            </a:r>
            <a:endParaRPr lang="en-US" sz="2800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Compare the genomic change in 8 cell growth related KEGG pathway (focused view)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b="1" dirty="0">
                <a:solidFill>
                  <a:schemeClr val="accent1"/>
                </a:solidFill>
              </a:rPr>
              <a:t>Look at the up-stream genes (global view)</a:t>
            </a:r>
          </a:p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l="11567" t="15455"/>
          <a:stretch/>
        </p:blipFill>
        <p:spPr>
          <a:xfrm>
            <a:off x="982323" y="1991487"/>
            <a:ext cx="2451209" cy="1863454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1193513" y="3854941"/>
            <a:ext cx="2028827" cy="371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Similarity score (r)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35962" y="2333036"/>
            <a:ext cx="2513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aminoacyl-</a:t>
            </a:r>
            <a:r>
              <a:rPr lang="en-US" sz="1200" dirty="0" err="1"/>
              <a:t>tRNA</a:t>
            </a:r>
            <a:r>
              <a:rPr lang="en-US" sz="1200" dirty="0"/>
              <a:t> biosynthesis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MAPK signaling pathway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NF-kappa B signaling pathway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Cell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p53 signaling pathway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Apoptosis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TGF-beta signaling pathway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Cancer pathway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54" y="4965751"/>
            <a:ext cx="3640350" cy="168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DIGRE workflow and performance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DIGRE workflow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chemeClr val="accent1"/>
                </a:solidFill>
              </a:rPr>
              <a:t>PC-index 0.613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164825"/>
              </p:ext>
            </p:extLst>
          </p:nvPr>
        </p:nvGraphicFramePr>
        <p:xfrm>
          <a:off x="4469501" y="1766600"/>
          <a:ext cx="3492706" cy="422910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14842">
                  <a:extLst>
                    <a:ext uri="{9D8B030D-6E8A-4147-A177-3AD203B41FA5}">
                      <a16:colId xmlns:a16="http://schemas.microsoft.com/office/drawing/2014/main" val="3396070614"/>
                    </a:ext>
                  </a:extLst>
                </a:gridCol>
                <a:gridCol w="729760">
                  <a:extLst>
                    <a:ext uri="{9D8B030D-6E8A-4147-A177-3AD203B41FA5}">
                      <a16:colId xmlns:a16="http://schemas.microsoft.com/office/drawing/2014/main" val="1630076434"/>
                    </a:ext>
                  </a:extLst>
                </a:gridCol>
                <a:gridCol w="748104">
                  <a:extLst>
                    <a:ext uri="{9D8B030D-6E8A-4147-A177-3AD203B41FA5}">
                      <a16:colId xmlns:a16="http://schemas.microsoft.com/office/drawing/2014/main" val="189868476"/>
                    </a:ext>
                  </a:extLst>
                </a:gridCol>
              </a:tblGrid>
              <a:tr h="37659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Combination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DIGRE Rank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Observed Rank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873809927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</a:rPr>
                        <a:t>H-7 </a:t>
                      </a:r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Rapamycin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27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09964708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</a:rPr>
                        <a:t>H-7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baseline="0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Monastrol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72326422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</a:rPr>
                        <a:t>H-7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Mitomycin</a:t>
                      </a:r>
                      <a:r>
                        <a:rPr lang="en-US" sz="1050" u="none" strike="noStrike" dirty="0">
                          <a:effectLst/>
                        </a:rPr>
                        <a:t> 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27714732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</a:rPr>
                        <a:t>H-7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Trichostatin</a:t>
                      </a:r>
                      <a:r>
                        <a:rPr lang="en-US" sz="1050" u="none" strike="noStrike" dirty="0">
                          <a:effectLst/>
                        </a:rPr>
                        <a:t> 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19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3431063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</a:rPr>
                        <a:t>Etoposide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Mitomycin</a:t>
                      </a:r>
                      <a:r>
                        <a:rPr lang="en-US" sz="1050" u="none" strike="noStrike" dirty="0">
                          <a:effectLst/>
                        </a:rPr>
                        <a:t> 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540340302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</a:rPr>
                        <a:t>Methotrexate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Mitomycin</a:t>
                      </a:r>
                      <a:r>
                        <a:rPr lang="en-US" sz="1050" u="none" strike="noStrike" dirty="0">
                          <a:effectLst/>
                        </a:rPr>
                        <a:t> 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28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29321061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 err="1">
                          <a:effectLst/>
                        </a:rPr>
                        <a:t>Camptothecin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Mitomycin</a:t>
                      </a:r>
                      <a:r>
                        <a:rPr lang="en-US" sz="1050" u="none" strike="noStrike" dirty="0">
                          <a:effectLst/>
                        </a:rPr>
                        <a:t> 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606492509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 err="1">
                          <a:effectLst/>
                        </a:rPr>
                        <a:t>Blebbistatin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H-7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61955898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</a:rPr>
                        <a:t>Etoposide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H-7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24893885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 err="1">
                          <a:effectLst/>
                        </a:rPr>
                        <a:t>Camptothecin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Methotrexate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62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34973567"/>
                  </a:ext>
                </a:extLst>
              </a:tr>
              <a:tr h="29718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</a:rPr>
                        <a:t>Doxorubicin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Mitomycin</a:t>
                      </a:r>
                      <a:r>
                        <a:rPr lang="en-US" sz="1050" u="none" strike="noStrike" dirty="0">
                          <a:effectLst/>
                        </a:rPr>
                        <a:t> 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11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61384314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 err="1">
                          <a:effectLst/>
                        </a:rPr>
                        <a:t>Camptothecin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H-7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>
                          <a:effectLst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82919531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</a:rPr>
                        <a:t>H-7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Vincristine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43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46911658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 err="1">
                          <a:effectLst/>
                        </a:rPr>
                        <a:t>Camptothecin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Etoposide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>
                          <a:effectLst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15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70798453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</a:rPr>
                        <a:t>Etoposide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Methotrexate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15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76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7579866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26" y="1866354"/>
            <a:ext cx="3019426" cy="285767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354508" y="1252152"/>
            <a:ext cx="2755205" cy="427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15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Top rank pairs</a:t>
            </a:r>
          </a:p>
        </p:txBody>
      </p:sp>
    </p:spTree>
    <p:extLst>
      <p:ext uri="{BB962C8B-B14F-4D97-AF65-F5344CB8AC3E}">
        <p14:creationId xmlns:p14="http://schemas.microsoft.com/office/powerpoint/2010/main" val="70718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Computational A</a:t>
            </a:r>
            <a:r>
              <a:rPr lang="en-US" b="1" dirty="0" smtClean="0">
                <a:solidFill>
                  <a:schemeClr val="tx1"/>
                </a:solidFill>
              </a:rPr>
              <a:t>pproach </a:t>
            </a:r>
            <a:r>
              <a:rPr lang="en-US" b="1" dirty="0">
                <a:solidFill>
                  <a:schemeClr val="tx1"/>
                </a:solidFill>
              </a:rPr>
              <a:t>to </a:t>
            </a:r>
            <a:r>
              <a:rPr lang="en-US" b="1" dirty="0" smtClean="0">
                <a:solidFill>
                  <a:schemeClr val="tx1"/>
                </a:solidFill>
              </a:rPr>
              <a:t>Predict Multi-Drug Synergistic Effect</a:t>
            </a:r>
          </a:p>
          <a:p>
            <a:pPr lvl="1">
              <a:buClr>
                <a:schemeClr val="bg1"/>
              </a:buClr>
            </a:pPr>
            <a:r>
              <a:rPr lang="en-US" sz="1800" b="1" dirty="0" smtClean="0">
                <a:solidFill>
                  <a:schemeClr val="bg1"/>
                </a:solidFill>
              </a:rPr>
              <a:t>Background</a:t>
            </a:r>
            <a:endParaRPr lang="en-US" sz="18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1800" b="1" dirty="0" smtClean="0">
                <a:solidFill>
                  <a:schemeClr val="bg1"/>
                </a:solidFill>
              </a:rPr>
              <a:t>IGRE </a:t>
            </a:r>
            <a:r>
              <a:rPr lang="en-US" sz="1800" b="1" dirty="0">
                <a:solidFill>
                  <a:schemeClr val="bg1"/>
                </a:solidFill>
              </a:rPr>
              <a:t>model</a:t>
            </a:r>
          </a:p>
          <a:p>
            <a:pPr lvl="1">
              <a:buClr>
                <a:schemeClr val="bg1"/>
              </a:buClr>
            </a:pPr>
            <a:r>
              <a:rPr lang="en-US" sz="1800" b="1" dirty="0">
                <a:solidFill>
                  <a:schemeClr val="bg1"/>
                </a:solidFill>
              </a:rPr>
              <a:t>Biological validation</a:t>
            </a:r>
          </a:p>
          <a:p>
            <a:pPr lvl="1">
              <a:buClr>
                <a:schemeClr val="bg1"/>
              </a:buClr>
            </a:pPr>
            <a:r>
              <a:rPr lang="en-US" sz="1800" b="1" dirty="0">
                <a:solidFill>
                  <a:schemeClr val="bg1"/>
                </a:solidFill>
              </a:rPr>
              <a:t>Summary and future </a:t>
            </a:r>
            <a:r>
              <a:rPr lang="en-US" sz="1800" b="1" dirty="0" smtClean="0">
                <a:solidFill>
                  <a:schemeClr val="bg1"/>
                </a:solidFill>
              </a:rPr>
              <a:t>plan</a:t>
            </a:r>
            <a:endParaRPr lang="en-US" sz="18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Bioinformatics </a:t>
            </a:r>
            <a:r>
              <a:rPr lang="en-US" b="1" dirty="0">
                <a:solidFill>
                  <a:schemeClr val="tx1"/>
                </a:solidFill>
              </a:rPr>
              <a:t>Tool to Detect RBP Bound </a:t>
            </a:r>
            <a:r>
              <a:rPr lang="en-US" b="1" dirty="0" err="1">
                <a:solidFill>
                  <a:schemeClr val="tx1"/>
                </a:solidFill>
              </a:rPr>
              <a:t>CircRNA</a:t>
            </a:r>
            <a:r>
              <a:rPr lang="en-US" b="1" dirty="0">
                <a:solidFill>
                  <a:schemeClr val="tx1"/>
                </a:solidFill>
              </a:rPr>
              <a:t> in CLIP-</a:t>
            </a:r>
            <a:r>
              <a:rPr lang="en-US" b="1" dirty="0" err="1">
                <a:solidFill>
                  <a:schemeClr val="tx1"/>
                </a:solidFill>
              </a:rPr>
              <a:t>Seq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Datasets</a:t>
            </a:r>
          </a:p>
          <a:p>
            <a:pPr lvl="1"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</a:rPr>
              <a:t>Background</a:t>
            </a:r>
          </a:p>
          <a:p>
            <a:pPr lvl="1">
              <a:buClr>
                <a:schemeClr val="bg1"/>
              </a:buClr>
            </a:pPr>
            <a:r>
              <a:rPr lang="en-US" sz="1900" b="1" dirty="0" smtClean="0">
                <a:solidFill>
                  <a:schemeClr val="bg1"/>
                </a:solidFill>
              </a:rPr>
              <a:t>Motivation</a:t>
            </a:r>
            <a:endParaRPr lang="en-US" sz="1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</a:rPr>
              <a:t>Pipeline</a:t>
            </a:r>
          </a:p>
          <a:p>
            <a:pPr lvl="1"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</a:rPr>
              <a:t>Preliminary results</a:t>
            </a:r>
          </a:p>
          <a:p>
            <a:pPr lvl="1"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</a:rPr>
              <a:t>Future </a:t>
            </a:r>
            <a:r>
              <a:rPr lang="en-US" sz="1900" b="1" dirty="0" smtClean="0">
                <a:solidFill>
                  <a:schemeClr val="bg1"/>
                </a:solidFill>
              </a:rPr>
              <a:t>plan</a:t>
            </a:r>
            <a:endParaRPr lang="en-US" sz="1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Update KEGG pathway information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Gene-gene interaction dose affect drug synergy</a:t>
            </a:r>
            <a:endParaRPr lang="en-US" sz="20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11360178"/>
              </p:ext>
            </p:extLst>
          </p:nvPr>
        </p:nvGraphicFramePr>
        <p:xfrm>
          <a:off x="1364892" y="1722635"/>
          <a:ext cx="6105053" cy="4158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8446" y="5755341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PC-index: 0.613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5755341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PC-index: 0.617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Construct gene network</a:t>
            </a:r>
            <a:endParaRPr lang="en-US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027866"/>
              </p:ext>
            </p:extLst>
          </p:nvPr>
        </p:nvGraphicFramePr>
        <p:xfrm>
          <a:off x="4557801" y="4496710"/>
          <a:ext cx="40087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411">
                  <a:extLst>
                    <a:ext uri="{9D8B030D-6E8A-4147-A177-3AD203B41FA5}">
                      <a16:colId xmlns:a16="http://schemas.microsoft.com/office/drawing/2014/main" val="3578117744"/>
                    </a:ext>
                  </a:extLst>
                </a:gridCol>
                <a:gridCol w="1762299">
                  <a:extLst>
                    <a:ext uri="{9D8B030D-6E8A-4147-A177-3AD203B41FA5}">
                      <a16:colId xmlns:a16="http://schemas.microsoft.com/office/drawing/2014/main" val="4193278029"/>
                    </a:ext>
                  </a:extLst>
                </a:gridCol>
              </a:tblGrid>
              <a:tr h="220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marL="316335" marR="3163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PC-Index</a:t>
                      </a:r>
                    </a:p>
                  </a:txBody>
                  <a:tcPr marL="316335" marR="316335" anchor="ctr"/>
                </a:tc>
                <a:extLst>
                  <a:ext uri="{0D108BD9-81ED-4DB2-BD59-A6C34878D82A}">
                    <a16:rowId xmlns:a16="http://schemas.microsoft.com/office/drawing/2014/main" val="2375222893"/>
                  </a:ext>
                </a:extLst>
              </a:tr>
              <a:tr h="3213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Original </a:t>
                      </a:r>
                      <a:r>
                        <a:rPr lang="en-US" sz="1600" dirty="0" smtClean="0"/>
                        <a:t>KEGG</a:t>
                      </a:r>
                      <a:endParaRPr lang="en-US" sz="1600" dirty="0"/>
                    </a:p>
                  </a:txBody>
                  <a:tcPr marL="316335" marR="3163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0.614</a:t>
                      </a:r>
                    </a:p>
                  </a:txBody>
                  <a:tcPr marL="316335" marR="316335" anchor="ctr"/>
                </a:tc>
                <a:extLst>
                  <a:ext uri="{0D108BD9-81ED-4DB2-BD59-A6C34878D82A}">
                    <a16:rowId xmlns:a16="http://schemas.microsoft.com/office/drawing/2014/main" val="1731896266"/>
                  </a:ext>
                </a:extLst>
              </a:tr>
              <a:tr h="2652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Updated KEGG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16335" marR="3163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0.617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16335" marR="316335" anchor="ctr"/>
                </a:tc>
                <a:extLst>
                  <a:ext uri="{0D108BD9-81ED-4DB2-BD59-A6C34878D82A}">
                    <a16:rowId xmlns:a16="http://schemas.microsoft.com/office/drawing/2014/main" val="1139069421"/>
                  </a:ext>
                </a:extLst>
              </a:tr>
              <a:tr h="26527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SPACE </a:t>
                      </a:r>
                      <a:r>
                        <a:rPr lang="en-US" sz="1600" b="0" baseline="0" dirty="0" smtClean="0"/>
                        <a:t>network</a:t>
                      </a:r>
                      <a:endParaRPr lang="en-US" sz="1600" b="0" dirty="0"/>
                    </a:p>
                  </a:txBody>
                  <a:tcPr marL="316335" marR="3163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0.627</a:t>
                      </a:r>
                    </a:p>
                  </a:txBody>
                  <a:tcPr marL="316335" marR="316335" anchor="ctr"/>
                </a:tc>
                <a:extLst>
                  <a:ext uri="{0D108BD9-81ED-4DB2-BD59-A6C34878D82A}">
                    <a16:rowId xmlns:a16="http://schemas.microsoft.com/office/drawing/2014/main" val="2548815064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96787" y="1271829"/>
            <a:ext cx="6952883" cy="452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15000"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KEGG is incomplete and not context-specific</a:t>
            </a:r>
          </a:p>
          <a:p>
            <a:pPr>
              <a:buSzPct val="115000"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Reverse engineering approach to construct gene network</a:t>
            </a:r>
          </a:p>
          <a:p>
            <a:pPr>
              <a:buSzPct val="115000"/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buSzPct val="115000"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Data: gene co-expression data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SzPct val="115000"/>
              <a:buFont typeface="Arial" panose="020B0604020202020204" pitchFamily="34" charset="0"/>
              <a:buChar char="•"/>
            </a:pPr>
            <a:r>
              <a:rPr lang="en-US" dirty="0"/>
              <a:t>GSE10846 expression data (DLBCL: diffuse large B-cell lymphoma)</a:t>
            </a:r>
          </a:p>
          <a:p>
            <a:pPr lvl="1">
              <a:buSzPct val="115000"/>
              <a:buFont typeface="Arial" panose="020B0604020202020204" pitchFamily="34" charset="0"/>
              <a:buChar char="•"/>
            </a:pPr>
            <a:r>
              <a:rPr lang="en-US" dirty="0"/>
              <a:t>414 samples and 54,614 probes (21,050 genes</a:t>
            </a:r>
            <a:r>
              <a:rPr lang="en-US" dirty="0" smtClean="0"/>
              <a:t>)</a:t>
            </a:r>
          </a:p>
          <a:p>
            <a:pPr>
              <a:buSzPct val="115000"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Methods: Sparse Partial Correlation Estimation (SPACE)</a:t>
            </a:r>
          </a:p>
          <a:p>
            <a:pPr>
              <a:buSzPct val="115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36" y="4272793"/>
            <a:ext cx="2714625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90" y="5253868"/>
            <a:ext cx="2181225" cy="276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190" y="5536406"/>
            <a:ext cx="21621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6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Biological </a:t>
            </a:r>
            <a:r>
              <a:rPr lang="en-US" sz="2800" b="1" dirty="0" smtClean="0"/>
              <a:t>Validation detail motivation lung cancer drug selection cell line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Selected 33 compounds for dose response curve and transcriptome data.</a:t>
            </a:r>
          </a:p>
          <a:p>
            <a:pPr lvl="1"/>
            <a:r>
              <a:rPr lang="en-US" sz="1800" dirty="0" smtClean="0"/>
              <a:t>9 </a:t>
            </a:r>
            <a:r>
              <a:rPr lang="en-US" sz="1800" dirty="0"/>
              <a:t>FDA approved, 13 in clinical trials (6 in phase III, 6 in phase II, 1 in phase I) and 11 in preclinical research.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261041"/>
              </p:ext>
            </p:extLst>
          </p:nvPr>
        </p:nvGraphicFramePr>
        <p:xfrm>
          <a:off x="724799" y="2429051"/>
          <a:ext cx="7743828" cy="4334442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3556420518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1400012116"/>
                    </a:ext>
                  </a:extLst>
                </a:gridCol>
                <a:gridCol w="1662113">
                  <a:extLst>
                    <a:ext uri="{9D8B030D-6E8A-4147-A177-3AD203B41FA5}">
                      <a16:colId xmlns:a16="http://schemas.microsoft.com/office/drawing/2014/main" val="1784819919"/>
                    </a:ext>
                  </a:extLst>
                </a:gridCol>
                <a:gridCol w="1290638">
                  <a:extLst>
                    <a:ext uri="{9D8B030D-6E8A-4147-A177-3AD203B41FA5}">
                      <a16:colId xmlns:a16="http://schemas.microsoft.com/office/drawing/2014/main" val="4121213042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3738487179"/>
                    </a:ext>
                  </a:extLst>
                </a:gridCol>
                <a:gridCol w="1590677">
                  <a:extLst>
                    <a:ext uri="{9D8B030D-6E8A-4147-A177-3AD203B41FA5}">
                      <a16:colId xmlns:a16="http://schemas.microsoft.com/office/drawing/2014/main" val="2569314467"/>
                    </a:ext>
                  </a:extLst>
                </a:gridCol>
              </a:tblGrid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Compound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Target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Pathway</a:t>
                      </a: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>
                          <a:effectLst/>
                          <a:latin typeface="+mn-lt"/>
                        </a:rPr>
                        <a:t>Compound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Target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Pathway</a:t>
                      </a: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85471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Pemetrexed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DHFR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Cytotoxic Drugs</a:t>
                      </a: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RO-3306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CDK1/2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Cell Cycle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913933"/>
                  </a:ext>
                </a:extLst>
              </a:tr>
              <a:tr h="2585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Cisplatin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DNA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VX-680 (</a:t>
                      </a:r>
                      <a:r>
                        <a:rPr lang="en-US" sz="1000" b="1" u="none" strike="noStrike" kern="1200" dirty="0" err="1">
                          <a:effectLst/>
                          <a:latin typeface="+mn-lt"/>
                        </a:rPr>
                        <a:t>Tozasertib</a:t>
                      </a:r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, MK-0457)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AURK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4005305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Paclitaxel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Microtubule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MK-8776 (SCH 900776)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CHK1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DNA Damage &amp; Repair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304516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Irinotecan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TOP 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VE-821 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ATR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5355368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Etoposide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TOP 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NU7441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DNAPK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5875946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Erlotinib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EGFR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Membrane Receptor Kinase</a:t>
                      </a: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 err="1">
                          <a:effectLst/>
                          <a:latin typeface="+mn-lt"/>
                        </a:rPr>
                        <a:t>Olaparib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PARP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574051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Linsitinib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(OSI-906)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IGFR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ABT-263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BCL-2, BCL-XL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Apoptosis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860644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AZD4547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FGFR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 err="1">
                          <a:effectLst/>
                          <a:latin typeface="+mn-lt"/>
                        </a:rPr>
                        <a:t>Birinapant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IAP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5407752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Crizotinib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ALK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 err="1">
                          <a:effectLst/>
                          <a:latin typeface="+mn-lt"/>
                        </a:rPr>
                        <a:t>Bortezomib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 err="1">
                          <a:effectLst/>
                          <a:latin typeface="+mn-lt"/>
                        </a:rPr>
                        <a:t>Protesome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Ubiquitin/Proteasome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87863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Pictilisib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(GDC-0941)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PI3K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PI3K-AKT-mTOR pathway</a:t>
                      </a: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 err="1">
                          <a:effectLst/>
                          <a:latin typeface="+mn-lt"/>
                        </a:rPr>
                        <a:t>Entinostat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HDAC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Epigenetic Modification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15286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MK-2206 2HCl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AKT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EX-527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SIRT1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7440155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AZD8055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mTOR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STA-9090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HSP90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Cytoskeletal Signaling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493136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PF-562271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FAK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Angiogenesis</a:t>
                      </a: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FDI-6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FOXM1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Transcription Factor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423759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FTI 277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HCl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FNTA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MAPK pathway</a:t>
                      </a: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 err="1">
                          <a:effectLst/>
                          <a:latin typeface="+mn-lt"/>
                        </a:rPr>
                        <a:t>Troglitazone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PPAR-</a:t>
                      </a:r>
                      <a:r>
                        <a:rPr lang="el-GR" sz="1000" u="none" strike="noStrike" kern="1200" dirty="0">
                          <a:effectLst/>
                          <a:latin typeface="+mn-lt"/>
                        </a:rPr>
                        <a:t>γ</a:t>
                      </a:r>
                      <a:endParaRPr lang="el-GR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Nuclear Hormone Receptor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189416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TAK-632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B-RAF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T0901317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LXR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7703909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Selumetinib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(AZD6244)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MEK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GSK2194069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FASN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Fatty Acid Metabolism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281650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endParaRPr lang="en-US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 err="1">
                          <a:effectLst/>
                          <a:latin typeface="+mn-lt"/>
                        </a:rPr>
                        <a:t>Indisulam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RBM93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Splicing</a:t>
                      </a:r>
                      <a:r>
                        <a:rPr lang="en-US" sz="10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factor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51369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02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Dose-response data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69" y="1252151"/>
            <a:ext cx="4719115" cy="50992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Cell line:</a:t>
            </a:r>
          </a:p>
          <a:p>
            <a:pPr lvl="1"/>
            <a:r>
              <a:rPr lang="en-US" sz="1800" dirty="0"/>
              <a:t>H1155: non-small cell lung </a:t>
            </a:r>
            <a:r>
              <a:rPr lang="en-US" sz="1800" dirty="0" smtClean="0"/>
              <a:t>cancer</a:t>
            </a:r>
            <a:endParaRPr lang="en-US" sz="1800" dirty="0"/>
          </a:p>
          <a:p>
            <a:r>
              <a:rPr lang="en-US" sz="2000" dirty="0" smtClean="0"/>
              <a:t>Dose-response curve:</a:t>
            </a:r>
          </a:p>
          <a:p>
            <a:pPr lvl="1"/>
            <a:r>
              <a:rPr lang="en-US" sz="1800" dirty="0" smtClean="0"/>
              <a:t>12 points started from top dose of 50 </a:t>
            </a:r>
            <a:r>
              <a:rPr lang="en-US" sz="1800" dirty="0" err="1" smtClean="0"/>
              <a:t>uM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Assay 96h after drug addition</a:t>
            </a:r>
          </a:p>
          <a:p>
            <a:r>
              <a:rPr lang="en-US" sz="2000" dirty="0" smtClean="0"/>
              <a:t>H1155 are sensitive to most drugs, except for FASN inhibitor</a:t>
            </a:r>
          </a:p>
          <a:p>
            <a:r>
              <a:rPr lang="en-US" sz="2000" dirty="0" smtClean="0"/>
              <a:t>PI3K/</a:t>
            </a:r>
            <a:r>
              <a:rPr lang="en-US" sz="2000" dirty="0" err="1" smtClean="0"/>
              <a:t>mTOR</a:t>
            </a:r>
            <a:r>
              <a:rPr lang="en-US" sz="2000" dirty="0" smtClean="0"/>
              <a:t> inhibitors have small Hill coefficient</a:t>
            </a:r>
          </a:p>
          <a:p>
            <a:r>
              <a:rPr lang="en-US" sz="2000" dirty="0" smtClean="0"/>
              <a:t>CDK, DNA repair </a:t>
            </a:r>
            <a:r>
              <a:rPr lang="en-US" sz="2000" dirty="0" err="1" smtClean="0"/>
              <a:t>inhibitos</a:t>
            </a:r>
            <a:r>
              <a:rPr lang="en-US" sz="2000" dirty="0" smtClean="0"/>
              <a:t> have limited maximum effect</a:t>
            </a:r>
          </a:p>
          <a:p>
            <a:endParaRPr lang="en-US" sz="2000" dirty="0"/>
          </a:p>
          <a:p>
            <a:pPr lvl="1"/>
            <a:endParaRPr lang="en-US" sz="1800" dirty="0"/>
          </a:p>
        </p:txBody>
      </p:sp>
      <p:pic>
        <p:nvPicPr>
          <p:cNvPr id="4" name="Picture 3" descr="Picture"/>
          <p:cNvPicPr>
            <a:picLocks noChangeAspect="1"/>
          </p:cNvPicPr>
          <p:nvPr/>
        </p:nvPicPr>
        <p:blipFill rotWithShape="1">
          <a:blip r:embed="rId2"/>
          <a:srcRect l="13227" b="14775"/>
          <a:stretch/>
        </p:blipFill>
        <p:spPr>
          <a:xfrm>
            <a:off x="6454587" y="1252151"/>
            <a:ext cx="1344707" cy="1320720"/>
          </a:xfrm>
          <a:prstGeom prst="rect">
            <a:avLst/>
          </a:prstGeom>
        </p:spPr>
      </p:pic>
      <p:pic>
        <p:nvPicPr>
          <p:cNvPr id="6" name="Picture 5" descr="Picture"/>
          <p:cNvPicPr>
            <a:picLocks noChangeAspect="1"/>
          </p:cNvPicPr>
          <p:nvPr/>
        </p:nvPicPr>
        <p:blipFill rotWithShape="1">
          <a:blip r:embed="rId3"/>
          <a:srcRect l="12778" b="13095"/>
          <a:stretch/>
        </p:blipFill>
        <p:spPr>
          <a:xfrm>
            <a:off x="6576434" y="4549266"/>
            <a:ext cx="1222860" cy="1218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7901" y="2452776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GSK2194069</a:t>
            </a:r>
            <a:endParaRPr lang="en-US" sz="1100" b="1" dirty="0"/>
          </a:p>
        </p:txBody>
      </p:sp>
      <p:pic>
        <p:nvPicPr>
          <p:cNvPr id="9" name="Picture 8" descr="Picture"/>
          <p:cNvPicPr>
            <a:picLocks noChangeAspect="1"/>
          </p:cNvPicPr>
          <p:nvPr/>
        </p:nvPicPr>
        <p:blipFill rotWithShape="1">
          <a:blip r:embed="rId4"/>
          <a:srcRect l="11873" b="15326"/>
          <a:stretch/>
        </p:blipFill>
        <p:spPr>
          <a:xfrm>
            <a:off x="5271247" y="2901268"/>
            <a:ext cx="1197714" cy="1150780"/>
          </a:xfrm>
          <a:prstGeom prst="rect">
            <a:avLst/>
          </a:prstGeom>
        </p:spPr>
      </p:pic>
      <p:pic>
        <p:nvPicPr>
          <p:cNvPr id="10" name="Picture 9" descr="Picture"/>
          <p:cNvPicPr>
            <a:picLocks noChangeAspect="1"/>
          </p:cNvPicPr>
          <p:nvPr/>
        </p:nvPicPr>
        <p:blipFill rotWithShape="1">
          <a:blip r:embed="rId5"/>
          <a:srcRect l="12720" b="17236"/>
          <a:stretch/>
        </p:blipFill>
        <p:spPr>
          <a:xfrm>
            <a:off x="6518572" y="2901268"/>
            <a:ext cx="1184449" cy="1123154"/>
          </a:xfrm>
          <a:prstGeom prst="rect">
            <a:avLst/>
          </a:prstGeom>
        </p:spPr>
      </p:pic>
      <p:pic>
        <p:nvPicPr>
          <p:cNvPr id="11" name="Picture 10" descr="Picture"/>
          <p:cNvPicPr>
            <a:picLocks noChangeAspect="1"/>
          </p:cNvPicPr>
          <p:nvPr/>
        </p:nvPicPr>
        <p:blipFill rotWithShape="1">
          <a:blip r:embed="rId6"/>
          <a:srcRect l="14394" b="15495"/>
          <a:stretch/>
        </p:blipFill>
        <p:spPr>
          <a:xfrm>
            <a:off x="7752632" y="2901268"/>
            <a:ext cx="1205237" cy="1189737"/>
          </a:xfrm>
          <a:prstGeom prst="rect">
            <a:avLst/>
          </a:prstGeom>
        </p:spPr>
      </p:pic>
      <p:pic>
        <p:nvPicPr>
          <p:cNvPr id="12" name="Picture 11" descr="Picture"/>
          <p:cNvPicPr>
            <a:picLocks noChangeAspect="1"/>
          </p:cNvPicPr>
          <p:nvPr/>
        </p:nvPicPr>
        <p:blipFill rotWithShape="1">
          <a:blip r:embed="rId7"/>
          <a:srcRect l="14473" b="13515"/>
          <a:stretch/>
        </p:blipFill>
        <p:spPr>
          <a:xfrm>
            <a:off x="5304675" y="4549266"/>
            <a:ext cx="1204932" cy="1218429"/>
          </a:xfrm>
          <a:prstGeom prst="rect">
            <a:avLst/>
          </a:prstGeom>
        </p:spPr>
      </p:pic>
      <p:pic>
        <p:nvPicPr>
          <p:cNvPr id="13" name="Picture 12" descr="Picture"/>
          <p:cNvPicPr>
            <a:picLocks noChangeAspect="1"/>
          </p:cNvPicPr>
          <p:nvPr/>
        </p:nvPicPr>
        <p:blipFill rotWithShape="1">
          <a:blip r:embed="rId8"/>
          <a:srcRect l="15873" b="15900"/>
          <a:stretch/>
        </p:blipFill>
        <p:spPr>
          <a:xfrm>
            <a:off x="7857156" y="4567196"/>
            <a:ext cx="1143698" cy="11433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25239" y="5713907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RO-3306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860294" y="5713907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VX-680</a:t>
            </a:r>
            <a:endParaRPr lang="en-US" sz="11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116405" y="5713907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MK-8776</a:t>
            </a:r>
            <a:endParaRPr 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068970" y="4101092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AZD8055</a:t>
            </a:r>
            <a:endParaRPr 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827829" y="4101092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MK-2206</a:t>
            </a:r>
            <a:endParaRPr 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620501" y="4091005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/>
              <a:t>Pictilisib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184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RNA-</a:t>
            </a:r>
            <a:r>
              <a:rPr lang="en-US" sz="2800" b="1" dirty="0" err="1" smtClean="0"/>
              <a:t>Seq</a:t>
            </a:r>
            <a:r>
              <a:rPr lang="en-US" sz="2800" b="1" dirty="0" smtClean="0"/>
              <a:t> data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Collect total RNA 24h following drug treatment at IC</a:t>
            </a:r>
            <a:r>
              <a:rPr lang="en-US" sz="2000" baseline="-25000" dirty="0"/>
              <a:t>20</a:t>
            </a:r>
          </a:p>
          <a:p>
            <a:r>
              <a:rPr lang="en-US" sz="2000" dirty="0" err="1"/>
              <a:t>NextSeq</a:t>
            </a:r>
            <a:r>
              <a:rPr lang="en-US" sz="2000" dirty="0"/>
              <a:t> 550, SE-80, 400 million reads per flow </a:t>
            </a:r>
            <a:r>
              <a:rPr lang="en-US" sz="2000" dirty="0" smtClean="0"/>
              <a:t>cell, single ends</a:t>
            </a:r>
            <a:endParaRPr lang="en-US" sz="2000" dirty="0"/>
          </a:p>
          <a:p>
            <a:r>
              <a:rPr lang="en-US" sz="2000" dirty="0"/>
              <a:t>STAR alignment &amp; </a:t>
            </a:r>
            <a:r>
              <a:rPr lang="en-US" sz="2000" dirty="0" err="1"/>
              <a:t>HTseq</a:t>
            </a:r>
            <a:r>
              <a:rPr lang="en-US" sz="2000" dirty="0"/>
              <a:t> count reads</a:t>
            </a:r>
          </a:p>
          <a:p>
            <a:r>
              <a:rPr lang="en-US" sz="2000" dirty="0"/>
              <a:t>Calculate RPKM, and log </a:t>
            </a:r>
            <a:r>
              <a:rPr lang="en-US" sz="2000" dirty="0" smtClean="0"/>
              <a:t>transform</a:t>
            </a:r>
          </a:p>
          <a:p>
            <a:r>
              <a:rPr lang="en-US" sz="2000" dirty="0" smtClean="0"/>
              <a:t>Normalize by DMSO control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3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 expression profile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0" r="5625" b="12329"/>
          <a:stretch/>
        </p:blipFill>
        <p:spPr>
          <a:xfrm>
            <a:off x="494270" y="1252150"/>
            <a:ext cx="8204887" cy="45461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63687" y="4901867"/>
            <a:ext cx="894808" cy="7923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55174" y="5792439"/>
            <a:ext cx="13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</a:t>
            </a:r>
            <a:r>
              <a:rPr lang="en-US" sz="1400" b="1" dirty="0" smtClean="0"/>
              <a:t>ytotoxic drugs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7571164" y="4746567"/>
            <a:ext cx="641812" cy="77585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75255" y="5544589"/>
            <a:ext cx="978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receptor tyrosine kinase inhibitors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2610196" y="4910180"/>
            <a:ext cx="681658" cy="63440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46507" y="5625300"/>
            <a:ext cx="1609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PI3K/</a:t>
            </a:r>
            <a:r>
              <a:rPr lang="en-US" sz="1400" b="1" dirty="0" err="1" smtClean="0"/>
              <a:t>Akt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mTOR</a:t>
            </a:r>
            <a:r>
              <a:rPr lang="en-US" sz="1400" b="1" dirty="0" smtClean="0"/>
              <a:t> pathway inhibitors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037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DIGRE analysis future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22" y="1320787"/>
            <a:ext cx="7203035" cy="5402277"/>
          </a:xfrm>
        </p:spPr>
      </p:pic>
      <p:sp>
        <p:nvSpPr>
          <p:cNvPr id="5" name="Rectangle 4"/>
          <p:cNvSpPr/>
          <p:nvPr/>
        </p:nvSpPr>
        <p:spPr>
          <a:xfrm>
            <a:off x="1030777" y="2709949"/>
            <a:ext cx="515389" cy="25769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2464" y="2153150"/>
            <a:ext cx="515389" cy="149478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Top ranked pairs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8" y="1482133"/>
            <a:ext cx="7433109" cy="5361815"/>
          </a:xfrm>
        </p:spPr>
      </p:pic>
      <p:sp>
        <p:nvSpPr>
          <p:cNvPr id="8" name="Rectangle 7"/>
          <p:cNvSpPr/>
          <p:nvPr/>
        </p:nvSpPr>
        <p:spPr>
          <a:xfrm rot="19006124">
            <a:off x="3939241" y="6037766"/>
            <a:ext cx="1213473" cy="177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9006124">
            <a:off x="6869524" y="6090749"/>
            <a:ext cx="1315765" cy="197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9006124">
            <a:off x="5176569" y="6075128"/>
            <a:ext cx="1355558" cy="202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9006124">
            <a:off x="3613063" y="6033426"/>
            <a:ext cx="1186557" cy="202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Web application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https</a:t>
            </a:r>
            <a:r>
              <a:rPr lang="en-US" sz="1400" dirty="0">
                <a:solidFill>
                  <a:schemeClr val="tx1"/>
                </a:solidFill>
              </a:rPr>
              <a:t>://qbrc2.swmed.edu/drugcombination/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477385"/>
            <a:ext cx="3822759" cy="346393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65995" y="1252152"/>
            <a:ext cx="4156396" cy="813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15000"/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R package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https://github.com/Minzhe/DIGREsyn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859" y="2477385"/>
            <a:ext cx="4038667" cy="363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Future plan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70" y="1252150"/>
            <a:ext cx="8204887" cy="5381731"/>
          </a:xfrm>
        </p:spPr>
        <p:txBody>
          <a:bodyPr>
            <a:normAutofit lnSpcReduction="10000"/>
          </a:bodyPr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Model refine</a:t>
            </a: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</a:rPr>
              <a:t>Incorporate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CRISPRi</a:t>
            </a:r>
            <a:r>
              <a:rPr lang="en-US" altLang="zh-CN" sz="1600" dirty="0" smtClean="0">
                <a:solidFill>
                  <a:schemeClr val="tx1"/>
                </a:solidFill>
              </a:rPr>
              <a:t>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CRISPRa</a:t>
            </a:r>
            <a:r>
              <a:rPr lang="en-US" altLang="zh-CN" sz="1600" dirty="0" smtClean="0">
                <a:solidFill>
                  <a:schemeClr val="tx1"/>
                </a:solidFill>
              </a:rPr>
              <a:t> gene essentiality score to weight genes in transcriptomic change comparison.</a:t>
            </a: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</a:rPr>
              <a:t>Comprehensive comparison of gene network construction methods to have more accurate gene network.</a:t>
            </a:r>
          </a:p>
          <a:p>
            <a:pPr lvl="1"/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2000" b="1" dirty="0" smtClean="0">
                <a:solidFill>
                  <a:schemeClr val="tx1"/>
                </a:solidFill>
              </a:rPr>
              <a:t>Validate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in NCI ALMANAC dataset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NCI ALMANAC (A Large Matrix of Antineoplastic Agent Combinations)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Over 100 small molecule oncology drugs FDA-approved.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 all possible pairwise </a:t>
            </a:r>
            <a:r>
              <a:rPr lang="en-US" sz="1600" dirty="0"/>
              <a:t>combinations (~</a:t>
            </a:r>
            <a:r>
              <a:rPr lang="en-US" sz="1600" dirty="0" smtClean="0"/>
              <a:t>5000)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 </a:t>
            </a:r>
            <a:r>
              <a:rPr lang="en-US" sz="1600" dirty="0"/>
              <a:t>these in the NCI-60 </a:t>
            </a:r>
            <a:r>
              <a:rPr lang="en-US" sz="1600" dirty="0" smtClean="0"/>
              <a:t>panel.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chemeClr val="tx1"/>
                </a:solidFill>
              </a:rPr>
              <a:t>Biological validation</a:t>
            </a:r>
          </a:p>
          <a:p>
            <a:pPr lvl="1"/>
            <a:r>
              <a:rPr lang="en-US" sz="1600" dirty="0" smtClean="0"/>
              <a:t>Experimentally test pairwise synergy for validation</a:t>
            </a:r>
          </a:p>
          <a:p>
            <a:pPr lvl="1"/>
            <a:r>
              <a:rPr lang="en-US" sz="1600" dirty="0" smtClean="0"/>
              <a:t>Select </a:t>
            </a:r>
            <a:r>
              <a:rPr lang="en-US" sz="1600" dirty="0" smtClean="0"/>
              <a:t>top ranked pairs with good rationale and possible novel mechanism for </a:t>
            </a:r>
            <a:r>
              <a:rPr lang="en-US" sz="1600" dirty="0" err="1" smtClean="0"/>
              <a:t>futher</a:t>
            </a:r>
            <a:r>
              <a:rPr lang="en-US" sz="1600" dirty="0" smtClean="0"/>
              <a:t> validation across multiple lung cancer cell lines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55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Computational A</a:t>
            </a:r>
            <a:r>
              <a:rPr lang="en-US" b="1" dirty="0" smtClean="0">
                <a:solidFill>
                  <a:schemeClr val="tx1"/>
                </a:solidFill>
              </a:rPr>
              <a:t>pproach </a:t>
            </a:r>
            <a:r>
              <a:rPr lang="en-US" b="1" dirty="0">
                <a:solidFill>
                  <a:schemeClr val="tx1"/>
                </a:solidFill>
              </a:rPr>
              <a:t>to </a:t>
            </a:r>
            <a:r>
              <a:rPr lang="en-US" b="1" dirty="0" smtClean="0">
                <a:solidFill>
                  <a:schemeClr val="tx1"/>
                </a:solidFill>
              </a:rPr>
              <a:t>Predict Multi-Drug Synergistic Effect</a:t>
            </a:r>
          </a:p>
          <a:p>
            <a:pPr lvl="1">
              <a:buClr>
                <a:schemeClr val="tx1"/>
              </a:buClr>
            </a:pPr>
            <a:r>
              <a:rPr lang="en-US" sz="1800" b="1" dirty="0">
                <a:solidFill>
                  <a:schemeClr val="tx1"/>
                </a:solidFill>
              </a:rPr>
              <a:t>Background</a:t>
            </a:r>
          </a:p>
          <a:p>
            <a:pPr lvl="1">
              <a:buClr>
                <a:schemeClr val="tx1"/>
              </a:buClr>
            </a:pPr>
            <a:r>
              <a:rPr lang="en-US" sz="1800" b="1" dirty="0">
                <a:solidFill>
                  <a:schemeClr val="tx1"/>
                </a:solidFill>
              </a:rPr>
              <a:t>DIGRE model</a:t>
            </a:r>
          </a:p>
          <a:p>
            <a:pPr lvl="1">
              <a:buClr>
                <a:schemeClr val="tx1"/>
              </a:buClr>
            </a:pPr>
            <a:r>
              <a:rPr lang="en-US" sz="1800" b="1" dirty="0">
                <a:solidFill>
                  <a:schemeClr val="tx1"/>
                </a:solidFill>
              </a:rPr>
              <a:t>Biological validation</a:t>
            </a:r>
          </a:p>
          <a:p>
            <a:pPr lvl="1">
              <a:buClr>
                <a:schemeClr val="tx1"/>
              </a:buClr>
            </a:pPr>
            <a:r>
              <a:rPr lang="en-US" sz="1800" b="1" dirty="0">
                <a:solidFill>
                  <a:schemeClr val="tx1"/>
                </a:solidFill>
              </a:rPr>
              <a:t>Summary and future </a:t>
            </a:r>
            <a:r>
              <a:rPr lang="en-US" sz="1800" b="1" dirty="0" smtClean="0">
                <a:solidFill>
                  <a:schemeClr val="tx1"/>
                </a:solidFill>
              </a:rPr>
              <a:t>plan</a:t>
            </a:r>
            <a:endParaRPr lang="en-US" sz="1800" b="1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Bioinformatics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Tool to Detect RBP Bound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CircRNA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in CLIP-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Seq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Datasets</a:t>
            </a:r>
          </a:p>
          <a:p>
            <a:pPr lvl="1"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</a:rPr>
              <a:t>Background</a:t>
            </a:r>
          </a:p>
          <a:p>
            <a:pPr lvl="1">
              <a:buClr>
                <a:schemeClr val="bg1"/>
              </a:buClr>
            </a:pPr>
            <a:r>
              <a:rPr lang="en-US" sz="1900" b="1" dirty="0" smtClean="0">
                <a:solidFill>
                  <a:schemeClr val="bg1"/>
                </a:solidFill>
              </a:rPr>
              <a:t>Motivation</a:t>
            </a:r>
            <a:endParaRPr lang="en-US" sz="1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</a:rPr>
              <a:t>Pipeline</a:t>
            </a:r>
          </a:p>
          <a:p>
            <a:pPr lvl="1"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</a:rPr>
              <a:t>Preliminary results</a:t>
            </a:r>
          </a:p>
          <a:p>
            <a:pPr lvl="1"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</a:rPr>
              <a:t>Future </a:t>
            </a:r>
            <a:r>
              <a:rPr lang="en-US" sz="1900" b="1" dirty="0" smtClean="0">
                <a:solidFill>
                  <a:schemeClr val="bg1"/>
                </a:solidFill>
              </a:rPr>
              <a:t>plan</a:t>
            </a:r>
            <a:endParaRPr lang="en-US" sz="1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01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Outline</a:t>
            </a:r>
            <a:endParaRPr 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Computational A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pproach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Predict Multi-Drug Synergistic Effect</a:t>
            </a:r>
          </a:p>
          <a:p>
            <a:pPr lvl="1">
              <a:buClr>
                <a:schemeClr val="bg1"/>
              </a:buClr>
            </a:pPr>
            <a:r>
              <a:rPr lang="en-US" sz="1800" b="1" dirty="0" smtClean="0">
                <a:solidFill>
                  <a:schemeClr val="bg1"/>
                </a:solidFill>
              </a:rPr>
              <a:t>Background</a:t>
            </a:r>
            <a:endParaRPr lang="en-US" sz="18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1800" b="1" dirty="0" smtClean="0">
                <a:solidFill>
                  <a:schemeClr val="bg1"/>
                </a:solidFill>
              </a:rPr>
              <a:t>IGRE </a:t>
            </a:r>
            <a:r>
              <a:rPr lang="en-US" sz="1800" b="1" dirty="0">
                <a:solidFill>
                  <a:schemeClr val="bg1"/>
                </a:solidFill>
              </a:rPr>
              <a:t>model</a:t>
            </a:r>
          </a:p>
          <a:p>
            <a:pPr lvl="1">
              <a:buClr>
                <a:schemeClr val="bg1"/>
              </a:buClr>
            </a:pPr>
            <a:r>
              <a:rPr lang="en-US" sz="1800" b="1" dirty="0">
                <a:solidFill>
                  <a:schemeClr val="bg1"/>
                </a:solidFill>
              </a:rPr>
              <a:t>Biological validation</a:t>
            </a:r>
          </a:p>
          <a:p>
            <a:pPr lvl="1">
              <a:buClr>
                <a:schemeClr val="bg1"/>
              </a:buClr>
            </a:pPr>
            <a:r>
              <a:rPr lang="en-US" sz="1800" b="1" dirty="0">
                <a:solidFill>
                  <a:schemeClr val="bg1"/>
                </a:solidFill>
              </a:rPr>
              <a:t>Summary and future </a:t>
            </a:r>
            <a:r>
              <a:rPr lang="en-US" sz="1800" b="1" dirty="0" smtClean="0">
                <a:solidFill>
                  <a:schemeClr val="bg1"/>
                </a:solidFill>
              </a:rPr>
              <a:t>plan</a:t>
            </a:r>
            <a:endParaRPr lang="en-US" sz="18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Bioinformatics </a:t>
            </a:r>
            <a:r>
              <a:rPr lang="en-US" b="1" dirty="0">
                <a:solidFill>
                  <a:schemeClr val="tx1"/>
                </a:solidFill>
              </a:rPr>
              <a:t>Tool to Detect RBP Bound </a:t>
            </a:r>
            <a:r>
              <a:rPr lang="en-US" b="1" dirty="0" err="1">
                <a:solidFill>
                  <a:schemeClr val="tx1"/>
                </a:solidFill>
              </a:rPr>
              <a:t>CircRNA</a:t>
            </a:r>
            <a:r>
              <a:rPr lang="en-US" b="1" dirty="0">
                <a:solidFill>
                  <a:schemeClr val="tx1"/>
                </a:solidFill>
              </a:rPr>
              <a:t> in CLIP-</a:t>
            </a:r>
            <a:r>
              <a:rPr lang="en-US" b="1" dirty="0" err="1">
                <a:solidFill>
                  <a:schemeClr val="tx1"/>
                </a:solidFill>
              </a:rPr>
              <a:t>Seq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Datasets</a:t>
            </a:r>
          </a:p>
          <a:p>
            <a:pPr lvl="1"/>
            <a:r>
              <a:rPr lang="en-US" sz="1900" b="1" dirty="0">
                <a:solidFill>
                  <a:schemeClr val="tx1"/>
                </a:solidFill>
              </a:rPr>
              <a:t>Background</a:t>
            </a:r>
          </a:p>
          <a:p>
            <a:pPr lvl="1"/>
            <a:r>
              <a:rPr lang="en-US" sz="1900" b="1" dirty="0" smtClean="0">
                <a:solidFill>
                  <a:schemeClr val="tx1"/>
                </a:solidFill>
              </a:rPr>
              <a:t>Motivation</a:t>
            </a:r>
            <a:endParaRPr lang="en-US" sz="1900" b="1" dirty="0">
              <a:solidFill>
                <a:schemeClr val="tx1"/>
              </a:solidFill>
            </a:endParaRPr>
          </a:p>
          <a:p>
            <a:pPr lvl="1"/>
            <a:r>
              <a:rPr lang="en-US" sz="1900" b="1" dirty="0">
                <a:solidFill>
                  <a:schemeClr val="tx1"/>
                </a:solidFill>
              </a:rPr>
              <a:t>Pipeline</a:t>
            </a:r>
          </a:p>
          <a:p>
            <a:pPr lvl="1"/>
            <a:r>
              <a:rPr lang="en-US" sz="1900" b="1" dirty="0">
                <a:solidFill>
                  <a:schemeClr val="tx1"/>
                </a:solidFill>
              </a:rPr>
              <a:t>Preliminary results</a:t>
            </a:r>
          </a:p>
          <a:p>
            <a:pPr lvl="1"/>
            <a:r>
              <a:rPr lang="en-US" sz="1900" b="1" dirty="0">
                <a:solidFill>
                  <a:schemeClr val="tx1"/>
                </a:solidFill>
              </a:rPr>
              <a:t>Future </a:t>
            </a:r>
            <a:r>
              <a:rPr lang="en-US" sz="1900" b="1" dirty="0" smtClean="0">
                <a:solidFill>
                  <a:schemeClr val="tx1"/>
                </a:solidFill>
              </a:rPr>
              <a:t>plan</a:t>
            </a:r>
            <a:endParaRPr lang="en-US" sz="1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err="1" smtClean="0"/>
              <a:t>CircRNA</a:t>
            </a:r>
            <a:r>
              <a:rPr lang="en-US" sz="2800" b="1" dirty="0" smtClean="0"/>
              <a:t> formation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69" y="1252151"/>
            <a:ext cx="7036083" cy="509922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Back-splicing circularization</a:t>
            </a:r>
          </a:p>
          <a:p>
            <a:pPr lvl="1"/>
            <a:r>
              <a:rPr lang="en-US" sz="1600" dirty="0" smtClean="0"/>
              <a:t>downstream </a:t>
            </a:r>
            <a:r>
              <a:rPr lang="en-US" sz="1600" dirty="0" smtClean="0"/>
              <a:t>3’ splice site and upstream 5’ splice site is joined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03" y="2201364"/>
            <a:ext cx="2627307" cy="4150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27576" y="6611779"/>
            <a:ext cx="14164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 smtClean="0">
                <a:solidFill>
                  <a:srgbClr val="222222"/>
                </a:solidFill>
              </a:rPr>
              <a:t>Chen Ling-Ling. 2016.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310972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CircRNA</a:t>
            </a:r>
            <a:r>
              <a:rPr lang="en-US" sz="2800" b="1" dirty="0"/>
              <a:t> </a:t>
            </a:r>
            <a:r>
              <a:rPr lang="en-US" sz="2800" b="1" dirty="0" smtClean="0"/>
              <a:t>function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Function as miRNA sponges</a:t>
            </a:r>
          </a:p>
          <a:p>
            <a:pPr lvl="1"/>
            <a:r>
              <a:rPr lang="en-US" sz="1600" dirty="0" smtClean="0"/>
              <a:t>ciRS-7 </a:t>
            </a:r>
            <a:r>
              <a:rPr lang="en-US" sz="1600" dirty="0"/>
              <a:t>serves as miRNA </a:t>
            </a:r>
            <a:r>
              <a:rPr lang="en-US" sz="1600" dirty="0" smtClean="0"/>
              <a:t>sponges</a:t>
            </a:r>
          </a:p>
          <a:p>
            <a:endParaRPr lang="en-US" sz="2000" dirty="0" smtClean="0"/>
          </a:p>
          <a:p>
            <a:r>
              <a:rPr lang="en-US" sz="2000" b="1" dirty="0" smtClean="0"/>
              <a:t>Regulation of transcription</a:t>
            </a:r>
          </a:p>
          <a:p>
            <a:endParaRPr lang="en-US" sz="2000" dirty="0" smtClean="0"/>
          </a:p>
          <a:p>
            <a:r>
              <a:rPr lang="en-US" sz="2000" b="1" dirty="0" smtClean="0"/>
              <a:t>Affect splicing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194" y="1763138"/>
            <a:ext cx="3221868" cy="38308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27576" y="6611779"/>
            <a:ext cx="14164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 smtClean="0">
                <a:solidFill>
                  <a:srgbClr val="222222"/>
                </a:solidFill>
              </a:rPr>
              <a:t>Chen Ling-Ling. 2016.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81406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err="1" smtClean="0"/>
              <a:t>CircRNA</a:t>
            </a:r>
            <a:r>
              <a:rPr lang="en-US" sz="2800" b="1" dirty="0" smtClean="0"/>
              <a:t> </a:t>
            </a:r>
            <a:r>
              <a:rPr lang="en-US" sz="2800" b="1" dirty="0" smtClean="0"/>
              <a:t>detection – genomic methods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059" b="67019"/>
          <a:stretch/>
        </p:blipFill>
        <p:spPr>
          <a:xfrm>
            <a:off x="777648" y="1649506"/>
            <a:ext cx="4440290" cy="1228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213" t="65963"/>
          <a:stretch/>
        </p:blipFill>
        <p:spPr>
          <a:xfrm>
            <a:off x="822473" y="3831234"/>
            <a:ext cx="4692274" cy="13414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2473" y="2939412"/>
            <a:ext cx="365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Impute </a:t>
            </a:r>
            <a:r>
              <a:rPr lang="en-US" altLang="zh-CN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backsplice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divergent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reads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(pair-ends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2472" y="5349100"/>
            <a:ext cx="5372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Impute </a:t>
            </a:r>
            <a:r>
              <a:rPr lang="en-US" altLang="zh-CN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backsplice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single reads mapped to two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ends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(single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pair ends)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94612" y="6611779"/>
            <a:ext cx="2949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 err="1">
                <a:solidFill>
                  <a:srgbClr val="222222"/>
                </a:solidFill>
              </a:rPr>
              <a:t>Jeck</a:t>
            </a:r>
            <a:r>
              <a:rPr lang="en-US" sz="1000" b="1" i="1" dirty="0">
                <a:solidFill>
                  <a:srgbClr val="222222"/>
                </a:solidFill>
              </a:rPr>
              <a:t>, William R., and Norman E. </a:t>
            </a:r>
            <a:r>
              <a:rPr lang="en-US" sz="1000" b="1" i="1" dirty="0" err="1">
                <a:solidFill>
                  <a:srgbClr val="222222"/>
                </a:solidFill>
              </a:rPr>
              <a:t>Sharpless</a:t>
            </a:r>
            <a:r>
              <a:rPr lang="en-US" sz="1000" b="1" i="1" dirty="0">
                <a:solidFill>
                  <a:srgbClr val="222222"/>
                </a:solidFill>
              </a:rPr>
              <a:t>. </a:t>
            </a:r>
            <a:r>
              <a:rPr lang="en-US" sz="1000" b="1" i="1" dirty="0" smtClean="0">
                <a:solidFill>
                  <a:srgbClr val="222222"/>
                </a:solidFill>
              </a:rPr>
              <a:t>2014.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13189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8" y="73912"/>
            <a:ext cx="7010634" cy="76611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/>
              <a:t>CircRNA</a:t>
            </a:r>
            <a:r>
              <a:rPr lang="en-US" sz="2800" b="1" dirty="0" smtClean="0"/>
              <a:t> </a:t>
            </a:r>
            <a:r>
              <a:rPr lang="en-US" sz="2800" b="1" dirty="0" smtClean="0"/>
              <a:t>detection – biochemical methods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4" y="2989490"/>
            <a:ext cx="1068304" cy="15086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5437" y="4498164"/>
            <a:ext cx="2178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Divergent qPCR primer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552" y="2230170"/>
            <a:ext cx="2532870" cy="24989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02042" y="4805941"/>
            <a:ext cx="1578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RNase R digestion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84140" y="6611779"/>
            <a:ext cx="15598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 smtClean="0">
                <a:solidFill>
                  <a:srgbClr val="222222"/>
                </a:solidFill>
              </a:rPr>
              <a:t>Li </a:t>
            </a:r>
            <a:r>
              <a:rPr lang="en-US" sz="1000" b="1" i="1" dirty="0" err="1" smtClean="0">
                <a:solidFill>
                  <a:srgbClr val="222222"/>
                </a:solidFill>
              </a:rPr>
              <a:t>Zhaoyong</a:t>
            </a:r>
            <a:r>
              <a:rPr lang="en-US" sz="1000" b="1" i="1" dirty="0" smtClean="0">
                <a:solidFill>
                  <a:srgbClr val="222222"/>
                </a:solidFill>
              </a:rPr>
              <a:t> et al. </a:t>
            </a:r>
            <a:r>
              <a:rPr lang="en-US" sz="1000" b="1" i="1" dirty="0" smtClean="0">
                <a:solidFill>
                  <a:srgbClr val="222222"/>
                </a:solidFill>
              </a:rPr>
              <a:t>2014.</a:t>
            </a:r>
            <a:endParaRPr lang="en-US" sz="1000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2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Motivation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70" y="1252151"/>
            <a:ext cx="8204887" cy="5389718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To understand th</a:t>
            </a:r>
            <a:r>
              <a:rPr lang="en-US" sz="2000" b="1" dirty="0" smtClean="0">
                <a:solidFill>
                  <a:schemeClr val="tx1"/>
                </a:solidFill>
              </a:rPr>
              <a:t>e formation and function of </a:t>
            </a:r>
            <a:r>
              <a:rPr lang="en-US" sz="2000" b="1" dirty="0" err="1" smtClean="0">
                <a:solidFill>
                  <a:schemeClr val="tx1"/>
                </a:solidFill>
              </a:rPr>
              <a:t>circRNA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1800" dirty="0" smtClean="0"/>
              <a:t>Important to know the interaction between </a:t>
            </a:r>
            <a:r>
              <a:rPr lang="en-US" sz="1800" dirty="0" err="1" smtClean="0"/>
              <a:t>circRNA</a:t>
            </a:r>
            <a:r>
              <a:rPr lang="en-US" sz="1800" dirty="0" smtClean="0"/>
              <a:t> and RBP.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000" b="1" dirty="0" smtClean="0"/>
              <a:t>Detect </a:t>
            </a:r>
            <a:r>
              <a:rPr lang="en-US" sz="2000" b="1" dirty="0" err="1" smtClean="0"/>
              <a:t>circRNA</a:t>
            </a:r>
            <a:r>
              <a:rPr lang="en-US" sz="2000" b="1" dirty="0" smtClean="0"/>
              <a:t> in CLIP-</a:t>
            </a:r>
            <a:r>
              <a:rPr lang="en-US" sz="2000" b="1" dirty="0" err="1" smtClean="0"/>
              <a:t>Seq</a:t>
            </a:r>
            <a:r>
              <a:rPr lang="en-US" sz="2000" b="1" dirty="0" smtClean="0"/>
              <a:t> data</a:t>
            </a:r>
          </a:p>
          <a:p>
            <a:pPr marL="457200" lvl="1" indent="0">
              <a:buNone/>
            </a:pPr>
            <a:r>
              <a:rPr lang="en-US" sz="1600" dirty="0" err="1" smtClean="0"/>
              <a:t>CircRNAs</a:t>
            </a:r>
            <a:r>
              <a:rPr lang="en-US" sz="1600" dirty="0" smtClean="0"/>
              <a:t> are a special type of RNA, CLIP-</a:t>
            </a:r>
            <a:r>
              <a:rPr lang="en-US" sz="1600" dirty="0" err="1" smtClean="0"/>
              <a:t>Seq</a:t>
            </a:r>
            <a:r>
              <a:rPr lang="en-US" sz="1600" dirty="0" smtClean="0"/>
              <a:t> data should capture their association with RBP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942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Current bioinformatics tools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70" y="1252151"/>
            <a:ext cx="8204887" cy="5389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>
                <a:solidFill>
                  <a:schemeClr val="tx1"/>
                </a:solidFill>
              </a:rPr>
              <a:t>All </a:t>
            </a:r>
            <a:r>
              <a:rPr lang="en-US" sz="2000" b="1" dirty="0" smtClean="0">
                <a:solidFill>
                  <a:schemeClr val="tx1"/>
                </a:solidFill>
              </a:rPr>
              <a:t>focused on RNA-</a:t>
            </a:r>
            <a:r>
              <a:rPr lang="en-US" sz="2000" b="1" dirty="0" err="1" smtClean="0">
                <a:solidFill>
                  <a:schemeClr val="tx1"/>
                </a:solidFill>
              </a:rPr>
              <a:t>Seq</a:t>
            </a:r>
            <a:r>
              <a:rPr lang="en-US" sz="2000" b="1" dirty="0" smtClean="0">
                <a:solidFill>
                  <a:schemeClr val="tx1"/>
                </a:solidFill>
              </a:rPr>
              <a:t>, cannot be directly applied to CLIP-</a:t>
            </a:r>
            <a:r>
              <a:rPr lang="en-US" sz="2000" b="1" dirty="0" err="1" smtClean="0">
                <a:solidFill>
                  <a:schemeClr val="tx1"/>
                </a:solidFill>
              </a:rPr>
              <a:t>Seq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lvl="1"/>
            <a:r>
              <a:rPr lang="en-US" sz="1600" dirty="0" smtClean="0"/>
              <a:t>CLIP-</a:t>
            </a:r>
            <a:r>
              <a:rPr lang="en-US" sz="1600" dirty="0" err="1" smtClean="0"/>
              <a:t>Seq</a:t>
            </a:r>
            <a:r>
              <a:rPr lang="en-US" sz="1600" dirty="0" smtClean="0"/>
              <a:t> has shorter length reads compared to RNA-</a:t>
            </a:r>
            <a:r>
              <a:rPr lang="en-US" sz="1600" dirty="0" err="1" smtClean="0"/>
              <a:t>Seq</a:t>
            </a:r>
            <a:endParaRPr lang="en-US" sz="1600" dirty="0" smtClean="0"/>
          </a:p>
          <a:p>
            <a:pPr lvl="1"/>
            <a:r>
              <a:rPr lang="en-US" sz="1600" dirty="0" smtClean="0"/>
              <a:t>CLIP-</a:t>
            </a:r>
            <a:r>
              <a:rPr lang="en-US" sz="1600" dirty="0" err="1" smtClean="0"/>
              <a:t>Seq</a:t>
            </a:r>
            <a:r>
              <a:rPr lang="en-US" sz="1600" dirty="0" smtClean="0"/>
              <a:t> data is exclusively single-end</a:t>
            </a:r>
          </a:p>
          <a:p>
            <a:pPr lvl="1"/>
            <a:r>
              <a:rPr lang="en-US" sz="1600" dirty="0" smtClean="0"/>
              <a:t>CLIP-</a:t>
            </a:r>
            <a:r>
              <a:rPr lang="en-US" sz="1600" dirty="0" err="1" smtClean="0"/>
              <a:t>Seq</a:t>
            </a:r>
            <a:r>
              <a:rPr lang="en-US" sz="1600" dirty="0" smtClean="0"/>
              <a:t> data has limited library complexity</a:t>
            </a:r>
            <a:endParaRPr lang="en-US" altLang="zh-CN" sz="1800" b="1" dirty="0" smtClean="0"/>
          </a:p>
          <a:p>
            <a:r>
              <a:rPr lang="en-US" altLang="zh-CN" sz="1800" b="1" dirty="0" err="1" smtClean="0">
                <a:solidFill>
                  <a:schemeClr val="tx1"/>
                </a:solidFill>
              </a:rPr>
              <a:t>Gsnap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 is better choice to align CLIP-</a:t>
            </a:r>
            <a:r>
              <a:rPr lang="en-US" altLang="zh-CN" sz="1800" b="1" dirty="0" err="1" smtClean="0">
                <a:solidFill>
                  <a:schemeClr val="tx1"/>
                </a:solidFill>
              </a:rPr>
              <a:t>Seq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 data compared to these aligners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0314"/>
              </p:ext>
            </p:extLst>
          </p:nvPr>
        </p:nvGraphicFramePr>
        <p:xfrm>
          <a:off x="1045937" y="1709351"/>
          <a:ext cx="6565100" cy="193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75">
                  <a:extLst>
                    <a:ext uri="{9D8B030D-6E8A-4147-A177-3AD203B41FA5}">
                      <a16:colId xmlns:a16="http://schemas.microsoft.com/office/drawing/2014/main" val="885018084"/>
                    </a:ext>
                  </a:extLst>
                </a:gridCol>
                <a:gridCol w="1641275">
                  <a:extLst>
                    <a:ext uri="{9D8B030D-6E8A-4147-A177-3AD203B41FA5}">
                      <a16:colId xmlns:a16="http://schemas.microsoft.com/office/drawing/2014/main" val="181480241"/>
                    </a:ext>
                  </a:extLst>
                </a:gridCol>
                <a:gridCol w="1641275">
                  <a:extLst>
                    <a:ext uri="{9D8B030D-6E8A-4147-A177-3AD203B41FA5}">
                      <a16:colId xmlns:a16="http://schemas.microsoft.com/office/drawing/2014/main" val="3949427502"/>
                    </a:ext>
                  </a:extLst>
                </a:gridCol>
                <a:gridCol w="1641275">
                  <a:extLst>
                    <a:ext uri="{9D8B030D-6E8A-4147-A177-3AD203B41FA5}">
                      <a16:colId xmlns:a16="http://schemas.microsoft.com/office/drawing/2014/main" val="3511366598"/>
                    </a:ext>
                  </a:extLst>
                </a:gridCol>
              </a:tblGrid>
              <a:tr h="3217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Aligner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82916"/>
                  </a:ext>
                </a:extLst>
              </a:tr>
              <a:tr h="3217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Mapsplice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Python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Bowtie1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Wang et</a:t>
                      </a:r>
                      <a:r>
                        <a:rPr lang="en-US" sz="1400" baseline="0" dirty="0" smtClean="0"/>
                        <a:t> al., 2010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79248"/>
                  </a:ext>
                </a:extLst>
              </a:tr>
              <a:tr h="3217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find_circ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Python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Bowtie2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Memczak</a:t>
                      </a:r>
                      <a:r>
                        <a:rPr lang="en-US" sz="1400" dirty="0" smtClean="0"/>
                        <a:t> et</a:t>
                      </a:r>
                      <a:r>
                        <a:rPr lang="en-US" sz="1400" baseline="0" dirty="0" smtClean="0"/>
                        <a:t> al., 2013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808188"/>
                  </a:ext>
                </a:extLst>
              </a:tr>
              <a:tr h="3217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circRNA_finder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Westholm</a:t>
                      </a:r>
                      <a:r>
                        <a:rPr lang="en-US" sz="1400" dirty="0" smtClean="0"/>
                        <a:t> et al, 2014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58225"/>
                  </a:ext>
                </a:extLst>
              </a:tr>
              <a:tr h="3217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CIRCexplorer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Python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Bowtie1 and</a:t>
                      </a:r>
                      <a:r>
                        <a:rPr lang="en-US" sz="1400" baseline="0" dirty="0" smtClean="0"/>
                        <a:t>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Zhang et al, 2014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501720"/>
                  </a:ext>
                </a:extLst>
              </a:tr>
              <a:tr h="3217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CIRI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Bwa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Gao et al, 2015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26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58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Workflow</a:t>
            </a:r>
            <a:endParaRPr lang="en-US" sz="2800" b="1" dirty="0"/>
          </a:p>
        </p:txBody>
      </p:sp>
      <p:grpSp>
        <p:nvGrpSpPr>
          <p:cNvPr id="4" name="Group 3"/>
          <p:cNvGrpSpPr/>
          <p:nvPr/>
        </p:nvGrpSpPr>
        <p:grpSpPr>
          <a:xfrm rot="5400000">
            <a:off x="4328745" y="2509613"/>
            <a:ext cx="386605" cy="391211"/>
            <a:chOff x="1335960" y="2905433"/>
            <a:chExt cx="876305" cy="886745"/>
          </a:xfrm>
        </p:grpSpPr>
        <p:sp>
          <p:nvSpPr>
            <p:cNvPr id="5" name="Block Arc 4"/>
            <p:cNvSpPr/>
            <p:nvPr/>
          </p:nvSpPr>
          <p:spPr>
            <a:xfrm>
              <a:off x="1335965" y="2909734"/>
              <a:ext cx="876300" cy="882444"/>
            </a:xfrm>
            <a:prstGeom prst="blockArc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rot="10800000">
              <a:off x="1335960" y="2905433"/>
              <a:ext cx="876301" cy="882442"/>
            </a:xfrm>
            <a:prstGeom prst="blockArc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98611" y="1788512"/>
            <a:ext cx="2264311" cy="404496"/>
            <a:chOff x="324460" y="781665"/>
            <a:chExt cx="5132439" cy="916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4460" y="1617406"/>
              <a:ext cx="5132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514164" y="1536290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09131" y="1536290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71018" y="1536290"/>
              <a:ext cx="1308905" cy="162232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4181" y="1536291"/>
              <a:ext cx="632969" cy="162232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00B0F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13" name="Straight Connector 12"/>
            <p:cNvCxnSpPr>
              <a:stCxn id="9" idx="3"/>
            </p:cNvCxnSpPr>
            <p:nvPr/>
          </p:nvCxnSpPr>
          <p:spPr>
            <a:xfrm flipV="1">
              <a:off x="2458067" y="1332270"/>
              <a:ext cx="255636" cy="28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1"/>
            </p:cNvCxnSpPr>
            <p:nvPr/>
          </p:nvCxnSpPr>
          <p:spPr>
            <a:xfrm flipH="1" flipV="1">
              <a:off x="2713703" y="1332270"/>
              <a:ext cx="195428" cy="28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276983" y="781665"/>
              <a:ext cx="1377727" cy="843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3"/>
            </p:cNvCxnSpPr>
            <p:nvPr/>
          </p:nvCxnSpPr>
          <p:spPr>
            <a:xfrm flipH="1" flipV="1">
              <a:off x="2654710" y="781665"/>
              <a:ext cx="1198324" cy="835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179350" y="2029798"/>
            <a:ext cx="2264311" cy="164835"/>
            <a:chOff x="329379" y="4286864"/>
            <a:chExt cx="5132439" cy="37362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29379" y="4572000"/>
              <a:ext cx="5132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489587" y="4490884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84554" y="4490884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3" name="Straight Connector 22"/>
            <p:cNvCxnSpPr>
              <a:stCxn id="21" idx="3"/>
            </p:cNvCxnSpPr>
            <p:nvPr/>
          </p:nvCxnSpPr>
          <p:spPr>
            <a:xfrm flipV="1">
              <a:off x="2433490" y="4286864"/>
              <a:ext cx="255636" cy="28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1"/>
            </p:cNvCxnSpPr>
            <p:nvPr/>
          </p:nvCxnSpPr>
          <p:spPr>
            <a:xfrm flipH="1" flipV="1">
              <a:off x="2689126" y="4286864"/>
              <a:ext cx="195428" cy="28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252406" y="4286864"/>
              <a:ext cx="160982" cy="292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1"/>
            </p:cNvCxnSpPr>
            <p:nvPr/>
          </p:nvCxnSpPr>
          <p:spPr>
            <a:xfrm flipH="1" flipV="1">
              <a:off x="1413388" y="4286864"/>
              <a:ext cx="76199" cy="28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3926805" y="4286864"/>
              <a:ext cx="38087" cy="285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2" idx="3"/>
            </p:cNvCxnSpPr>
            <p:nvPr/>
          </p:nvCxnSpPr>
          <p:spPr>
            <a:xfrm flipH="1">
              <a:off x="3828457" y="4286865"/>
              <a:ext cx="98348" cy="285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09604" y="4498259"/>
              <a:ext cx="632969" cy="154857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00B0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71018" y="4498259"/>
              <a:ext cx="1308905" cy="162232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382681" y="2860817"/>
            <a:ext cx="1675468" cy="71574"/>
            <a:chOff x="1032680" y="5469191"/>
            <a:chExt cx="3797727" cy="162235"/>
          </a:xfrm>
        </p:grpSpPr>
        <p:sp>
          <p:nvSpPr>
            <p:cNvPr id="32" name="Rectangle 31"/>
            <p:cNvSpPr/>
            <p:nvPr/>
          </p:nvSpPr>
          <p:spPr>
            <a:xfrm>
              <a:off x="1657645" y="5469194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86820" y="5469194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32680" y="5469194"/>
              <a:ext cx="632969" cy="162232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00B0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21502" y="5469191"/>
              <a:ext cx="1308905" cy="162233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11321" y="3295922"/>
            <a:ext cx="827155" cy="71573"/>
            <a:chOff x="1744622" y="3723967"/>
            <a:chExt cx="1874884" cy="162232"/>
          </a:xfrm>
        </p:grpSpPr>
        <p:sp>
          <p:nvSpPr>
            <p:cNvPr id="37" name="Rectangle 36"/>
            <p:cNvSpPr/>
            <p:nvPr/>
          </p:nvSpPr>
          <p:spPr>
            <a:xfrm>
              <a:off x="1744622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675603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39" name="Down Arrow 38"/>
          <p:cNvSpPr/>
          <p:nvPr/>
        </p:nvSpPr>
        <p:spPr>
          <a:xfrm>
            <a:off x="4426150" y="3011398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0" name="TextBox 39"/>
          <p:cNvSpPr txBox="1"/>
          <p:nvPr/>
        </p:nvSpPr>
        <p:spPr>
          <a:xfrm>
            <a:off x="3634197" y="1505702"/>
            <a:ext cx="1951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identified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circRNA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72217" y="2339888"/>
            <a:ext cx="1384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63739" y="2792813"/>
            <a:ext cx="1536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Linearization of </a:t>
            </a:r>
            <a:r>
              <a:rPr lang="en-US" sz="10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circRNA</a:t>
            </a: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428429" y="2029798"/>
            <a:ext cx="2068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96156" y="2021120"/>
            <a:ext cx="2068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47121" y="3841591"/>
            <a:ext cx="19565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alignment library from combined genome</a:t>
            </a:r>
          </a:p>
        </p:txBody>
      </p:sp>
      <p:sp>
        <p:nvSpPr>
          <p:cNvPr id="48" name="Down Arrow 47"/>
          <p:cNvSpPr/>
          <p:nvPr/>
        </p:nvSpPr>
        <p:spPr>
          <a:xfrm>
            <a:off x="4428610" y="2242133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9" name="Down Arrow 48"/>
          <p:cNvSpPr/>
          <p:nvPr/>
        </p:nvSpPr>
        <p:spPr>
          <a:xfrm>
            <a:off x="7121666" y="2511915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0" name="Down Arrow 49"/>
          <p:cNvSpPr/>
          <p:nvPr/>
        </p:nvSpPr>
        <p:spPr>
          <a:xfrm rot="18885576">
            <a:off x="5061024" y="3506951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1" name="Down Arrow 50"/>
          <p:cNvSpPr/>
          <p:nvPr/>
        </p:nvSpPr>
        <p:spPr>
          <a:xfrm rot="2614962">
            <a:off x="6277617" y="3498130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211" name="Group 210"/>
          <p:cNvGrpSpPr/>
          <p:nvPr/>
        </p:nvGrpSpPr>
        <p:grpSpPr>
          <a:xfrm>
            <a:off x="-168663" y="1663959"/>
            <a:ext cx="2759284" cy="1022427"/>
            <a:chOff x="-143225" y="1305520"/>
            <a:chExt cx="2759284" cy="1022427"/>
          </a:xfrm>
        </p:grpSpPr>
        <p:grpSp>
          <p:nvGrpSpPr>
            <p:cNvPr id="52" name="Group 51"/>
            <p:cNvGrpSpPr/>
            <p:nvPr/>
          </p:nvGrpSpPr>
          <p:grpSpPr>
            <a:xfrm>
              <a:off x="93794" y="2148459"/>
              <a:ext cx="1078603" cy="51303"/>
              <a:chOff x="3179981" y="5754286"/>
              <a:chExt cx="1967538" cy="51005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261095" y="5762223"/>
                <a:ext cx="1874884" cy="41148"/>
                <a:chOff x="1744622" y="3723967"/>
                <a:chExt cx="1874884" cy="48669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1744622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2675603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179981" y="5754286"/>
                <a:ext cx="909277" cy="51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980034" y="5755978"/>
                <a:ext cx="167485" cy="473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374462" y="1510876"/>
              <a:ext cx="1078603" cy="110224"/>
              <a:chOff x="3179982" y="5735093"/>
              <a:chExt cx="1967538" cy="109583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261095" y="5762223"/>
                <a:ext cx="1874884" cy="41148"/>
                <a:chOff x="1744622" y="3723967"/>
                <a:chExt cx="1874884" cy="486696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1744622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675603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60" name="Rectangle 59"/>
              <p:cNvSpPr/>
              <p:nvPr/>
            </p:nvSpPr>
            <p:spPr>
              <a:xfrm>
                <a:off x="3179982" y="5759573"/>
                <a:ext cx="38368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V="1">
                <a:off x="4321608" y="5735093"/>
                <a:ext cx="825912" cy="1095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75912" y="2278345"/>
              <a:ext cx="1078603" cy="49602"/>
              <a:chOff x="3179982" y="5757042"/>
              <a:chExt cx="1967538" cy="49314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261095" y="5762223"/>
                <a:ext cx="1874884" cy="41148"/>
                <a:chOff x="1744622" y="3723967"/>
                <a:chExt cx="1874884" cy="486696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1744622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675603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3179982" y="5760637"/>
                <a:ext cx="57255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696438" y="5757042"/>
                <a:ext cx="451082" cy="49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69569" y="2006915"/>
              <a:ext cx="1078603" cy="64684"/>
              <a:chOff x="3179982" y="5750692"/>
              <a:chExt cx="1967537" cy="6430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3261095" y="5762223"/>
                <a:ext cx="1874884" cy="41148"/>
                <a:chOff x="1744622" y="3723967"/>
                <a:chExt cx="1874884" cy="486696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1744622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2675603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3179982" y="5754287"/>
                <a:ext cx="769988" cy="490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812552" y="5750692"/>
                <a:ext cx="334967" cy="643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69681" y="1642468"/>
              <a:ext cx="1078603" cy="49602"/>
              <a:chOff x="3179982" y="5755978"/>
              <a:chExt cx="1967538" cy="49314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3261095" y="5762223"/>
                <a:ext cx="1874884" cy="41148"/>
                <a:chOff x="1744622" y="3723967"/>
                <a:chExt cx="1874884" cy="486696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1744622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675603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179982" y="5759573"/>
                <a:ext cx="57255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696438" y="5755978"/>
                <a:ext cx="451082" cy="49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68135" y="1411388"/>
              <a:ext cx="1078603" cy="78298"/>
              <a:chOff x="3179982" y="5757042"/>
              <a:chExt cx="1967538" cy="77843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3261095" y="5762223"/>
                <a:ext cx="1874884" cy="41148"/>
                <a:chOff x="1744622" y="3723967"/>
                <a:chExt cx="1874884" cy="486696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1744622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675603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84" name="Rectangle 83"/>
              <p:cNvSpPr/>
              <p:nvPr/>
            </p:nvSpPr>
            <p:spPr>
              <a:xfrm>
                <a:off x="3179982" y="5760637"/>
                <a:ext cx="3843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586038" y="5757042"/>
                <a:ext cx="561482" cy="7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-143225" y="1765207"/>
              <a:ext cx="2192849" cy="54265"/>
              <a:chOff x="6268384" y="5462655"/>
              <a:chExt cx="4000093" cy="53949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6370055" y="5471820"/>
                <a:ext cx="3797727" cy="41229"/>
                <a:chOff x="1032680" y="5469193"/>
                <a:chExt cx="3797727" cy="162552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1657645" y="5469194"/>
                  <a:ext cx="943903" cy="162232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2599835" y="5469512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1032680" y="5469193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 dirty="0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3521502" y="5469193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90" name="Rectangle 89"/>
              <p:cNvSpPr/>
              <p:nvPr/>
            </p:nvSpPr>
            <p:spPr>
              <a:xfrm>
                <a:off x="6268384" y="5465860"/>
                <a:ext cx="1331141" cy="50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8322817" y="5462655"/>
                <a:ext cx="1945660" cy="539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423210" y="1894172"/>
              <a:ext cx="2192849" cy="50606"/>
              <a:chOff x="6268383" y="5462655"/>
              <a:chExt cx="4000094" cy="5031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6370055" y="5466793"/>
                <a:ext cx="3797727" cy="46172"/>
                <a:chOff x="1032680" y="5449385"/>
                <a:chExt cx="3797727" cy="182041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1657645" y="5449385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2599835" y="5450737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1032680" y="5449385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 dirty="0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3521502" y="5469193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98" name="Rectangle 97"/>
              <p:cNvSpPr/>
              <p:nvPr/>
            </p:nvSpPr>
            <p:spPr>
              <a:xfrm>
                <a:off x="6268383" y="5465861"/>
                <a:ext cx="302450" cy="47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006368" y="5462655"/>
                <a:ext cx="3262109" cy="50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193977" y="1305520"/>
              <a:ext cx="2192849" cy="50606"/>
              <a:chOff x="6268383" y="5462655"/>
              <a:chExt cx="4000094" cy="50310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6370055" y="5466793"/>
                <a:ext cx="3797727" cy="46172"/>
                <a:chOff x="1032680" y="5449385"/>
                <a:chExt cx="3797727" cy="182041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1657645" y="5449385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599835" y="5450737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1032680" y="5449385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521502" y="5469193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6268383" y="5465861"/>
                <a:ext cx="72476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708514" y="5462655"/>
                <a:ext cx="2559963" cy="50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2741332" y="5450488"/>
            <a:ext cx="1553852" cy="80395"/>
            <a:chOff x="1744622" y="3723967"/>
            <a:chExt cx="1874884" cy="162232"/>
          </a:xfrm>
        </p:grpSpPr>
        <p:sp>
          <p:nvSpPr>
            <p:cNvPr id="113" name="Rectangle 112"/>
            <p:cNvSpPr/>
            <p:nvPr/>
          </p:nvSpPr>
          <p:spPr>
            <a:xfrm>
              <a:off x="1744622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675603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679796" y="5382456"/>
            <a:ext cx="1630640" cy="54118"/>
            <a:chOff x="3179981" y="5754286"/>
            <a:chExt cx="1967538" cy="51005"/>
          </a:xfrm>
        </p:grpSpPr>
        <p:grpSp>
          <p:nvGrpSpPr>
            <p:cNvPr id="121" name="Group 120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22" name="Rectangle 121"/>
            <p:cNvSpPr/>
            <p:nvPr/>
          </p:nvSpPr>
          <p:spPr>
            <a:xfrm>
              <a:off x="3179981" y="5754286"/>
              <a:ext cx="909277" cy="51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980034" y="5755978"/>
              <a:ext cx="167485" cy="47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679796" y="5322983"/>
            <a:ext cx="1630640" cy="46359"/>
            <a:chOff x="3179982" y="5755978"/>
            <a:chExt cx="1967538" cy="50370"/>
          </a:xfrm>
        </p:grpSpPr>
        <p:grpSp>
          <p:nvGrpSpPr>
            <p:cNvPr id="127" name="Group 126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3179982" y="5759573"/>
              <a:ext cx="38368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21607" y="5755978"/>
              <a:ext cx="825913" cy="50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679796" y="5259104"/>
            <a:ext cx="1630640" cy="45719"/>
            <a:chOff x="3179982" y="5757042"/>
            <a:chExt cx="1967538" cy="49314"/>
          </a:xfrm>
        </p:grpSpPr>
        <p:grpSp>
          <p:nvGrpSpPr>
            <p:cNvPr id="133" name="Group 132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34" name="Rectangle 133"/>
            <p:cNvSpPr/>
            <p:nvPr/>
          </p:nvSpPr>
          <p:spPr>
            <a:xfrm>
              <a:off x="3179982" y="5760637"/>
              <a:ext cx="57255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696438" y="5757042"/>
              <a:ext cx="451082" cy="49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682085" y="5192657"/>
            <a:ext cx="1630640" cy="57619"/>
            <a:chOff x="3179982" y="5750692"/>
            <a:chExt cx="1967537" cy="64308"/>
          </a:xfrm>
        </p:grpSpPr>
        <p:grpSp>
          <p:nvGrpSpPr>
            <p:cNvPr id="139" name="Group 138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40" name="Rectangle 139"/>
            <p:cNvSpPr/>
            <p:nvPr/>
          </p:nvSpPr>
          <p:spPr>
            <a:xfrm>
              <a:off x="3179982" y="5754287"/>
              <a:ext cx="769988" cy="490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812552" y="5750692"/>
              <a:ext cx="334967" cy="64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679796" y="5134035"/>
            <a:ext cx="1630640" cy="45719"/>
            <a:chOff x="3179982" y="5755978"/>
            <a:chExt cx="1967538" cy="49314"/>
          </a:xfrm>
        </p:grpSpPr>
        <p:grpSp>
          <p:nvGrpSpPr>
            <p:cNvPr id="145" name="Group 144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46" name="Rectangle 145"/>
            <p:cNvSpPr/>
            <p:nvPr/>
          </p:nvSpPr>
          <p:spPr>
            <a:xfrm>
              <a:off x="3179982" y="5759573"/>
              <a:ext cx="57255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696438" y="5755978"/>
              <a:ext cx="451082" cy="49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2679796" y="5044536"/>
            <a:ext cx="1630640" cy="81809"/>
            <a:chOff x="3179982" y="5725238"/>
            <a:chExt cx="1967538" cy="93587"/>
          </a:xfrm>
        </p:grpSpPr>
        <p:grpSp>
          <p:nvGrpSpPr>
            <p:cNvPr id="151" name="Group 150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52" name="Rectangle 151"/>
            <p:cNvSpPr/>
            <p:nvPr/>
          </p:nvSpPr>
          <p:spPr>
            <a:xfrm>
              <a:off x="3179982" y="5760637"/>
              <a:ext cx="38433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586039" y="5725238"/>
              <a:ext cx="561481" cy="93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2546362" y="6005738"/>
            <a:ext cx="1814652" cy="375901"/>
            <a:chOff x="3209702" y="5741946"/>
            <a:chExt cx="1814652" cy="375901"/>
          </a:xfrm>
        </p:grpSpPr>
        <p:grpSp>
          <p:nvGrpSpPr>
            <p:cNvPr id="115" name="Group 114"/>
            <p:cNvGrpSpPr/>
            <p:nvPr/>
          </p:nvGrpSpPr>
          <p:grpSpPr>
            <a:xfrm>
              <a:off x="3298981" y="6046274"/>
              <a:ext cx="1675468" cy="71573"/>
              <a:chOff x="1032680" y="5469193"/>
              <a:chExt cx="3797727" cy="162233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1657645" y="5469194"/>
                <a:ext cx="943903" cy="162232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586820" y="5469194"/>
                <a:ext cx="943903" cy="162232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32680" y="5469194"/>
                <a:ext cx="632969" cy="162232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100000">
                    <a:srgbClr val="00B0F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21502" y="5469193"/>
                <a:ext cx="1308905" cy="162233"/>
              </a:xfrm>
              <a:prstGeom prst="rect">
                <a:avLst/>
              </a:prstGeom>
              <a:gradFill>
                <a:gsLst>
                  <a:gs pos="0">
                    <a:srgbClr val="FFC000"/>
                  </a:gs>
                  <a:gs pos="100000">
                    <a:srgbClr val="FF0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3237136" y="5741946"/>
              <a:ext cx="1764748" cy="49234"/>
              <a:chOff x="6268382" y="5462655"/>
              <a:chExt cx="4000095" cy="53949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6370055" y="5471820"/>
                <a:ext cx="3797727" cy="41229"/>
                <a:chOff x="1032680" y="5469193"/>
                <a:chExt cx="3797727" cy="162552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1657645" y="5469194"/>
                  <a:ext cx="943903" cy="162232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2599835" y="5469512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1032680" y="5469193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3521502" y="5469193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158" name="Rectangle 157"/>
              <p:cNvSpPr/>
              <p:nvPr/>
            </p:nvSpPr>
            <p:spPr>
              <a:xfrm>
                <a:off x="6268382" y="5465861"/>
                <a:ext cx="1331141" cy="50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8322817" y="5462655"/>
                <a:ext cx="1945660" cy="539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3257099" y="5793902"/>
              <a:ext cx="1764747" cy="47017"/>
              <a:chOff x="6268382" y="5465036"/>
              <a:chExt cx="4000094" cy="51568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6370055" y="5469518"/>
                <a:ext cx="3797727" cy="43448"/>
                <a:chOff x="1032680" y="5460125"/>
                <a:chExt cx="3797727" cy="171301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1657645" y="5469194"/>
                  <a:ext cx="943903" cy="162232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2599835" y="5460125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1032680" y="5469193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3521502" y="5469193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166" name="Rectangle 165"/>
              <p:cNvSpPr/>
              <p:nvPr/>
            </p:nvSpPr>
            <p:spPr>
              <a:xfrm>
                <a:off x="6268382" y="5465861"/>
                <a:ext cx="2910787" cy="50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9825329" y="5465036"/>
                <a:ext cx="443147" cy="480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3209702" y="5833702"/>
              <a:ext cx="1764747" cy="45719"/>
              <a:chOff x="6268383" y="5462655"/>
              <a:chExt cx="4000094" cy="50310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6370055" y="5466793"/>
                <a:ext cx="3797727" cy="46172"/>
                <a:chOff x="1032680" y="5449385"/>
                <a:chExt cx="3797727" cy="182041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1657645" y="5449385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2599835" y="5450737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1032680" y="5449385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3521502" y="5469193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174" name="Rectangle 173"/>
              <p:cNvSpPr/>
              <p:nvPr/>
            </p:nvSpPr>
            <p:spPr>
              <a:xfrm>
                <a:off x="6268383" y="5465861"/>
                <a:ext cx="302450" cy="47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006368" y="5462655"/>
                <a:ext cx="3262109" cy="50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3254954" y="5888716"/>
              <a:ext cx="1764747" cy="50568"/>
              <a:chOff x="6268383" y="5462655"/>
              <a:chExt cx="4000094" cy="50310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6370055" y="5466793"/>
                <a:ext cx="3797727" cy="46172"/>
                <a:chOff x="1032680" y="5449385"/>
                <a:chExt cx="3797727" cy="182041"/>
              </a:xfrm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1657645" y="5449385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2599835" y="5450737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1032680" y="5449385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3521502" y="5469193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182" name="Rectangle 181"/>
              <p:cNvSpPr/>
              <p:nvPr/>
            </p:nvSpPr>
            <p:spPr>
              <a:xfrm>
                <a:off x="6268383" y="5465861"/>
                <a:ext cx="72476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7708514" y="5462655"/>
                <a:ext cx="2559963" cy="50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258279" y="5934292"/>
              <a:ext cx="1764747" cy="47219"/>
              <a:chOff x="6268383" y="5462655"/>
              <a:chExt cx="4000094" cy="50310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6370055" y="5466789"/>
                <a:ext cx="3797727" cy="41645"/>
                <a:chOff x="1032680" y="5449385"/>
                <a:chExt cx="3797727" cy="164193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1657645" y="5449385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2599835" y="5450737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1032680" y="5449385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521502" y="5451345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190" name="Rectangle 189"/>
              <p:cNvSpPr/>
              <p:nvPr/>
            </p:nvSpPr>
            <p:spPr>
              <a:xfrm>
                <a:off x="6268383" y="5465861"/>
                <a:ext cx="2140778" cy="47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9141326" y="5462655"/>
                <a:ext cx="1127151" cy="50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3254095" y="5991931"/>
              <a:ext cx="1770259" cy="45719"/>
              <a:chOff x="6255891" y="5462655"/>
              <a:chExt cx="4012587" cy="50310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6370055" y="5466789"/>
                <a:ext cx="3797727" cy="41645"/>
                <a:chOff x="1032680" y="5449385"/>
                <a:chExt cx="3797727" cy="164193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1657645" y="5449385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2599835" y="5450737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032680" y="5449385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521502" y="5451345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198" name="Rectangle 197"/>
              <p:cNvSpPr/>
              <p:nvPr/>
            </p:nvSpPr>
            <p:spPr>
              <a:xfrm>
                <a:off x="6255891" y="5465861"/>
                <a:ext cx="1757011" cy="47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8728700" y="5462655"/>
                <a:ext cx="1539778" cy="50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sp>
        <p:nvSpPr>
          <p:cNvPr id="204" name="TextBox 203"/>
          <p:cNvSpPr txBox="1"/>
          <p:nvPr/>
        </p:nvSpPr>
        <p:spPr>
          <a:xfrm>
            <a:off x="4748877" y="5072335"/>
            <a:ext cx="10716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to </a:t>
            </a:r>
            <a:r>
              <a:rPr lang="en-US" sz="10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circRNA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695211" y="5982582"/>
            <a:ext cx="1372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to linear transcript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2590621" y="4659711"/>
            <a:ext cx="191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alignment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229659" y="2986670"/>
            <a:ext cx="10765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PCR duplicates</a:t>
            </a:r>
          </a:p>
        </p:txBody>
      </p:sp>
      <p:sp>
        <p:nvSpPr>
          <p:cNvPr id="212" name="Down Arrow 211"/>
          <p:cNvSpPr/>
          <p:nvPr/>
        </p:nvSpPr>
        <p:spPr>
          <a:xfrm>
            <a:off x="1657443" y="2584658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3" name="TextBox 212"/>
          <p:cNvSpPr txBox="1"/>
          <p:nvPr/>
        </p:nvSpPr>
        <p:spPr>
          <a:xfrm>
            <a:off x="1269183" y="1863239"/>
            <a:ext cx="1065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CLIP-</a:t>
            </a:r>
            <a:r>
              <a:rPr lang="en-US" sz="105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reads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Down Arrow 214"/>
          <p:cNvSpPr/>
          <p:nvPr/>
        </p:nvSpPr>
        <p:spPr>
          <a:xfrm rot="18885576">
            <a:off x="2319074" y="4373259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6" name="Down Arrow 215"/>
          <p:cNvSpPr/>
          <p:nvPr/>
        </p:nvSpPr>
        <p:spPr>
          <a:xfrm rot="2614962">
            <a:off x="4496721" y="4362479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218" name="Straight Connector 217"/>
          <p:cNvCxnSpPr/>
          <p:nvPr/>
        </p:nvCxnSpPr>
        <p:spPr>
          <a:xfrm>
            <a:off x="2749309" y="1378375"/>
            <a:ext cx="0" cy="2313723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460456" y="1114178"/>
            <a:ext cx="1957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public CLIP-</a:t>
            </a:r>
            <a:r>
              <a:rPr lang="en-US" altLang="zh-CN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datasets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659816" y="1179447"/>
            <a:ext cx="2569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alignment library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>
            <a:off x="5944524" y="1911329"/>
            <a:ext cx="0" cy="1401984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87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  <p:bldP spid="42" grpId="0"/>
      <p:bldP spid="47" grpId="0"/>
      <p:bldP spid="48" grpId="0" animBg="1"/>
      <p:bldP spid="49" grpId="0" animBg="1"/>
      <p:bldP spid="50" grpId="0" animBg="1"/>
      <p:bldP spid="51" grpId="0" animBg="1"/>
      <p:bldP spid="204" grpId="0"/>
      <p:bldP spid="205" grpId="0"/>
      <p:bldP spid="207" grpId="0"/>
      <p:bldP spid="209" grpId="0"/>
      <p:bldP spid="212" grpId="0" animBg="1"/>
      <p:bldP spid="213" grpId="0"/>
      <p:bldP spid="215" grpId="0" animBg="1"/>
      <p:bldP spid="216" grpId="0" animBg="1"/>
      <p:bldP spid="219" grpId="0"/>
      <p:bldP spid="2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Competitive alignment</a:t>
            </a:r>
            <a:endParaRPr lang="en-US" sz="28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136393" y="3291334"/>
            <a:ext cx="827155" cy="71573"/>
            <a:chOff x="1744622" y="3723967"/>
            <a:chExt cx="1874884" cy="162232"/>
          </a:xfrm>
        </p:grpSpPr>
        <p:sp>
          <p:nvSpPr>
            <p:cNvPr id="5" name="Rectangle 4"/>
            <p:cNvSpPr/>
            <p:nvPr/>
          </p:nvSpPr>
          <p:spPr>
            <a:xfrm>
              <a:off x="1744622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75603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01783" y="2524974"/>
            <a:ext cx="1675468" cy="71573"/>
            <a:chOff x="1032680" y="5469193"/>
            <a:chExt cx="3797727" cy="162233"/>
          </a:xfrm>
        </p:grpSpPr>
        <p:sp>
          <p:nvSpPr>
            <p:cNvPr id="8" name="Rectangle 7"/>
            <p:cNvSpPr/>
            <p:nvPr/>
          </p:nvSpPr>
          <p:spPr>
            <a:xfrm>
              <a:off x="1657645" y="5469194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86820" y="5469194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2680" y="5469194"/>
              <a:ext cx="632969" cy="162232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00B0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21502" y="5469193"/>
              <a:ext cx="1308905" cy="162233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98152" y="3231429"/>
            <a:ext cx="868031" cy="45719"/>
            <a:chOff x="3179982" y="5750692"/>
            <a:chExt cx="1967537" cy="62220"/>
          </a:xfrm>
        </p:grpSpPr>
        <p:grpSp>
          <p:nvGrpSpPr>
            <p:cNvPr id="13" name="Group 12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179982" y="5754287"/>
              <a:ext cx="1133262" cy="58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80035" y="5750692"/>
              <a:ext cx="167484" cy="526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86006" y="2440158"/>
            <a:ext cx="1764748" cy="45719"/>
            <a:chOff x="6268382" y="5462655"/>
            <a:chExt cx="4000095" cy="53949"/>
          </a:xfrm>
        </p:grpSpPr>
        <p:grpSp>
          <p:nvGrpSpPr>
            <p:cNvPr id="19" name="Group 18"/>
            <p:cNvGrpSpPr/>
            <p:nvPr/>
          </p:nvGrpSpPr>
          <p:grpSpPr>
            <a:xfrm>
              <a:off x="6370055" y="5471820"/>
              <a:ext cx="3797727" cy="41229"/>
              <a:chOff x="1032680" y="5469193"/>
              <a:chExt cx="3797727" cy="16255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657645" y="5469194"/>
                <a:ext cx="943903" cy="162232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599835" y="5469512"/>
                <a:ext cx="943903" cy="162233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32680" y="5469193"/>
                <a:ext cx="632969" cy="162233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100000">
                    <a:srgbClr val="00B0F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21502" y="5469193"/>
                <a:ext cx="1308905" cy="162233"/>
              </a:xfrm>
              <a:prstGeom prst="rect">
                <a:avLst/>
              </a:prstGeom>
              <a:gradFill>
                <a:gsLst>
                  <a:gs pos="0">
                    <a:srgbClr val="FFC000"/>
                  </a:gs>
                  <a:gs pos="100000">
                    <a:srgbClr val="FF0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6268382" y="5465861"/>
              <a:ext cx="1331141" cy="50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22817" y="5462655"/>
              <a:ext cx="1945660" cy="53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39535" y="1274129"/>
            <a:ext cx="1414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CLIP-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</a:p>
        </p:txBody>
      </p:sp>
      <p:sp>
        <p:nvSpPr>
          <p:cNvPr id="27" name="Down Arrow 26"/>
          <p:cNvSpPr/>
          <p:nvPr/>
        </p:nvSpPr>
        <p:spPr>
          <a:xfrm rot="2654976">
            <a:off x="2788089" y="1651449"/>
            <a:ext cx="195683" cy="281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662888" y="2001711"/>
            <a:ext cx="231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to linear transcript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1493931" y="3612894"/>
            <a:ext cx="203271" cy="1940008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1333500" y="5763210"/>
            <a:ext cx="2491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 </a:t>
            </a:r>
            <a:r>
              <a:rPr lang="en-US" sz="1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linear transcript</a:t>
            </a:r>
          </a:p>
        </p:txBody>
      </p:sp>
      <p:sp>
        <p:nvSpPr>
          <p:cNvPr id="31" name="Down Arrow 30"/>
          <p:cNvSpPr/>
          <p:nvPr/>
        </p:nvSpPr>
        <p:spPr>
          <a:xfrm rot="19107938">
            <a:off x="4466668" y="1648695"/>
            <a:ext cx="195683" cy="281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32" name="Group 31"/>
          <p:cNvGrpSpPr/>
          <p:nvPr/>
        </p:nvGrpSpPr>
        <p:grpSpPr>
          <a:xfrm>
            <a:off x="6273083" y="3232667"/>
            <a:ext cx="827155" cy="71573"/>
            <a:chOff x="1744622" y="3723967"/>
            <a:chExt cx="1874884" cy="162232"/>
          </a:xfrm>
        </p:grpSpPr>
        <p:sp>
          <p:nvSpPr>
            <p:cNvPr id="33" name="Rectangle 32"/>
            <p:cNvSpPr/>
            <p:nvPr/>
          </p:nvSpPr>
          <p:spPr>
            <a:xfrm>
              <a:off x="1744622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5603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234841" y="3165598"/>
            <a:ext cx="868031" cy="53805"/>
            <a:chOff x="3179982" y="5750692"/>
            <a:chExt cx="1967537" cy="64308"/>
          </a:xfrm>
        </p:grpSpPr>
        <p:grpSp>
          <p:nvGrpSpPr>
            <p:cNvPr id="36" name="Group 35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3179982" y="5754287"/>
              <a:ext cx="769988" cy="490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12552" y="5750692"/>
              <a:ext cx="334967" cy="64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167281" y="2033901"/>
            <a:ext cx="2541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to linearized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circRNA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Down Arrow 41"/>
          <p:cNvSpPr/>
          <p:nvPr/>
        </p:nvSpPr>
        <p:spPr>
          <a:xfrm rot="18631268">
            <a:off x="6453018" y="2518951"/>
            <a:ext cx="195683" cy="281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Down Arrow 42"/>
          <p:cNvSpPr/>
          <p:nvPr/>
        </p:nvSpPr>
        <p:spPr>
          <a:xfrm rot="2546790">
            <a:off x="4524581" y="2548090"/>
            <a:ext cx="195683" cy="281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TextBox 43"/>
          <p:cNvSpPr txBox="1"/>
          <p:nvPr/>
        </p:nvSpPr>
        <p:spPr>
          <a:xfrm>
            <a:off x="2495176" y="2863373"/>
            <a:ext cx="2419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to non-junction part</a:t>
            </a:r>
          </a:p>
        </p:txBody>
      </p:sp>
      <p:sp>
        <p:nvSpPr>
          <p:cNvPr id="45" name="Down Arrow 44"/>
          <p:cNvSpPr/>
          <p:nvPr/>
        </p:nvSpPr>
        <p:spPr>
          <a:xfrm>
            <a:off x="3409158" y="4100553"/>
            <a:ext cx="188963" cy="145234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5530498" y="2829591"/>
            <a:ext cx="2220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to across junction</a:t>
            </a:r>
          </a:p>
        </p:txBody>
      </p:sp>
      <p:sp>
        <p:nvSpPr>
          <p:cNvPr id="48" name="Down Arrow 47"/>
          <p:cNvSpPr/>
          <p:nvPr/>
        </p:nvSpPr>
        <p:spPr>
          <a:xfrm>
            <a:off x="6610456" y="3399105"/>
            <a:ext cx="195683" cy="281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5310077" y="3677327"/>
            <a:ext cx="3273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rules</a:t>
            </a:r>
          </a:p>
          <a:p>
            <a:pPr marL="151287" indent="-151287">
              <a:buAutoNum type="arabicParenR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Overhangs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junction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5bp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1287" indent="-151287">
              <a:buAutoNum type="arabicParenR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Overall mismatch rate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15%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5704429" y="5066100"/>
            <a:ext cx="164355" cy="4868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5090428" y="5655489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alignments to </a:t>
            </a:r>
            <a:r>
              <a:rPr lang="en-US" sz="1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circRNA</a:t>
            </a:r>
            <a:endParaRPr lang="en-US" sz="1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58418" y="5658307"/>
            <a:ext cx="1155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 valid alignment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99714" y="4691255"/>
            <a:ext cx="97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both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69826" y="4691254"/>
            <a:ext cx="1344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 either one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Down Arrow 55"/>
          <p:cNvSpPr/>
          <p:nvPr/>
        </p:nvSpPr>
        <p:spPr>
          <a:xfrm rot="18727507">
            <a:off x="7174375" y="4432184"/>
            <a:ext cx="195683" cy="281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Down Arrow 56"/>
          <p:cNvSpPr/>
          <p:nvPr/>
        </p:nvSpPr>
        <p:spPr>
          <a:xfrm rot="2546790">
            <a:off x="6029794" y="4431480"/>
            <a:ext cx="195683" cy="281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Down Arrow 59"/>
          <p:cNvSpPr/>
          <p:nvPr/>
        </p:nvSpPr>
        <p:spPr>
          <a:xfrm>
            <a:off x="7381702" y="5066100"/>
            <a:ext cx="157941" cy="48680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587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Filtering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To reduce false positive discovery, only keep </a:t>
            </a:r>
            <a:r>
              <a:rPr lang="en-US" sz="2000" b="1" dirty="0" err="1" smtClean="0">
                <a:solidFill>
                  <a:schemeClr val="tx1"/>
                </a:solidFill>
              </a:rPr>
              <a:t>circRNA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800" dirty="0" smtClean="0"/>
              <a:t>that have </a:t>
            </a:r>
            <a:r>
              <a:rPr lang="zh-CN" altLang="en-US" sz="1800" dirty="0" smtClean="0"/>
              <a:t>≥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2 CLIP-</a:t>
            </a:r>
            <a:r>
              <a:rPr lang="en-US" altLang="zh-CN" sz="1800" dirty="0" err="1" smtClean="0"/>
              <a:t>Seq</a:t>
            </a:r>
            <a:r>
              <a:rPr lang="en-US" altLang="zh-CN" sz="1800" dirty="0" smtClean="0"/>
              <a:t> reads mapped across junction.</a:t>
            </a:r>
          </a:p>
          <a:p>
            <a:pPr lvl="1"/>
            <a:r>
              <a:rPr lang="en-US" altLang="zh-CN" sz="1800" dirty="0" smtClean="0"/>
              <a:t>with at least 20 nucleotides covered at one junction–spanning reads.</a:t>
            </a:r>
          </a:p>
          <a:p>
            <a:pPr lvl="1"/>
            <a:r>
              <a:rPr lang="en-US" altLang="zh-CN" sz="1800" dirty="0" smtClean="0"/>
              <a:t>with number of unique mapping start position and end position greater than 1/3 of the total number of reads mapped across this junction.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550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Motivation to study multi-drug therapy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70" y="1252151"/>
            <a:ext cx="7941518" cy="509922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Single agent dose not achieve good therapeutic effect in complex disease </a:t>
            </a:r>
            <a:r>
              <a:rPr lang="en-US" sz="2000" b="1" dirty="0" smtClean="0">
                <a:solidFill>
                  <a:schemeClr val="tx1"/>
                </a:solidFill>
              </a:rPr>
              <a:t>(such as </a:t>
            </a:r>
            <a:r>
              <a:rPr lang="en-US" sz="2000" b="1" dirty="0">
                <a:solidFill>
                  <a:schemeClr val="tx1"/>
                </a:solidFill>
              </a:rPr>
              <a:t>cancer)</a:t>
            </a:r>
          </a:p>
          <a:p>
            <a:pPr lvl="1"/>
            <a:r>
              <a:rPr lang="en-US" sz="1800" dirty="0"/>
              <a:t>lack of efficacy: various </a:t>
            </a:r>
            <a:r>
              <a:rPr lang="en-US" sz="1800" dirty="0" smtClean="0"/>
              <a:t>PI3K </a:t>
            </a:r>
            <a:r>
              <a:rPr lang="en-US" sz="1800" dirty="0"/>
              <a:t>inhibitors</a:t>
            </a:r>
          </a:p>
          <a:p>
            <a:pPr lvl="1"/>
            <a:r>
              <a:rPr lang="en-US" sz="1800" dirty="0" smtClean="0"/>
              <a:t>drug </a:t>
            </a:r>
            <a:r>
              <a:rPr lang="en-US" sz="1800" dirty="0"/>
              <a:t>resistance: farnesyltransferase </a:t>
            </a:r>
            <a:r>
              <a:rPr lang="en-US" sz="1800" dirty="0" smtClean="0"/>
              <a:t>inhibitors</a:t>
            </a:r>
            <a:endParaRPr lang="en-US" sz="1800" dirty="0"/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Multi-drug </a:t>
            </a:r>
            <a:r>
              <a:rPr lang="en-US" sz="2000" b="1" dirty="0">
                <a:solidFill>
                  <a:schemeClr val="tx1"/>
                </a:solidFill>
              </a:rPr>
              <a:t>therapy could potential overcome these problems</a:t>
            </a:r>
          </a:p>
          <a:p>
            <a:pPr lvl="1"/>
            <a:r>
              <a:rPr lang="en-US" sz="1800" dirty="0"/>
              <a:t>better therapeutic effect</a:t>
            </a:r>
          </a:p>
          <a:p>
            <a:pPr lvl="1"/>
            <a:r>
              <a:rPr lang="en-US" sz="1800" dirty="0" smtClean="0"/>
              <a:t>delayed </a:t>
            </a:r>
            <a:r>
              <a:rPr lang="en-US" sz="1800" dirty="0"/>
              <a:t>drug resistance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68916" y="6457890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 err="1"/>
              <a:t>Vogler</a:t>
            </a:r>
            <a:r>
              <a:rPr lang="en-US" sz="1000" b="1" i="1" dirty="0"/>
              <a:t>, </a:t>
            </a:r>
            <a:r>
              <a:rPr lang="en-US" sz="1000" b="1" i="1" dirty="0" err="1"/>
              <a:t>Meike</a:t>
            </a:r>
            <a:r>
              <a:rPr lang="en-US" sz="1000" b="1" i="1" dirty="0"/>
              <a:t>. 2014</a:t>
            </a:r>
            <a:r>
              <a:rPr lang="en-US" sz="1000" b="1" i="1" dirty="0" smtClean="0"/>
              <a:t>.</a:t>
            </a:r>
            <a:endParaRPr lang="da-DK" sz="1000" b="1" i="1" dirty="0"/>
          </a:p>
          <a:p>
            <a:r>
              <a:rPr lang="en-US" sz="1000" b="1" i="1" dirty="0"/>
              <a:t>Chapman, Paul B. 2013.</a:t>
            </a:r>
          </a:p>
        </p:txBody>
      </p:sp>
    </p:spTree>
    <p:extLst>
      <p:ext uri="{BB962C8B-B14F-4D97-AF65-F5344CB8AC3E}">
        <p14:creationId xmlns:p14="http://schemas.microsoft.com/office/powerpoint/2010/main" val="49967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Preliminary validation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788" y="1134886"/>
            <a:ext cx="5973589" cy="1341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88" y="2839143"/>
            <a:ext cx="3391160" cy="24062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788" y="6077936"/>
            <a:ext cx="2878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experimentally validated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circRNA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bound by Pol II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3271"/>
              </p:ext>
            </p:extLst>
          </p:nvPr>
        </p:nvGraphicFramePr>
        <p:xfrm>
          <a:off x="4039986" y="2839143"/>
          <a:ext cx="4655127" cy="2956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2589">
                  <a:extLst>
                    <a:ext uri="{9D8B030D-6E8A-4147-A177-3AD203B41FA5}">
                      <a16:colId xmlns:a16="http://schemas.microsoft.com/office/drawing/2014/main" val="3385959110"/>
                    </a:ext>
                  </a:extLst>
                </a:gridCol>
                <a:gridCol w="889461">
                  <a:extLst>
                    <a:ext uri="{9D8B030D-6E8A-4147-A177-3AD203B41FA5}">
                      <a16:colId xmlns:a16="http://schemas.microsoft.com/office/drawing/2014/main" val="4105175205"/>
                    </a:ext>
                  </a:extLst>
                </a:gridCol>
                <a:gridCol w="689957">
                  <a:extLst>
                    <a:ext uri="{9D8B030D-6E8A-4147-A177-3AD203B41FA5}">
                      <a16:colId xmlns:a16="http://schemas.microsoft.com/office/drawing/2014/main" val="3205754523"/>
                    </a:ext>
                  </a:extLst>
                </a:gridCol>
                <a:gridCol w="681643">
                  <a:extLst>
                    <a:ext uri="{9D8B030D-6E8A-4147-A177-3AD203B41FA5}">
                      <a16:colId xmlns:a16="http://schemas.microsoft.com/office/drawing/2014/main" val="886009972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20139562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45127975"/>
                    </a:ext>
                  </a:extLst>
                </a:gridCol>
              </a:tblGrid>
              <a:tr h="318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circRNA name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Chromosome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Start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End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Strand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 supporting reads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6463165"/>
                  </a:ext>
                </a:extLst>
              </a:tr>
              <a:tr h="171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circEIF3J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chr15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44843074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44843720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386824"/>
                  </a:ext>
                </a:extLst>
              </a:tr>
              <a:tr h="13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circPAIP2</a:t>
                      </a:r>
                      <a:endParaRPr lang="en-US" sz="900" dirty="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chr5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138699448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138700432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243852"/>
                  </a:ext>
                </a:extLst>
              </a:tr>
              <a:tr h="1891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circRSRC1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157839892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157841780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160467"/>
                  </a:ext>
                </a:extLst>
              </a:tr>
              <a:tr h="1308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circFUNDC1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chrX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44383248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44386611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24298"/>
                  </a:ext>
                </a:extLst>
              </a:tr>
              <a:tr h="171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circMIER1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67423742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67428843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3731401"/>
                  </a:ext>
                </a:extLst>
              </a:tr>
              <a:tr h="171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circSSR1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chr6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7303783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7310262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579783"/>
                  </a:ext>
                </a:extLst>
              </a:tr>
              <a:tr h="1959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circWDR60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chr7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158662546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158669382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664659"/>
                  </a:ext>
                </a:extLst>
              </a:tr>
              <a:tr h="1377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circRBM33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chr7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155465561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155473602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859670"/>
                  </a:ext>
                </a:extLst>
              </a:tr>
              <a:tr h="1210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circMAN1A2-1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117944808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117957453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0512020"/>
                  </a:ext>
                </a:extLst>
              </a:tr>
              <a:tr h="179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circMAN1A2-2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117944808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117963271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9844790"/>
                  </a:ext>
                </a:extLst>
              </a:tr>
              <a:tr h="171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circNAP1L4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2972489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3000467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163848"/>
                  </a:ext>
                </a:extLst>
              </a:tr>
              <a:tr h="171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circBPTF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chr17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65941525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65972074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7419567"/>
                  </a:ext>
                </a:extLst>
              </a:tr>
              <a:tr h="1861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circMAN1A2-3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117944808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117984947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3498315"/>
                  </a:ext>
                </a:extLst>
              </a:tr>
              <a:tr h="171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circCLTC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chr17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57721637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57763169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1826034"/>
                  </a:ext>
                </a:extLst>
              </a:tr>
              <a:tr h="171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circCDK11B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1586823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1650894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49</a:t>
                      </a:r>
                      <a:endParaRPr lang="en-US" sz="900" dirty="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12557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39986" y="6185657"/>
            <a:ext cx="394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pipeline re-identified 14 of these 15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circRNA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39986" y="5457550"/>
            <a:ext cx="4655127" cy="174567"/>
          </a:xfrm>
          <a:prstGeom prst="rect">
            <a:avLst/>
          </a:prstGeom>
          <a:noFill/>
          <a:ln w="222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Percentage of </a:t>
            </a:r>
            <a:r>
              <a:rPr lang="en-US" sz="2000" b="1" dirty="0" err="1" smtClean="0"/>
              <a:t>circRNA</a:t>
            </a:r>
            <a:r>
              <a:rPr lang="en-US" sz="2000" b="1" dirty="0" smtClean="0"/>
              <a:t> supporting reads in CLIP-</a:t>
            </a:r>
            <a:r>
              <a:rPr lang="en-US" sz="2000" b="1" dirty="0" err="1" smtClean="0"/>
              <a:t>Seq</a:t>
            </a:r>
            <a:r>
              <a:rPr lang="en-US" sz="2000" b="1" dirty="0" smtClean="0"/>
              <a:t> </a:t>
            </a:r>
            <a:r>
              <a:rPr lang="en-US" sz="2000" b="1" dirty="0" smtClean="0"/>
              <a:t>is similar </a:t>
            </a:r>
            <a:r>
              <a:rPr lang="en-US" sz="2000" b="1" dirty="0" smtClean="0"/>
              <a:t>to RNA-</a:t>
            </a:r>
            <a:r>
              <a:rPr lang="en-US" sz="2000" b="1" dirty="0" err="1" smtClean="0"/>
              <a:t>Seq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494270" y="2934732"/>
            <a:ext cx="8117358" cy="2617605"/>
            <a:chOff x="494270" y="2934732"/>
            <a:chExt cx="8117358" cy="2617605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66" t="9911" r="50038" b="55168"/>
            <a:stretch/>
          </p:blipFill>
          <p:spPr bwMode="auto">
            <a:xfrm>
              <a:off x="494270" y="2934732"/>
              <a:ext cx="2705786" cy="2554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9731" r="29204" b="55348"/>
            <a:stretch/>
          </p:blipFill>
          <p:spPr bwMode="auto">
            <a:xfrm>
              <a:off x="3200056" y="2934732"/>
              <a:ext cx="2705786" cy="2554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04" t="47928" r="50000" b="17151"/>
            <a:stretch/>
          </p:blipFill>
          <p:spPr bwMode="auto">
            <a:xfrm>
              <a:off x="5905842" y="2997823"/>
              <a:ext cx="2705786" cy="2554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03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Conduct motif search to determine if RBPs bind to </a:t>
            </a:r>
            <a:r>
              <a:rPr lang="en-US" sz="2000" b="1" dirty="0" err="1" smtClean="0">
                <a:solidFill>
                  <a:schemeClr val="tx1"/>
                </a:solidFill>
              </a:rPr>
              <a:t>circRNA</a:t>
            </a:r>
            <a:r>
              <a:rPr lang="en-US" sz="2000" b="1" dirty="0" smtClean="0">
                <a:solidFill>
                  <a:schemeClr val="tx1"/>
                </a:solidFill>
              </a:rPr>
              <a:t> through specific sequence motif recognition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Cluster RBPs based on the similarity of </a:t>
            </a:r>
            <a:r>
              <a:rPr lang="en-US" sz="2000" b="1" dirty="0" err="1" smtClean="0">
                <a:solidFill>
                  <a:schemeClr val="tx1"/>
                </a:solidFill>
              </a:rPr>
              <a:t>circRNA</a:t>
            </a:r>
            <a:r>
              <a:rPr lang="en-US" sz="2000" b="1" dirty="0" smtClean="0">
                <a:solidFill>
                  <a:schemeClr val="tx1"/>
                </a:solidFill>
              </a:rPr>
              <a:t> they binds to find if clustered RBPs share some similar properties.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Functional study to see if the parental genes for </a:t>
            </a:r>
            <a:r>
              <a:rPr lang="en-US" sz="2000" b="1" dirty="0" err="1" smtClean="0">
                <a:solidFill>
                  <a:schemeClr val="tx1"/>
                </a:solidFill>
              </a:rPr>
              <a:t>circRNA</a:t>
            </a:r>
            <a:r>
              <a:rPr lang="en-US" sz="2000" b="1" dirty="0" smtClean="0">
                <a:solidFill>
                  <a:schemeClr val="tx1"/>
                </a:solidFill>
              </a:rPr>
              <a:t> bound by each RBPs are enriched in some certain biological process.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70" y="1252150"/>
            <a:ext cx="4094355" cy="546453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Quantitative and Biomedical Research Center</a:t>
            </a:r>
          </a:p>
          <a:p>
            <a:pPr lvl="1"/>
            <a:r>
              <a:rPr lang="en-US" sz="1800" dirty="0"/>
              <a:t>Dr. Yang </a:t>
            </a:r>
            <a:r>
              <a:rPr lang="en-US" sz="1800" dirty="0" err="1"/>
              <a:t>Xie</a:t>
            </a:r>
            <a:endParaRPr lang="en-US" sz="1800" dirty="0"/>
          </a:p>
          <a:p>
            <a:pPr lvl="1"/>
            <a:r>
              <a:rPr lang="en-US" sz="1800" dirty="0"/>
              <a:t>Dr. </a:t>
            </a:r>
            <a:r>
              <a:rPr lang="en-US" sz="1800" dirty="0" err="1"/>
              <a:t>Guanghua</a:t>
            </a:r>
            <a:r>
              <a:rPr lang="en-US" sz="1800" dirty="0"/>
              <a:t> Xiao</a:t>
            </a:r>
          </a:p>
          <a:p>
            <a:pPr lvl="1"/>
            <a:r>
              <a:rPr lang="en-US" sz="1800" dirty="0"/>
              <a:t>Dr. Tao Wang</a:t>
            </a:r>
          </a:p>
          <a:p>
            <a:pPr lvl="1"/>
            <a:r>
              <a:rPr lang="en-US" sz="1800" dirty="0"/>
              <a:t>Dr. </a:t>
            </a:r>
            <a:r>
              <a:rPr lang="en-US" sz="1800" dirty="0" err="1"/>
              <a:t>Sangin</a:t>
            </a:r>
            <a:r>
              <a:rPr lang="en-US" sz="1800" dirty="0"/>
              <a:t> Lee (previous)</a:t>
            </a:r>
          </a:p>
          <a:p>
            <a:pPr lvl="1"/>
            <a:r>
              <a:rPr lang="en-US" sz="1800" dirty="0"/>
              <a:t>Dr. Bo Yao</a:t>
            </a:r>
          </a:p>
          <a:p>
            <a:pPr lvl="1"/>
            <a:r>
              <a:rPr lang="en-US" sz="1800" dirty="0"/>
              <a:t>Dr. </a:t>
            </a:r>
            <a:r>
              <a:rPr lang="en-US" sz="1800" dirty="0" err="1"/>
              <a:t>Yiwei</a:t>
            </a:r>
            <a:r>
              <a:rPr lang="en-US" sz="1800" dirty="0"/>
              <a:t> Liu (previous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2000" b="1" dirty="0">
                <a:solidFill>
                  <a:schemeClr val="accent1"/>
                </a:solidFill>
              </a:rPr>
              <a:t>Deepak </a:t>
            </a:r>
            <a:r>
              <a:rPr lang="en-US" sz="2000" b="1" dirty="0" err="1">
                <a:solidFill>
                  <a:schemeClr val="accent1"/>
                </a:solidFill>
              </a:rPr>
              <a:t>Nijhawan’s</a:t>
            </a:r>
            <a:r>
              <a:rPr lang="en-US" sz="2000" b="1" dirty="0">
                <a:solidFill>
                  <a:schemeClr val="accent1"/>
                </a:solidFill>
              </a:rPr>
              <a:t> lab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Dr. Deepak </a:t>
            </a:r>
            <a:r>
              <a:rPr lang="en-US" sz="1800" dirty="0" err="1">
                <a:solidFill>
                  <a:schemeClr val="tx1"/>
                </a:solidFill>
              </a:rPr>
              <a:t>Nijhawan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Dr. Ting Han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Maria </a:t>
            </a:r>
            <a:r>
              <a:rPr lang="en-US" sz="1800" dirty="0" err="1">
                <a:solidFill>
                  <a:schemeClr val="tx1"/>
                </a:solidFill>
              </a:rPr>
              <a:t>Goralski</a:t>
            </a:r>
            <a:endParaRPr lang="en-US" sz="1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02310" y="1252150"/>
            <a:ext cx="4057651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15000"/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John </a:t>
            </a:r>
            <a:r>
              <a:rPr lang="en-US" sz="2000" b="1" dirty="0" err="1">
                <a:solidFill>
                  <a:schemeClr val="accent1"/>
                </a:solidFill>
              </a:rPr>
              <a:t>Minna’s</a:t>
            </a:r>
            <a:r>
              <a:rPr lang="en-US" sz="2000" b="1" dirty="0">
                <a:solidFill>
                  <a:schemeClr val="accent1"/>
                </a:solidFill>
              </a:rPr>
              <a:t> lab</a:t>
            </a:r>
          </a:p>
          <a:p>
            <a:pPr lvl="1">
              <a:buSzPct val="11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Dr. John </a:t>
            </a:r>
            <a:r>
              <a:rPr lang="en-US" sz="1800" dirty="0" err="1">
                <a:solidFill>
                  <a:schemeClr val="tx1"/>
                </a:solidFill>
              </a:rPr>
              <a:t>Minna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buSzPct val="11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Dr. Michael Peyton</a:t>
            </a:r>
          </a:p>
          <a:p>
            <a:pPr>
              <a:buSzPct val="115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High Throughput Screening Core</a:t>
            </a:r>
          </a:p>
          <a:p>
            <a:pPr lvl="1">
              <a:buSzPct val="115000"/>
              <a:buFont typeface="Arial" panose="020B0604020202020204" pitchFamily="34" charset="0"/>
              <a:buChar char="•"/>
            </a:pPr>
            <a:r>
              <a:rPr lang="en-US" sz="1800" dirty="0"/>
              <a:t>Dr. Bruce Posner</a:t>
            </a:r>
          </a:p>
          <a:p>
            <a:pPr lvl="1">
              <a:buSzPct val="115000"/>
              <a:buFont typeface="Arial" panose="020B0604020202020204" pitchFamily="34" charset="0"/>
              <a:buChar char="•"/>
            </a:pPr>
            <a:r>
              <a:rPr lang="en-US" sz="1800" dirty="0"/>
              <a:t>Melissa McCoy</a:t>
            </a:r>
          </a:p>
          <a:p>
            <a:pPr>
              <a:buSzPct val="115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Genomic and Microarray Core</a:t>
            </a:r>
          </a:p>
          <a:p>
            <a:pPr lvl="1">
              <a:buSzPct val="115000"/>
              <a:buFont typeface="Arial" panose="020B0604020202020204" pitchFamily="34" charset="0"/>
              <a:buChar char="•"/>
            </a:pPr>
            <a:r>
              <a:rPr lang="en-US" sz="1800" dirty="0"/>
              <a:t>Dr. Ward Wakeland</a:t>
            </a:r>
          </a:p>
          <a:p>
            <a:pPr lvl="1">
              <a:buSzPct val="115000"/>
              <a:buFont typeface="Arial" panose="020B0604020202020204" pitchFamily="34" charset="0"/>
              <a:buChar char="•"/>
            </a:pPr>
            <a:r>
              <a:rPr lang="en-US" sz="1800" dirty="0"/>
              <a:t>Dr. </a:t>
            </a:r>
            <a:r>
              <a:rPr lang="en-US" sz="1800" dirty="0" err="1"/>
              <a:t>Quan</a:t>
            </a:r>
            <a:r>
              <a:rPr lang="en-US" sz="1800" dirty="0"/>
              <a:t>-Zhen Li</a:t>
            </a:r>
          </a:p>
          <a:p>
            <a:pPr lvl="1">
              <a:buSzPct val="115000"/>
              <a:buFont typeface="Arial" panose="020B0604020202020204" pitchFamily="34" charset="0"/>
              <a:buChar char="•"/>
            </a:pPr>
            <a:r>
              <a:rPr lang="en-US" sz="1800" dirty="0" err="1"/>
              <a:t>Chaoying</a:t>
            </a:r>
            <a:r>
              <a:rPr lang="en-US" sz="1800" dirty="0"/>
              <a:t> Liang</a:t>
            </a:r>
          </a:p>
          <a:p>
            <a:pPr lvl="1">
              <a:buSzPct val="115000"/>
              <a:buFont typeface="Arial" panose="020B0604020202020204" pitchFamily="34" charset="0"/>
              <a:buChar char="•"/>
            </a:pPr>
            <a:r>
              <a:rPr lang="en-US" sz="1800" dirty="0"/>
              <a:t>George Adam</a:t>
            </a:r>
          </a:p>
          <a:p>
            <a:pPr lvl="1">
              <a:buSzPct val="1150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78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Motivation to study multi-drug therapy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7542279" y="6611779"/>
            <a:ext cx="16017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 smtClean="0"/>
              <a:t>Don Benjamin, et al., 2011</a:t>
            </a:r>
            <a:endParaRPr lang="en-US" sz="1000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61" y="1927368"/>
            <a:ext cx="5023628" cy="430444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4270" y="1252152"/>
            <a:ext cx="7529142" cy="2486130"/>
          </a:xfrm>
        </p:spPr>
        <p:txBody>
          <a:bodyPr>
            <a:normAutofit/>
          </a:bodyPr>
          <a:lstStyle/>
          <a:p>
            <a:r>
              <a:rPr lang="en-US" sz="2000" b="1" dirty="0"/>
              <a:t>Clinical trial of Dual </a:t>
            </a:r>
            <a:r>
              <a:rPr lang="en-US" sz="2000" b="1" dirty="0" err="1"/>
              <a:t>mTOR</a:t>
            </a:r>
            <a:r>
              <a:rPr lang="en-US" sz="2000" b="1" dirty="0"/>
              <a:t>/PI3K inhibitors inhibitors in combination 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MEK/ERK inhibitor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Cytotoxic drug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EGFR/VEGFR inhibitor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HER2 </a:t>
            </a:r>
            <a:r>
              <a:rPr lang="en-US" sz="1600" dirty="0" err="1"/>
              <a:t>monoantibody</a:t>
            </a: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87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Definition of drug </a:t>
            </a:r>
            <a:r>
              <a:rPr lang="en-US" sz="2800" b="1" dirty="0" smtClean="0"/>
              <a:t>synergy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4270" y="1252151"/>
            <a:ext cx="8204887" cy="605053"/>
          </a:xfrm>
        </p:spPr>
        <p:txBody>
          <a:bodyPr>
            <a:normAutofit/>
          </a:bodyPr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Bliss assumption </a:t>
            </a:r>
            <a:r>
              <a:rPr lang="en-US" altLang="zh-CN" sz="2000" b="1" dirty="0">
                <a:solidFill>
                  <a:schemeClr val="tx1"/>
                </a:solidFill>
              </a:rPr>
              <a:t>on additive: two drug elicit their effect independently 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74188" y="2629687"/>
            <a:ext cx="174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 – </a:t>
            </a:r>
            <a:r>
              <a:rPr lang="en-US" sz="1400" dirty="0" err="1"/>
              <a:t>f</a:t>
            </a:r>
            <a:r>
              <a:rPr lang="en-US" sz="1400" baseline="-25000" dirty="0" err="1"/>
              <a:t>A</a:t>
            </a:r>
            <a:r>
              <a:rPr lang="en-US" sz="1400" dirty="0"/>
              <a:t>         </a:t>
            </a:r>
            <a:r>
              <a:rPr lang="en-US" sz="1400" dirty="0" smtClean="0"/>
              <a:t>    </a:t>
            </a:r>
            <a:r>
              <a:rPr lang="en-US" sz="1400" b="1" dirty="0" smtClean="0"/>
              <a:t>drug </a:t>
            </a:r>
            <a:r>
              <a:rPr lang="en-US" sz="1400" b="1" dirty="0"/>
              <a:t>A</a:t>
            </a:r>
            <a:r>
              <a:rPr lang="en-US" sz="1400" dirty="0"/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74188" y="3005292"/>
            <a:ext cx="16958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 – </a:t>
            </a:r>
            <a:r>
              <a:rPr lang="en-US" sz="1400" dirty="0" err="1"/>
              <a:t>f</a:t>
            </a:r>
            <a:r>
              <a:rPr lang="en-US" sz="1400" baseline="-25000" dirty="0" err="1"/>
              <a:t>B</a:t>
            </a:r>
            <a:r>
              <a:rPr lang="en-US" sz="1400" dirty="0"/>
              <a:t>         </a:t>
            </a:r>
            <a:r>
              <a:rPr lang="en-US" sz="1400" dirty="0" smtClean="0"/>
              <a:t>    </a:t>
            </a:r>
            <a:r>
              <a:rPr lang="en-US" sz="1400" b="1" dirty="0" smtClean="0"/>
              <a:t>drug </a:t>
            </a:r>
            <a:r>
              <a:rPr lang="en-US" sz="1400" b="1" dirty="0"/>
              <a:t>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59921" y="3402258"/>
            <a:ext cx="2661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(1-f</a:t>
            </a:r>
            <a:r>
              <a:rPr lang="en-US" sz="1400" baseline="-25000" dirty="0"/>
              <a:t>A</a:t>
            </a:r>
            <a:r>
              <a:rPr lang="en-US" sz="1400" dirty="0"/>
              <a:t>)(1-f</a:t>
            </a:r>
            <a:r>
              <a:rPr lang="en-US" sz="1400" baseline="-25000" dirty="0"/>
              <a:t>B</a:t>
            </a:r>
            <a:r>
              <a:rPr lang="en-US" sz="1400" dirty="0"/>
              <a:t>) </a:t>
            </a:r>
            <a:r>
              <a:rPr lang="en-US" sz="1400" dirty="0" smtClean="0"/>
              <a:t>    </a:t>
            </a:r>
            <a:r>
              <a:rPr lang="en-US" sz="1400" b="1" dirty="0" smtClean="0"/>
              <a:t>Bliss independence</a:t>
            </a:r>
            <a:endParaRPr lang="en-US" sz="14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2658959" y="2657170"/>
            <a:ext cx="2705769" cy="1052865"/>
            <a:chOff x="4622263" y="2606874"/>
            <a:chExt cx="3331113" cy="1327796"/>
          </a:xfrm>
        </p:grpSpPr>
        <p:grpSp>
          <p:nvGrpSpPr>
            <p:cNvPr id="25" name="Group 24"/>
            <p:cNvGrpSpPr/>
            <p:nvPr/>
          </p:nvGrpSpPr>
          <p:grpSpPr>
            <a:xfrm>
              <a:off x="4625344" y="2610206"/>
              <a:ext cx="3328031" cy="360042"/>
              <a:chOff x="3859404" y="3039893"/>
              <a:chExt cx="4680520" cy="36004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859404" y="3039895"/>
                <a:ext cx="4680520" cy="360040"/>
              </a:xfrm>
              <a:prstGeom prst="rect">
                <a:avLst/>
              </a:prstGeom>
              <a:solidFill>
                <a:srgbClr val="92D050">
                  <a:alpha val="8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59404" y="3039893"/>
                <a:ext cx="1800403" cy="360042"/>
              </a:xfrm>
              <a:prstGeom prst="rect">
                <a:avLst/>
              </a:prstGeom>
              <a:solidFill>
                <a:srgbClr val="FD74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622263" y="3075157"/>
              <a:ext cx="3331112" cy="360040"/>
              <a:chOff x="5480378" y="3916455"/>
              <a:chExt cx="3059546" cy="36004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480378" y="3916455"/>
                <a:ext cx="3059546" cy="360040"/>
              </a:xfrm>
              <a:prstGeom prst="rect">
                <a:avLst/>
              </a:prstGeom>
              <a:solidFill>
                <a:srgbClr val="92D050">
                  <a:alpha val="8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480378" y="3918770"/>
                <a:ext cx="907419" cy="357725"/>
              </a:xfrm>
              <a:prstGeom prst="rect">
                <a:avLst/>
              </a:prstGeom>
              <a:solidFill>
                <a:srgbClr val="FD74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4635159" y="2606874"/>
              <a:ext cx="729419" cy="388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40%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622263" y="3536463"/>
              <a:ext cx="3331113" cy="360040"/>
              <a:chOff x="3859404" y="4797647"/>
              <a:chExt cx="4680520" cy="36004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859404" y="4797647"/>
                <a:ext cx="4680520" cy="360040"/>
              </a:xfrm>
              <a:prstGeom prst="rect">
                <a:avLst/>
              </a:prstGeom>
              <a:solidFill>
                <a:srgbClr val="92D050">
                  <a:alpha val="8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59404" y="4799962"/>
                <a:ext cx="2701094" cy="357725"/>
              </a:xfrm>
              <a:prstGeom prst="rect">
                <a:avLst/>
              </a:prstGeom>
              <a:solidFill>
                <a:srgbClr val="FD74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7223955" y="3061484"/>
              <a:ext cx="729419" cy="388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/>
                <a:t>70%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35159" y="3074000"/>
              <a:ext cx="729419" cy="388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30%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06434" y="3527171"/>
              <a:ext cx="729419" cy="388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/>
                <a:t>42%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22263" y="3546524"/>
              <a:ext cx="729419" cy="388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58%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23955" y="2606874"/>
              <a:ext cx="729419" cy="388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/>
                <a:t>60%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36802" y="2653909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</a:t>
            </a:r>
            <a:r>
              <a:rPr lang="en-US" sz="1400" baseline="-25000" dirty="0" err="1"/>
              <a:t>A</a:t>
            </a:r>
            <a:endParaRPr lang="en-US" sz="14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2236802" y="3014388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</a:t>
            </a:r>
            <a:r>
              <a:rPr lang="en-US" sz="1400" baseline="-25000" dirty="0" err="1"/>
              <a:t>B</a:t>
            </a:r>
            <a:endParaRPr lang="en-US" sz="14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1298613" y="3392618"/>
            <a:ext cx="1351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1 - (1-f</a:t>
            </a:r>
            <a:r>
              <a:rPr lang="en-US" sz="1400" baseline="-25000" dirty="0"/>
              <a:t>A</a:t>
            </a:r>
            <a:r>
              <a:rPr lang="en-US" sz="1400" dirty="0"/>
              <a:t>)(1-f</a:t>
            </a:r>
            <a:r>
              <a:rPr lang="en-US" sz="1400" baseline="-25000" dirty="0"/>
              <a:t>B</a:t>
            </a:r>
            <a:r>
              <a:rPr lang="en-US" sz="1400" dirty="0"/>
              <a:t>)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43071" y="232199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D745D"/>
                </a:solidFill>
              </a:rPr>
              <a:t>Death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35039" y="2321998"/>
            <a:ext cx="785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</a:rPr>
              <a:t>Survival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58960" y="3782042"/>
            <a:ext cx="2705769" cy="285491"/>
          </a:xfrm>
          <a:prstGeom prst="rect">
            <a:avLst/>
          </a:prstGeom>
          <a:solidFill>
            <a:srgbClr val="92D050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Rectangle 30"/>
          <p:cNvSpPr/>
          <p:nvPr/>
        </p:nvSpPr>
        <p:spPr>
          <a:xfrm>
            <a:off x="2658959" y="3783878"/>
            <a:ext cx="1980341" cy="283655"/>
          </a:xfrm>
          <a:prstGeom prst="rect">
            <a:avLst/>
          </a:prstGeom>
          <a:solidFill>
            <a:srgbClr val="FD7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Rectangle 33"/>
          <p:cNvSpPr/>
          <p:nvPr/>
        </p:nvSpPr>
        <p:spPr>
          <a:xfrm>
            <a:off x="4639300" y="3774674"/>
            <a:ext cx="7111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30%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2658959" y="3790020"/>
            <a:ext cx="8913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70%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5483437" y="3770898"/>
            <a:ext cx="17647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/>
              <a:t>f</a:t>
            </a:r>
            <a:r>
              <a:rPr lang="en-US" altLang="zh-CN" sz="1400" baseline="-25000" dirty="0" err="1" smtClean="0"/>
              <a:t>A+B</a:t>
            </a:r>
            <a:r>
              <a:rPr lang="en-US" sz="1400" b="1" dirty="0" smtClean="0">
                <a:solidFill>
                  <a:schemeClr val="accent3"/>
                </a:solidFill>
              </a:rPr>
              <a:t>		 Synergy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58960" y="4172880"/>
            <a:ext cx="2705769" cy="285491"/>
          </a:xfrm>
          <a:prstGeom prst="rect">
            <a:avLst/>
          </a:prstGeom>
          <a:solidFill>
            <a:srgbClr val="92D050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2658959" y="4165512"/>
            <a:ext cx="1301401" cy="292859"/>
          </a:xfrm>
          <a:prstGeom prst="rect">
            <a:avLst/>
          </a:prstGeom>
          <a:solidFill>
            <a:srgbClr val="FD7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4639300" y="4165512"/>
            <a:ext cx="7111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54%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2658959" y="4180858"/>
            <a:ext cx="8913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44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5483437" y="4161736"/>
            <a:ext cx="2085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/>
              <a:t>f</a:t>
            </a:r>
            <a:r>
              <a:rPr lang="en-US" altLang="zh-CN" sz="1400" baseline="-25000" dirty="0" err="1"/>
              <a:t>A+B</a:t>
            </a:r>
            <a:r>
              <a:rPr lang="en-US" altLang="zh-CN" sz="1400" baseline="-25000" dirty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		 Antagonism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Quantification of degree of synergy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5459921" y="1887218"/>
            <a:ext cx="2661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(1-f</a:t>
            </a:r>
            <a:r>
              <a:rPr lang="en-US" sz="1400" baseline="-25000" dirty="0"/>
              <a:t>A</a:t>
            </a:r>
            <a:r>
              <a:rPr lang="en-US" sz="1400" dirty="0"/>
              <a:t>)(1-f</a:t>
            </a:r>
            <a:r>
              <a:rPr lang="en-US" sz="1400" baseline="-25000" dirty="0"/>
              <a:t>B</a:t>
            </a:r>
            <a:r>
              <a:rPr lang="en-US" sz="1400" dirty="0"/>
              <a:t>) </a:t>
            </a:r>
            <a:r>
              <a:rPr lang="en-US" sz="1400" dirty="0" smtClean="0"/>
              <a:t>    </a:t>
            </a:r>
            <a:r>
              <a:rPr lang="en-US" sz="1400" b="1" dirty="0" smtClean="0"/>
              <a:t>Bliss independence</a:t>
            </a:r>
            <a:endParaRPr lang="en-US" sz="14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2658959" y="1879240"/>
            <a:ext cx="2705769" cy="285491"/>
            <a:chOff x="3859404" y="4797647"/>
            <a:chExt cx="4680520" cy="360040"/>
          </a:xfrm>
        </p:grpSpPr>
        <p:sp>
          <p:nvSpPr>
            <p:cNvPr id="16" name="Rectangle 15"/>
            <p:cNvSpPr/>
            <p:nvPr/>
          </p:nvSpPr>
          <p:spPr>
            <a:xfrm>
              <a:off x="3859404" y="4797647"/>
              <a:ext cx="4680520" cy="360040"/>
            </a:xfrm>
            <a:prstGeom prst="rect">
              <a:avLst/>
            </a:prstGeom>
            <a:solidFill>
              <a:srgbClr val="92D05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59404" y="4799962"/>
              <a:ext cx="2701094" cy="357725"/>
            </a:xfrm>
            <a:prstGeom prst="rect">
              <a:avLst/>
            </a:prstGeom>
            <a:solidFill>
              <a:srgbClr val="FD7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4758008" y="1871872"/>
            <a:ext cx="5924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42%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58959" y="1887218"/>
            <a:ext cx="5924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58%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8613" y="1877578"/>
            <a:ext cx="1351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1 - (1-f</a:t>
            </a:r>
            <a:r>
              <a:rPr lang="en-US" sz="1400" baseline="-25000" dirty="0"/>
              <a:t>A</a:t>
            </a:r>
            <a:r>
              <a:rPr lang="en-US" sz="1400" dirty="0"/>
              <a:t>)(1-f</a:t>
            </a:r>
            <a:r>
              <a:rPr lang="en-US" sz="1400" baseline="-25000" dirty="0"/>
              <a:t>B</a:t>
            </a:r>
            <a:r>
              <a:rPr lang="en-US" sz="1400" dirty="0"/>
              <a:t>)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43071" y="1524130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D745D"/>
                </a:solidFill>
              </a:rPr>
              <a:t>Death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35039" y="1524130"/>
            <a:ext cx="785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</a:rPr>
              <a:t>Survival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58960" y="2383542"/>
            <a:ext cx="2705769" cy="285491"/>
          </a:xfrm>
          <a:prstGeom prst="rect">
            <a:avLst/>
          </a:prstGeom>
          <a:solidFill>
            <a:srgbClr val="92D050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Rectangle 30"/>
          <p:cNvSpPr/>
          <p:nvPr/>
        </p:nvSpPr>
        <p:spPr>
          <a:xfrm>
            <a:off x="2658959" y="2385378"/>
            <a:ext cx="1980341" cy="283655"/>
          </a:xfrm>
          <a:prstGeom prst="rect">
            <a:avLst/>
          </a:prstGeom>
          <a:solidFill>
            <a:srgbClr val="FD7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Rectangle 33"/>
          <p:cNvSpPr/>
          <p:nvPr/>
        </p:nvSpPr>
        <p:spPr>
          <a:xfrm>
            <a:off x="4639300" y="2376174"/>
            <a:ext cx="7111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30%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2658959" y="2391520"/>
            <a:ext cx="8913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70%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5483437" y="2372398"/>
            <a:ext cx="17647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/>
              <a:t>f</a:t>
            </a:r>
            <a:r>
              <a:rPr lang="en-US" altLang="zh-CN" sz="1400" baseline="-25000" dirty="0" err="1"/>
              <a:t>A+B</a:t>
            </a:r>
            <a:r>
              <a:rPr lang="en-US" altLang="zh-CN" sz="1400" baseline="-25000" dirty="0"/>
              <a:t> </a:t>
            </a:r>
            <a:r>
              <a:rPr lang="en-US" sz="1400" b="1" dirty="0" smtClean="0">
                <a:solidFill>
                  <a:schemeClr val="accent3"/>
                </a:solidFill>
              </a:rPr>
              <a:t>		 Synergy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220439" y="2194995"/>
            <a:ext cx="0" cy="826109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637363" y="2699297"/>
            <a:ext cx="0" cy="321807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220439" y="2994212"/>
            <a:ext cx="41692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483437" y="2840323"/>
            <a:ext cx="30047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400" dirty="0"/>
              <a:t>Δ </a:t>
            </a:r>
            <a:r>
              <a:rPr lang="en-US" sz="1400" b="1" dirty="0" smtClean="0">
                <a:solidFill>
                  <a:schemeClr val="accent2"/>
                </a:solidFill>
              </a:rPr>
              <a:t>		 Excess over bliss (EOB)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96894" y="3055720"/>
            <a:ext cx="82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400" dirty="0"/>
              <a:t>Δ = </a:t>
            </a:r>
            <a:r>
              <a:rPr lang="en-US" altLang="zh-CN" sz="1400" dirty="0" smtClean="0"/>
              <a:t>12%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2393251" y="4027878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EOB</a:t>
            </a:r>
            <a:r>
              <a:rPr lang="el-GR" b="1" dirty="0" smtClean="0"/>
              <a:t> </a:t>
            </a:r>
            <a:r>
              <a:rPr lang="el-GR" b="1" dirty="0"/>
              <a:t>=</a:t>
            </a:r>
            <a:r>
              <a:rPr lang="el-GR" b="1" dirty="0">
                <a:solidFill>
                  <a:srgbClr val="C00000"/>
                </a:solidFill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f</a:t>
            </a:r>
            <a:r>
              <a:rPr lang="en-US" altLang="zh-CN" b="1" baseline="-25000" dirty="0" err="1" smtClean="0">
                <a:solidFill>
                  <a:srgbClr val="C00000"/>
                </a:solidFill>
              </a:rPr>
              <a:t>A+B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/>
              <a:t>- (</a:t>
            </a:r>
            <a:r>
              <a:rPr lang="en-US" b="1" dirty="0"/>
              <a:t>1-f</a:t>
            </a:r>
            <a:r>
              <a:rPr lang="en-US" b="1" baseline="-25000" dirty="0"/>
              <a:t>A</a:t>
            </a:r>
            <a:r>
              <a:rPr lang="en-US" b="1" dirty="0"/>
              <a:t>)(1-f</a:t>
            </a:r>
            <a:r>
              <a:rPr lang="en-US" b="1" baseline="-25000" dirty="0"/>
              <a:t>B</a:t>
            </a:r>
            <a:r>
              <a:rPr lang="en-US" b="1" dirty="0"/>
              <a:t>)</a:t>
            </a:r>
            <a:r>
              <a:rPr lang="en-US" altLang="zh-CN" b="1" baseline="-25000" dirty="0" smtClean="0"/>
              <a:t> 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2980683" y="4799981"/>
            <a:ext cx="2014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Need to be experimentally determined</a:t>
            </a:r>
            <a:endParaRPr lang="en-US" sz="1400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3439699" y="4482353"/>
            <a:ext cx="0" cy="3176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7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Large screening of drug combination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# of possible pairs increase exponentially</a:t>
            </a:r>
            <a:endParaRPr lang="en-US" sz="2000" b="1" dirty="0"/>
          </a:p>
          <a:p>
            <a:endParaRPr lang="en-US" sz="2200" b="1" i="1" dirty="0" smtClean="0"/>
          </a:p>
          <a:p>
            <a:endParaRPr lang="en-US" sz="2200" b="1" i="1" dirty="0"/>
          </a:p>
          <a:p>
            <a:endParaRPr lang="en-US" sz="2200" b="1" i="1" dirty="0" smtClean="0"/>
          </a:p>
          <a:p>
            <a:pPr marL="0" indent="0">
              <a:buNone/>
            </a:pPr>
            <a:endParaRPr lang="en-US" sz="2000" b="1" i="1" dirty="0" smtClean="0"/>
          </a:p>
          <a:p>
            <a:r>
              <a:rPr lang="en-US" sz="2000" b="1" dirty="0" smtClean="0"/>
              <a:t>Low </a:t>
            </a:r>
            <a:r>
              <a:rPr lang="en-US" sz="2000" b="1" dirty="0"/>
              <a:t>discovery </a:t>
            </a:r>
            <a:r>
              <a:rPr lang="en-US" sz="2000" b="1" dirty="0" smtClean="0"/>
              <a:t>rate of </a:t>
            </a:r>
            <a:r>
              <a:rPr lang="en-US" sz="2000" b="1" dirty="0" smtClean="0"/>
              <a:t>synergistic pair </a:t>
            </a:r>
          </a:p>
          <a:p>
            <a:pPr marL="457200" lvl="1" indent="0">
              <a:buNone/>
            </a:pPr>
            <a:r>
              <a:rPr lang="en-US" sz="1800" dirty="0"/>
              <a:t>Screening experiments show that only 4-10% drug pairs are synergistic.</a:t>
            </a:r>
          </a:p>
          <a:p>
            <a:r>
              <a:rPr lang="en-US" sz="2200" b="1" i="1" dirty="0" smtClean="0"/>
              <a:t>in </a:t>
            </a:r>
            <a:r>
              <a:rPr lang="en-US" sz="2200" b="1" i="1" dirty="0" err="1" smtClean="0"/>
              <a:t>silico</a:t>
            </a:r>
            <a:r>
              <a:rPr lang="en-US" sz="2200" b="1" i="1" dirty="0" smtClean="0"/>
              <a:t> </a:t>
            </a:r>
            <a:r>
              <a:rPr lang="en-US" sz="2200" b="1" dirty="0" smtClean="0"/>
              <a:t>screening</a:t>
            </a:r>
          </a:p>
          <a:p>
            <a:pPr marL="457200" lvl="1" indent="0">
              <a:buNone/>
            </a:pPr>
            <a:r>
              <a:rPr lang="en-US" altLang="zh-CN" sz="1800" dirty="0" smtClean="0"/>
              <a:t>Identify promising synergistic pairs, reduce the number of combination to screen</a:t>
            </a:r>
            <a:endParaRPr lang="en-US" sz="1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11149"/>
              </p:ext>
            </p:extLst>
          </p:nvPr>
        </p:nvGraphicFramePr>
        <p:xfrm>
          <a:off x="779928" y="1777500"/>
          <a:ext cx="703396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325">
                  <a:extLst>
                    <a:ext uri="{9D8B030D-6E8A-4147-A177-3AD203B41FA5}">
                      <a16:colId xmlns:a16="http://schemas.microsoft.com/office/drawing/2014/main" val="3394142801"/>
                    </a:ext>
                  </a:extLst>
                </a:gridCol>
                <a:gridCol w="2934665">
                  <a:extLst>
                    <a:ext uri="{9D8B030D-6E8A-4147-A177-3AD203B41FA5}">
                      <a16:colId xmlns:a16="http://schemas.microsoft.com/office/drawing/2014/main" val="2371913182"/>
                    </a:ext>
                  </a:extLst>
                </a:gridCol>
                <a:gridCol w="2712975">
                  <a:extLst>
                    <a:ext uri="{9D8B030D-6E8A-4147-A177-3AD203B41FA5}">
                      <a16:colId xmlns:a16="http://schemas.microsoft.com/office/drawing/2014/main" val="3526122626"/>
                    </a:ext>
                  </a:extLst>
                </a:gridCol>
              </a:tblGrid>
              <a:tr h="2989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 of drugs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 of pairwise</a:t>
                      </a:r>
                      <a:r>
                        <a:rPr lang="en-US" sz="1600" baseline="0" dirty="0" smtClean="0"/>
                        <a:t> combination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 of triplex combination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87184"/>
                  </a:ext>
                </a:extLst>
              </a:tr>
              <a:tr h="2989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307177"/>
                  </a:ext>
                </a:extLst>
              </a:tr>
              <a:tr h="2989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4,950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161,700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21536"/>
                  </a:ext>
                </a:extLst>
              </a:tr>
              <a:tr h="2989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499,500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166,167,000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793548"/>
                  </a:ext>
                </a:extLst>
              </a:tr>
              <a:tr h="2989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49,995,000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166,616,670,000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4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1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Computational </a:t>
            </a:r>
            <a:r>
              <a:rPr lang="en-US" sz="2800" b="1" dirty="0" smtClean="0">
                <a:solidFill>
                  <a:schemeClr val="tx1"/>
                </a:solidFill>
              </a:rPr>
              <a:t>approach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70" y="1252151"/>
            <a:ext cx="6304463" cy="2159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Dose </a:t>
            </a:r>
            <a:r>
              <a:rPr lang="en-US" sz="2000" b="1" dirty="0">
                <a:solidFill>
                  <a:schemeClr val="tx1"/>
                </a:solidFill>
              </a:rPr>
              <a:t>effect </a:t>
            </a:r>
            <a:r>
              <a:rPr lang="en-US" sz="2000" b="1" dirty="0">
                <a:solidFill>
                  <a:schemeClr val="tx1"/>
                </a:solidFill>
              </a:rPr>
              <a:t>methods (</a:t>
            </a:r>
            <a:r>
              <a:rPr lang="en-US" sz="2000" b="1" dirty="0" smtClean="0">
                <a:solidFill>
                  <a:schemeClr val="tx1"/>
                </a:solidFill>
              </a:rPr>
              <a:t>Chou-</a:t>
            </a:r>
            <a:r>
              <a:rPr lang="en-US" sz="2000" b="1" dirty="0" err="1" smtClean="0">
                <a:solidFill>
                  <a:schemeClr val="tx1"/>
                </a:solidFill>
              </a:rPr>
              <a:t>Talalay</a:t>
            </a:r>
            <a:r>
              <a:rPr lang="en-US" sz="2000" b="1" dirty="0" smtClean="0">
                <a:solidFill>
                  <a:schemeClr val="tx1"/>
                </a:solidFill>
              </a:rPr>
              <a:t> method)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/>
              <a:t>Kinetics based – median effect</a:t>
            </a:r>
            <a:r>
              <a:rPr lang="en-US" sz="1800" dirty="0" smtClean="0">
                <a:cs typeface="Arial" panose="020B0604020202020204" pitchFamily="34" charset="0"/>
              </a:rPr>
              <a:t> &amp; </a:t>
            </a:r>
            <a:r>
              <a:rPr lang="en-US" sz="1800" dirty="0" smtClean="0"/>
              <a:t>mass action law</a:t>
            </a:r>
          </a:p>
          <a:p>
            <a:pPr lvl="1"/>
            <a:r>
              <a:rPr lang="en-US" sz="1800" dirty="0"/>
              <a:t>Well established in simple scenarios</a:t>
            </a:r>
            <a:endParaRPr lang="en-US" sz="1800" dirty="0" smtClean="0"/>
          </a:p>
          <a:p>
            <a:pPr lvl="1"/>
            <a:r>
              <a:rPr lang="en-US" sz="1800" dirty="0" smtClean="0"/>
              <a:t>Simple </a:t>
            </a:r>
            <a:r>
              <a:rPr lang="en-US" sz="1800" dirty="0"/>
              <a:t>effect measure – protein inhibition</a:t>
            </a:r>
          </a:p>
          <a:p>
            <a:pPr lvl="1"/>
            <a:r>
              <a:rPr lang="en-US" sz="1800" dirty="0" smtClean="0"/>
              <a:t>Simple </a:t>
            </a:r>
            <a:r>
              <a:rPr lang="en-US" sz="1800" dirty="0"/>
              <a:t>drug interaction – same target or same reaction</a:t>
            </a:r>
          </a:p>
          <a:p>
            <a:endParaRPr lang="en-US" sz="2000" b="1" dirty="0" smtClean="0">
              <a:solidFill>
                <a:schemeClr val="accent1"/>
              </a:solidFill>
            </a:endParaRPr>
          </a:p>
        </p:txBody>
      </p:sp>
      <p:pic>
        <p:nvPicPr>
          <p:cNvPr id="2050" name="Picture 2" descr="Image result for dose effect curves combin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531" y="1252151"/>
            <a:ext cx="234318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93121" y="6611779"/>
            <a:ext cx="15508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 smtClean="0"/>
              <a:t>Chou, Ting-Chao. 2010.</a:t>
            </a:r>
            <a:endParaRPr lang="en-US" sz="10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081" y="3823271"/>
            <a:ext cx="4547630" cy="21501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4270" y="3823271"/>
            <a:ext cx="3512954" cy="268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8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2000" b="1" dirty="0" smtClean="0"/>
              <a:t>Limitation</a:t>
            </a:r>
          </a:p>
          <a:p>
            <a:pPr marL="800100" lvl="1" indent="-342900">
              <a:spcBef>
                <a:spcPts val="600"/>
              </a:spcBef>
              <a:spcAft>
                <a:spcPts val="48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effective in indirect effect measure – cell death </a:t>
            </a:r>
            <a:r>
              <a:rPr lang="en-US" dirty="0" smtClean="0"/>
              <a:t>phenotype</a:t>
            </a:r>
          </a:p>
          <a:p>
            <a:pPr marL="800100" lvl="1" indent="-342900">
              <a:spcBef>
                <a:spcPts val="600"/>
              </a:spcBef>
              <a:spcAft>
                <a:spcPts val="48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interpretable in terms of mechanism – synergy occur in system level </a:t>
            </a:r>
          </a:p>
          <a:p>
            <a:pPr>
              <a:buClr>
                <a:schemeClr val="accent1"/>
              </a:buClr>
              <a:buSzPct val="115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2088</TotalTime>
  <Words>3441</Words>
  <Application>Microsoft Office PowerPoint</Application>
  <PresentationFormat>On-screen Show (4:3)</PresentationFormat>
  <Paragraphs>799</Paragraphs>
  <Slides>43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等线</vt:lpstr>
      <vt:lpstr>方正舒体</vt:lpstr>
      <vt:lpstr>SimSun</vt:lpstr>
      <vt:lpstr>Arial</vt:lpstr>
      <vt:lpstr>Calibri</vt:lpstr>
      <vt:lpstr>Garamond</vt:lpstr>
      <vt:lpstr>Times New Roman</vt:lpstr>
      <vt:lpstr>Wingdings</vt:lpstr>
      <vt:lpstr>Wingdings 3</vt:lpstr>
      <vt:lpstr>Organic</vt:lpstr>
      <vt:lpstr>Committee Meeting</vt:lpstr>
      <vt:lpstr>Outline</vt:lpstr>
      <vt:lpstr>Outline</vt:lpstr>
      <vt:lpstr>Motivation to study multi-drug therapy</vt:lpstr>
      <vt:lpstr>Motivation to study multi-drug therapy</vt:lpstr>
      <vt:lpstr>Definition of drug synergy</vt:lpstr>
      <vt:lpstr>Quantification of degree of synergy</vt:lpstr>
      <vt:lpstr>Large screening of drug combination</vt:lpstr>
      <vt:lpstr>Computational approach</vt:lpstr>
      <vt:lpstr>DREAM 7 drug synergy data set</vt:lpstr>
      <vt:lpstr>Performance evaluation</vt:lpstr>
      <vt:lpstr>Drug Induced Genomic Residual effect (DIGRE)</vt:lpstr>
      <vt:lpstr>Assumption: sequential drug addition</vt:lpstr>
      <vt:lpstr>How to quantify the contribution of drug A?</vt:lpstr>
      <vt:lpstr>Estimating A + B effect</vt:lpstr>
      <vt:lpstr>The sequencing of treatments matters</vt:lpstr>
      <vt:lpstr>The overall combination effects</vt:lpstr>
      <vt:lpstr>How to compare drug similarity?</vt:lpstr>
      <vt:lpstr>DIGRE workflow and performance </vt:lpstr>
      <vt:lpstr>Update KEGG pathway information</vt:lpstr>
      <vt:lpstr>Construct gene network</vt:lpstr>
      <vt:lpstr>Biological Validation detail motivation lung cancer drug selection cell line</vt:lpstr>
      <vt:lpstr>Dose-response data</vt:lpstr>
      <vt:lpstr>RNA-Seq data</vt:lpstr>
      <vt:lpstr>Gene expression profile clustering</vt:lpstr>
      <vt:lpstr>DIGRE analysis future</vt:lpstr>
      <vt:lpstr>Top ranked pairs</vt:lpstr>
      <vt:lpstr>Implementation</vt:lpstr>
      <vt:lpstr>Future plan</vt:lpstr>
      <vt:lpstr>Outline</vt:lpstr>
      <vt:lpstr>CircRNA formation</vt:lpstr>
      <vt:lpstr>CircRNA function</vt:lpstr>
      <vt:lpstr>CircRNA detection – genomic methods</vt:lpstr>
      <vt:lpstr>CircRNA detection – biochemical methods</vt:lpstr>
      <vt:lpstr>Motivation</vt:lpstr>
      <vt:lpstr>Current bioinformatics tools</vt:lpstr>
      <vt:lpstr>Workflow</vt:lpstr>
      <vt:lpstr>Competitive alignment</vt:lpstr>
      <vt:lpstr>Filtering</vt:lpstr>
      <vt:lpstr>Preliminary validation</vt:lpstr>
      <vt:lpstr>Summary statistics</vt:lpstr>
      <vt:lpstr>Future plan</vt:lpstr>
      <vt:lpstr>Acknowledgement</vt:lpstr>
    </vt:vector>
  </TitlesOfParts>
  <Company>UT Southwestern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Tool to Detect RBP Bound CircRNA in CLIP-Seq Dataset</dc:title>
  <dc:creator>Minzhe Zhang</dc:creator>
  <cp:lastModifiedBy>Minzhe Zhang</cp:lastModifiedBy>
  <cp:revision>150</cp:revision>
  <dcterms:created xsi:type="dcterms:W3CDTF">2017-04-12T16:52:08Z</dcterms:created>
  <dcterms:modified xsi:type="dcterms:W3CDTF">2017-04-18T21:51:54Z</dcterms:modified>
</cp:coreProperties>
</file>