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57" r:id="rId4"/>
    <p:sldId id="271" r:id="rId5"/>
    <p:sldId id="270" r:id="rId6"/>
    <p:sldId id="272" r:id="rId7"/>
    <p:sldId id="293" r:id="rId8"/>
    <p:sldId id="258" r:id="rId9"/>
    <p:sldId id="273" r:id="rId10"/>
    <p:sldId id="292" r:id="rId11"/>
    <p:sldId id="274" r:id="rId12"/>
    <p:sldId id="275" r:id="rId13"/>
    <p:sldId id="276" r:id="rId14"/>
    <p:sldId id="260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0" autoAdjust="0"/>
    <p:restoredTop sz="96408" autoAdjust="0"/>
  </p:normalViewPr>
  <p:slideViewPr>
    <p:cSldViewPr snapToGrid="0">
      <p:cViewPr>
        <p:scale>
          <a:sx n="100" d="100"/>
          <a:sy n="100" d="100"/>
        </p:scale>
        <p:origin x="26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6686-7D7D-4AAD-88D8-820B34B37DF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8D6A-D3A7-4082-BCC6-BDCCE8B5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6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6686-7D7D-4AAD-88D8-820B34B37DF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8D6A-D3A7-4082-BCC6-BDCCE8B5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6686-7D7D-4AAD-88D8-820B34B37DF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8D6A-D3A7-4082-BCC6-BDCCE8B5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4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6686-7D7D-4AAD-88D8-820B34B37DF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8D6A-D3A7-4082-BCC6-BDCCE8B5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52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6686-7D7D-4AAD-88D8-820B34B37DF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8D6A-D3A7-4082-BCC6-BDCCE8B5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5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6686-7D7D-4AAD-88D8-820B34B37DF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8D6A-D3A7-4082-BCC6-BDCCE8B5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7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6686-7D7D-4AAD-88D8-820B34B37DF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8D6A-D3A7-4082-BCC6-BDCCE8B5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6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6686-7D7D-4AAD-88D8-820B34B37DF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8D6A-D3A7-4082-BCC6-BDCCE8B5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7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6686-7D7D-4AAD-88D8-820B34B37DF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8D6A-D3A7-4082-BCC6-BDCCE8B5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6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6686-7D7D-4AAD-88D8-820B34B37DF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8D6A-D3A7-4082-BCC6-BDCCE8B5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9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6686-7D7D-4AAD-88D8-820B34B37DF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8D6A-D3A7-4082-BCC6-BDCCE8B5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3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E6686-7D7D-4AAD-88D8-820B34B37DF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F8D6A-D3A7-4082-BCC6-BDCCE8B5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8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.jp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gif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1AC34-243E-48B5-A066-9AD85B619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9988"/>
            <a:ext cx="9144000" cy="119380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基于</a:t>
            </a:r>
            <a:r>
              <a:rPr lang="en-US" altLang="zh-CN" dirty="0">
                <a:latin typeface="+mj-ea"/>
              </a:rPr>
              <a:t>K-means</a:t>
            </a:r>
            <a:r>
              <a:rPr lang="zh-CN" altLang="en-US" dirty="0">
                <a:latin typeface="+mj-ea"/>
              </a:rPr>
              <a:t>的图像分割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6A65EA-6096-4CD5-85E8-1C2B8D86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52" y="1388553"/>
            <a:ext cx="2925896" cy="9276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2E4F2D-3E18-459E-B70E-9165E6FBE7C8}"/>
              </a:ext>
            </a:extLst>
          </p:cNvPr>
          <p:cNvSpPr txBox="1"/>
          <p:nvPr/>
        </p:nvSpPr>
        <p:spPr>
          <a:xfrm>
            <a:off x="5431631" y="4236571"/>
            <a:ext cx="132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菜鸟小分队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85DE8E-1CB3-4AB0-A9F0-706585DB8700}"/>
              </a:ext>
            </a:extLst>
          </p:cNvPr>
          <p:cNvSpPr txBox="1"/>
          <p:nvPr/>
        </p:nvSpPr>
        <p:spPr>
          <a:xfrm>
            <a:off x="4849505" y="47720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答辩人：祝炜、闵志鹏</a:t>
            </a:r>
          </a:p>
        </p:txBody>
      </p:sp>
    </p:spTree>
    <p:extLst>
      <p:ext uri="{BB962C8B-B14F-4D97-AF65-F5344CB8AC3E}">
        <p14:creationId xmlns:p14="http://schemas.microsoft.com/office/powerpoint/2010/main" val="405566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1E24E0-9916-4E9E-8B25-026D27843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B680AAC4-28CE-43D7-8A70-73938D2580A6}"/>
              </a:ext>
            </a:extLst>
          </p:cNvPr>
          <p:cNvGrpSpPr/>
          <p:nvPr/>
        </p:nvGrpSpPr>
        <p:grpSpPr>
          <a:xfrm>
            <a:off x="761057" y="706855"/>
            <a:ext cx="3017476" cy="584775"/>
            <a:chOff x="5668352" y="2133771"/>
            <a:chExt cx="3017476" cy="58477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64B4E82-0088-4003-862A-13DC29493A82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DD30539-5006-4184-A4B2-C48A536935F0}"/>
                </a:ext>
              </a:extLst>
            </p:cNvPr>
            <p:cNvSpPr txBox="1"/>
            <p:nvPr/>
          </p:nvSpPr>
          <p:spPr>
            <a:xfrm>
              <a:off x="6236118" y="2133771"/>
              <a:ext cx="24497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K-means</a:t>
              </a:r>
              <a:r>
                <a:rPr lang="zh-CN" altLang="en-US" sz="3200" dirty="0"/>
                <a:t>聚类</a:t>
              </a:r>
              <a:endParaRPr lang="en-US" altLang="zh-CN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9883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3B36E0C-2FB5-4777-8D53-A9BAB8E0D7F1}"/>
              </a:ext>
            </a:extLst>
          </p:cNvPr>
          <p:cNvGrpSpPr/>
          <p:nvPr/>
        </p:nvGrpSpPr>
        <p:grpSpPr>
          <a:xfrm>
            <a:off x="4104784" y="3075057"/>
            <a:ext cx="3982432" cy="707886"/>
            <a:chOff x="3692684" y="3183083"/>
            <a:chExt cx="3982432" cy="70788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EDF8FF9-6B8B-46FD-BD9E-C699B824331D}"/>
                </a:ext>
              </a:extLst>
            </p:cNvPr>
            <p:cNvSpPr txBox="1"/>
            <p:nvPr/>
          </p:nvSpPr>
          <p:spPr>
            <a:xfrm>
              <a:off x="4412684" y="3183083"/>
              <a:ext cx="32624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latin typeface="+mj-ea"/>
                  <a:ea typeface="+mj-ea"/>
                </a:rPr>
                <a:t>图像分割结果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58E0AFB-7DEC-486C-AA76-8225868CB406}"/>
                </a:ext>
              </a:extLst>
            </p:cNvPr>
            <p:cNvSpPr/>
            <p:nvPr/>
          </p:nvSpPr>
          <p:spPr>
            <a:xfrm>
              <a:off x="3692684" y="3213026"/>
              <a:ext cx="648000" cy="6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+mj-ea"/>
                  <a:ea typeface="+mj-ea"/>
                </a:rPr>
                <a:t>2</a:t>
              </a:r>
              <a:endParaRPr lang="zh-CN" altLang="en-US" sz="3200" dirty="0">
                <a:latin typeface="+mj-ea"/>
                <a:ea typeface="+mj-ea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84152FE-2434-40DF-BF32-404FD0B3B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186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1968E7-6D00-41D9-9114-19A4BCC17601}"/>
              </a:ext>
            </a:extLst>
          </p:cNvPr>
          <p:cNvSpPr txBox="1"/>
          <p:nvPr/>
        </p:nvSpPr>
        <p:spPr>
          <a:xfrm>
            <a:off x="4824784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j-ea"/>
                <a:ea typeface="+mj-ea"/>
              </a:rPr>
              <a:t>图像分割结果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5E547BE-7B54-42B6-AC13-0B04DF59A04A}"/>
              </a:ext>
            </a:extLst>
          </p:cNvPr>
          <p:cNvSpPr/>
          <p:nvPr/>
        </p:nvSpPr>
        <p:spPr>
          <a:xfrm>
            <a:off x="4104784" y="3105000"/>
            <a:ext cx="648000" cy="6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+mj-ea"/>
                <a:ea typeface="+mj-ea"/>
              </a:rPr>
              <a:t>2</a:t>
            </a:r>
            <a:endParaRPr lang="zh-CN" altLang="en-US" sz="3200" dirty="0"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983C8A-8A3C-4FA0-88E8-6F2AF1A61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-0.15573 0 C -0.22552 0 -0.31146 -0.09792 -0.31146 -0.17708 L -0.31146 -0.35417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73" y="-17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81000" y="8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-0.13867 0 C -0.20091 0 -0.27734 -0.09792 -0.27734 -0.17708 L -0.27734 -0.35417 " pathEditMode="relative" rAng="0" ptsTypes="AA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7" y="-177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88000" y="88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 animBg="1"/>
      <p:bldP spid="6" grpId="1" animBg="1"/>
      <p:bldP spid="6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CD552A-7A60-4BF1-8783-9FAE8C5B6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D6F9ECF-4EF0-4359-86F9-7AAE981989F1}"/>
              </a:ext>
            </a:extLst>
          </p:cNvPr>
          <p:cNvGrpSpPr/>
          <p:nvPr/>
        </p:nvGrpSpPr>
        <p:grpSpPr>
          <a:xfrm>
            <a:off x="761057" y="706855"/>
            <a:ext cx="3214644" cy="584775"/>
            <a:chOff x="5668352" y="2133771"/>
            <a:chExt cx="3214644" cy="58477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36DA4F0-79D6-467B-932B-8E6BCC910698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756FDB-B7D4-4A24-9705-1E46F5D97808}"/>
                </a:ext>
              </a:extLst>
            </p:cNvPr>
            <p:cNvSpPr txBox="1"/>
            <p:nvPr/>
          </p:nvSpPr>
          <p:spPr>
            <a:xfrm>
              <a:off x="6236118" y="2133771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图像分割结果</a:t>
              </a:r>
              <a:endParaRPr lang="en-US" altLang="zh-CN" sz="3200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BA4B27A-EA2D-4769-9361-4BFAE4605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2151145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4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AA5CC3-CFC0-4855-8ABC-32CE7DEF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AC29F4EA-D094-455F-980D-39F32FF19D1E}"/>
              </a:ext>
            </a:extLst>
          </p:cNvPr>
          <p:cNvGrpSpPr/>
          <p:nvPr/>
        </p:nvGrpSpPr>
        <p:grpSpPr>
          <a:xfrm>
            <a:off x="761057" y="706855"/>
            <a:ext cx="3214644" cy="584775"/>
            <a:chOff x="5668352" y="2133771"/>
            <a:chExt cx="3214644" cy="58477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6B11A2C-754C-4388-913E-832837EC6B2E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8C7129B-89CF-40C8-94F9-C27E7B887457}"/>
                </a:ext>
              </a:extLst>
            </p:cNvPr>
            <p:cNvSpPr txBox="1"/>
            <p:nvPr/>
          </p:nvSpPr>
          <p:spPr>
            <a:xfrm>
              <a:off x="6236118" y="2133771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图像分割结果</a:t>
              </a:r>
              <a:endParaRPr lang="en-US" altLang="zh-CN" sz="3200" dirty="0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EC3D526E-4ACA-4A5F-8BD4-0AA5EB699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15064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0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3B36E0C-2FB5-4777-8D53-A9BAB8E0D7F1}"/>
              </a:ext>
            </a:extLst>
          </p:cNvPr>
          <p:cNvGrpSpPr/>
          <p:nvPr/>
        </p:nvGrpSpPr>
        <p:grpSpPr>
          <a:xfrm>
            <a:off x="4617745" y="3075057"/>
            <a:ext cx="2956510" cy="707886"/>
            <a:chOff x="3692684" y="3183083"/>
            <a:chExt cx="2956510" cy="70788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EDF8FF9-6B8B-46FD-BD9E-C699B824331D}"/>
                </a:ext>
              </a:extLst>
            </p:cNvPr>
            <p:cNvSpPr txBox="1"/>
            <p:nvPr/>
          </p:nvSpPr>
          <p:spPr>
            <a:xfrm>
              <a:off x="4412684" y="3183083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latin typeface="+mj-ea"/>
                  <a:ea typeface="+mj-ea"/>
                </a:rPr>
                <a:t>算法改进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58E0AFB-7DEC-486C-AA76-8225868CB406}"/>
                </a:ext>
              </a:extLst>
            </p:cNvPr>
            <p:cNvSpPr/>
            <p:nvPr/>
          </p:nvSpPr>
          <p:spPr>
            <a:xfrm>
              <a:off x="3692684" y="3213026"/>
              <a:ext cx="648000" cy="6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+mj-ea"/>
                  <a:ea typeface="+mj-ea"/>
                </a:rPr>
                <a:t>3</a:t>
              </a:r>
              <a:endParaRPr lang="zh-CN" altLang="en-US" sz="3200" dirty="0">
                <a:latin typeface="+mj-ea"/>
                <a:ea typeface="+mj-ea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84152FE-2434-40DF-BF32-404FD0B3B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488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E983C8A-8A3C-4FA0-88E8-6F2AF1A61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sp>
        <p:nvSpPr>
          <p:cNvPr id="9" name="文本框 3">
            <a:extLst>
              <a:ext uri="{FF2B5EF4-FFF2-40B4-BE49-F238E27FC236}">
                <a16:creationId xmlns:a16="http://schemas.microsoft.com/office/drawing/2014/main" id="{0EDF8FF9-6B8B-46FD-BD9E-C699B824331D}"/>
              </a:ext>
            </a:extLst>
          </p:cNvPr>
          <p:cNvSpPr txBox="1"/>
          <p:nvPr/>
        </p:nvSpPr>
        <p:spPr>
          <a:xfrm>
            <a:off x="533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latin typeface="+mj-ea"/>
                <a:ea typeface="+mj-ea"/>
              </a:rPr>
              <a:t>算法改进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58E0AFB-7DEC-486C-AA76-8225868CB406}"/>
              </a:ext>
            </a:extLst>
          </p:cNvPr>
          <p:cNvSpPr/>
          <p:nvPr/>
        </p:nvSpPr>
        <p:spPr>
          <a:xfrm>
            <a:off x="4617745" y="3105000"/>
            <a:ext cx="648000" cy="6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+mj-ea"/>
                <a:ea typeface="+mj-ea"/>
              </a:rPr>
              <a:t>3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855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-0.15977 0 C -0.23125 0 -0.3194 -0.09792 -0.3194 -0.17708 L -0.3194 -0.35417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7" y="-17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81000" y="8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-0.17292 0 C -0.25039 0 -0.34584 -0.09792 -0.34584 -0.17708 L -0.34584 -0.35417 " pathEditMode="relative" rAng="0" ptsTypes="AA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177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81600" y="816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10" grpId="0" animBg="1"/>
      <p:bldP spid="10" grpId="1" animBg="1"/>
      <p:bldP spid="10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CD552A-7A60-4BF1-8783-9FAE8C5B6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D6F9ECF-4EF0-4359-86F9-7AAE981989F1}"/>
              </a:ext>
            </a:extLst>
          </p:cNvPr>
          <p:cNvGrpSpPr/>
          <p:nvPr/>
        </p:nvGrpSpPr>
        <p:grpSpPr>
          <a:xfrm>
            <a:off x="761057" y="706855"/>
            <a:ext cx="2393907" cy="584775"/>
            <a:chOff x="5668352" y="2133771"/>
            <a:chExt cx="2393907" cy="58477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36DA4F0-79D6-467B-932B-8E6BCC910698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756FDB-B7D4-4A24-9705-1E46F5D97808}"/>
                </a:ext>
              </a:extLst>
            </p:cNvPr>
            <p:cNvSpPr txBox="1"/>
            <p:nvPr/>
          </p:nvSpPr>
          <p:spPr>
            <a:xfrm>
              <a:off x="6236118" y="213377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算法改进</a:t>
              </a:r>
              <a:endParaRPr lang="en-US" altLang="zh-CN" sz="3200" dirty="0"/>
            </a:p>
          </p:txBody>
        </p:sp>
      </p:grp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236F3BF-4A06-4132-94D7-C0BA993D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7650"/>
            <a:ext cx="10515600" cy="2936875"/>
          </a:xfrm>
        </p:spPr>
        <p:txBody>
          <a:bodyPr/>
          <a:lstStyle/>
          <a:p>
            <a:pPr marL="0" indent="664632">
              <a:lnSpc>
                <a:spcPct val="140000"/>
              </a:lnSpc>
              <a:buNone/>
            </a:pPr>
            <a:r>
              <a:rPr lang="en-US" altLang="zh-CN" sz="2400" dirty="0"/>
              <a:t>K-means</a:t>
            </a:r>
            <a:r>
              <a:rPr lang="zh-CN" altLang="en-US" sz="2400" dirty="0"/>
              <a:t>算法是最常用的聚类算法之一。但是</a:t>
            </a:r>
            <a:r>
              <a:rPr lang="en-US" altLang="zh-CN" sz="2400" dirty="0"/>
              <a:t>K-means</a:t>
            </a:r>
            <a:r>
              <a:rPr lang="zh-CN" altLang="en-US" sz="2400" dirty="0"/>
              <a:t>算法也存在着一些缺陷。目前，很多研究者对</a:t>
            </a:r>
            <a:r>
              <a:rPr lang="en-US" altLang="zh-CN" sz="2400" dirty="0"/>
              <a:t>K-means</a:t>
            </a:r>
            <a:r>
              <a:rPr lang="zh-CN" altLang="en-US" sz="2400" dirty="0"/>
              <a:t>算法的缺陷提出了改进的方案，改进的方向主要分为两大类：</a:t>
            </a:r>
            <a:endParaRPr lang="en-US" altLang="zh-CN" sz="2400" dirty="0"/>
          </a:p>
          <a:p>
            <a:pPr marL="0" indent="664632">
              <a:lnSpc>
                <a:spcPct val="140000"/>
              </a:lnSpc>
              <a:buNone/>
            </a:pPr>
            <a:r>
              <a:rPr lang="zh-CN" altLang="en-US" sz="2400" dirty="0"/>
              <a:t>①如何选取好的初始聚类中心</a:t>
            </a:r>
            <a:endParaRPr lang="en-US" altLang="zh-CN" sz="2400" dirty="0"/>
          </a:p>
          <a:p>
            <a:pPr marL="0" indent="664632">
              <a:lnSpc>
                <a:spcPct val="140000"/>
              </a:lnSpc>
              <a:buNone/>
            </a:pPr>
            <a:r>
              <a:rPr lang="zh-CN" altLang="en-US" sz="2400" dirty="0"/>
              <a:t>②如何确定合适的</a:t>
            </a:r>
            <a:r>
              <a:rPr lang="en-US" altLang="zh-CN" sz="2400" dirty="0"/>
              <a:t>K</a:t>
            </a:r>
            <a:r>
              <a:rPr lang="zh-CN" altLang="en-US" sz="24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43724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CD552A-7A60-4BF1-8783-9FAE8C5B6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D6F9ECF-4EF0-4359-86F9-7AAE981989F1}"/>
              </a:ext>
            </a:extLst>
          </p:cNvPr>
          <p:cNvGrpSpPr/>
          <p:nvPr/>
        </p:nvGrpSpPr>
        <p:grpSpPr>
          <a:xfrm>
            <a:off x="761057" y="706855"/>
            <a:ext cx="2393907" cy="584775"/>
            <a:chOff x="5668352" y="2133771"/>
            <a:chExt cx="2393907" cy="58477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36DA4F0-79D6-467B-932B-8E6BCC910698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756FDB-B7D4-4A24-9705-1E46F5D97808}"/>
                </a:ext>
              </a:extLst>
            </p:cNvPr>
            <p:cNvSpPr txBox="1"/>
            <p:nvPr/>
          </p:nvSpPr>
          <p:spPr>
            <a:xfrm>
              <a:off x="6236118" y="213377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算法改进</a:t>
              </a:r>
              <a:endParaRPr lang="en-US" altLang="zh-CN" sz="3200" dirty="0"/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E608337-C354-40EE-8E9B-B0F179BA5A8F}"/>
              </a:ext>
            </a:extLst>
          </p:cNvPr>
          <p:cNvSpPr txBox="1">
            <a:spLocks/>
          </p:cNvSpPr>
          <p:nvPr/>
        </p:nvSpPr>
        <p:spPr>
          <a:xfrm>
            <a:off x="838200" y="17998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64632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类簇数目和初始中心点自确定的</a:t>
            </a:r>
            <a:r>
              <a:rPr lang="en-US" altLang="zh-CN" dirty="0"/>
              <a:t>K-means</a:t>
            </a:r>
            <a:r>
              <a:rPr lang="zh-CN" altLang="en-US" dirty="0"/>
              <a:t>算法（</a:t>
            </a:r>
            <a:r>
              <a:rPr lang="en-US" altLang="zh-CN" dirty="0"/>
              <a:t>The K-means algorithm of clustering number and centers self-determination</a:t>
            </a:r>
            <a:r>
              <a:rPr lang="zh-CN" altLang="en-US" dirty="0"/>
              <a:t>，简称</a:t>
            </a:r>
            <a:r>
              <a:rPr lang="en-US" altLang="zh-CN" dirty="0"/>
              <a:t>CNACS-</a:t>
            </a:r>
            <a:r>
              <a:rPr lang="en-US" altLang="zh-CN" dirty="0" err="1"/>
              <a:t>Kmeans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664632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用来聚类的数据一般是紧凑的，对于分布松散的数据集进行聚类是没有意义的，簇内数据对象的分布一般近似地遵循高斯分布。在数据集中，类簇的中心一般基于这样的事实：</a:t>
            </a:r>
            <a:endParaRPr lang="en-US" altLang="zh-CN" dirty="0"/>
          </a:p>
          <a:p>
            <a:pPr marL="0" indent="664632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①聚类中心应该具有较大的局部密度</a:t>
            </a:r>
            <a:endParaRPr lang="en-US" altLang="zh-CN" dirty="0"/>
          </a:p>
          <a:p>
            <a:pPr marL="0" indent="664632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②非同簇的数据对象间应该具有较大的距离</a:t>
            </a:r>
            <a:endParaRPr lang="en-US" altLang="zh-CN" dirty="0"/>
          </a:p>
          <a:p>
            <a:pPr marL="0" indent="664632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43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CD552A-7A60-4BF1-8783-9FAE8C5B6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D6F9ECF-4EF0-4359-86F9-7AAE981989F1}"/>
              </a:ext>
            </a:extLst>
          </p:cNvPr>
          <p:cNvGrpSpPr/>
          <p:nvPr/>
        </p:nvGrpSpPr>
        <p:grpSpPr>
          <a:xfrm>
            <a:off x="761057" y="706855"/>
            <a:ext cx="2393907" cy="584775"/>
            <a:chOff x="5668352" y="2133771"/>
            <a:chExt cx="2393907" cy="58477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36DA4F0-79D6-467B-932B-8E6BCC910698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756FDB-B7D4-4A24-9705-1E46F5D97808}"/>
                </a:ext>
              </a:extLst>
            </p:cNvPr>
            <p:cNvSpPr txBox="1"/>
            <p:nvPr/>
          </p:nvSpPr>
          <p:spPr>
            <a:xfrm>
              <a:off x="6236118" y="213377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算法改进</a:t>
              </a:r>
              <a:endParaRPr lang="en-US" altLang="zh-CN" sz="3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2D8938D0-E79B-4636-997D-843B5A17F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1303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664632">
                  <a:lnSpc>
                    <a:spcPct val="160000"/>
                  </a:lnSpc>
                  <a:buNone/>
                </a:pPr>
                <a:r>
                  <a:rPr lang="zh-CN" altLang="en-US" sz="3800" dirty="0">
                    <a:latin typeface="+mn-ea"/>
                  </a:rPr>
                  <a:t>定义数据对象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80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sz="3800">
                            <a:latin typeface="+mn-ea"/>
                          </a:rPr>
                          <m:t>𝑥</m:t>
                        </m:r>
                      </m:e>
                      <m:sub>
                        <m:r>
                          <a:rPr lang="zh-CN" altLang="en-US" sz="3800">
                            <a:latin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800" dirty="0">
                    <a:latin typeface="+mn-ea"/>
                  </a:rPr>
                  <a:t>的局部密度为</a:t>
                </a:r>
                <a:endParaRPr lang="en-US" altLang="zh-CN" sz="3800" dirty="0">
                  <a:latin typeface="+mn-ea"/>
                </a:endParaRPr>
              </a:p>
              <a:p>
                <a:pPr marL="0" indent="664632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800"/>
                          </m:ctrlPr>
                        </m:sSubPr>
                        <m:e>
                          <m:r>
                            <a:rPr lang="zh-CN" altLang="en-US" sz="3800"/>
                            <m:t>𝜌</m:t>
                          </m:r>
                        </m:e>
                        <m:sub>
                          <m:r>
                            <a:rPr lang="zh-CN" altLang="en-US" sz="3800"/>
                            <m:t>𝑖</m:t>
                          </m:r>
                        </m:sub>
                      </m:sSub>
                      <m:r>
                        <a:rPr lang="zh-CN" altLang="en-US" sz="3800"/>
                        <m:t>=</m:t>
                      </m:r>
                      <m:sSup>
                        <m:sSupPr>
                          <m:ctrlPr>
                            <a:rPr lang="zh-CN" altLang="en-US" sz="3800"/>
                          </m:ctrlPr>
                        </m:sSupPr>
                        <m:e>
                          <m:r>
                            <a:rPr lang="zh-CN" altLang="en-US" sz="3800"/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3800"/>
                              </m:ctrlPr>
                            </m:fPr>
                            <m:num>
                              <m:r>
                                <a:rPr lang="zh-CN" altLang="en-US" sz="3800"/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3800"/>
                                  </m:ctrlPr>
                                </m:sSubPr>
                                <m:e>
                                  <m:r>
                                    <a:rPr lang="zh-CN" altLang="en-US" sz="3800"/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sz="3800"/>
                                    <m:t>𝑖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3800" dirty="0"/>
              </a:p>
              <a:p>
                <a:pPr marL="0" indent="664632">
                  <a:lnSpc>
                    <a:spcPct val="160000"/>
                  </a:lnSpc>
                  <a:buNone/>
                </a:pPr>
                <a:r>
                  <a:rPr lang="zh-CN" altLang="en-US" sz="3800" dirty="0">
                    <a:latin typeface="+mn-ea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80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sz="3800">
                            <a:latin typeface="+mn-ea"/>
                          </a:rPr>
                          <m:t>𝑑</m:t>
                        </m:r>
                      </m:e>
                      <m:sub>
                        <m:r>
                          <a:rPr lang="zh-CN" altLang="en-US" sz="3800">
                            <a:latin typeface="+mn-ea"/>
                          </a:rPr>
                          <m:t>𝑖</m:t>
                        </m:r>
                      </m:sub>
                    </m:sSub>
                    <m:r>
                      <a:rPr lang="zh-CN" altLang="en-US" sz="3800">
                        <a:latin typeface="+mn-ea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sz="3800">
                            <a:latin typeface="+mn-ea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en-US" sz="3800">
                                <a:latin typeface="+mn-ea"/>
                              </a:rPr>
                            </m:ctrlPr>
                          </m:sSubPr>
                          <m:e>
                            <m:r>
                              <a:rPr lang="zh-CN" altLang="en-US" sz="3800">
                                <a:latin typeface="+mn-ea"/>
                              </a:rPr>
                              <m:t>𝑘</m:t>
                            </m:r>
                          </m:e>
                          <m:sub>
                            <m:r>
                              <a:rPr lang="zh-CN" altLang="en-US" sz="3800">
                                <a:latin typeface="+mn-ea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zh-CN" altLang="en-US" sz="3800">
                                <a:latin typeface="+mn-ea"/>
                              </a:rPr>
                            </m:ctrlPr>
                          </m:sSubPr>
                          <m:e>
                            <m:r>
                              <a:rPr lang="zh-CN" altLang="en-US" sz="3800">
                                <a:latin typeface="+mn-ea"/>
                              </a:rPr>
                              <m:t>𝑑</m:t>
                            </m:r>
                          </m:e>
                          <m:sub>
                            <m:r>
                              <a:rPr lang="zh-CN" altLang="en-US" sz="3800">
                                <a:latin typeface="+mn-ea"/>
                              </a:rPr>
                              <m:t>𝑖</m:t>
                            </m:r>
                            <m:r>
                              <a:rPr lang="zh-CN" altLang="en-US" sz="3800">
                                <a:latin typeface="+mn-ea"/>
                              </a:rPr>
                              <m:t>,</m:t>
                            </m:r>
                            <m:r>
                              <a:rPr lang="zh-CN" altLang="en-US" sz="3800">
                                <a:latin typeface="+mn-ea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800" dirty="0">
                    <a:latin typeface="+mn-ea"/>
                  </a:rPr>
                  <a:t>，表示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80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sz="3800">
                            <a:latin typeface="+mn-ea"/>
                          </a:rPr>
                          <m:t>𝑥</m:t>
                        </m:r>
                      </m:e>
                      <m:sub>
                        <m:r>
                          <a:rPr lang="zh-CN" altLang="en-US" sz="3800">
                            <a:latin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800" dirty="0">
                    <a:latin typeface="+mn-ea"/>
                  </a:rPr>
                  <a:t>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80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sz="3800">
                            <a:latin typeface="+mn-ea"/>
                          </a:rPr>
                          <m:t>𝑥</m:t>
                        </m:r>
                      </m:e>
                      <m:sub>
                        <m:r>
                          <a:rPr lang="zh-CN" altLang="en-US" sz="3800">
                            <a:latin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800" dirty="0">
                    <a:latin typeface="+mn-ea"/>
                  </a:rPr>
                  <a:t>最近的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80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sz="3800">
                            <a:latin typeface="+mn-ea"/>
                          </a:rPr>
                          <m:t>𝑘</m:t>
                        </m:r>
                      </m:e>
                      <m:sub>
                        <m:r>
                          <a:rPr lang="zh-CN" altLang="en-US" sz="3800">
                            <a:latin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800" dirty="0">
                    <a:latin typeface="+mn-ea"/>
                  </a:rPr>
                  <a:t>个对象间的距离之和。</a:t>
                </a:r>
                <a:endParaRPr lang="en-US" altLang="zh-CN" sz="3800" dirty="0">
                  <a:latin typeface="+mn-ea"/>
                </a:endParaRPr>
              </a:p>
              <a:p>
                <a:pPr marL="0" indent="664632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80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sz="3800">
                            <a:latin typeface="+mn-ea"/>
                          </a:rPr>
                          <m:t>𝑘</m:t>
                        </m:r>
                      </m:e>
                      <m:sub>
                        <m:r>
                          <a:rPr lang="zh-CN" altLang="en-US" sz="3800">
                            <a:latin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800" dirty="0">
                    <a:latin typeface="+mn-ea"/>
                  </a:rPr>
                  <a:t>的值由下式给出</a:t>
                </a:r>
                <a:endParaRPr lang="en-US" altLang="zh-CN" sz="3800" dirty="0">
                  <a:latin typeface="+mn-ea"/>
                </a:endParaRPr>
              </a:p>
              <a:p>
                <a:pPr marL="0" indent="664632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800">
                              <a:latin typeface="+mn-ea"/>
                            </a:rPr>
                          </m:ctrlPr>
                        </m:sSubPr>
                        <m:e>
                          <m:r>
                            <a:rPr lang="zh-CN" altLang="en-US" sz="3800">
                              <a:latin typeface="+mn-ea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3800">
                              <a:latin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sz="3800">
                          <a:latin typeface="+mn-ea"/>
                        </a:rPr>
                        <m:t>=10%×</m:t>
                      </m:r>
                      <m:r>
                        <a:rPr lang="zh-CN" altLang="en-US" sz="3800">
                          <a:latin typeface="+mn-ea"/>
                        </a:rPr>
                        <m:t>𝑛</m:t>
                      </m:r>
                    </m:oMath>
                  </m:oMathPara>
                </a14:m>
                <a:endParaRPr lang="en-US" altLang="zh-CN" sz="3800" dirty="0">
                  <a:latin typeface="+mn-ea"/>
                </a:endParaRPr>
              </a:p>
              <a:p>
                <a:pPr marL="0" indent="664632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3800">
                        <a:latin typeface="+mn-ea"/>
                      </a:rPr>
                      <m:t>𝑛</m:t>
                    </m:r>
                  </m:oMath>
                </a14:m>
                <a:r>
                  <a:rPr lang="zh-CN" altLang="en-US" sz="3800" dirty="0">
                    <a:latin typeface="+mn-ea"/>
                  </a:rPr>
                  <a:t>为数据集中对象的个数。</a:t>
                </a:r>
                <a:endParaRPr lang="en-US" altLang="zh-CN" sz="3800" dirty="0">
                  <a:latin typeface="+mn-ea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2D8938D0-E79B-4636-997D-843B5A17F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1303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37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7511B346-187C-443D-BAC2-98F32B418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52" y="1388553"/>
            <a:ext cx="2925896" cy="92761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8EEB21A-69B3-495B-B45F-4F650E188BAD}"/>
              </a:ext>
            </a:extLst>
          </p:cNvPr>
          <p:cNvSpPr txBox="1"/>
          <p:nvPr/>
        </p:nvSpPr>
        <p:spPr>
          <a:xfrm>
            <a:off x="5431631" y="4236571"/>
            <a:ext cx="132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菜鸟小分队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C3E3B1-D074-4C56-A80C-2B1A2DB52C6C}"/>
              </a:ext>
            </a:extLst>
          </p:cNvPr>
          <p:cNvSpPr txBox="1"/>
          <p:nvPr/>
        </p:nvSpPr>
        <p:spPr>
          <a:xfrm>
            <a:off x="4849505" y="47720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答辩人：祝炜、闵志鹏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1184597C-CA0B-4438-9250-21D74958D0C6}"/>
              </a:ext>
            </a:extLst>
          </p:cNvPr>
          <p:cNvSpPr txBox="1">
            <a:spLocks/>
          </p:cNvSpPr>
          <p:nvPr/>
        </p:nvSpPr>
        <p:spPr>
          <a:xfrm>
            <a:off x="1524000" y="2439988"/>
            <a:ext cx="9144000" cy="1193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>
                <a:latin typeface="+mj-ea"/>
              </a:rPr>
              <a:t>基于</a:t>
            </a:r>
            <a:r>
              <a:rPr lang="en-US" altLang="zh-CN" sz="6000" dirty="0">
                <a:latin typeface="+mj-ea"/>
              </a:rPr>
              <a:t>K-means</a:t>
            </a:r>
            <a:r>
              <a:rPr lang="zh-CN" altLang="en-US" sz="6000" dirty="0">
                <a:latin typeface="+mj-ea"/>
              </a:rPr>
              <a:t>的图像分割</a:t>
            </a:r>
          </a:p>
        </p:txBody>
      </p:sp>
    </p:spTree>
    <p:extLst>
      <p:ext uri="{BB962C8B-B14F-4D97-AF65-F5344CB8AC3E}">
        <p14:creationId xmlns:p14="http://schemas.microsoft.com/office/powerpoint/2010/main" val="9257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42357 -0.2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72" y="-100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CD552A-7A60-4BF1-8783-9FAE8C5B6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D6F9ECF-4EF0-4359-86F9-7AAE981989F1}"/>
              </a:ext>
            </a:extLst>
          </p:cNvPr>
          <p:cNvGrpSpPr/>
          <p:nvPr/>
        </p:nvGrpSpPr>
        <p:grpSpPr>
          <a:xfrm>
            <a:off x="761057" y="706855"/>
            <a:ext cx="2393907" cy="584775"/>
            <a:chOff x="5668352" y="2133771"/>
            <a:chExt cx="2393907" cy="58477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36DA4F0-79D6-467B-932B-8E6BCC910698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756FDB-B7D4-4A24-9705-1E46F5D97808}"/>
                </a:ext>
              </a:extLst>
            </p:cNvPr>
            <p:cNvSpPr txBox="1"/>
            <p:nvPr/>
          </p:nvSpPr>
          <p:spPr>
            <a:xfrm>
              <a:off x="6236118" y="213377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算法改进</a:t>
              </a:r>
              <a:endParaRPr lang="en-US" altLang="zh-CN" sz="3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A803B423-534B-4B99-856F-56185B181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9975"/>
                <a:ext cx="10515600" cy="3807900"/>
              </a:xfrm>
            </p:spPr>
            <p:txBody>
              <a:bodyPr/>
              <a:lstStyle/>
              <a:p>
                <a:pPr marL="0" indent="664632">
                  <a:lnSpc>
                    <a:spcPct val="140000"/>
                  </a:lnSpc>
                  <a:buNone/>
                </a:pPr>
                <a:r>
                  <a:rPr lang="zh-CN" altLang="en-US" sz="2400" dirty="0">
                    <a:latin typeface="+mn-ea"/>
                  </a:rPr>
                  <a:t>定义数据对象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+mn-ea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异簇最小距离为</a:t>
                </a:r>
                <a:r>
                  <a:rPr lang="en-US" altLang="zh-CN" sz="2400" dirty="0">
                    <a:latin typeface="+mn-ea"/>
                  </a:rPr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sz="2400" dirty="0">
                  <a:latin typeface="+mn-ea"/>
                </a:endParaRPr>
              </a:p>
              <a:p>
                <a:pPr marL="0" indent="664632">
                  <a:lnSpc>
                    <a:spcPct val="140000"/>
                  </a:lnSpc>
                  <a:buNone/>
                </a:pPr>
                <a:r>
                  <a:rPr lang="zh-CN" altLang="en-US" sz="2400" dirty="0">
                    <a:latin typeface="+mn-ea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+mn-ea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是数据集中局部密度最大的对象，则定义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+mn-ea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+mn-ea"/>
                          </a:rPr>
                          <m:t>𝛿</m:t>
                        </m:r>
                      </m:e>
                      <m:sub>
                        <m:r>
                          <a:rPr lang="zh-CN" altLang="en-US" sz="2400">
                            <a:latin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为：</a:t>
                </a:r>
                <a:endParaRPr lang="en-US" altLang="zh-CN" sz="2400" dirty="0">
                  <a:latin typeface="+mn-ea"/>
                </a:endParaRP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A803B423-534B-4B99-856F-56185B181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9975"/>
                <a:ext cx="10515600" cy="38079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B329C04-E133-4B2C-A13B-6A1363557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865708"/>
              </p:ext>
            </p:extLst>
          </p:nvPr>
        </p:nvGraphicFramePr>
        <p:xfrm>
          <a:off x="4781297" y="2726169"/>
          <a:ext cx="2139231" cy="702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5" imgW="927000" imgH="304560" progId="Equation.DSMT4">
                  <p:embed/>
                </p:oleObj>
              </mc:Choice>
              <mc:Fallback>
                <p:oleObj name="Equation" r:id="rId5" imgW="927000" imgH="3045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9DEEA24-C8DB-482D-9C26-1E0644AD54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1297" y="2726169"/>
                        <a:ext cx="2139231" cy="702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2F0A690-261D-4E3D-8A99-343AB410D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42015"/>
              </p:ext>
            </p:extLst>
          </p:nvPr>
        </p:nvGraphicFramePr>
        <p:xfrm>
          <a:off x="4781297" y="4782575"/>
          <a:ext cx="2051169" cy="731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7" imgW="888840" imgH="317160" progId="Equation.DSMT4">
                  <p:embed/>
                </p:oleObj>
              </mc:Choice>
              <mc:Fallback>
                <p:oleObj name="Equation" r:id="rId7" imgW="888840" imgH="3171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283B4AB-AEC1-4D1F-9BA1-3A87D81279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1297" y="4782575"/>
                        <a:ext cx="2051169" cy="731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229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CD552A-7A60-4BF1-8783-9FAE8C5B6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D6F9ECF-4EF0-4359-86F9-7AAE981989F1}"/>
              </a:ext>
            </a:extLst>
          </p:cNvPr>
          <p:cNvGrpSpPr/>
          <p:nvPr/>
        </p:nvGrpSpPr>
        <p:grpSpPr>
          <a:xfrm>
            <a:off x="761057" y="706855"/>
            <a:ext cx="2393907" cy="584775"/>
            <a:chOff x="5668352" y="2133771"/>
            <a:chExt cx="2393907" cy="58477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36DA4F0-79D6-467B-932B-8E6BCC910698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756FDB-B7D4-4A24-9705-1E46F5D97808}"/>
                </a:ext>
              </a:extLst>
            </p:cNvPr>
            <p:cNvSpPr txBox="1"/>
            <p:nvPr/>
          </p:nvSpPr>
          <p:spPr>
            <a:xfrm>
              <a:off x="6236118" y="213377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算法改进</a:t>
              </a:r>
              <a:endParaRPr lang="en-US" altLang="zh-CN" sz="3200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A096D27-3CE8-472A-BAB5-8E32EE35F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18862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CD552A-7A60-4BF1-8783-9FAE8C5B6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D6F9ECF-4EF0-4359-86F9-7AAE981989F1}"/>
              </a:ext>
            </a:extLst>
          </p:cNvPr>
          <p:cNvGrpSpPr/>
          <p:nvPr/>
        </p:nvGrpSpPr>
        <p:grpSpPr>
          <a:xfrm>
            <a:off x="761057" y="706855"/>
            <a:ext cx="2393907" cy="584775"/>
            <a:chOff x="5668352" y="2133771"/>
            <a:chExt cx="2393907" cy="58477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36DA4F0-79D6-467B-932B-8E6BCC910698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756FDB-B7D4-4A24-9705-1E46F5D97808}"/>
                </a:ext>
              </a:extLst>
            </p:cNvPr>
            <p:cNvSpPr txBox="1"/>
            <p:nvPr/>
          </p:nvSpPr>
          <p:spPr>
            <a:xfrm>
              <a:off x="6236118" y="213377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算法改进</a:t>
              </a:r>
              <a:endParaRPr lang="en-US" altLang="zh-CN" sz="3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D9AF7292-5D90-45F4-A3FB-2CA9BFD92131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761057" y="2705703"/>
                <a:ext cx="6173143" cy="32855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664632">
                  <a:lnSpc>
                    <a:spcPct val="140000"/>
                  </a:lnSpc>
                  <a:buNone/>
                </a:pPr>
                <a:r>
                  <a:rPr lang="en-US" altLang="zh-CN" sz="2400" dirty="0">
                    <a:latin typeface="+mn-ea"/>
                  </a:rPr>
                  <a:t>	</a:t>
                </a:r>
                <a:r>
                  <a:rPr lang="zh-CN" altLang="en-US" sz="2400" dirty="0">
                    <a:latin typeface="+mn-ea"/>
                  </a:rPr>
                  <a:t>通过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+mn-ea"/>
                      </a:rPr>
                      <m:t>𝜌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及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+mn-ea"/>
                      </a:rPr>
                      <m:t>𝛿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的数据走势图，可以看出大多数对象的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+mn-ea"/>
                      </a:rPr>
                      <m:t>𝜌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+mn-ea"/>
                      </a:rPr>
                      <m:t>𝛿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的走势近似反比例函数，而异常点即需要的聚类中心。</a:t>
                </a:r>
                <a:endParaRPr lang="en-US" altLang="zh-CN" sz="2400" dirty="0">
                  <a:latin typeface="+mn-ea"/>
                </a:endParaRPr>
              </a:p>
              <a:p>
                <a:pPr marL="0" indent="664632">
                  <a:lnSpc>
                    <a:spcPct val="140000"/>
                  </a:lnSpc>
                  <a:buNone/>
                </a:pPr>
                <a:r>
                  <a:rPr lang="zh-CN" altLang="en-US" sz="2400" dirty="0">
                    <a:latin typeface="+mn-ea"/>
                  </a:rPr>
                  <a:t>因此可以通过回归分析及残差分析找出异常点。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D9AF7292-5D90-45F4-A3FB-2CA9BFD92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57" y="2705703"/>
                <a:ext cx="6173143" cy="3285522"/>
              </a:xfrm>
              <a:prstGeom prst="rect">
                <a:avLst/>
              </a:prstGeom>
              <a:blipFill>
                <a:blip r:embed="rId3"/>
                <a:stretch>
                  <a:fillRect l="-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01B39FE-4961-4DE2-9442-545E1DF09523}"/>
              </a:ext>
            </a:extLst>
          </p:cNvPr>
          <p:cNvSpPr txBox="1"/>
          <p:nvPr/>
        </p:nvSpPr>
        <p:spPr>
          <a:xfrm>
            <a:off x="761057" y="1657350"/>
            <a:ext cx="690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666000"/>
            <a:r>
              <a:rPr lang="zh-CN" altLang="en-US" sz="2400" dirty="0">
                <a:latin typeface="+mn-ea"/>
              </a:rPr>
              <a:t>回归分析及残差分析确定</a:t>
            </a:r>
            <a:r>
              <a:rPr lang="en-US" altLang="zh-CN" sz="2400" dirty="0">
                <a:latin typeface="+mn-ea"/>
              </a:rPr>
              <a:t>K</a:t>
            </a:r>
            <a:r>
              <a:rPr lang="zh-CN" altLang="en-US" sz="2400" dirty="0">
                <a:latin typeface="+mn-ea"/>
              </a:rPr>
              <a:t>值及初始聚类中心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8D971E-2A3F-4EAC-A530-F5ECCEB65B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" r="4918"/>
          <a:stretch/>
        </p:blipFill>
        <p:spPr>
          <a:xfrm>
            <a:off x="6934200" y="2601817"/>
            <a:ext cx="4095750" cy="34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6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CD552A-7A60-4BF1-8783-9FAE8C5B6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D6F9ECF-4EF0-4359-86F9-7AAE981989F1}"/>
              </a:ext>
            </a:extLst>
          </p:cNvPr>
          <p:cNvGrpSpPr/>
          <p:nvPr/>
        </p:nvGrpSpPr>
        <p:grpSpPr>
          <a:xfrm>
            <a:off x="761057" y="706855"/>
            <a:ext cx="2393907" cy="584775"/>
            <a:chOff x="5668352" y="2133771"/>
            <a:chExt cx="2393907" cy="58477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36DA4F0-79D6-467B-932B-8E6BCC910698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756FDB-B7D4-4A24-9705-1E46F5D97808}"/>
                </a:ext>
              </a:extLst>
            </p:cNvPr>
            <p:cNvSpPr txBox="1"/>
            <p:nvPr/>
          </p:nvSpPr>
          <p:spPr>
            <a:xfrm>
              <a:off x="6236118" y="213377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算法改进</a:t>
              </a:r>
              <a:endParaRPr lang="en-US" altLang="zh-CN" sz="3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0196F166-451B-44E1-97F9-91D448251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8100"/>
                <a:ext cx="8753475" cy="2974975"/>
              </a:xfrm>
            </p:spPr>
            <p:txBody>
              <a:bodyPr>
                <a:normAutofit/>
              </a:bodyPr>
              <a:lstStyle/>
              <a:p>
                <a:pPr marL="0" indent="664632">
                  <a:lnSpc>
                    <a:spcPct val="80000"/>
                  </a:lnSpc>
                  <a:buNone/>
                </a:pPr>
                <a:r>
                  <a:rPr lang="zh-CN" altLang="en-US" sz="2400" dirty="0">
                    <a:latin typeface="+mn-ea"/>
                  </a:rPr>
                  <a:t>采用反比例函数对每个对象的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+mn-ea"/>
                      </a:rPr>
                      <m:t>𝛿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值进行拟合，即</a:t>
                </a:r>
                <a:endParaRPr lang="en-US" altLang="zh-CN" sz="2400" dirty="0">
                  <a:latin typeface="+mn-ea"/>
                </a:endParaRPr>
              </a:p>
              <a:p>
                <a:pPr marL="0" indent="664632">
                  <a:lnSpc>
                    <a:spcPct val="80000"/>
                  </a:lnSpc>
                  <a:buNone/>
                </a:pPr>
                <a:endParaRPr lang="en-US" altLang="zh-CN" sz="2400" dirty="0">
                  <a:latin typeface="+mn-ea"/>
                </a:endParaRPr>
              </a:p>
              <a:p>
                <a:pPr marL="0" indent="664632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>
                              <a:latin typeface="+mn-ea"/>
                            </a:rPr>
                          </m:ctrlPr>
                        </m:sSupPr>
                        <m:e>
                          <m:r>
                            <a:rPr lang="zh-CN" altLang="en-US" sz="2400">
                              <a:latin typeface="+mn-ea"/>
                            </a:rPr>
                            <m:t>𝛿</m:t>
                          </m:r>
                        </m:e>
                        <m:sup>
                          <m:r>
                            <a:rPr lang="zh-CN" altLang="en-US" sz="2400">
                              <a:latin typeface="+mn-ea"/>
                            </a:rPr>
                            <m:t>∗</m:t>
                          </m:r>
                        </m:sup>
                      </m:sSup>
                      <m:r>
                        <a:rPr lang="zh-CN" altLang="en-US" sz="2400">
                          <a:latin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400">
                              <a:latin typeface="+mn-ea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>
                              <a:latin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sz="2400">
                          <a:latin typeface="+mn-ea"/>
                        </a:rPr>
                        <m:t>+</m:t>
                      </m:r>
                      <m:f>
                        <m:fPr>
                          <m:type m:val="lin"/>
                          <m:ctrlPr>
                            <a:rPr lang="zh-CN" altLang="en-US" sz="2400">
                              <a:latin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>
                                  <a:latin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>
                                  <a:latin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+mn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+mn-ea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  <a:p>
                <a:pPr marL="0" indent="664632">
                  <a:lnSpc>
                    <a:spcPct val="80000"/>
                  </a:lnSpc>
                  <a:buNone/>
                </a:pPr>
                <a:endParaRPr lang="en-US" altLang="zh-CN" sz="2400" dirty="0">
                  <a:latin typeface="+mn-ea"/>
                </a:endParaRPr>
              </a:p>
              <a:p>
                <a:pPr marL="0" indent="664632">
                  <a:lnSpc>
                    <a:spcPct val="80000"/>
                  </a:lnSpc>
                  <a:buNone/>
                </a:pPr>
                <a:r>
                  <a:rPr lang="zh-CN" altLang="en-US" sz="2400" dirty="0">
                    <a:latin typeface="+mn-ea"/>
                  </a:rPr>
                  <a:t>计算每一个对象的残差</a:t>
                </a:r>
                <a:endParaRPr lang="en-US" altLang="zh-CN" sz="2400" dirty="0">
                  <a:latin typeface="+mn-ea"/>
                </a:endParaRPr>
              </a:p>
              <a:p>
                <a:pPr marL="0" indent="664632">
                  <a:lnSpc>
                    <a:spcPct val="80000"/>
                  </a:lnSpc>
                  <a:buNone/>
                </a:pPr>
                <a:endParaRPr lang="en-US" altLang="zh-CN" sz="2400" dirty="0">
                  <a:latin typeface="+mn-ea"/>
                </a:endParaRPr>
              </a:p>
              <a:p>
                <a:pPr marL="0" indent="664632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>
                              <a:latin typeface="+mn-ea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latin typeface="+mn-ea"/>
                            </a:rPr>
                            <m:t>𝛿</m:t>
                          </m:r>
                        </m:e>
                        <m:sub>
                          <m:r>
                            <a:rPr lang="zh-CN" altLang="en-US" sz="2400">
                              <a:latin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sz="2400">
                          <a:latin typeface="+mn-ea"/>
                        </a:rPr>
                        <m:t>=</m:t>
                      </m:r>
                      <m:r>
                        <a:rPr lang="zh-CN" altLang="en-US" sz="2400">
                          <a:latin typeface="+mn-ea"/>
                        </a:rPr>
                        <m:t>𝛿</m:t>
                      </m:r>
                      <m:r>
                        <a:rPr lang="zh-CN" altLang="en-US" sz="2400">
                          <a:latin typeface="+mn-ea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>
                              <a:latin typeface="+mn-ea"/>
                            </a:rPr>
                          </m:ctrlPr>
                        </m:sSupPr>
                        <m:e>
                          <m:r>
                            <a:rPr lang="zh-CN" altLang="en-US" sz="2400">
                              <a:latin typeface="+mn-ea"/>
                            </a:rPr>
                            <m:t>𝛿</m:t>
                          </m:r>
                        </m:e>
                        <m:sup>
                          <m:r>
                            <a:rPr lang="zh-CN" altLang="en-US" sz="2400">
                              <a:latin typeface="+mn-ea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0196F166-451B-44E1-97F9-91D448251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8100"/>
                <a:ext cx="8753475" cy="2974975"/>
              </a:xfrm>
              <a:blipFill>
                <a:blip r:embed="rId3"/>
                <a:stretch>
                  <a:fillRect t="-4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71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CD552A-7A60-4BF1-8783-9FAE8C5B6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D6F9ECF-4EF0-4359-86F9-7AAE981989F1}"/>
              </a:ext>
            </a:extLst>
          </p:cNvPr>
          <p:cNvGrpSpPr/>
          <p:nvPr/>
        </p:nvGrpSpPr>
        <p:grpSpPr>
          <a:xfrm>
            <a:off x="761057" y="706855"/>
            <a:ext cx="2393907" cy="584775"/>
            <a:chOff x="5668352" y="2133771"/>
            <a:chExt cx="2393907" cy="58477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36DA4F0-79D6-467B-932B-8E6BCC910698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756FDB-B7D4-4A24-9705-1E46F5D97808}"/>
                </a:ext>
              </a:extLst>
            </p:cNvPr>
            <p:cNvSpPr txBox="1"/>
            <p:nvPr/>
          </p:nvSpPr>
          <p:spPr>
            <a:xfrm>
              <a:off x="6236118" y="213377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算法改进</a:t>
              </a:r>
              <a:endParaRPr lang="en-US" altLang="zh-CN" sz="3200" dirty="0"/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2072013-516E-46A9-8739-8A7539DC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57" y="2546106"/>
            <a:ext cx="5078101" cy="1765788"/>
          </a:xfrm>
        </p:spPr>
        <p:txBody>
          <a:bodyPr/>
          <a:lstStyle/>
          <a:p>
            <a:pPr marL="0" indent="664632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选出残差大于</a:t>
            </a:r>
            <a:r>
              <a:rPr lang="en-US" altLang="zh-CN" sz="2400" dirty="0">
                <a:latin typeface="+mn-ea"/>
              </a:rPr>
              <a:t>1.5</a:t>
            </a:r>
            <a:r>
              <a:rPr lang="zh-CN" altLang="en-US" sz="2400" dirty="0">
                <a:latin typeface="+mn-ea"/>
              </a:rPr>
              <a:t>的点，即为初始聚类中心，</a:t>
            </a:r>
            <a:r>
              <a:rPr lang="en-US" altLang="zh-CN" sz="2400" dirty="0">
                <a:latin typeface="+mn-ea"/>
              </a:rPr>
              <a:t>K</a:t>
            </a:r>
            <a:r>
              <a:rPr lang="zh-CN" altLang="en-US" sz="2400" dirty="0">
                <a:latin typeface="+mn-ea"/>
              </a:rPr>
              <a:t>值即初始聚类中心的个数。</a:t>
            </a:r>
            <a:endParaRPr lang="en-US" altLang="zh-CN" sz="24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78BAA1-A812-48EC-AA46-D80632220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58" y="182905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4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CD552A-7A60-4BF1-8783-9FAE8C5B6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D6F9ECF-4EF0-4359-86F9-7AAE981989F1}"/>
              </a:ext>
            </a:extLst>
          </p:cNvPr>
          <p:cNvGrpSpPr/>
          <p:nvPr/>
        </p:nvGrpSpPr>
        <p:grpSpPr>
          <a:xfrm>
            <a:off x="761057" y="706855"/>
            <a:ext cx="2393907" cy="584775"/>
            <a:chOff x="5668352" y="2133771"/>
            <a:chExt cx="2393907" cy="58477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36DA4F0-79D6-467B-932B-8E6BCC910698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756FDB-B7D4-4A24-9705-1E46F5D97808}"/>
                </a:ext>
              </a:extLst>
            </p:cNvPr>
            <p:cNvSpPr txBox="1"/>
            <p:nvPr/>
          </p:nvSpPr>
          <p:spPr>
            <a:xfrm>
              <a:off x="6236118" y="213377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算法改进</a:t>
              </a:r>
              <a:endParaRPr lang="en-US" altLang="zh-CN" sz="3200" dirty="0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3CC03C1-8EF1-4A6A-A778-C3701AAE2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18864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9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3B36E0C-2FB5-4777-8D53-A9BAB8E0D7F1}"/>
              </a:ext>
            </a:extLst>
          </p:cNvPr>
          <p:cNvGrpSpPr/>
          <p:nvPr/>
        </p:nvGrpSpPr>
        <p:grpSpPr>
          <a:xfrm>
            <a:off x="4617745" y="3075057"/>
            <a:ext cx="2956510" cy="707886"/>
            <a:chOff x="3692684" y="3183083"/>
            <a:chExt cx="2956510" cy="70788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EDF8FF9-6B8B-46FD-BD9E-C699B824331D}"/>
                </a:ext>
              </a:extLst>
            </p:cNvPr>
            <p:cNvSpPr txBox="1"/>
            <p:nvPr/>
          </p:nvSpPr>
          <p:spPr>
            <a:xfrm>
              <a:off x="4412684" y="3183083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latin typeface="+mj-ea"/>
                  <a:ea typeface="+mj-ea"/>
                </a:rPr>
                <a:t>结果展示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58E0AFB-7DEC-486C-AA76-8225868CB406}"/>
                </a:ext>
              </a:extLst>
            </p:cNvPr>
            <p:cNvSpPr/>
            <p:nvPr/>
          </p:nvSpPr>
          <p:spPr>
            <a:xfrm>
              <a:off x="3692684" y="3213026"/>
              <a:ext cx="648000" cy="6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+mj-ea"/>
                  <a:ea typeface="+mj-ea"/>
                </a:rPr>
                <a:t>4</a:t>
              </a:r>
              <a:endParaRPr lang="zh-CN" altLang="en-US" sz="3200" dirty="0">
                <a:latin typeface="+mj-ea"/>
                <a:ea typeface="+mj-ea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84152FE-2434-40DF-BF32-404FD0B3B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7916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E983C8A-8A3C-4FA0-88E8-6F2AF1A61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sp>
        <p:nvSpPr>
          <p:cNvPr id="9" name="文本框 3">
            <a:extLst>
              <a:ext uri="{FF2B5EF4-FFF2-40B4-BE49-F238E27FC236}">
                <a16:creationId xmlns:a16="http://schemas.microsoft.com/office/drawing/2014/main" id="{0EDF8FF9-6B8B-46FD-BD9E-C699B824331D}"/>
              </a:ext>
            </a:extLst>
          </p:cNvPr>
          <p:cNvSpPr txBox="1"/>
          <p:nvPr/>
        </p:nvSpPr>
        <p:spPr>
          <a:xfrm>
            <a:off x="533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latin typeface="+mj-ea"/>
                <a:ea typeface="+mj-ea"/>
              </a:rPr>
              <a:t>结果展示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58E0AFB-7DEC-486C-AA76-8225868CB406}"/>
              </a:ext>
            </a:extLst>
          </p:cNvPr>
          <p:cNvSpPr/>
          <p:nvPr/>
        </p:nvSpPr>
        <p:spPr>
          <a:xfrm>
            <a:off x="4617745" y="3105000"/>
            <a:ext cx="648000" cy="6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+mj-ea"/>
                <a:ea typeface="+mj-ea"/>
              </a:rPr>
              <a:t>4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773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-0.15977 0 C -0.23125 0 -0.3194 -0.09792 -0.3194 -0.17708 L -0.3194 -0.35417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7" y="-17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81000" y="8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-0.17292 0 C -0.25039 0 -0.34584 -0.09792 -0.34584 -0.17708 L -0.34584 -0.35417 " pathEditMode="relative" rAng="0" ptsTypes="AA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177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81600" y="816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10" grpId="0" animBg="1"/>
      <p:bldP spid="10" grpId="1" animBg="1"/>
      <p:bldP spid="10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CD552A-7A60-4BF1-8783-9FAE8C5B6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D6F9ECF-4EF0-4359-86F9-7AAE981989F1}"/>
              </a:ext>
            </a:extLst>
          </p:cNvPr>
          <p:cNvGrpSpPr/>
          <p:nvPr/>
        </p:nvGrpSpPr>
        <p:grpSpPr>
          <a:xfrm>
            <a:off x="761057" y="706855"/>
            <a:ext cx="2393907" cy="584775"/>
            <a:chOff x="5668352" y="2133771"/>
            <a:chExt cx="2393907" cy="58477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36DA4F0-79D6-467B-932B-8E6BCC910698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756FDB-B7D4-4A24-9705-1E46F5D97808}"/>
                </a:ext>
              </a:extLst>
            </p:cNvPr>
            <p:cNvSpPr txBox="1"/>
            <p:nvPr/>
          </p:nvSpPr>
          <p:spPr>
            <a:xfrm>
              <a:off x="6236118" y="213377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结果展示</a:t>
              </a:r>
              <a:endParaRPr lang="en-US" altLang="zh-CN" sz="3200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245ECAE-A565-45CE-B083-29DE25FE9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99" y="1886400"/>
            <a:ext cx="5333333" cy="40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139CF5-6862-431E-86C1-FC7E8C818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751" y="1679415"/>
            <a:ext cx="2942647" cy="22069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27FCEE6-3577-41B6-B953-1C7852A13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65" y="3886585"/>
            <a:ext cx="2942400" cy="22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6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CD552A-7A60-4BF1-8783-9FAE8C5B6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D6F9ECF-4EF0-4359-86F9-7AAE981989F1}"/>
              </a:ext>
            </a:extLst>
          </p:cNvPr>
          <p:cNvGrpSpPr/>
          <p:nvPr/>
        </p:nvGrpSpPr>
        <p:grpSpPr>
          <a:xfrm>
            <a:off x="761057" y="706855"/>
            <a:ext cx="2393907" cy="584775"/>
            <a:chOff x="5668352" y="2133771"/>
            <a:chExt cx="2393907" cy="58477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36DA4F0-79D6-467B-932B-8E6BCC910698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756FDB-B7D4-4A24-9705-1E46F5D97808}"/>
                </a:ext>
              </a:extLst>
            </p:cNvPr>
            <p:cNvSpPr txBox="1"/>
            <p:nvPr/>
          </p:nvSpPr>
          <p:spPr>
            <a:xfrm>
              <a:off x="6236118" y="213377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结果展示</a:t>
              </a:r>
              <a:endParaRPr lang="en-US" altLang="zh-CN" sz="3200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B5C2E2F-58D8-4E6A-9568-C77C282B3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89" y="1886400"/>
            <a:ext cx="5333333" cy="40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B6822E-46DB-4A23-8879-524EE868D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65" y="1679415"/>
            <a:ext cx="2942400" cy="2206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96AC3F8-9673-4145-8220-C5C3E86E2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76" y="3886585"/>
            <a:ext cx="2942400" cy="22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8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4299EE6-D71E-40F1-AD8F-3228AE42F6D1}"/>
              </a:ext>
            </a:extLst>
          </p:cNvPr>
          <p:cNvSpPr/>
          <p:nvPr/>
        </p:nvSpPr>
        <p:spPr>
          <a:xfrm>
            <a:off x="0" y="0"/>
            <a:ext cx="1438276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目</a:t>
            </a:r>
            <a:endParaRPr lang="en-US" altLang="zh-CN" sz="3600" dirty="0"/>
          </a:p>
          <a:p>
            <a:pPr algn="ctr"/>
            <a:endParaRPr lang="en-US" altLang="zh-CN" sz="3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zh-CN" altLang="en-US" sz="3600" dirty="0"/>
              <a:t>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8117E8-27CD-4970-A736-317C56901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AFE3DAB-D678-481F-ADCB-BBF83EECE7C5}"/>
              </a:ext>
            </a:extLst>
          </p:cNvPr>
          <p:cNvGrpSpPr/>
          <p:nvPr/>
        </p:nvGrpSpPr>
        <p:grpSpPr>
          <a:xfrm>
            <a:off x="5668352" y="2130390"/>
            <a:ext cx="2311497" cy="461665"/>
            <a:chOff x="5668352" y="2130390"/>
            <a:chExt cx="2311497" cy="46166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CDF2588-5096-4F40-A1FB-87E6BCCC777D}"/>
                </a:ext>
              </a:extLst>
            </p:cNvPr>
            <p:cNvSpPr/>
            <p:nvPr/>
          </p:nvSpPr>
          <p:spPr>
            <a:xfrm>
              <a:off x="5668352" y="2147399"/>
              <a:ext cx="427648" cy="4276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03F8F2E-2F57-4FFC-8A49-44C6FED26BFD}"/>
                </a:ext>
              </a:extLst>
            </p:cNvPr>
            <p:cNvSpPr txBox="1"/>
            <p:nvPr/>
          </p:nvSpPr>
          <p:spPr>
            <a:xfrm>
              <a:off x="6096000" y="2130390"/>
              <a:ext cx="18838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K-means</a:t>
              </a:r>
              <a:r>
                <a:rPr lang="zh-CN" altLang="en-US" sz="2400" dirty="0"/>
                <a:t>聚类</a:t>
              </a:r>
              <a:endParaRPr lang="en-US" altLang="zh-CN" sz="24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E7F3D1-128E-463A-9C9B-14045A1D59EF}"/>
              </a:ext>
            </a:extLst>
          </p:cNvPr>
          <p:cNvGrpSpPr/>
          <p:nvPr/>
        </p:nvGrpSpPr>
        <p:grpSpPr>
          <a:xfrm>
            <a:off x="5668352" y="3914102"/>
            <a:ext cx="1839967" cy="461665"/>
            <a:chOff x="5668352" y="3914102"/>
            <a:chExt cx="1839967" cy="46166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042E196-08A7-4847-9403-51AA6276F7C0}"/>
                </a:ext>
              </a:extLst>
            </p:cNvPr>
            <p:cNvSpPr txBox="1"/>
            <p:nvPr/>
          </p:nvSpPr>
          <p:spPr>
            <a:xfrm>
              <a:off x="6092547" y="39141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算法改进</a:t>
              </a:r>
              <a:endParaRPr lang="en-US" altLang="zh-CN" sz="24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CEB00E9-9CE3-4EB0-948B-019E35EBACEC}"/>
                </a:ext>
              </a:extLst>
            </p:cNvPr>
            <p:cNvSpPr/>
            <p:nvPr/>
          </p:nvSpPr>
          <p:spPr>
            <a:xfrm>
              <a:off x="5668352" y="3931111"/>
              <a:ext cx="427648" cy="4276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D131351-DACB-4D5F-8F52-A8C38DD46046}"/>
              </a:ext>
            </a:extLst>
          </p:cNvPr>
          <p:cNvGrpSpPr/>
          <p:nvPr/>
        </p:nvGrpSpPr>
        <p:grpSpPr>
          <a:xfrm>
            <a:off x="5668352" y="4854554"/>
            <a:ext cx="1839967" cy="461665"/>
            <a:chOff x="5668352" y="4854554"/>
            <a:chExt cx="1839967" cy="4616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DC759E7-DB29-47B6-9AB5-2F49A58641EC}"/>
                </a:ext>
              </a:extLst>
            </p:cNvPr>
            <p:cNvSpPr txBox="1"/>
            <p:nvPr/>
          </p:nvSpPr>
          <p:spPr>
            <a:xfrm>
              <a:off x="6092547" y="485455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结果展示</a:t>
              </a:r>
              <a:endParaRPr lang="en-US" altLang="zh-CN" sz="2400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4324F95-9D58-4BA3-90A9-AADE657DF0DA}"/>
                </a:ext>
              </a:extLst>
            </p:cNvPr>
            <p:cNvSpPr/>
            <p:nvPr/>
          </p:nvSpPr>
          <p:spPr>
            <a:xfrm>
              <a:off x="5668352" y="4866704"/>
              <a:ext cx="427648" cy="4276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C07DF63-A15A-4EE1-8FBA-0B8A09C470A3}"/>
              </a:ext>
            </a:extLst>
          </p:cNvPr>
          <p:cNvGrpSpPr/>
          <p:nvPr/>
        </p:nvGrpSpPr>
        <p:grpSpPr>
          <a:xfrm>
            <a:off x="5668352" y="3007667"/>
            <a:ext cx="2458973" cy="461665"/>
            <a:chOff x="5668352" y="3007667"/>
            <a:chExt cx="2458973" cy="46166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7765A78-9029-4D21-B668-2A6BA2D4ADA3}"/>
                </a:ext>
              </a:extLst>
            </p:cNvPr>
            <p:cNvSpPr txBox="1"/>
            <p:nvPr/>
          </p:nvSpPr>
          <p:spPr>
            <a:xfrm>
              <a:off x="6096000" y="3007667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图像分割结果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E91C449-C90F-4477-B6B2-22C35D656761}"/>
                </a:ext>
              </a:extLst>
            </p:cNvPr>
            <p:cNvSpPr/>
            <p:nvPr/>
          </p:nvSpPr>
          <p:spPr>
            <a:xfrm>
              <a:off x="5668352" y="3024676"/>
              <a:ext cx="427648" cy="4276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227402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CD552A-7A60-4BF1-8783-9FAE8C5B6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A62B0A-4CD7-4C85-96D6-CF86CAC7C461}"/>
              </a:ext>
            </a:extLst>
          </p:cNvPr>
          <p:cNvSpPr txBox="1"/>
          <p:nvPr/>
        </p:nvSpPr>
        <p:spPr>
          <a:xfrm>
            <a:off x="4734089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96785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1B83AC-1AAE-4ED5-88AD-528B3C6F525B}"/>
              </a:ext>
            </a:extLst>
          </p:cNvPr>
          <p:cNvSpPr/>
          <p:nvPr/>
        </p:nvSpPr>
        <p:spPr>
          <a:xfrm>
            <a:off x="0" y="0"/>
            <a:ext cx="1438276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目</a:t>
            </a:r>
            <a:endParaRPr lang="en-US" altLang="zh-CN" sz="3600" dirty="0"/>
          </a:p>
          <a:p>
            <a:pPr algn="ctr"/>
            <a:endParaRPr lang="en-US" altLang="zh-CN" sz="3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zh-CN" altLang="en-US" sz="3600" dirty="0"/>
              <a:t>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C616C7-9D99-4069-9A1A-4C44ED121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B041C3B0-D54D-4248-826D-75E0CEAC8721}"/>
              </a:ext>
            </a:extLst>
          </p:cNvPr>
          <p:cNvSpPr/>
          <p:nvPr/>
        </p:nvSpPr>
        <p:spPr>
          <a:xfrm>
            <a:off x="5668352" y="2147399"/>
            <a:ext cx="427648" cy="4276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98E34F-2428-48C1-B975-7DF8CF993464}"/>
              </a:ext>
            </a:extLst>
          </p:cNvPr>
          <p:cNvSpPr txBox="1"/>
          <p:nvPr/>
        </p:nvSpPr>
        <p:spPr>
          <a:xfrm>
            <a:off x="6096000" y="213039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K-means</a:t>
            </a:r>
            <a:r>
              <a:rPr lang="zh-CN" altLang="en-US" sz="2400" dirty="0"/>
              <a:t>聚类</a:t>
            </a:r>
            <a:endParaRPr lang="en-US" altLang="zh-CN" sz="2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456F1E0-8C2C-4EC2-A041-674EC69D795E}"/>
              </a:ext>
            </a:extLst>
          </p:cNvPr>
          <p:cNvGrpSpPr/>
          <p:nvPr/>
        </p:nvGrpSpPr>
        <p:grpSpPr>
          <a:xfrm>
            <a:off x="5668352" y="3914102"/>
            <a:ext cx="1839967" cy="461665"/>
            <a:chOff x="5668352" y="3914102"/>
            <a:chExt cx="1839967" cy="46166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1F57214-4EA7-4E6B-B64D-6CCBD19EF398}"/>
                </a:ext>
              </a:extLst>
            </p:cNvPr>
            <p:cNvSpPr txBox="1"/>
            <p:nvPr/>
          </p:nvSpPr>
          <p:spPr>
            <a:xfrm>
              <a:off x="6092547" y="39141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算法改进</a:t>
              </a:r>
              <a:endParaRPr lang="en-US" altLang="zh-CN" sz="24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FAF7E08-7982-477D-BE3B-05234FFF2A21}"/>
                </a:ext>
              </a:extLst>
            </p:cNvPr>
            <p:cNvSpPr/>
            <p:nvPr/>
          </p:nvSpPr>
          <p:spPr>
            <a:xfrm>
              <a:off x="5668352" y="3931111"/>
              <a:ext cx="427648" cy="4276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99B9298-F18A-40A2-BCED-AE27B75BE750}"/>
              </a:ext>
            </a:extLst>
          </p:cNvPr>
          <p:cNvGrpSpPr/>
          <p:nvPr/>
        </p:nvGrpSpPr>
        <p:grpSpPr>
          <a:xfrm>
            <a:off x="5668352" y="4854554"/>
            <a:ext cx="1839967" cy="461665"/>
            <a:chOff x="5668352" y="4854554"/>
            <a:chExt cx="1839967" cy="46166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B589B09-9536-48E7-8A77-E0CC1DD6FE56}"/>
                </a:ext>
              </a:extLst>
            </p:cNvPr>
            <p:cNvSpPr txBox="1"/>
            <p:nvPr/>
          </p:nvSpPr>
          <p:spPr>
            <a:xfrm>
              <a:off x="6092547" y="485455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结果展示</a:t>
              </a:r>
              <a:endParaRPr lang="en-US" altLang="zh-CN" sz="24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90EA0EE-F00F-427B-A8F9-4418EE7BAF7D}"/>
                </a:ext>
              </a:extLst>
            </p:cNvPr>
            <p:cNvSpPr/>
            <p:nvPr/>
          </p:nvSpPr>
          <p:spPr>
            <a:xfrm>
              <a:off x="5668352" y="4866704"/>
              <a:ext cx="427648" cy="4276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2440FC5-C721-46D5-A8ED-C1BB639DA8A0}"/>
              </a:ext>
            </a:extLst>
          </p:cNvPr>
          <p:cNvGrpSpPr/>
          <p:nvPr/>
        </p:nvGrpSpPr>
        <p:grpSpPr>
          <a:xfrm>
            <a:off x="5668352" y="3007667"/>
            <a:ext cx="2458973" cy="461665"/>
            <a:chOff x="5668352" y="3007667"/>
            <a:chExt cx="2458973" cy="46166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A79AFF2-2039-409E-AA7D-A3F02C5B232E}"/>
                </a:ext>
              </a:extLst>
            </p:cNvPr>
            <p:cNvSpPr txBox="1"/>
            <p:nvPr/>
          </p:nvSpPr>
          <p:spPr>
            <a:xfrm>
              <a:off x="6096000" y="3007667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图像分割结果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E0DBF3F-AF44-4D73-9219-1B91A17D0F19}"/>
                </a:ext>
              </a:extLst>
            </p:cNvPr>
            <p:cNvSpPr/>
            <p:nvPr/>
          </p:nvSpPr>
          <p:spPr>
            <a:xfrm>
              <a:off x="5668352" y="3024676"/>
              <a:ext cx="427648" cy="4276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21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12304 0.1567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78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04218 0.1557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777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7" grpId="2" animBg="1"/>
      <p:bldP spid="8" grpId="0"/>
      <p:bldP spid="8" grpId="1"/>
      <p:bldP spid="8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3B36E0C-2FB5-4777-8D53-A9BAB8E0D7F1}"/>
              </a:ext>
            </a:extLst>
          </p:cNvPr>
          <p:cNvGrpSpPr/>
          <p:nvPr/>
        </p:nvGrpSpPr>
        <p:grpSpPr>
          <a:xfrm>
            <a:off x="4052687" y="3075057"/>
            <a:ext cx="4086627" cy="707886"/>
            <a:chOff x="3692684" y="3183083"/>
            <a:chExt cx="4086627" cy="70788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EDF8FF9-6B8B-46FD-BD9E-C699B824331D}"/>
                </a:ext>
              </a:extLst>
            </p:cNvPr>
            <p:cNvSpPr txBox="1"/>
            <p:nvPr/>
          </p:nvSpPr>
          <p:spPr>
            <a:xfrm>
              <a:off x="4412684" y="3183083"/>
              <a:ext cx="3366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+mj-ea"/>
                  <a:ea typeface="+mj-ea"/>
                </a:rPr>
                <a:t>K-means</a:t>
              </a:r>
              <a:r>
                <a:rPr lang="zh-CN" altLang="en-US" sz="4000" dirty="0">
                  <a:latin typeface="+mj-ea"/>
                  <a:ea typeface="+mj-ea"/>
                </a:rPr>
                <a:t>聚类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58E0AFB-7DEC-486C-AA76-8225868CB406}"/>
                </a:ext>
              </a:extLst>
            </p:cNvPr>
            <p:cNvSpPr/>
            <p:nvPr/>
          </p:nvSpPr>
          <p:spPr>
            <a:xfrm>
              <a:off x="3692684" y="3213026"/>
              <a:ext cx="648000" cy="6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+mj-ea"/>
                  <a:ea typeface="+mj-ea"/>
                </a:rPr>
                <a:t>1</a:t>
              </a:r>
              <a:endParaRPr lang="zh-CN" altLang="en-US" sz="3200" dirty="0">
                <a:latin typeface="+mj-ea"/>
                <a:ea typeface="+mj-ea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84152FE-2434-40DF-BF32-404FD0B3B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957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1968E7-6D00-41D9-9114-19A4BCC17601}"/>
              </a:ext>
            </a:extLst>
          </p:cNvPr>
          <p:cNvSpPr txBox="1"/>
          <p:nvPr/>
        </p:nvSpPr>
        <p:spPr>
          <a:xfrm>
            <a:off x="4772687" y="3075057"/>
            <a:ext cx="3366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+mj-ea"/>
                <a:ea typeface="+mj-ea"/>
              </a:rPr>
              <a:t>K-means</a:t>
            </a:r>
            <a:r>
              <a:rPr lang="zh-CN" altLang="en-US" sz="4000" dirty="0">
                <a:latin typeface="+mj-ea"/>
                <a:ea typeface="+mj-ea"/>
              </a:rPr>
              <a:t>聚类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5E547BE-7B54-42B6-AC13-0B04DF59A04A}"/>
              </a:ext>
            </a:extLst>
          </p:cNvPr>
          <p:cNvSpPr/>
          <p:nvPr/>
        </p:nvSpPr>
        <p:spPr>
          <a:xfrm>
            <a:off x="4052687" y="3105000"/>
            <a:ext cx="648000" cy="6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+mj-ea"/>
                <a:ea typeface="+mj-ea"/>
              </a:rPr>
              <a:t>1</a:t>
            </a:r>
            <a:endParaRPr lang="zh-CN" altLang="en-US" sz="3200" dirty="0"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983C8A-8A3C-4FA0-88E8-6F2AF1A61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3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-0.13645 0 C -0.19752 0 -0.27265 -0.09815 -0.27265 -0.17708 L -0.27265 -0.35347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33" y="-17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88000" y="88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-0.16003 0 C -0.23177 0 -0.32005 -0.09769 -0.32005 -0.17639 L -0.32005 -0.35278 " pathEditMode="relative" rAng="0" ptsTypes="AA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3" y="-176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73000" y="73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 animBg="1"/>
      <p:bldP spid="6" grpId="1" animBg="1"/>
      <p:bldP spid="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1E24E0-9916-4E9E-8B25-026D27843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B680AAC4-28CE-43D7-8A70-73938D2580A6}"/>
              </a:ext>
            </a:extLst>
          </p:cNvPr>
          <p:cNvGrpSpPr/>
          <p:nvPr/>
        </p:nvGrpSpPr>
        <p:grpSpPr>
          <a:xfrm>
            <a:off x="761057" y="706855"/>
            <a:ext cx="3017476" cy="584775"/>
            <a:chOff x="5668352" y="2133771"/>
            <a:chExt cx="3017476" cy="58477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64B4E82-0088-4003-862A-13DC29493A82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DD30539-5006-4184-A4B2-C48A536935F0}"/>
                </a:ext>
              </a:extLst>
            </p:cNvPr>
            <p:cNvSpPr txBox="1"/>
            <p:nvPr/>
          </p:nvSpPr>
          <p:spPr>
            <a:xfrm>
              <a:off x="6236118" y="2133771"/>
              <a:ext cx="24497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K-means</a:t>
              </a:r>
              <a:r>
                <a:rPr lang="zh-CN" altLang="en-US" sz="3200" dirty="0"/>
                <a:t>聚类</a:t>
              </a:r>
              <a:endParaRPr lang="en-US" altLang="zh-CN" sz="3200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60C2A76-9A98-4279-A333-7DE1F1DF7338}"/>
              </a:ext>
            </a:extLst>
          </p:cNvPr>
          <p:cNvSpPr txBox="1"/>
          <p:nvPr/>
        </p:nvSpPr>
        <p:spPr>
          <a:xfrm>
            <a:off x="761057" y="1952625"/>
            <a:ext cx="10630843" cy="366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64632" defTabSz="914400">
              <a:lnSpc>
                <a:spcPct val="140000"/>
              </a:lnSpc>
              <a:spcBef>
                <a:spcPts val="1000"/>
              </a:spcBef>
            </a:pPr>
            <a:r>
              <a:rPr lang="en-US" altLang="zh-CN" sz="2400" dirty="0"/>
              <a:t>k</a:t>
            </a:r>
            <a:r>
              <a:rPr lang="zh-CN" altLang="en-US" sz="2400" dirty="0"/>
              <a:t>均值聚类算法（</a:t>
            </a:r>
            <a:r>
              <a:rPr lang="en-US" altLang="zh-CN" sz="2400" dirty="0"/>
              <a:t>k-means clustering algorithm</a:t>
            </a:r>
            <a:r>
              <a:rPr lang="zh-CN" altLang="en-US" sz="2400" dirty="0"/>
              <a:t>）是一种迭代求解的聚类分析算法，其步骤是随机选取</a:t>
            </a:r>
            <a:r>
              <a:rPr lang="en-US" altLang="zh-CN" sz="2400" dirty="0"/>
              <a:t>K</a:t>
            </a:r>
            <a:r>
              <a:rPr lang="zh-CN" altLang="en-US" sz="2400" dirty="0"/>
              <a:t>个对象作为初始的聚类中心，然后计算每个对象与各个种子聚类中心之间的距离，把每个对象分配给距离它最近的聚类中心。聚类中心以及分配给它们的对象就代表一个聚类。每分配一个样本，聚类的聚类中心会根据聚类中现有的对象被重新计算。这个过程将不断重复直到满足某个终止条件。终止条件可以是没有（或最小数目）对象被重新分配给不同的聚类，没有（或最小数目）聚类中心再发生变化，误差平方和局部最小。</a:t>
            </a:r>
          </a:p>
        </p:txBody>
      </p:sp>
    </p:spTree>
    <p:extLst>
      <p:ext uri="{BB962C8B-B14F-4D97-AF65-F5344CB8AC3E}">
        <p14:creationId xmlns:p14="http://schemas.microsoft.com/office/powerpoint/2010/main" val="288865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CD552A-7A60-4BF1-8783-9FAE8C5B6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2FB68CA-4D81-467F-96F4-425836757823}"/>
              </a:ext>
            </a:extLst>
          </p:cNvPr>
          <p:cNvGrpSpPr/>
          <p:nvPr/>
        </p:nvGrpSpPr>
        <p:grpSpPr>
          <a:xfrm>
            <a:off x="761057" y="706855"/>
            <a:ext cx="3017476" cy="584775"/>
            <a:chOff x="5668352" y="2133771"/>
            <a:chExt cx="3017476" cy="58477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057E67B-649D-4C85-8A7C-E6C7042DE97E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F9BBB5A-1C1E-4E55-A85B-B40FDE6CCE12}"/>
                </a:ext>
              </a:extLst>
            </p:cNvPr>
            <p:cNvSpPr txBox="1"/>
            <p:nvPr/>
          </p:nvSpPr>
          <p:spPr>
            <a:xfrm>
              <a:off x="6236118" y="2133771"/>
              <a:ext cx="24497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K-means</a:t>
              </a:r>
              <a:r>
                <a:rPr lang="zh-CN" altLang="en-US" sz="3200" dirty="0"/>
                <a:t>聚类</a:t>
              </a:r>
              <a:endParaRPr lang="en-US" altLang="zh-CN" sz="3200" dirty="0"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3B02FC0-384A-4A57-B980-0F72FF5A0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15064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3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1E24E0-9916-4E9E-8B25-026D27843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0" y="232000"/>
            <a:ext cx="1464825" cy="464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4F401C-A65F-4A26-8BDE-3780475E0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2137517"/>
            <a:ext cx="5333333" cy="40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C9E5CA-E270-4669-B64B-0A2C2129A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33" y="1924250"/>
            <a:ext cx="2400000" cy="18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49317A1-49BB-456C-A045-821C7F43E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333" y="1924250"/>
            <a:ext cx="2400000" cy="18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AB768D5-5CD7-4EB9-B5D7-2235B7F80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33" y="4337517"/>
            <a:ext cx="2400000" cy="180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1773905-0C67-452B-8E6A-CDCA74504D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333" y="4337517"/>
            <a:ext cx="2400000" cy="180000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B680AAC4-28CE-43D7-8A70-73938D2580A6}"/>
              </a:ext>
            </a:extLst>
          </p:cNvPr>
          <p:cNvGrpSpPr/>
          <p:nvPr/>
        </p:nvGrpSpPr>
        <p:grpSpPr>
          <a:xfrm>
            <a:off x="761057" y="706855"/>
            <a:ext cx="3017476" cy="584775"/>
            <a:chOff x="5668352" y="2133771"/>
            <a:chExt cx="3017476" cy="58477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64B4E82-0088-4003-862A-13DC29493A82}"/>
                </a:ext>
              </a:extLst>
            </p:cNvPr>
            <p:cNvSpPr/>
            <p:nvPr/>
          </p:nvSpPr>
          <p:spPr>
            <a:xfrm>
              <a:off x="5668352" y="2142275"/>
              <a:ext cx="567766" cy="5677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DD30539-5006-4184-A4B2-C48A536935F0}"/>
                </a:ext>
              </a:extLst>
            </p:cNvPr>
            <p:cNvSpPr txBox="1"/>
            <p:nvPr/>
          </p:nvSpPr>
          <p:spPr>
            <a:xfrm>
              <a:off x="6236118" y="2133771"/>
              <a:ext cx="24497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K-means</a:t>
              </a:r>
              <a:r>
                <a:rPr lang="zh-CN" altLang="en-US" sz="3200" dirty="0"/>
                <a:t>聚类</a:t>
              </a:r>
              <a:endParaRPr lang="en-US" altLang="zh-CN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287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字体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</TotalTime>
  <Words>609</Words>
  <Application>Microsoft Office PowerPoint</Application>
  <PresentationFormat>宽屏</PresentationFormat>
  <Paragraphs>105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微软雅黑</vt:lpstr>
      <vt:lpstr>Arial</vt:lpstr>
      <vt:lpstr>Calibri</vt:lpstr>
      <vt:lpstr>Calibri Light</vt:lpstr>
      <vt:lpstr>Office 主题​​</vt:lpstr>
      <vt:lpstr>Equation</vt:lpstr>
      <vt:lpstr>基于K-means的图像分割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闵 志鹏</dc:creator>
  <cp:lastModifiedBy>闵 志鹏</cp:lastModifiedBy>
  <cp:revision>100</cp:revision>
  <dcterms:created xsi:type="dcterms:W3CDTF">2019-12-19T06:19:47Z</dcterms:created>
  <dcterms:modified xsi:type="dcterms:W3CDTF">2019-12-29T11:36:22Z</dcterms:modified>
</cp:coreProperties>
</file>