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8" r:id="rId4"/>
    <p:sldId id="265" r:id="rId5"/>
    <p:sldId id="262" r:id="rId6"/>
    <p:sldId id="261" r:id="rId7"/>
    <p:sldId id="257" r:id="rId8"/>
    <p:sldId id="259" r:id="rId9"/>
    <p:sldId id="266" r:id="rId10"/>
    <p:sldId id="26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C4745-4344-436B-B816-2FC3CE92A23A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5E6F1A-7A63-4F6C-91CA-47D21F25098A}">
      <dgm:prSet custT="1"/>
      <dgm:spPr/>
      <dgm:t>
        <a:bodyPr/>
        <a:lstStyle/>
        <a:p>
          <a:r>
            <a:rPr lang="en-GB" sz="2400" b="1" i="0" u="none" dirty="0"/>
            <a:t>Model architecture:</a:t>
          </a:r>
          <a:r>
            <a:rPr lang="en-GB" sz="2400" i="1" dirty="0"/>
            <a:t> </a:t>
          </a:r>
          <a:r>
            <a:rPr lang="en-GB" sz="2400" i="1" dirty="0" err="1"/>
            <a:t>VoxCNN</a:t>
          </a:r>
          <a:r>
            <a:rPr lang="en-GB" sz="2400" i="1" dirty="0"/>
            <a:t> (voxels convolutional neural network) :  four volumetric convolutional blocks for extracting features (with a number of filters increasing from layer to layer), two deconvolutional layers with batch-norm and dropout for regularization and an output with SoftMax nonlinearity for classification </a:t>
          </a:r>
          <a:endParaRPr lang="en-US" sz="2400" i="1" dirty="0"/>
        </a:p>
      </dgm:t>
    </dgm:pt>
    <dgm:pt modelId="{AEC4859D-E2B6-41AF-B32B-777A014517EC}" type="parTrans" cxnId="{44B4D67B-C214-4AFE-9DF2-22FC9811D462}">
      <dgm:prSet/>
      <dgm:spPr/>
      <dgm:t>
        <a:bodyPr/>
        <a:lstStyle/>
        <a:p>
          <a:endParaRPr lang="en-US"/>
        </a:p>
      </dgm:t>
    </dgm:pt>
    <dgm:pt modelId="{30C53ABC-A854-422E-82F0-CDD49714BDB1}" type="sibTrans" cxnId="{44B4D67B-C214-4AFE-9DF2-22FC9811D462}">
      <dgm:prSet/>
      <dgm:spPr/>
      <dgm:t>
        <a:bodyPr/>
        <a:lstStyle/>
        <a:p>
          <a:endParaRPr lang="en-US"/>
        </a:p>
      </dgm:t>
    </dgm:pt>
    <dgm:pt modelId="{B1E1DB8C-06BA-4F57-9186-062F57DB0E05}">
      <dgm:prSet custT="1"/>
      <dgm:spPr/>
      <dgm:t>
        <a:bodyPr/>
        <a:lstStyle/>
        <a:p>
          <a:r>
            <a:rPr lang="en-GB" sz="2400" b="1" i="0" dirty="0"/>
            <a:t>Data set </a:t>
          </a:r>
          <a:r>
            <a:rPr lang="en-GB" sz="2400" i="0" dirty="0"/>
            <a:t>: </a:t>
          </a:r>
          <a:r>
            <a:rPr lang="en-GB" sz="2400" i="1" dirty="0"/>
            <a:t>subset of ADNI (Alzheimer’s Disease Neuroimaging Initiative ) structural MRI data that has been pre-processed with alignment and skull-stripping marked as “Spatially Normalized, Masked and N3 corrected T1 images”.</a:t>
          </a:r>
          <a:endParaRPr lang="en-US" sz="2400" i="1" dirty="0"/>
        </a:p>
      </dgm:t>
    </dgm:pt>
    <dgm:pt modelId="{E9014A6D-378F-48A6-9DB9-E00FB44F5A90}" type="parTrans" cxnId="{AB96495B-01E2-4513-A444-6F7F7E5EDE47}">
      <dgm:prSet/>
      <dgm:spPr/>
      <dgm:t>
        <a:bodyPr/>
        <a:lstStyle/>
        <a:p>
          <a:endParaRPr lang="en-US"/>
        </a:p>
      </dgm:t>
    </dgm:pt>
    <dgm:pt modelId="{D3FEDA6C-EA40-4124-8C5E-754E7C715CA1}" type="sibTrans" cxnId="{AB96495B-01E2-4513-A444-6F7F7E5EDE47}">
      <dgm:prSet/>
      <dgm:spPr/>
      <dgm:t>
        <a:bodyPr/>
        <a:lstStyle/>
        <a:p>
          <a:endParaRPr lang="en-US"/>
        </a:p>
      </dgm:t>
    </dgm:pt>
    <dgm:pt modelId="{A532E4F9-4867-4448-968F-474F0F85B788}" type="pres">
      <dgm:prSet presAssocID="{9A3C4745-4344-436B-B816-2FC3CE92A23A}" presName="vert0" presStyleCnt="0">
        <dgm:presLayoutVars>
          <dgm:dir/>
          <dgm:animOne val="branch"/>
          <dgm:animLvl val="lvl"/>
        </dgm:presLayoutVars>
      </dgm:prSet>
      <dgm:spPr/>
    </dgm:pt>
    <dgm:pt modelId="{07278887-E016-4E6D-B696-B02A5811591C}" type="pres">
      <dgm:prSet presAssocID="{815E6F1A-7A63-4F6C-91CA-47D21F25098A}" presName="thickLine" presStyleLbl="alignNode1" presStyleIdx="0" presStyleCnt="2"/>
      <dgm:spPr/>
    </dgm:pt>
    <dgm:pt modelId="{C7F731F7-A1EC-45B5-925F-54BDF5DEFD25}" type="pres">
      <dgm:prSet presAssocID="{815E6F1A-7A63-4F6C-91CA-47D21F25098A}" presName="horz1" presStyleCnt="0"/>
      <dgm:spPr/>
    </dgm:pt>
    <dgm:pt modelId="{B249AF17-197E-4FE0-BF33-16F1DA5B4095}" type="pres">
      <dgm:prSet presAssocID="{815E6F1A-7A63-4F6C-91CA-47D21F25098A}" presName="tx1" presStyleLbl="revTx" presStyleIdx="0" presStyleCnt="2"/>
      <dgm:spPr/>
    </dgm:pt>
    <dgm:pt modelId="{2112E929-9190-4A23-B33B-E5D3D5B1C12A}" type="pres">
      <dgm:prSet presAssocID="{815E6F1A-7A63-4F6C-91CA-47D21F25098A}" presName="vert1" presStyleCnt="0"/>
      <dgm:spPr/>
    </dgm:pt>
    <dgm:pt modelId="{8843923C-83D4-4C90-870F-28F54538E650}" type="pres">
      <dgm:prSet presAssocID="{B1E1DB8C-06BA-4F57-9186-062F57DB0E05}" presName="thickLine" presStyleLbl="alignNode1" presStyleIdx="1" presStyleCnt="2"/>
      <dgm:spPr/>
    </dgm:pt>
    <dgm:pt modelId="{961CB8E4-2334-4851-9348-C9D1559655A9}" type="pres">
      <dgm:prSet presAssocID="{B1E1DB8C-06BA-4F57-9186-062F57DB0E05}" presName="horz1" presStyleCnt="0"/>
      <dgm:spPr/>
    </dgm:pt>
    <dgm:pt modelId="{15C8FFB5-146C-4740-918F-B636B4984C22}" type="pres">
      <dgm:prSet presAssocID="{B1E1DB8C-06BA-4F57-9186-062F57DB0E05}" presName="tx1" presStyleLbl="revTx" presStyleIdx="1" presStyleCnt="2"/>
      <dgm:spPr/>
    </dgm:pt>
    <dgm:pt modelId="{582A5CEC-A2B3-43E4-9637-2E5614DD7915}" type="pres">
      <dgm:prSet presAssocID="{B1E1DB8C-06BA-4F57-9186-062F57DB0E05}" presName="vert1" presStyleCnt="0"/>
      <dgm:spPr/>
    </dgm:pt>
  </dgm:ptLst>
  <dgm:cxnLst>
    <dgm:cxn modelId="{AB96495B-01E2-4513-A444-6F7F7E5EDE47}" srcId="{9A3C4745-4344-436B-B816-2FC3CE92A23A}" destId="{B1E1DB8C-06BA-4F57-9186-062F57DB0E05}" srcOrd="1" destOrd="0" parTransId="{E9014A6D-378F-48A6-9DB9-E00FB44F5A90}" sibTransId="{D3FEDA6C-EA40-4124-8C5E-754E7C715CA1}"/>
    <dgm:cxn modelId="{44B4D67B-C214-4AFE-9DF2-22FC9811D462}" srcId="{9A3C4745-4344-436B-B816-2FC3CE92A23A}" destId="{815E6F1A-7A63-4F6C-91CA-47D21F25098A}" srcOrd="0" destOrd="0" parTransId="{AEC4859D-E2B6-41AF-B32B-777A014517EC}" sibTransId="{30C53ABC-A854-422E-82F0-CDD49714BDB1}"/>
    <dgm:cxn modelId="{1AEA557E-F78F-4E86-B6A2-902358656AD7}" type="presOf" srcId="{815E6F1A-7A63-4F6C-91CA-47D21F25098A}" destId="{B249AF17-197E-4FE0-BF33-16F1DA5B4095}" srcOrd="0" destOrd="0" presId="urn:microsoft.com/office/officeart/2008/layout/LinedList"/>
    <dgm:cxn modelId="{96BF6C93-C46A-42AC-8C6A-094D153FBB9B}" type="presOf" srcId="{9A3C4745-4344-436B-B816-2FC3CE92A23A}" destId="{A532E4F9-4867-4448-968F-474F0F85B788}" srcOrd="0" destOrd="0" presId="urn:microsoft.com/office/officeart/2008/layout/LinedList"/>
    <dgm:cxn modelId="{7C22379B-1510-4A41-B391-8AE62B9360A3}" type="presOf" srcId="{B1E1DB8C-06BA-4F57-9186-062F57DB0E05}" destId="{15C8FFB5-146C-4740-918F-B636B4984C22}" srcOrd="0" destOrd="0" presId="urn:microsoft.com/office/officeart/2008/layout/LinedList"/>
    <dgm:cxn modelId="{F5147C3A-48DF-4D23-866F-4CF80ED75D1E}" type="presParOf" srcId="{A532E4F9-4867-4448-968F-474F0F85B788}" destId="{07278887-E016-4E6D-B696-B02A5811591C}" srcOrd="0" destOrd="0" presId="urn:microsoft.com/office/officeart/2008/layout/LinedList"/>
    <dgm:cxn modelId="{06B7E18B-544D-4B95-A253-11D43CC7A43C}" type="presParOf" srcId="{A532E4F9-4867-4448-968F-474F0F85B788}" destId="{C7F731F7-A1EC-45B5-925F-54BDF5DEFD25}" srcOrd="1" destOrd="0" presId="urn:microsoft.com/office/officeart/2008/layout/LinedList"/>
    <dgm:cxn modelId="{D436A05C-5262-4970-A692-2C0569EEC590}" type="presParOf" srcId="{C7F731F7-A1EC-45B5-925F-54BDF5DEFD25}" destId="{B249AF17-197E-4FE0-BF33-16F1DA5B4095}" srcOrd="0" destOrd="0" presId="urn:microsoft.com/office/officeart/2008/layout/LinedList"/>
    <dgm:cxn modelId="{0417DD29-2ECC-4D83-B3F2-D6CA0EAD4124}" type="presParOf" srcId="{C7F731F7-A1EC-45B5-925F-54BDF5DEFD25}" destId="{2112E929-9190-4A23-B33B-E5D3D5B1C12A}" srcOrd="1" destOrd="0" presId="urn:microsoft.com/office/officeart/2008/layout/LinedList"/>
    <dgm:cxn modelId="{C61BC44C-8508-4B84-9470-9072CF5AFBD2}" type="presParOf" srcId="{A532E4F9-4867-4448-968F-474F0F85B788}" destId="{8843923C-83D4-4C90-870F-28F54538E650}" srcOrd="2" destOrd="0" presId="urn:microsoft.com/office/officeart/2008/layout/LinedList"/>
    <dgm:cxn modelId="{04F2E420-567F-4ADB-917A-70F72FF4B376}" type="presParOf" srcId="{A532E4F9-4867-4448-968F-474F0F85B788}" destId="{961CB8E4-2334-4851-9348-C9D1559655A9}" srcOrd="3" destOrd="0" presId="urn:microsoft.com/office/officeart/2008/layout/LinedList"/>
    <dgm:cxn modelId="{8FCF30C4-9DE1-4871-8522-BFDFC0B8023A}" type="presParOf" srcId="{961CB8E4-2334-4851-9348-C9D1559655A9}" destId="{15C8FFB5-146C-4740-918F-B636B4984C22}" srcOrd="0" destOrd="0" presId="urn:microsoft.com/office/officeart/2008/layout/LinedList"/>
    <dgm:cxn modelId="{E943E341-2E1C-4F06-A055-14DE09A03CE9}" type="presParOf" srcId="{961CB8E4-2334-4851-9348-C9D1559655A9}" destId="{582A5CEC-A2B3-43E4-9637-2E5614DD79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78887-E016-4E6D-B696-B02A5811591C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49AF17-197E-4FE0-BF33-16F1DA5B4095}">
      <dsp:nvSpPr>
        <dsp:cNvPr id="0" name=""/>
        <dsp:cNvSpPr/>
      </dsp:nvSpPr>
      <dsp:spPr>
        <a:xfrm>
          <a:off x="0" y="0"/>
          <a:ext cx="78867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u="none" kern="1200" dirty="0"/>
            <a:t>Model architecture:</a:t>
          </a:r>
          <a:r>
            <a:rPr lang="en-GB" sz="2400" i="1" kern="1200" dirty="0"/>
            <a:t> </a:t>
          </a:r>
          <a:r>
            <a:rPr lang="en-GB" sz="2400" i="1" kern="1200" dirty="0" err="1"/>
            <a:t>VoxCNN</a:t>
          </a:r>
          <a:r>
            <a:rPr lang="en-GB" sz="2400" i="1" kern="1200" dirty="0"/>
            <a:t> (voxels convolutional neural network) :  four volumetric convolutional blocks for extracting features (with a number of filters increasing from layer to layer), two deconvolutional layers with batch-norm and dropout for regularization and an output with SoftMax nonlinearity for classification </a:t>
          </a:r>
          <a:endParaRPr lang="en-US" sz="2400" i="1" kern="1200" dirty="0"/>
        </a:p>
      </dsp:txBody>
      <dsp:txXfrm>
        <a:off x="0" y="0"/>
        <a:ext cx="7886700" cy="2175669"/>
      </dsp:txXfrm>
    </dsp:sp>
    <dsp:sp modelId="{8843923C-83D4-4C90-870F-28F54538E650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C8FFB5-146C-4740-918F-B636B4984C22}">
      <dsp:nvSpPr>
        <dsp:cNvPr id="0" name=""/>
        <dsp:cNvSpPr/>
      </dsp:nvSpPr>
      <dsp:spPr>
        <a:xfrm>
          <a:off x="0" y="2175669"/>
          <a:ext cx="78867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Data set </a:t>
          </a:r>
          <a:r>
            <a:rPr lang="en-GB" sz="2400" i="0" kern="1200" dirty="0"/>
            <a:t>: </a:t>
          </a:r>
          <a:r>
            <a:rPr lang="en-GB" sz="2400" i="1" kern="1200" dirty="0"/>
            <a:t>subset of ADNI (Alzheimer’s Disease Neuroimaging Initiative ) structural MRI data that has been pre-processed with alignment and skull-stripping marked as “Spatially Normalized, Masked and N3 corrected T1 images”.</a:t>
          </a:r>
          <a:endParaRPr lang="en-US" sz="2400" i="1" kern="1200" dirty="0"/>
        </a:p>
      </dsp:txBody>
      <dsp:txXfrm>
        <a:off x="0" y="2175669"/>
        <a:ext cx="78867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6D4A2-2FAA-40D9-A4EE-200BA4FD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C37ED-4F8B-4E1B-B547-35375BAA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5FF64-5DCD-4F73-938E-5F324490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E257E-5399-42D0-ADF3-96864879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364ED-E837-438C-91E0-A1ECCA1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6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CAA9-4D12-4B0C-AD00-7EC7E1B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40567-B51E-47D4-A750-A032DE85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F5186-1A28-4D45-A2F8-A26C5234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FE145-8046-4653-890C-0E1AE96F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41F1D-9D89-493C-B2D9-4414C2DA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3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C48A3E-5658-4149-82D0-19BAF1560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86B1F-2BDA-4944-BD36-EB4125BC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5AD02-18B0-4A6A-A655-9AD2079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EF5D-5DBD-4C46-A1B8-49F25E73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849D7-DC56-47F0-B149-E88F5011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8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49-57FB-4613-8C26-1A9C54F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4190E-C4B0-4D47-933D-28C69D0D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3AE6-BE80-4EBF-B824-AAA24C05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1D047-17B9-4154-94BF-98052692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465A6-99F7-45A3-9E29-9AB5366C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9187-387A-47E8-AF37-D64C379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B8D0B-F838-464A-9707-FAFF85FA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88563-39E4-4477-BEA8-D56C83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DC8D0-6FC9-4E27-8D23-F192F881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4AA7D-0463-4F16-9FD9-C6AF1A6F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0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4D4F-3BDA-4B78-B774-15DCC96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5A01-0104-4B11-8B7B-BFF788F4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2825B-6061-4946-916A-1BF3AF5A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3C890-D2FD-4E2F-A252-7C0D2C6A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E0939-5682-4D91-B1C0-9955193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E5E6D-811F-4D4C-AB06-C4BF53DF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3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0AB6-08E3-4FAA-A5AA-A47209C2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6DC4F-8D98-43F7-9076-EF9BB77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ED53D-35A6-4DE3-BF13-DBEAE9A9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CB4F1-3A97-4115-BD84-828054DCC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38F8F-668F-401A-8A22-8416BDB9E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A2F3C-C772-4630-A59F-60C6D9A6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F1106-8F65-4E20-B15A-31A53E8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3D68A-10CD-41DB-BD5D-15B9160E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1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3EDB-A2FB-4FAD-ADCA-AC491A8F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4644A2-B16E-45AC-98DA-61DE526E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62D12-7927-4059-A333-BCDACF4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81D4B-8046-4382-A2AD-12385869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2553C-9C81-471A-859E-6201E86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44C8B-0E5D-42CF-8585-A161012F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9BD07-97D9-491F-8FBE-ADCA098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24D2-EC10-4C62-A29A-20025E33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3B255-B8D6-4193-AAFC-82550506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1F1EE-7046-4D4C-BFB4-E7E990C0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971D9-7AAB-4C65-87BE-28836BFB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288F-0F48-403D-969E-7618A2B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4C9D1-CE8A-44EA-88F0-D3E4151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2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88C6E-AC58-4990-97CD-A052689A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E4A3B-4064-4C9E-B1C3-2285C756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01414-D517-469D-8FEF-105ADC5B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5511C-B0B5-43A8-A272-F7BABAE3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E3B97-DFF2-409E-8F14-B6670A6A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5A63B-F581-4BC4-8963-557EEA6D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6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D6848-6212-4636-982D-61515253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99807-5FD0-4410-80D2-45E5EC90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6BD49-7CA8-4285-8017-3ECF75ECC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D4945-B55A-4F38-BC4F-3D050DA5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F6E43-084A-4546-88E8-5156D0EB4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81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lilanpe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fast.ai/t/images-normalization/4058" TargetMode="External"/><Relationship Id="rId3" Type="http://schemas.openxmlformats.org/officeDocument/2006/relationships/hyperlink" Target="http://nipy.org/nibabel/gettingstarted.html" TargetMode="External"/><Relationship Id="rId7" Type="http://schemas.openxmlformats.org/officeDocument/2006/relationships/hyperlink" Target="https://scikit-learn.org/stable/modules/classes.html#module-sklearn.model_selection" TargetMode="External"/><Relationship Id="rId2" Type="http://schemas.openxmlformats.org/officeDocument/2006/relationships/hyperlink" Target="https://arxiv.org/abs/1701.066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layers/convolutional/" TargetMode="External"/><Relationship Id="rId5" Type="http://schemas.openxmlformats.org/officeDocument/2006/relationships/hyperlink" Target="https://ida.loni.usc.edu/login.jsp" TargetMode="External"/><Relationship Id="rId10" Type="http://schemas.openxmlformats.org/officeDocument/2006/relationships/image" Target="../media/image2.emf"/><Relationship Id="rId4" Type="http://schemas.openxmlformats.org/officeDocument/2006/relationships/hyperlink" Target="https://devblogs.nvidia.com/nvidia-docker-gpu-server-application-deployment-made-easy/" TargetMode="External"/><Relationship Id="rId9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a3a7e-aiCKENwKsAzVf2AOfQWq7y-yOR" TargetMode="External"/><Relationship Id="rId2" Type="http://schemas.openxmlformats.org/officeDocument/2006/relationships/hyperlink" Target="https://github.com/lilanpei/ADN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hyperlink" Target="https://drive.google.com/open?id=1u3iTdCJqyZqMkFZCi_neXH9tBslGbA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531" y="1395412"/>
            <a:ext cx="7772400" cy="14700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[ISPR][Final Project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b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for 3D brain MRI classification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altLang="zh-CN" sz="4000" i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Lanpei</a:t>
            </a:r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</a:t>
            </a:r>
          </a:p>
          <a:p>
            <a:r>
              <a:rPr lang="en-US" altLang="zh-CN" sz="4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lilanpei@gmail.com</a:t>
            </a:r>
            <a:endParaRPr lang="en-US" altLang="zh-CN" sz="24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915531" y="3142824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6CCD-5527-4C15-B6B5-3468A550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48761"/>
            <a:ext cx="7886700" cy="58517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4E0B-13AB-43E6-A605-2EAEDD0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41" y="878704"/>
            <a:ext cx="9320511" cy="5439267"/>
          </a:xfrm>
        </p:spPr>
        <p:txBody>
          <a:bodyPr>
            <a:noAutofit/>
          </a:bodyPr>
          <a:lstStyle/>
          <a:p>
            <a:r>
              <a:rPr lang="en-GB" sz="2400" i="1" dirty="0"/>
              <a:t>Residual and Plain Convolutional Neural Networks for 3D Brain MRI Classification : </a:t>
            </a:r>
            <a:r>
              <a:rPr lang="en-GB" sz="2400" i="1" dirty="0">
                <a:hlinkClick r:id="rId2"/>
              </a:rPr>
              <a:t>https://arxiv.org/abs/1701.06643 </a:t>
            </a:r>
            <a:endParaRPr lang="en-GB" sz="2400" i="1" dirty="0"/>
          </a:p>
          <a:p>
            <a:r>
              <a:rPr lang="en-US" altLang="zh-CN" sz="2400" i="1" dirty="0" err="1"/>
              <a:t>Nibabel</a:t>
            </a:r>
            <a:r>
              <a:rPr lang="en-US" altLang="zh-CN" sz="2400" i="1" dirty="0"/>
              <a:t> : </a:t>
            </a:r>
            <a:r>
              <a:rPr lang="en-US" altLang="zh-CN" sz="2400" i="1" dirty="0">
                <a:hlinkClick r:id="rId3"/>
              </a:rPr>
              <a:t>http://nipy.org/nibabel/gettingstarted.html</a:t>
            </a:r>
            <a:endParaRPr lang="en-US" altLang="zh-CN" sz="2400" i="1" dirty="0"/>
          </a:p>
          <a:p>
            <a:r>
              <a:rPr lang="en-US" altLang="zh-CN" sz="2400" i="1" dirty="0"/>
              <a:t>Nvidia-docker: </a:t>
            </a:r>
            <a:r>
              <a:rPr lang="en-US" altLang="zh-CN" sz="2400" i="1" dirty="0">
                <a:hlinkClick r:id="rId4"/>
              </a:rPr>
              <a:t>https://devblogs.nvidia.com/nvidia-docker-gpu-server-application-deployment-made-easy/</a:t>
            </a:r>
            <a:endParaRPr lang="en-US" altLang="zh-CN" sz="2400" i="1" dirty="0"/>
          </a:p>
          <a:p>
            <a:r>
              <a:rPr lang="en-US" altLang="zh-CN" sz="2400" i="1" dirty="0"/>
              <a:t>ADNI:  </a:t>
            </a:r>
            <a:r>
              <a:rPr lang="en-US" altLang="zh-CN" sz="2400" i="1" dirty="0">
                <a:hlinkClick r:id="rId5"/>
              </a:rPr>
              <a:t>https://ida.loni.usc.edu/login.jsp</a:t>
            </a:r>
            <a:endParaRPr lang="en-US" altLang="zh-CN" sz="2400" i="1" dirty="0"/>
          </a:p>
          <a:p>
            <a:r>
              <a:rPr lang="en-US" altLang="zh-CN" sz="2400" i="1" dirty="0" err="1"/>
              <a:t>Keras</a:t>
            </a:r>
            <a:r>
              <a:rPr lang="en-US" altLang="zh-CN" sz="2400" i="1" dirty="0"/>
              <a:t>: </a:t>
            </a:r>
            <a:r>
              <a:rPr lang="en-US" altLang="zh-CN" sz="2400" i="1" dirty="0">
                <a:hlinkClick r:id="rId6"/>
              </a:rPr>
              <a:t>https://keras.io/layers/convolutional/</a:t>
            </a:r>
            <a:endParaRPr lang="en-GB" sz="2400" i="1" dirty="0"/>
          </a:p>
          <a:p>
            <a:r>
              <a:rPr lang="en-GB" sz="2400" i="1" dirty="0"/>
              <a:t>About </a:t>
            </a:r>
            <a:r>
              <a:rPr lang="en-GB" sz="2400" i="1" dirty="0" err="1"/>
              <a:t>KFold</a:t>
            </a:r>
            <a:r>
              <a:rPr lang="en-GB" sz="2400" i="1" dirty="0"/>
              <a:t> splitting: </a:t>
            </a:r>
            <a:r>
              <a:rPr lang="en-GB" sz="2400" i="1" dirty="0">
                <a:hlinkClick r:id="rId7"/>
              </a:rPr>
              <a:t>https://scikit-learn.org/stable/modules/classes.html#module-sklearn.model_selection</a:t>
            </a:r>
            <a:endParaRPr lang="en-GB" sz="2400" i="1" dirty="0"/>
          </a:p>
          <a:p>
            <a:r>
              <a:rPr lang="en-GB" sz="2400" i="1" dirty="0"/>
              <a:t>About  3D Image Normalization and </a:t>
            </a:r>
            <a:r>
              <a:rPr lang="en-GB" sz="2400" i="1" dirty="0" err="1"/>
              <a:t>standardization:</a:t>
            </a:r>
            <a:r>
              <a:rPr lang="en-GB" sz="2400" i="1" dirty="0" err="1">
                <a:hlinkClick r:id="rId8"/>
              </a:rPr>
              <a:t>https</a:t>
            </a:r>
            <a:r>
              <a:rPr lang="en-GB" sz="2400" i="1" dirty="0">
                <a:hlinkClick r:id="rId8"/>
              </a:rPr>
              <a:t>://forums.fast.ai/t/images-normalization/4058</a:t>
            </a:r>
            <a:endParaRPr lang="en-GB" sz="2400" i="1" dirty="0"/>
          </a:p>
          <a:p>
            <a:r>
              <a:rPr lang="en-GB" sz="2400" i="1" dirty="0"/>
              <a:t>About utilities: </a:t>
            </a:r>
            <a:r>
              <a:rPr lang="en-GB" sz="2400" i="1" dirty="0">
                <a:hlinkClick r:id="rId7"/>
              </a:rPr>
              <a:t>https://github.com/alleboudy/CodeSnippets/blob/master/LeboudyDLProjectOrganization/utilities.py</a:t>
            </a:r>
            <a:endParaRPr lang="en-GB" sz="2400" i="1" dirty="0"/>
          </a:p>
        </p:txBody>
      </p:sp>
      <p:sp>
        <p:nvSpPr>
          <p:cNvPr id="5" name="Parallelogramma 5">
            <a:extLst>
              <a:ext uri="{FF2B5EF4-FFF2-40B4-BE49-F238E27FC236}">
                <a16:creationId xmlns:a16="http://schemas.microsoft.com/office/drawing/2014/main" id="{B744FE22-539E-4E19-9980-7A9A732B3D10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6" name="Immagine 6" descr="cherubino_pant541.eps">
            <a:extLst>
              <a:ext uri="{FF2B5EF4-FFF2-40B4-BE49-F238E27FC236}">
                <a16:creationId xmlns:a16="http://schemas.microsoft.com/office/drawing/2014/main" id="{C4DE3514-55E5-45CD-A745-B0CCEB80B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7" name="Immagine 7" descr="logo_white.eps">
            <a:extLst>
              <a:ext uri="{FF2B5EF4-FFF2-40B4-BE49-F238E27FC236}">
                <a16:creationId xmlns:a16="http://schemas.microsoft.com/office/drawing/2014/main" id="{57F39BDF-BD57-4B99-A5C6-420031847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8" name="直接连接符 7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640664" y="749972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65716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Thank you !</a:t>
            </a:r>
          </a:p>
        </p:txBody>
      </p:sp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直接连接符 8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571500" y="3716082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43349-D921-484B-B9D6-C85EFC41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692"/>
            <a:ext cx="7886700" cy="126805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graphicFrame>
        <p:nvGraphicFramePr>
          <p:cNvPr id="20" name="内容占位符 2">
            <a:extLst>
              <a:ext uri="{FF2B5EF4-FFF2-40B4-BE49-F238E27FC236}">
                <a16:creationId xmlns:a16="http://schemas.microsoft.com/office/drawing/2014/main" id="{1B7D5D5A-3AAE-4DFF-988E-8172FAB45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880398"/>
              </p:ext>
            </p:extLst>
          </p:nvPr>
        </p:nvGraphicFramePr>
        <p:xfrm>
          <a:off x="628650" y="140275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Parallelogramma 5">
            <a:extLst>
              <a:ext uri="{FF2B5EF4-FFF2-40B4-BE49-F238E27FC236}">
                <a16:creationId xmlns:a16="http://schemas.microsoft.com/office/drawing/2014/main" id="{D1FF0D3F-A8CB-4ABF-AAE4-B504A112CD98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22" name="Immagine 6" descr="cherubino_pant541.eps">
            <a:extLst>
              <a:ext uri="{FF2B5EF4-FFF2-40B4-BE49-F238E27FC236}">
                <a16:creationId xmlns:a16="http://schemas.microsoft.com/office/drawing/2014/main" id="{DA96E04B-0BD4-433B-81E1-A5A5A742D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23" name="Immagine 7" descr="logo_white.eps">
            <a:extLst>
              <a:ext uri="{FF2B5EF4-FFF2-40B4-BE49-F238E27FC236}">
                <a16:creationId xmlns:a16="http://schemas.microsoft.com/office/drawing/2014/main" id="{E7E73084-A67D-4780-9619-8BCC4D3A8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85EF70-7FC9-460E-9BBB-D412C5DD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07" y="816211"/>
            <a:ext cx="3590778" cy="1001748"/>
          </a:xfrm>
        </p:spPr>
        <p:txBody>
          <a:bodyPr>
            <a:normAutofit/>
          </a:bodyPr>
          <a:lstStyle/>
          <a:p>
            <a:r>
              <a:rPr lang="en-US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VoxCNN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summary </a:t>
            </a:r>
            <a:endParaRPr lang="en-GB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FDD6FC0-807F-4DFE-A722-1BD1E808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019" y="-108355"/>
            <a:ext cx="4461181" cy="69540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Layer (type)                 Output Shape              Param #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=================================================================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conv3d_1 (Conv3D)            (None, 110, 110, 110, 8)  224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conv3d_2 (Conv3D)            (None, 110, 110, 110, 8)  1736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max_pooling3d_1 (MaxPooling3 (None, 55, 55, 55, 8)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conv3d_3 (Conv3D)            (None, 55, 55, 55, 16)    3472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conv3d_4 (Conv3D)            (None, 55, 55, 55, 16)    6928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max_pooling3d_2 (MaxPooling3 (None, 27, 27, 27, 16)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conv3d_5 (Conv3D)            (None, 27, 27, 27, 32)    13856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conv3d_6 (Conv3D)            (None, 27, 27, 27, 32)    27680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conv3d_7 (Conv3D)            (None, 27, 27, 27, 32)    27680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max_pooling3d_3 (MaxPooling3 (None, 13, 13, 13, 32)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conv3d_8 (Conv3D)            (None, 13, 13, 13, 64)    55360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conv3d_9 (Conv3D)            (None, 13, 13, 13, 64)    110656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conv3d_10 (Conv3D)           (None, 13, 13, 13, 64)    110656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max_pooling3d_4 (MaxPooling3 (None, 6, 6, 6, 64)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flatten_1 (Flatten)          (None, 13824)      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dense_1 (Dense)              (None, 128)               1769600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batch_normalization_1 (Batch (None, 128)               512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dropout_1 (Dropout)          (None, 128)               0  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dense_2 (Dense)              (None, 64)                8256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dense_3 (Dense)              (None, 2)                 130       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=================================================================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Total params: 2,136,746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Trainable params: 2,136,490</a:t>
            </a:r>
            <a:br>
              <a:rPr lang="en-US" altLang="zh-CN" sz="1000" dirty="0">
                <a:solidFill>
                  <a:schemeClr val="tx1"/>
                </a:solidFill>
              </a:rPr>
            </a:br>
            <a:r>
              <a:rPr lang="en-US" altLang="zh-CN" sz="1000" dirty="0">
                <a:solidFill>
                  <a:schemeClr val="tx1"/>
                </a:solidFill>
              </a:rPr>
              <a:t>Non-trainable params: 256</a:t>
            </a:r>
            <a:br>
              <a:rPr lang="en-US" altLang="zh-CN" sz="1050" dirty="0">
                <a:solidFill>
                  <a:schemeClr val="tx1"/>
                </a:solidFill>
              </a:rPr>
            </a:br>
            <a:r>
              <a:rPr lang="en-US" altLang="zh-CN" sz="1050" dirty="0">
                <a:solidFill>
                  <a:schemeClr val="tx1"/>
                </a:solidFill>
              </a:rPr>
              <a:t>_________________________________________________________________</a:t>
            </a:r>
            <a:br>
              <a:rPr lang="en-US" altLang="zh-CN" sz="900" dirty="0">
                <a:solidFill>
                  <a:schemeClr val="tx1"/>
                </a:solidFill>
              </a:rPr>
            </a:br>
            <a:endParaRPr lang="en-US" altLang="zh-CN" sz="900" dirty="0">
              <a:solidFill>
                <a:schemeClr val="tx1"/>
              </a:solidFill>
            </a:endParaRPr>
          </a:p>
          <a:p>
            <a:endParaRPr lang="en-GB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B5352-FCCF-4797-9C9E-DB3BF058FDBB}"/>
              </a:ext>
            </a:extLst>
          </p:cNvPr>
          <p:cNvSpPr txBox="1"/>
          <p:nvPr/>
        </p:nvSpPr>
        <p:spPr>
          <a:xfrm>
            <a:off x="296008" y="2187556"/>
            <a:ext cx="4445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Training parameters </a:t>
            </a:r>
            <a:r>
              <a:rPr lang="en-US" altLang="zh-CN" sz="2400" i="1" dirty="0"/>
              <a:t>: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Optimizer: </a:t>
            </a:r>
            <a:r>
              <a:rPr lang="en-GB" sz="2400" i="1" dirty="0" err="1"/>
              <a:t>AdaM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Learning rate : 27*1e-6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Batch size 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No. </a:t>
            </a:r>
            <a:r>
              <a:rPr lang="en-US" altLang="zh-CN" sz="2400" i="1" dirty="0"/>
              <a:t>o</a:t>
            </a:r>
            <a:r>
              <a:rPr lang="en-GB" sz="2400" i="1" dirty="0"/>
              <a:t>f epochs : 150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9B6D2B-C64F-4B05-85D5-56EF3786AFBE}"/>
              </a:ext>
            </a:extLst>
          </p:cNvPr>
          <p:cNvSpPr txBox="1"/>
          <p:nvPr/>
        </p:nvSpPr>
        <p:spPr>
          <a:xfrm>
            <a:off x="296009" y="4437139"/>
            <a:ext cx="444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C</a:t>
            </a:r>
            <a:r>
              <a:rPr lang="en-US" altLang="zh-CN" sz="2400" i="1" dirty="0"/>
              <a:t>ross validation parameters :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No. of folds : 5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E91FB-0203-4DCE-A98A-20B3401A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122524"/>
            <a:ext cx="7886700" cy="1325563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097A1-FDDA-442A-9DB9-77D737F4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1" y="1448087"/>
            <a:ext cx="798957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/>
              <a:t>The dataset has 227 images of four classes: </a:t>
            </a:r>
          </a:p>
          <a:p>
            <a:r>
              <a:rPr lang="en-GB" sz="2400" i="1" dirty="0"/>
              <a:t>50 of Alzheimer’s Disease (AD) patients, </a:t>
            </a:r>
          </a:p>
          <a:p>
            <a:r>
              <a:rPr lang="en-GB" sz="2400" i="1" dirty="0"/>
              <a:t>39 of Late Mild Cognitive Impairment (LMCI),</a:t>
            </a:r>
          </a:p>
          <a:p>
            <a:r>
              <a:rPr lang="en-GB" sz="2400" i="1" dirty="0"/>
              <a:t>77 of Early Mild Cognitive Impairment (EMCI),</a:t>
            </a:r>
          </a:p>
          <a:p>
            <a:r>
              <a:rPr lang="en-GB" sz="2400" i="1" dirty="0"/>
              <a:t>61 of Normal Cohort (NC)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i="1" dirty="0"/>
              <a:t>There are six binary (one-versus-one) classification tasks for these four classes.</a:t>
            </a:r>
          </a:p>
          <a:p>
            <a:pPr marL="0" indent="0">
              <a:buNone/>
            </a:pPr>
            <a:r>
              <a:rPr lang="en-GB" sz="2400" i="1" dirty="0"/>
              <a:t>All of the images are stored as voxel intensity values in 3D tensor of shape (110, 110, 110).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arallelogramma 5">
            <a:extLst>
              <a:ext uri="{FF2B5EF4-FFF2-40B4-BE49-F238E27FC236}">
                <a16:creationId xmlns:a16="http://schemas.microsoft.com/office/drawing/2014/main" id="{013CBE97-5E09-469A-8DE9-EEAAB2893E01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5" name="Immagine 6" descr="cherubino_pant541.eps">
            <a:extLst>
              <a:ext uri="{FF2B5EF4-FFF2-40B4-BE49-F238E27FC236}">
                <a16:creationId xmlns:a16="http://schemas.microsoft.com/office/drawing/2014/main" id="{FAA2ED94-B8C2-42E8-8E8F-722DC7B8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6" name="Immagine 7" descr="logo_white.eps">
            <a:extLst>
              <a:ext uri="{FF2B5EF4-FFF2-40B4-BE49-F238E27FC236}">
                <a16:creationId xmlns:a16="http://schemas.microsoft.com/office/drawing/2014/main" id="{EA1D5276-8BAF-4757-A724-26CACAB63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7" name="直接连接符 6">
            <a:extLst>
              <a:ext uri="{FF2B5EF4-FFF2-40B4-BE49-F238E27FC236}">
                <a16:creationId xmlns:a16="http://schemas.microsoft.com/office/drawing/2014/main" id="{24FCDA4F-1102-46CA-8B7A-412D820A6321}"/>
              </a:ext>
            </a:extLst>
          </p:cNvPr>
          <p:cNvSpPr/>
          <p:nvPr/>
        </p:nvSpPr>
        <p:spPr>
          <a:xfrm>
            <a:off x="731520" y="1229617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57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D45529-C816-4E42-BFC5-713512D2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61"/>
            <a:ext cx="8229600" cy="921770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results 1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1F9DA-0180-4761-BCBA-3AE00A05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808" y="792643"/>
            <a:ext cx="4021688" cy="2268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1D486-8552-410B-A2FF-82916A7618AE}"/>
              </a:ext>
            </a:extLst>
          </p:cNvPr>
          <p:cNvSpPr txBox="1"/>
          <p:nvPr/>
        </p:nvSpPr>
        <p:spPr>
          <a:xfrm>
            <a:off x="175906" y="3760389"/>
            <a:ext cx="4393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</a:t>
            </a:r>
            <a:r>
              <a:rPr lang="en-US" altLang="zh-CN" i="1" dirty="0"/>
              <a:t>ROC_AUC : [mean] ± [std]</a:t>
            </a:r>
          </a:p>
          <a:p>
            <a:endParaRPr lang="en-US" altLang="zh-CN" dirty="0"/>
          </a:p>
          <a:p>
            <a:r>
              <a:rPr lang="en-US" altLang="zh-CN" i="1" dirty="0"/>
              <a:t>AD vs NC : [0.87538462] ± [0.06169398]</a:t>
            </a:r>
            <a:br>
              <a:rPr lang="en-US" altLang="zh-CN" i="1" dirty="0"/>
            </a:br>
            <a:r>
              <a:rPr lang="en-US" altLang="zh-CN" i="1" dirty="0"/>
              <a:t>AD vs EMCI : [0.65433333] ± [0.05580634]</a:t>
            </a:r>
            <a:br>
              <a:rPr lang="en-US" altLang="zh-CN" i="1" dirty="0"/>
            </a:br>
            <a:r>
              <a:rPr lang="en-US" altLang="zh-CN" i="1" dirty="0"/>
              <a:t>AD vs LMCI : [0.76464286] ± [0.06621509]</a:t>
            </a:r>
            <a:br>
              <a:rPr lang="en-US" altLang="zh-CN" i="1" dirty="0"/>
            </a:br>
            <a:r>
              <a:rPr lang="en-US" altLang="zh-CN" i="1" dirty="0"/>
              <a:t>LMCI vs NC : [0.66934524] ± [0.05654292]</a:t>
            </a:r>
            <a:br>
              <a:rPr lang="en-US" altLang="zh-CN" i="1" dirty="0"/>
            </a:br>
            <a:r>
              <a:rPr lang="en-US" altLang="zh-CN" i="1" dirty="0"/>
              <a:t>LMCI vs EMCI : [0.51897321] ± [0.15433192]</a:t>
            </a:r>
            <a:br>
              <a:rPr lang="en-US" altLang="zh-CN" i="1" dirty="0"/>
            </a:br>
            <a:r>
              <a:rPr lang="en-US" altLang="zh-CN" i="1" dirty="0"/>
              <a:t>EMCI vs NC : [0.49821581] ± [0.0859987]</a:t>
            </a:r>
            <a:endParaRPr lang="en-GB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4DB5BB-2FAE-4B93-B7C3-51DDD5D0CD39}"/>
              </a:ext>
            </a:extLst>
          </p:cNvPr>
          <p:cNvSpPr txBox="1"/>
          <p:nvPr/>
        </p:nvSpPr>
        <p:spPr>
          <a:xfrm>
            <a:off x="4569802" y="3763437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        evaluation acc : [mean] ± [std]</a:t>
            </a:r>
          </a:p>
          <a:p>
            <a:endParaRPr lang="en-US" altLang="zh-CN" dirty="0"/>
          </a:p>
          <a:p>
            <a:r>
              <a:rPr lang="en-US" altLang="zh-CN" i="1" dirty="0"/>
              <a:t>AD vs NC : [0.74743083] ± [0.1340696]</a:t>
            </a:r>
            <a:br>
              <a:rPr lang="en-US" altLang="zh-CN" i="1" dirty="0"/>
            </a:br>
            <a:r>
              <a:rPr lang="en-US" altLang="zh-CN" i="1" dirty="0"/>
              <a:t>AD vs EMCI : [0.62246155] ± [0.11438376]</a:t>
            </a:r>
            <a:br>
              <a:rPr lang="en-US" altLang="zh-CN" i="1" dirty="0"/>
            </a:br>
            <a:r>
              <a:rPr lang="en-US" altLang="zh-CN" i="1" dirty="0"/>
              <a:t>AD vs LMCI : [0.5398693] ± [0.08587749]</a:t>
            </a:r>
            <a:br>
              <a:rPr lang="en-US" altLang="zh-CN" i="1" dirty="0"/>
            </a:br>
            <a:r>
              <a:rPr lang="en-US" altLang="zh-CN" i="1" dirty="0"/>
              <a:t>LMCI vs NC : [0.53092732] ± [0.10495938]</a:t>
            </a:r>
            <a:br>
              <a:rPr lang="en-US" altLang="zh-CN" i="1" dirty="0"/>
            </a:br>
            <a:r>
              <a:rPr lang="en-US" altLang="zh-CN" i="1" dirty="0"/>
              <a:t>LMCI vs EMCI : [0.66389989] ± [0.01105777]</a:t>
            </a:r>
            <a:br>
              <a:rPr lang="en-US" altLang="zh-CN" i="1" dirty="0"/>
            </a:br>
            <a:r>
              <a:rPr lang="en-US" altLang="zh-CN" i="1" dirty="0"/>
              <a:t>EMCI vs NC : [0.5365353] ± [0.04308016]</a:t>
            </a:r>
          </a:p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190534-9150-4876-8ADE-A964B5CD412E}"/>
              </a:ext>
            </a:extLst>
          </p:cNvPr>
          <p:cNvSpPr txBox="1"/>
          <p:nvPr/>
        </p:nvSpPr>
        <p:spPr>
          <a:xfrm>
            <a:off x="628650" y="1918112"/>
            <a:ext cx="290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Results from paper 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3B67A-27C0-4FF3-A31D-F0A8E2DD7C79}"/>
              </a:ext>
            </a:extLst>
          </p:cNvPr>
          <p:cNvSpPr txBox="1"/>
          <p:nvPr/>
        </p:nvSpPr>
        <p:spPr>
          <a:xfrm>
            <a:off x="2372854" y="3186740"/>
            <a:ext cx="48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Results from my implementation :</a:t>
            </a:r>
          </a:p>
        </p:txBody>
      </p:sp>
      <p:sp>
        <p:nvSpPr>
          <p:cNvPr id="10" name="Parallelogramma 5">
            <a:extLst>
              <a:ext uri="{FF2B5EF4-FFF2-40B4-BE49-F238E27FC236}">
                <a16:creationId xmlns:a16="http://schemas.microsoft.com/office/drawing/2014/main" id="{0CE4E704-2778-4066-8BC0-4B67AA50DAF5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11" name="Immagine 6" descr="cherubino_pant541.eps">
            <a:extLst>
              <a:ext uri="{FF2B5EF4-FFF2-40B4-BE49-F238E27FC236}">
                <a16:creationId xmlns:a16="http://schemas.microsoft.com/office/drawing/2014/main" id="{E535E71B-5C19-4E65-8C15-0BCF22358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12" name="Immagine 7" descr="logo_white.eps">
            <a:extLst>
              <a:ext uri="{FF2B5EF4-FFF2-40B4-BE49-F238E27FC236}">
                <a16:creationId xmlns:a16="http://schemas.microsoft.com/office/drawing/2014/main" id="{DE85CBF6-8737-42D9-BBDE-58478F5DB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A446B21A-DA5C-4BEF-9C0E-4ED054BE2600}"/>
              </a:ext>
            </a:extLst>
          </p:cNvPr>
          <p:cNvSpPr/>
          <p:nvPr/>
        </p:nvSpPr>
        <p:spPr>
          <a:xfrm>
            <a:off x="628650" y="3060973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2D0A-6F5A-4821-9A0D-BED96992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70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results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B5BFD-180E-4FBC-944A-930B84889E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7707"/>
            <a:ext cx="4481316" cy="32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FAE866-1283-4EB4-9682-2F0D0707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" y="1827707"/>
            <a:ext cx="4501195" cy="32025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0AFA920-8200-4195-BBB2-DEFBDC9A467F}"/>
              </a:ext>
            </a:extLst>
          </p:cNvPr>
          <p:cNvSpPr txBox="1"/>
          <p:nvPr/>
        </p:nvSpPr>
        <p:spPr>
          <a:xfrm>
            <a:off x="70805" y="5206368"/>
            <a:ext cx="43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ROC AUC plot for AD vs Normal classification of </a:t>
            </a:r>
            <a:r>
              <a:rPr lang="en-GB" dirty="0" err="1"/>
              <a:t>ResNet</a:t>
            </a:r>
            <a:r>
              <a:rPr lang="en-GB" dirty="0"/>
              <a:t>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F9D7F5-786E-4793-BDCF-93DC721A0649}"/>
              </a:ext>
            </a:extLst>
          </p:cNvPr>
          <p:cNvSpPr txBox="1"/>
          <p:nvPr/>
        </p:nvSpPr>
        <p:spPr>
          <a:xfrm>
            <a:off x="4664663" y="5206367"/>
            <a:ext cx="43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ROC AUC plot for AD vs Normal classification of </a:t>
            </a:r>
            <a:r>
              <a:rPr lang="en-GB" dirty="0" err="1"/>
              <a:t>VoxCNN</a:t>
            </a:r>
            <a:r>
              <a:rPr lang="en-GB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CF5FD2-C616-41E5-BEF1-B2C8AF38B474}"/>
              </a:ext>
            </a:extLst>
          </p:cNvPr>
          <p:cNvSpPr txBox="1"/>
          <p:nvPr/>
        </p:nvSpPr>
        <p:spPr>
          <a:xfrm>
            <a:off x="1273359" y="1232972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paper 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413260-9C31-4D04-9336-F1455D8DA0FA}"/>
              </a:ext>
            </a:extLst>
          </p:cNvPr>
          <p:cNvSpPr txBox="1"/>
          <p:nvPr/>
        </p:nvSpPr>
        <p:spPr>
          <a:xfrm>
            <a:off x="5114595" y="1232972"/>
            <a:ext cx="33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from my implementation :</a:t>
            </a:r>
          </a:p>
        </p:txBody>
      </p:sp>
      <p:sp>
        <p:nvSpPr>
          <p:cNvPr id="17" name="Parallelogramma 5">
            <a:extLst>
              <a:ext uri="{FF2B5EF4-FFF2-40B4-BE49-F238E27FC236}">
                <a16:creationId xmlns:a16="http://schemas.microsoft.com/office/drawing/2014/main" id="{8AEE8C81-61E1-4277-B636-6A46B0022B03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18" name="Immagine 6" descr="cherubino_pant541.eps">
            <a:extLst>
              <a:ext uri="{FF2B5EF4-FFF2-40B4-BE49-F238E27FC236}">
                <a16:creationId xmlns:a16="http://schemas.microsoft.com/office/drawing/2014/main" id="{9F4392EB-67CC-421B-890E-5A115FD12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19" name="Immagine 7" descr="logo_white.eps">
            <a:extLst>
              <a:ext uri="{FF2B5EF4-FFF2-40B4-BE49-F238E27FC236}">
                <a16:creationId xmlns:a16="http://schemas.microsoft.com/office/drawing/2014/main" id="{FD98D7DD-EECE-42A8-9FC4-A21408EA1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0" name="直接连接符 19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571500" y="1015085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3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56868" y="134693"/>
            <a:ext cx="63096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33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endParaRPr lang="it-IT" sz="3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967B64C-C612-4C46-8808-FAE7CA23C3D6}"/>
              </a:ext>
            </a:extLst>
          </p:cNvPr>
          <p:cNvSpPr/>
          <p:nvPr/>
        </p:nvSpPr>
        <p:spPr>
          <a:xfrm>
            <a:off x="571500" y="923606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B16D63-613D-4E78-BA7A-64CEF2C8AB99}"/>
              </a:ext>
            </a:extLst>
          </p:cNvPr>
          <p:cNvSpPr txBox="1"/>
          <p:nvPr/>
        </p:nvSpPr>
        <p:spPr>
          <a:xfrm>
            <a:off x="44689" y="1018645"/>
            <a:ext cx="90993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i="1" dirty="0"/>
              <a:t>The experiment form my implementation is close to the results shown on the paper.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/>
              <a:t>There is not enough information for training parameters from the paper, only given optimizer, learning rate, batch-size and No. of epochs, other parameters I assume are using the default value. For normalization data, I implemented local min-max (by default), global min-max, local standardization and global standardization. In addition,</a:t>
            </a:r>
            <a:r>
              <a:rPr lang="en-GB" dirty="0"/>
              <a:t> </a:t>
            </a:r>
            <a:r>
              <a:rPr lang="en-GB" sz="2400" i="1" dirty="0"/>
              <a:t>the paper said that “keeping samples of each class in every batch” without details, I used a strategy that oversample the less number class of examples to achieve  “balanced batch”. </a:t>
            </a:r>
            <a:r>
              <a:rPr lang="en-GB" sz="2400" i="1" dirty="0">
                <a:highlight>
                  <a:srgbClr val="FFFF00"/>
                </a:highlight>
              </a:rPr>
              <a:t>For these all, may lead to a different experiment from the paper.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i="1" dirty="0"/>
              <a:t>Fit the ADNI data to </a:t>
            </a:r>
            <a:r>
              <a:rPr lang="en-GB" sz="2400" i="1" dirty="0" err="1"/>
              <a:t>VoxCNN</a:t>
            </a:r>
            <a:r>
              <a:rPr lang="en-GB" sz="2400" i="1" dirty="0"/>
              <a:t> without complex pre-processing or model stacking can achieves relatively good results, but in my case the training is unstable using the given parameters.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73383D-A5C7-43CD-A66C-FF1068A5D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39" y="334905"/>
            <a:ext cx="7772400" cy="892248"/>
          </a:xfrm>
        </p:spPr>
        <p:txBody>
          <a:bodyPr>
            <a:normAutofit/>
          </a:bodyPr>
          <a:lstStyle/>
          <a:p>
            <a:r>
              <a:rPr lang="en-GB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of work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A3A8FDD9-DDE0-4967-B259-746A89204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13" y="2390489"/>
            <a:ext cx="7403053" cy="3205089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Memory friendly implementation </a:t>
            </a:r>
            <a:r>
              <a:rPr lang="en-US" altLang="zh-CN" sz="2400" i="1" dirty="0">
                <a:solidFill>
                  <a:schemeClr val="tx1"/>
                </a:solidFill>
              </a:rPr>
              <a:t>(</a:t>
            </a:r>
            <a:r>
              <a:rPr lang="en-GB" sz="2400" i="1" dirty="0">
                <a:solidFill>
                  <a:schemeClr val="tx1"/>
                </a:solidFill>
              </a:rPr>
              <a:t>delays the data loading until the data is needed</a:t>
            </a:r>
            <a:r>
              <a:rPr lang="en-US" altLang="zh-CN" sz="2400" i="1" dirty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Tune stable parameters for </a:t>
            </a:r>
            <a:r>
              <a:rPr lang="en-GB" sz="2400" i="1" dirty="0" err="1">
                <a:solidFill>
                  <a:schemeClr val="tx1"/>
                </a:solidFill>
              </a:rPr>
              <a:t>VoxCNN</a:t>
            </a:r>
            <a:endParaRPr lang="en-GB" sz="2400" i="1" dirty="0">
              <a:solidFill>
                <a:schemeClr val="tx1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1"/>
                </a:solidFill>
              </a:rPr>
              <a:t>Implement other model (e.g. </a:t>
            </a:r>
            <a:r>
              <a:rPr lang="en-GB" sz="2400" i="1" dirty="0" err="1">
                <a:solidFill>
                  <a:schemeClr val="tx1"/>
                </a:solidFill>
              </a:rPr>
              <a:t>ResNet</a:t>
            </a:r>
            <a:r>
              <a:rPr lang="en-GB" sz="24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628650" y="1605929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6CCD-5527-4C15-B6B5-3468A550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24E0B-13AB-43E6-A605-2EAEDD04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06478"/>
            <a:ext cx="8001000" cy="2620107"/>
          </a:xfrm>
        </p:spPr>
        <p:txBody>
          <a:bodyPr>
            <a:normAutofit/>
          </a:bodyPr>
          <a:lstStyle/>
          <a:p>
            <a:r>
              <a:rPr lang="en-US" altLang="zh-CN" sz="2400" i="1" dirty="0"/>
              <a:t>Code :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https://github.com/lilanpei/ADNI</a:t>
            </a:r>
            <a:endParaRPr lang="en-US" altLang="zh-CN" sz="2400" dirty="0"/>
          </a:p>
          <a:p>
            <a:r>
              <a:rPr lang="en-US" altLang="zh-CN" sz="2400" i="1" dirty="0"/>
              <a:t>Input data set : </a:t>
            </a:r>
            <a:r>
              <a:rPr lang="en-US" altLang="zh-CN" sz="2400" dirty="0">
                <a:hlinkClick r:id="rId3"/>
              </a:rPr>
              <a:t>https://drive.google.com/open?id=1a3a7e-aiCKENwKsAzVf2AOfQWq7y-yOR</a:t>
            </a:r>
            <a:endParaRPr lang="zh-CN" altLang="en-US" sz="2400" dirty="0"/>
          </a:p>
          <a:p>
            <a:r>
              <a:rPr lang="en-US" altLang="zh-CN" sz="2400" i="1" dirty="0"/>
              <a:t>Output log : 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4"/>
              </a:rPr>
              <a:t>https://drive.google.com/open?id=1u3iTdCJqyZqMkFZCi_neXH9tBslGbAVg</a:t>
            </a:r>
            <a:endParaRPr lang="zh-CN" altLang="en-US" sz="2400" dirty="0"/>
          </a:p>
          <a:p>
            <a:endParaRPr lang="en-GB" dirty="0"/>
          </a:p>
        </p:txBody>
      </p:sp>
      <p:sp>
        <p:nvSpPr>
          <p:cNvPr id="5" name="Parallelogramma 5">
            <a:extLst>
              <a:ext uri="{FF2B5EF4-FFF2-40B4-BE49-F238E27FC236}">
                <a16:creationId xmlns:a16="http://schemas.microsoft.com/office/drawing/2014/main" id="{B744FE22-539E-4E19-9980-7A9A732B3D10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6" name="Immagine 6" descr="cherubino_pant541.eps">
            <a:extLst>
              <a:ext uri="{FF2B5EF4-FFF2-40B4-BE49-F238E27FC236}">
                <a16:creationId xmlns:a16="http://schemas.microsoft.com/office/drawing/2014/main" id="{C4DE3514-55E5-45CD-A745-B0CCEB80B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7" name="Immagine 7" descr="logo_white.eps">
            <a:extLst>
              <a:ext uri="{FF2B5EF4-FFF2-40B4-BE49-F238E27FC236}">
                <a16:creationId xmlns:a16="http://schemas.microsoft.com/office/drawing/2014/main" id="{57F39BDF-BD57-4B99-A5C6-42003184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8" name="直接连接符 7">
            <a:extLst>
              <a:ext uri="{FF2B5EF4-FFF2-40B4-BE49-F238E27FC236}">
                <a16:creationId xmlns:a16="http://schemas.microsoft.com/office/drawing/2014/main" id="{D96CCF39-0436-44FC-8398-0B6DC3767E04}"/>
              </a:ext>
            </a:extLst>
          </p:cNvPr>
          <p:cNvSpPr/>
          <p:nvPr/>
        </p:nvSpPr>
        <p:spPr>
          <a:xfrm>
            <a:off x="754380" y="1690689"/>
            <a:ext cx="7886700" cy="0"/>
          </a:xfrm>
          <a:prstGeom prst="line">
            <a:avLst/>
          </a:prstGeom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3">
            <a:schemeClr val="accent5">
              <a:hueOff val="-6758543"/>
              <a:satOff val="-17419"/>
              <a:lumOff val="-11765"/>
              <a:alphaOff val="0"/>
            </a:schemeClr>
          </a:fillRef>
          <a:effectRef idx="3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8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533</Words>
  <Application>Microsoft Office PowerPoint</Application>
  <PresentationFormat>全屏显示(4:3)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Gill Sans Light</vt:lpstr>
      <vt:lpstr>ヒラギノ角ゴ ProN W3</vt:lpstr>
      <vt:lpstr>等线</vt:lpstr>
      <vt:lpstr>等线 Light</vt:lpstr>
      <vt:lpstr>Arial</vt:lpstr>
      <vt:lpstr>Calibri</vt:lpstr>
      <vt:lpstr>Calibri Light</vt:lpstr>
      <vt:lpstr>Office 主题​​</vt:lpstr>
      <vt:lpstr>[ISPR][Final Project report]  CNN for 3D brain MRI classification</vt:lpstr>
      <vt:lpstr>Introduction</vt:lpstr>
      <vt:lpstr>VoxCNN model summary </vt:lpstr>
      <vt:lpstr>Data set summary</vt:lpstr>
      <vt:lpstr>Compare results 1</vt:lpstr>
      <vt:lpstr>Compare results 2</vt:lpstr>
      <vt:lpstr>PowerPoint 演示文稿</vt:lpstr>
      <vt:lpstr>The future of work</vt:lpstr>
      <vt:lpstr>Resources</vt:lpstr>
      <vt:lpstr>Reference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[ISPR][Final Project]  CNN for 3D brain MRI classification</dc:title>
  <dc:creator>李 澜培</dc:creator>
  <cp:lastModifiedBy>李 澜培</cp:lastModifiedBy>
  <cp:revision>16</cp:revision>
  <dcterms:created xsi:type="dcterms:W3CDTF">2018-11-07T19:29:47Z</dcterms:created>
  <dcterms:modified xsi:type="dcterms:W3CDTF">2018-11-07T21:29:37Z</dcterms:modified>
</cp:coreProperties>
</file>