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65" r:id="rId4"/>
    <p:sldId id="258" r:id="rId5"/>
    <p:sldId id="267" r:id="rId6"/>
    <p:sldId id="268" r:id="rId7"/>
    <p:sldId id="262" r:id="rId8"/>
    <p:sldId id="261" r:id="rId9"/>
    <p:sldId id="257" r:id="rId10"/>
    <p:sldId id="270" r:id="rId11"/>
    <p:sldId id="259" r:id="rId12"/>
    <p:sldId id="266" r:id="rId13"/>
    <p:sldId id="263" r:id="rId14"/>
    <p:sldId id="271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7C8C-B6BE-4F44-B756-01C9C57642F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96187-BE87-4114-8EA3-445A4B9AD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6D4A2-2FAA-40D9-A4EE-200BA4FD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C37ED-4F8B-4E1B-B547-35375BAA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5FF64-5DCD-4F73-938E-5F324490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E257E-5399-42D0-ADF3-96864879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364ED-E837-438C-91E0-A1ECCA11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6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CAA9-4D12-4B0C-AD00-7EC7E1B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40567-B51E-47D4-A750-A032DE85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F5186-1A28-4D45-A2F8-A26C5234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FE145-8046-4653-890C-0E1AE96F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41F1D-9D89-493C-B2D9-4414C2DA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3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C48A3E-5658-4149-82D0-19BAF1560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86B1F-2BDA-4944-BD36-EB4125BC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5AD02-18B0-4A6A-A655-9AD2079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EF5D-5DBD-4C46-A1B8-49F25E73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849D7-DC56-47F0-B149-E88F501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8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49-57FB-4613-8C26-1A9C54F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4190E-C4B0-4D47-933D-28C69D0D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63AE6-BE80-4EBF-B824-AAA24C05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1D047-17B9-4154-94BF-98052692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465A6-99F7-45A3-9E29-9AB5366C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9187-387A-47E8-AF37-D64C379F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B8D0B-F838-464A-9707-FAFF85FA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88563-39E4-4477-BEA8-D56C83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DC8D0-6FC9-4E27-8D23-F192F881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4AA7D-0463-4F16-9FD9-C6AF1A6F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0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4D4F-3BDA-4B78-B774-15DCC96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5A01-0104-4B11-8B7B-BFF788F4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2825B-6061-4946-916A-1BF3AF5A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3C890-D2FD-4E2F-A252-7C0D2C6A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E0939-5682-4D91-B1C0-99551933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E5E6D-811F-4D4C-AB06-C4BF53DF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38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30AB6-08E3-4FAA-A5AA-A47209C2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6DC4F-8D98-43F7-9076-EF9BB772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ED53D-35A6-4DE3-BF13-DBEAE9A9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CB4F1-3A97-4115-BD84-828054DCC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38F8F-668F-401A-8A22-8416BDB9E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0A2F3C-C772-4630-A59F-60C6D9A6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F1106-8F65-4E20-B15A-31A53E8F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3D68A-10CD-41DB-BD5D-15B9160E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1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53EDB-A2FB-4FAD-ADCA-AC491A8F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4644A2-B16E-45AC-98DA-61DE526E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62D12-7927-4059-A333-BCDACF4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81D4B-8046-4382-A2AD-12385869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37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2553C-9C81-471A-859E-6201E86D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44C8B-0E5D-42CF-8585-A161012F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9BD07-97D9-491F-8FBE-ADCA098D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03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24D2-EC10-4C62-A29A-20025E33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3B255-B8D6-4193-AAFC-82550506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1F1EE-7046-4D4C-BFB4-E7E990C08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971D9-7AAB-4C65-87BE-28836BFB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B288F-0F48-403D-969E-7618A2B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4C9D1-CE8A-44EA-88F0-D3E41516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2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88C6E-AC58-4990-97CD-A052689A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BE4A3B-4064-4C9E-B1C3-2285C756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01414-D517-469D-8FEF-105ADC5B5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5511C-B0B5-43A8-A272-F7BABAE3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E3B97-DFF2-409E-8F14-B6670A6A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5A63B-F581-4BC4-8963-557EEA6D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6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AD6848-6212-4636-982D-61515253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99807-5FD0-4410-80D2-45E5EC90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6BD49-7CA8-4285-8017-3ECF75ECC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11/11/2018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D4945-B55A-4F38-BC4F-3D050DA5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F6E43-084A-4546-88E8-5156D0EB4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81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lilanpe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a3a7e-aiCKENwKsAzVf2AOfQWq7y-yOR" TargetMode="External"/><Relationship Id="rId2" Type="http://schemas.openxmlformats.org/officeDocument/2006/relationships/hyperlink" Target="https://github.com/lilanpei/ADN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hyperlink" Target="https://drive.google.com/open?id=1u3iTdCJqyZqMkFZCi_neXH9tBslGbAV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hyperlink" Target="http://nipy.org/nibabel/gettingstarted.html" TargetMode="External"/><Relationship Id="rId7" Type="http://schemas.openxmlformats.org/officeDocument/2006/relationships/hyperlink" Target="https://scikit-learn.org/stable/modules/classes.html#module-sklearn.model_selection" TargetMode="External"/><Relationship Id="rId2" Type="http://schemas.openxmlformats.org/officeDocument/2006/relationships/hyperlink" Target="https://arxiv.org/abs/1701.066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layers/convolutional/" TargetMode="External"/><Relationship Id="rId5" Type="http://schemas.openxmlformats.org/officeDocument/2006/relationships/hyperlink" Target="https://ida.loni.usc.edu/login.jsp" TargetMode="External"/><Relationship Id="rId4" Type="http://schemas.openxmlformats.org/officeDocument/2006/relationships/hyperlink" Target="https://devblogs.nvidia.com/nvidia-docker-gpu-server-application-deployment-made-easy/" TargetMode="External"/><Relationship Id="rId9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fast.ai/t/images-normalization/4058" TargetMode="External"/><Relationship Id="rId7" Type="http://schemas.openxmlformats.org/officeDocument/2006/relationships/image" Target="../media/image2.emf"/><Relationship Id="rId2" Type="http://schemas.openxmlformats.org/officeDocument/2006/relationships/hyperlink" Target="https://scikit-learn.org/stable/modules/classes.html#module-sklearn.model_sel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hyperlink" Target="https://github.com/bamos/setGPU" TargetMode="External"/><Relationship Id="rId4" Type="http://schemas.openxmlformats.org/officeDocument/2006/relationships/hyperlink" Target="https://github.com/alleboudy/CodeSnippets/blob/master/LeboudyDLProjectOrganization/utilities.p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531" y="1395412"/>
            <a:ext cx="7772400" cy="14700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[ISPR][Final Project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b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for 3D brain MRI classification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4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US" altLang="zh-CN" sz="4000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Lanpei</a:t>
            </a:r>
            <a:r>
              <a:rPr lang="en-US" altLang="zh-CN" sz="4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</a:t>
            </a:r>
          </a:p>
          <a:p>
            <a:r>
              <a:rPr lang="en-US" altLang="zh-CN" sz="4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lilanpei@gmail.com</a:t>
            </a:r>
            <a:endParaRPr lang="en-US" altLang="zh-CN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915531" y="3142824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56868" y="293643"/>
            <a:ext cx="630966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33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  <a:r>
              <a:rPr lang="it-IT" sz="3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2</a:t>
            </a:r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0967B64C-C612-4C46-8808-FAE7CA23C3D6}"/>
              </a:ext>
            </a:extLst>
          </p:cNvPr>
          <p:cNvSpPr/>
          <p:nvPr/>
        </p:nvSpPr>
        <p:spPr>
          <a:xfrm>
            <a:off x="571500" y="1134621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B16D63-613D-4E78-BA7A-64CEF2C8AB99}"/>
              </a:ext>
            </a:extLst>
          </p:cNvPr>
          <p:cNvSpPr txBox="1"/>
          <p:nvPr/>
        </p:nvSpPr>
        <p:spPr>
          <a:xfrm>
            <a:off x="571500" y="1568395"/>
            <a:ext cx="788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Batch generating: </a:t>
            </a:r>
            <a:r>
              <a:rPr lang="en-GB" sz="2400" i="1" dirty="0"/>
              <a:t>“guarantees samples of each class in every batch” from the paper but without showing details, here I used a strategy that oversample from the class that has less number of samples to achieve this kinds of  “balanced batch”.</a:t>
            </a:r>
          </a:p>
          <a:p>
            <a:pPr lvl="1"/>
            <a:endParaRPr lang="en-GB" sz="2400" i="1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2400" i="1" dirty="0"/>
              <a:t>Fit the ADNI data to </a:t>
            </a:r>
            <a:r>
              <a:rPr lang="en-GB" sz="2400" i="1" dirty="0" err="1"/>
              <a:t>VoxCNN</a:t>
            </a:r>
            <a:r>
              <a:rPr lang="en-GB" sz="2400" i="1" dirty="0"/>
              <a:t> model without complex pre-processing or model stacking can achieves relatively good results, but in my case the training is unstable using the given parameters.</a:t>
            </a:r>
          </a:p>
        </p:txBody>
      </p:sp>
    </p:spTree>
    <p:extLst>
      <p:ext uri="{BB962C8B-B14F-4D97-AF65-F5344CB8AC3E}">
        <p14:creationId xmlns:p14="http://schemas.microsoft.com/office/powerpoint/2010/main" val="392897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73383D-A5C7-43CD-A66C-FF1068A5D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39" y="334905"/>
            <a:ext cx="7772400" cy="892248"/>
          </a:xfrm>
        </p:spPr>
        <p:txBody>
          <a:bodyPr>
            <a:normAutofit/>
          </a:bodyPr>
          <a:lstStyle/>
          <a:p>
            <a:r>
              <a:rPr lang="en-GB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future of work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A3A8FDD9-DDE0-4967-B259-746A89204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13" y="2390489"/>
            <a:ext cx="7403053" cy="3205089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1"/>
                </a:solidFill>
              </a:rPr>
              <a:t>Memory friendly implementation </a:t>
            </a:r>
            <a:r>
              <a:rPr lang="en-US" altLang="zh-CN" sz="2400" i="1" dirty="0">
                <a:solidFill>
                  <a:schemeClr val="tx1"/>
                </a:solidFill>
              </a:rPr>
              <a:t>(</a:t>
            </a:r>
            <a:r>
              <a:rPr lang="en-GB" sz="2400" i="1" dirty="0">
                <a:solidFill>
                  <a:schemeClr val="tx1"/>
                </a:solidFill>
              </a:rPr>
              <a:t>delays the data loading until the data is needed</a:t>
            </a:r>
            <a:r>
              <a:rPr lang="en-US" altLang="zh-CN" sz="2400" i="1" dirty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1"/>
                </a:solidFill>
              </a:rPr>
              <a:t>Tune stable parameters for </a:t>
            </a:r>
            <a:r>
              <a:rPr lang="en-GB" sz="2400" i="1" dirty="0" err="1">
                <a:solidFill>
                  <a:schemeClr val="tx1"/>
                </a:solidFill>
              </a:rPr>
              <a:t>VoxCNN</a:t>
            </a:r>
            <a:r>
              <a:rPr lang="en-GB" sz="2400" i="1" dirty="0">
                <a:solidFill>
                  <a:schemeClr val="tx1"/>
                </a:solidFill>
              </a:rPr>
              <a:t> model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1"/>
                </a:solidFill>
              </a:rPr>
              <a:t>Implement other model on ADNI dataset (e.g. </a:t>
            </a:r>
            <a:r>
              <a:rPr lang="en-GB" sz="2400" i="1" dirty="0" err="1">
                <a:solidFill>
                  <a:schemeClr val="tx1"/>
                </a:solidFill>
              </a:rPr>
              <a:t>ResNet</a:t>
            </a:r>
            <a:r>
              <a:rPr lang="en-GB" sz="24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628650" y="1605929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6CCD-5527-4C15-B6B5-3468A550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24E0B-13AB-43E6-A605-2EAEDD04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06478"/>
            <a:ext cx="8001000" cy="2620107"/>
          </a:xfrm>
        </p:spPr>
        <p:txBody>
          <a:bodyPr>
            <a:normAutofit/>
          </a:bodyPr>
          <a:lstStyle/>
          <a:p>
            <a:r>
              <a:rPr lang="en-US" altLang="zh-CN" sz="2400" i="1" dirty="0"/>
              <a:t>Code :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https://github.com/lilanpei/ADNI</a:t>
            </a:r>
            <a:endParaRPr lang="en-US" altLang="zh-CN" sz="2400" dirty="0"/>
          </a:p>
          <a:p>
            <a:r>
              <a:rPr lang="en-US" altLang="zh-CN" sz="2400" i="1" dirty="0"/>
              <a:t>Input data set : </a:t>
            </a:r>
            <a:r>
              <a:rPr lang="en-US" altLang="zh-CN" sz="2400" dirty="0">
                <a:hlinkClick r:id="rId3"/>
              </a:rPr>
              <a:t>https://drive.google.com/open?id=1a3a7e-aiCKENwKsAzVf2AOfQWq7y-yOR</a:t>
            </a:r>
            <a:endParaRPr lang="zh-CN" altLang="en-US" sz="2400" dirty="0"/>
          </a:p>
          <a:p>
            <a:r>
              <a:rPr lang="en-US" altLang="zh-CN" sz="2400" i="1" dirty="0"/>
              <a:t>Output log : 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4"/>
              </a:rPr>
              <a:t>https://drive.google.com/open?id=1u3iTdCJqyZqMkFZCi_neXH9tBslGbAVg</a:t>
            </a:r>
            <a:endParaRPr lang="zh-CN" altLang="en-US" sz="2400" dirty="0"/>
          </a:p>
          <a:p>
            <a:endParaRPr lang="en-GB" dirty="0"/>
          </a:p>
        </p:txBody>
      </p:sp>
      <p:sp>
        <p:nvSpPr>
          <p:cNvPr id="5" name="Parallelogramma 5">
            <a:extLst>
              <a:ext uri="{FF2B5EF4-FFF2-40B4-BE49-F238E27FC236}">
                <a16:creationId xmlns:a16="http://schemas.microsoft.com/office/drawing/2014/main" id="{B744FE22-539E-4E19-9980-7A9A732B3D10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6" name="Immagine 6" descr="cherubino_pant541.eps">
            <a:extLst>
              <a:ext uri="{FF2B5EF4-FFF2-40B4-BE49-F238E27FC236}">
                <a16:creationId xmlns:a16="http://schemas.microsoft.com/office/drawing/2014/main" id="{C4DE3514-55E5-45CD-A745-B0CCEB80B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7" name="Immagine 7" descr="logo_white.eps">
            <a:extLst>
              <a:ext uri="{FF2B5EF4-FFF2-40B4-BE49-F238E27FC236}">
                <a16:creationId xmlns:a16="http://schemas.microsoft.com/office/drawing/2014/main" id="{57F39BDF-BD57-4B99-A5C6-420031847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8" name="直接连接符 7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754380" y="1690689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8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6CCD-5527-4C15-B6B5-3468A550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2144"/>
            <a:ext cx="7886700" cy="58517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24E0B-13AB-43E6-A605-2EAEDD04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64" y="1711940"/>
            <a:ext cx="7886700" cy="46439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i="1" dirty="0"/>
              <a:t>Residual and Plain Convolutional Neural Networks for 3D Brain MRI Classification : </a:t>
            </a:r>
            <a:r>
              <a:rPr lang="en-GB" sz="2400" i="1" dirty="0">
                <a:hlinkClick r:id="rId2"/>
              </a:rPr>
              <a:t>https://arxiv.org/abs/1701.06643 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i="1" dirty="0" err="1"/>
              <a:t>Nibabel</a:t>
            </a:r>
            <a:r>
              <a:rPr lang="en-US" altLang="zh-CN" sz="2400" i="1" dirty="0"/>
              <a:t> : </a:t>
            </a:r>
            <a:r>
              <a:rPr lang="en-US" altLang="zh-CN" sz="2400" i="1" dirty="0">
                <a:hlinkClick r:id="rId3"/>
              </a:rPr>
              <a:t>http://nipy.org/nibabel/gettingstarted.html</a:t>
            </a:r>
            <a:endParaRPr lang="en-US" altLang="zh-CN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i="1" dirty="0"/>
              <a:t>Nvidia-docker: </a:t>
            </a:r>
            <a:r>
              <a:rPr lang="en-US" altLang="zh-CN" sz="2400" i="1" dirty="0">
                <a:hlinkClick r:id="rId4"/>
              </a:rPr>
              <a:t>https://devblogs.nvidia.com/nvidia-docker-gpu-server-application-deployment-made-easy/</a:t>
            </a:r>
            <a:endParaRPr lang="en-US" altLang="zh-CN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i="1" dirty="0"/>
              <a:t>ADNI:  </a:t>
            </a:r>
            <a:r>
              <a:rPr lang="en-US" altLang="zh-CN" sz="2400" i="1" dirty="0">
                <a:hlinkClick r:id="rId5"/>
              </a:rPr>
              <a:t>https://ida.loni.usc.edu/login.jsp</a:t>
            </a:r>
            <a:endParaRPr lang="en-US" altLang="zh-CN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i="1" dirty="0" err="1"/>
              <a:t>Keras</a:t>
            </a:r>
            <a:r>
              <a:rPr lang="en-US" altLang="zh-CN" sz="2400" i="1" dirty="0"/>
              <a:t>: </a:t>
            </a:r>
            <a:r>
              <a:rPr lang="en-US" altLang="zh-CN" sz="2400" i="1" dirty="0">
                <a:hlinkClick r:id="rId6"/>
              </a:rPr>
              <a:t>https://keras.io/layers/convolutional/</a:t>
            </a:r>
            <a:endParaRPr lang="en-GB" sz="2400" i="1" dirty="0"/>
          </a:p>
          <a:p>
            <a:pPr marL="457200" indent="-457200">
              <a:buFont typeface="+mj-lt"/>
              <a:buAutoNum type="arabicPeriod"/>
            </a:pPr>
            <a:r>
              <a:rPr lang="en-GB" sz="2400" i="1" dirty="0"/>
              <a:t>About </a:t>
            </a:r>
            <a:r>
              <a:rPr lang="en-GB" sz="2400" i="1" dirty="0" err="1"/>
              <a:t>KFold</a:t>
            </a:r>
            <a:r>
              <a:rPr lang="en-GB" sz="2400" i="1" dirty="0"/>
              <a:t> splitting: </a:t>
            </a:r>
            <a:r>
              <a:rPr lang="en-GB" sz="2400" i="1" dirty="0">
                <a:hlinkClick r:id="rId7"/>
              </a:rPr>
              <a:t>https://scikit-learn.org/stable/modules/classes.html#module-sklearn.model_selection</a:t>
            </a:r>
            <a:endParaRPr lang="en-GB" sz="2400" i="1" dirty="0"/>
          </a:p>
        </p:txBody>
      </p:sp>
      <p:sp>
        <p:nvSpPr>
          <p:cNvPr id="5" name="Parallelogramma 5">
            <a:extLst>
              <a:ext uri="{FF2B5EF4-FFF2-40B4-BE49-F238E27FC236}">
                <a16:creationId xmlns:a16="http://schemas.microsoft.com/office/drawing/2014/main" id="{B744FE22-539E-4E19-9980-7A9A732B3D10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6" name="Immagine 6" descr="cherubino_pant541.eps">
            <a:extLst>
              <a:ext uri="{FF2B5EF4-FFF2-40B4-BE49-F238E27FC236}">
                <a16:creationId xmlns:a16="http://schemas.microsoft.com/office/drawing/2014/main" id="{C4DE3514-55E5-45CD-A745-B0CCEB80B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7" name="Immagine 7" descr="logo_white.eps">
            <a:extLst>
              <a:ext uri="{FF2B5EF4-FFF2-40B4-BE49-F238E27FC236}">
                <a16:creationId xmlns:a16="http://schemas.microsoft.com/office/drawing/2014/main" id="{57F39BDF-BD57-4B99-A5C6-4200318472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8" name="直接连接符 7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628650" y="1284544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8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24E0B-13AB-43E6-A605-2EAEDD04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64" y="1691526"/>
            <a:ext cx="7886700" cy="427815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GB" sz="2400" i="1" dirty="0"/>
              <a:t>About </a:t>
            </a:r>
            <a:r>
              <a:rPr lang="en-GB" sz="2400" i="1" dirty="0" err="1"/>
              <a:t>KFold</a:t>
            </a:r>
            <a:r>
              <a:rPr lang="en-GB" sz="2400" i="1" dirty="0"/>
              <a:t> splitting: </a:t>
            </a:r>
            <a:r>
              <a:rPr lang="en-GB" sz="2400" i="1" dirty="0">
                <a:hlinkClick r:id="rId2"/>
              </a:rPr>
              <a:t>https://scikit-learn.org/stable/modules/classes.html#module-sklearn.model_selection</a:t>
            </a:r>
            <a:endParaRPr lang="en-GB" sz="2400" i="1" dirty="0"/>
          </a:p>
          <a:p>
            <a:pPr marL="457200" indent="-457200">
              <a:buFont typeface="+mj-lt"/>
              <a:buAutoNum type="arabicPeriod" startAt="7"/>
            </a:pPr>
            <a:r>
              <a:rPr lang="en-GB" sz="2400" i="1" dirty="0"/>
              <a:t>About  3D Image Normalization and </a:t>
            </a:r>
            <a:r>
              <a:rPr lang="en-GB" sz="2400" i="1" dirty="0" err="1"/>
              <a:t>standardization:</a:t>
            </a:r>
            <a:r>
              <a:rPr lang="en-GB" sz="2400" i="1" dirty="0" err="1">
                <a:hlinkClick r:id="rId3"/>
              </a:rPr>
              <a:t>https</a:t>
            </a:r>
            <a:r>
              <a:rPr lang="en-GB" sz="2400" i="1" dirty="0">
                <a:hlinkClick r:id="rId3"/>
              </a:rPr>
              <a:t>://forums.fast.ai/t/images-normalization/4058</a:t>
            </a:r>
            <a:endParaRPr lang="en-GB" sz="2400" i="1" dirty="0"/>
          </a:p>
          <a:p>
            <a:pPr marL="457200" indent="-457200">
              <a:buFont typeface="+mj-lt"/>
              <a:buAutoNum type="arabicPeriod" startAt="7"/>
            </a:pPr>
            <a:r>
              <a:rPr lang="en-GB" sz="2400" i="1" dirty="0"/>
              <a:t>About utilities: </a:t>
            </a:r>
            <a:r>
              <a:rPr lang="en-GB" sz="2400" i="1" dirty="0">
                <a:hlinkClick r:id="rId4"/>
              </a:rPr>
              <a:t>https://github.com/alleboudy/CodeSnippets/blob/master/LeboudyDLProjectOrganization/utilities.py</a:t>
            </a:r>
            <a:endParaRPr lang="en-GB" sz="2400" i="1" dirty="0"/>
          </a:p>
          <a:p>
            <a:pPr marL="457200" indent="-457200">
              <a:buFont typeface="+mj-lt"/>
              <a:buAutoNum type="arabicPeriod" startAt="7"/>
            </a:pPr>
            <a:r>
              <a:rPr lang="en-GB" sz="2400" i="1" dirty="0"/>
              <a:t>About </a:t>
            </a:r>
            <a:r>
              <a:rPr lang="en-GB" sz="2400" i="1" dirty="0" err="1"/>
              <a:t>setGPU</a:t>
            </a:r>
            <a:r>
              <a:rPr lang="en-GB" sz="2400" i="1" dirty="0"/>
              <a:t>: </a:t>
            </a:r>
            <a:r>
              <a:rPr lang="en-GB" sz="2400" i="1" dirty="0">
                <a:hlinkClick r:id="rId5"/>
              </a:rPr>
              <a:t>https://github.com/bamos/setGPU</a:t>
            </a:r>
            <a:endParaRPr lang="en-GB" sz="2400" i="1" dirty="0"/>
          </a:p>
        </p:txBody>
      </p:sp>
      <p:sp>
        <p:nvSpPr>
          <p:cNvPr id="5" name="Parallelogramma 5">
            <a:extLst>
              <a:ext uri="{FF2B5EF4-FFF2-40B4-BE49-F238E27FC236}">
                <a16:creationId xmlns:a16="http://schemas.microsoft.com/office/drawing/2014/main" id="{B744FE22-539E-4E19-9980-7A9A732B3D10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6" name="Immagine 6" descr="cherubino_pant541.eps">
            <a:extLst>
              <a:ext uri="{FF2B5EF4-FFF2-40B4-BE49-F238E27FC236}">
                <a16:creationId xmlns:a16="http://schemas.microsoft.com/office/drawing/2014/main" id="{C4DE3514-55E5-45CD-A745-B0CCEB80B3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7" name="Immagine 7" descr="logo_white.eps">
            <a:extLst>
              <a:ext uri="{FF2B5EF4-FFF2-40B4-BE49-F238E27FC236}">
                <a16:creationId xmlns:a16="http://schemas.microsoft.com/office/drawing/2014/main" id="{57F39BDF-BD57-4B99-A5C6-420031847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B00A45F-7584-4E70-90DD-B3C8A5FB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2144"/>
            <a:ext cx="7886700" cy="58517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2</a:t>
            </a:r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3B379E24-1D19-4152-B6D8-A05B78BE7BF3}"/>
              </a:ext>
            </a:extLst>
          </p:cNvPr>
          <p:cNvSpPr/>
          <p:nvPr/>
        </p:nvSpPr>
        <p:spPr>
          <a:xfrm>
            <a:off x="628650" y="1284544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6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65716"/>
            <a:ext cx="7772400" cy="1470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Thank you !</a:t>
            </a:r>
          </a:p>
        </p:txBody>
      </p:sp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直接连接符 8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571500" y="3716082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801232" y="3429000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46CB2C0F-7029-479E-9EEB-06B279A9AA08}"/>
              </a:ext>
            </a:extLst>
          </p:cNvPr>
          <p:cNvSpPr/>
          <p:nvPr/>
        </p:nvSpPr>
        <p:spPr>
          <a:xfrm>
            <a:off x="801231" y="1373291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9A39A7-5951-4DEB-84BF-A0C97DAC6BA9}"/>
              </a:ext>
            </a:extLst>
          </p:cNvPr>
          <p:cNvSpPr txBox="1">
            <a:spLocks/>
          </p:cNvSpPr>
          <p:nvPr/>
        </p:nvSpPr>
        <p:spPr>
          <a:xfrm>
            <a:off x="628650" y="111232"/>
            <a:ext cx="7886700" cy="1083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90300E-C9F7-4BD3-B3C5-A047372DC8D6}"/>
              </a:ext>
            </a:extLst>
          </p:cNvPr>
          <p:cNvSpPr/>
          <p:nvPr/>
        </p:nvSpPr>
        <p:spPr>
          <a:xfrm>
            <a:off x="801233" y="3713949"/>
            <a:ext cx="78866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/>
              <a:t>Model architecture:</a:t>
            </a:r>
            <a:r>
              <a:rPr lang="en-GB" sz="2400" i="1" dirty="0"/>
              <a:t> </a:t>
            </a:r>
            <a:r>
              <a:rPr lang="en-GB" sz="2400" i="1" dirty="0" err="1"/>
              <a:t>VoxCNN</a:t>
            </a:r>
            <a:r>
              <a:rPr lang="en-GB" sz="2400" i="1" dirty="0"/>
              <a:t> (voxels convolutional neural network) :  four volumetric convolutional blocks for extracting features (with a number of filters increasing from layer to layer), two deconvolutional layers with batch-norm and dropout for regularization and an output with SoftMax nonlinearity for classification </a:t>
            </a:r>
            <a:endParaRPr lang="en-US" sz="2400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403422-B449-4A89-8315-A3421FCC7730}"/>
              </a:ext>
            </a:extLst>
          </p:cNvPr>
          <p:cNvSpPr/>
          <p:nvPr/>
        </p:nvSpPr>
        <p:spPr>
          <a:xfrm>
            <a:off x="801232" y="1686015"/>
            <a:ext cx="788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/>
              <a:t>Data set </a:t>
            </a:r>
            <a:r>
              <a:rPr lang="en-GB" sz="2400" dirty="0"/>
              <a:t>: </a:t>
            </a:r>
            <a:r>
              <a:rPr lang="en-GB" sz="2400" i="1" dirty="0"/>
              <a:t>subset of ADNI (Alzheimer’s Disease Neuroimaging Initiative ) structural MRI data that has been pre-processed with alignment and skull-stripping marked as “Spatially Normalized, Masked and N3 corrected T1 images”.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219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E91FB-0203-4DCE-A98A-20B3401A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122524"/>
            <a:ext cx="7886700" cy="1325563"/>
          </a:xfrm>
        </p:spPr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 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097A1-FDDA-442A-9DB9-77D737F4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61" y="1448087"/>
            <a:ext cx="798957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i="1" dirty="0"/>
              <a:t>The dataset has 227 images of four classes: </a:t>
            </a:r>
          </a:p>
          <a:p>
            <a:r>
              <a:rPr lang="en-GB" sz="2400" i="1" dirty="0"/>
              <a:t>50 of Alzheimer’s Disease (AD) patients, </a:t>
            </a:r>
          </a:p>
          <a:p>
            <a:r>
              <a:rPr lang="en-GB" sz="2400" i="1" dirty="0"/>
              <a:t>39 of Late Mild Cognitive Impairment (LMCI),</a:t>
            </a:r>
          </a:p>
          <a:p>
            <a:r>
              <a:rPr lang="en-GB" sz="2400" i="1" dirty="0"/>
              <a:t>77 of Early Mild Cognitive Impairment (EMCI),</a:t>
            </a:r>
          </a:p>
          <a:p>
            <a:r>
              <a:rPr lang="en-GB" sz="2400" i="1" dirty="0"/>
              <a:t>61 of Normal Cohort (NC)</a:t>
            </a:r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r>
              <a:rPr lang="en-GB" sz="2400" i="1" dirty="0"/>
              <a:t>There are six binary (one-versus-one) classification tasks for these four classes.</a:t>
            </a:r>
          </a:p>
          <a:p>
            <a:pPr marL="0" indent="0">
              <a:buNone/>
            </a:pPr>
            <a:r>
              <a:rPr lang="en-GB" sz="2400" i="1" dirty="0"/>
              <a:t>All of the images are stored as voxel intensity values in 3D tensor of shape (110, 110, 110).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Parallelogramma 5">
            <a:extLst>
              <a:ext uri="{FF2B5EF4-FFF2-40B4-BE49-F238E27FC236}">
                <a16:creationId xmlns:a16="http://schemas.microsoft.com/office/drawing/2014/main" id="{013CBE97-5E09-469A-8DE9-EEAAB2893E01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5" name="Immagine 6" descr="cherubino_pant541.eps">
            <a:extLst>
              <a:ext uri="{FF2B5EF4-FFF2-40B4-BE49-F238E27FC236}">
                <a16:creationId xmlns:a16="http://schemas.microsoft.com/office/drawing/2014/main" id="{FAA2ED94-B8C2-42E8-8E8F-722DC7B88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6" name="Immagine 7" descr="logo_white.eps">
            <a:extLst>
              <a:ext uri="{FF2B5EF4-FFF2-40B4-BE49-F238E27FC236}">
                <a16:creationId xmlns:a16="http://schemas.microsoft.com/office/drawing/2014/main" id="{EA1D5276-8BAF-4757-A724-26CACAB63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7" name="直接连接符 6">
            <a:extLst>
              <a:ext uri="{FF2B5EF4-FFF2-40B4-BE49-F238E27FC236}">
                <a16:creationId xmlns:a16="http://schemas.microsoft.com/office/drawing/2014/main" id="{24FCDA4F-1102-46CA-8B7A-412D820A6321}"/>
              </a:ext>
            </a:extLst>
          </p:cNvPr>
          <p:cNvSpPr/>
          <p:nvPr/>
        </p:nvSpPr>
        <p:spPr>
          <a:xfrm>
            <a:off x="731520" y="1229617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DD04E5EF-D85C-46BD-A962-E8EDF95B2839}"/>
              </a:ext>
            </a:extLst>
          </p:cNvPr>
          <p:cNvSpPr/>
          <p:nvPr/>
        </p:nvSpPr>
        <p:spPr>
          <a:xfrm>
            <a:off x="731520" y="3807001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57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4A72927-35D2-4CA2-B4E5-4BA9DD2BE2E3}"/>
              </a:ext>
            </a:extLst>
          </p:cNvPr>
          <p:cNvSpPr txBox="1">
            <a:spLocks/>
          </p:cNvSpPr>
          <p:nvPr/>
        </p:nvSpPr>
        <p:spPr>
          <a:xfrm>
            <a:off x="0" y="135771"/>
            <a:ext cx="9144000" cy="69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VoxCNN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</a:t>
            </a:r>
            <a:r>
              <a:rPr lang="en-US" altLang="zh-CN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GB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8D5370E0-E954-4D55-A8EF-576FD6954590}"/>
              </a:ext>
            </a:extLst>
          </p:cNvPr>
          <p:cNvSpPr/>
          <p:nvPr/>
        </p:nvSpPr>
        <p:spPr>
          <a:xfrm>
            <a:off x="628650" y="1074874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93341782-1FD7-47DF-8BE1-A36D3C23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1616"/>
            <a:ext cx="2968283" cy="4142141"/>
          </a:xfrm>
          <a:prstGeom prst="rect">
            <a:avLst/>
          </a:prstGeom>
        </p:spPr>
      </p:pic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38DEA39D-8D63-4D4E-8E3F-D30E1D81D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278" y="1317538"/>
            <a:ext cx="3153444" cy="4924431"/>
          </a:xfrm>
          <a:prstGeom prst="rect">
            <a:avLst/>
          </a:prstGeom>
        </p:spPr>
      </p:pic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B4DF2E24-AD8A-41B4-B0F1-9DAEC32A0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726" y="1471616"/>
            <a:ext cx="3022274" cy="3780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85EF70-7FC9-460E-9BBB-D412C5DDE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7236"/>
            <a:ext cx="4149969" cy="1001748"/>
          </a:xfrm>
        </p:spPr>
        <p:txBody>
          <a:bodyPr>
            <a:norm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VoxCNN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summary &amp; Parameters </a:t>
            </a:r>
            <a:endParaRPr lang="en-GB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FDD6FC0-807F-4DFE-A722-1BD1E808D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019" y="0"/>
            <a:ext cx="4461181" cy="63766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Layer (type)                 Output Shape              Param #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=================================================================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conv3d_1 (Conv3D)            (None, 110, 110, 110, 8)  224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conv3d_2 (Conv3D)            (None, 110, 110, 110, 8)  1736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max_pooling3d_1 (MaxPooling3 (None, 55, 55, 55, 8)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conv3d_3 (Conv3D)            (None, 55, 55, 55, 16)    3472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conv3d_4 (Conv3D)            (None, 55, 55, 55, 16)    6928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max_pooling3d_2 (MaxPooling3 (None, 27, 27, 27, 16)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conv3d_5 (Conv3D)            (None, 27, 27, 27, 32)    13856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conv3d_6 (Conv3D)            (None, 27, 27, 27, 32)    27680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conv3d_7 (Conv3D)            (None, 27, 27, 27, 32)    27680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max_pooling3d_3 (MaxPooling3 (None, 13, 13, 13, 32)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conv3d_8 (Conv3D)            (None, 13, 13, 13, 64)    55360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conv3d_9 (Conv3D)            (None, 13, 13, 13, 64)    110656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conv3d_10 (Conv3D)           (None, 13, 13, 13, 64)    110656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max_pooling3d_4 (MaxPooling3 (None, 6, 6, 6, 64)  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flatten_1 (Flatten)          (None, 13824)        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dense_1 (Dense)              (None, 128)               1769600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batch_normalization_1 (Batch (None, 128)               512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dropout_1 (Dropout)          (None, 128)          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dense_2 (Dense)              (None, 64)                8256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dense_3 (Dense)              (None, 2)                 130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=================================================================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Total params: 2,136,746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Trainable params: 2,136,490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Non-trainable params: 256</a:t>
            </a:r>
            <a:br>
              <a:rPr lang="en-US" altLang="zh-CN" sz="1050" dirty="0">
                <a:solidFill>
                  <a:schemeClr val="tx1"/>
                </a:solidFill>
              </a:rPr>
            </a:br>
            <a:br>
              <a:rPr lang="en-US" altLang="zh-CN" sz="900" dirty="0">
                <a:solidFill>
                  <a:schemeClr val="tx1"/>
                </a:solidFill>
              </a:rPr>
            </a:br>
            <a:endParaRPr lang="en-US" altLang="zh-CN" sz="900" dirty="0">
              <a:solidFill>
                <a:schemeClr val="tx1"/>
              </a:solidFill>
            </a:endParaRPr>
          </a:p>
          <a:p>
            <a:endParaRPr lang="en-GB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5B5352-FCCF-4797-9C9E-DB3BF058FDBB}"/>
              </a:ext>
            </a:extLst>
          </p:cNvPr>
          <p:cNvSpPr txBox="1"/>
          <p:nvPr/>
        </p:nvSpPr>
        <p:spPr>
          <a:xfrm>
            <a:off x="296008" y="2187556"/>
            <a:ext cx="4445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Training parameters </a:t>
            </a:r>
            <a:r>
              <a:rPr lang="en-US" altLang="zh-CN" sz="2400" i="1" dirty="0"/>
              <a:t>:</a:t>
            </a: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Optimizer: </a:t>
            </a:r>
            <a:r>
              <a:rPr lang="en-GB" sz="2400" i="1" dirty="0" err="1"/>
              <a:t>AdaM</a:t>
            </a: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Learning rate : 27*1e-6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Batch size 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No. </a:t>
            </a:r>
            <a:r>
              <a:rPr lang="en-US" altLang="zh-CN" sz="2400" i="1" dirty="0"/>
              <a:t>o</a:t>
            </a:r>
            <a:r>
              <a:rPr lang="en-GB" sz="2400" i="1" dirty="0"/>
              <a:t>f epochs : 150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9B6D2B-C64F-4B05-85D5-56EF3786AFBE}"/>
              </a:ext>
            </a:extLst>
          </p:cNvPr>
          <p:cNvSpPr txBox="1"/>
          <p:nvPr/>
        </p:nvSpPr>
        <p:spPr>
          <a:xfrm>
            <a:off x="296009" y="4437139"/>
            <a:ext cx="4445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C</a:t>
            </a:r>
            <a:r>
              <a:rPr lang="en-US" altLang="zh-CN" sz="2400" i="1" dirty="0"/>
              <a:t>ross validation parameters :</a:t>
            </a: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No. of folds : 5</a:t>
            </a:r>
          </a:p>
          <a:p>
            <a:endParaRPr lang="en-GB" sz="2400" dirty="0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7C72EA84-2C0D-4649-ABA9-2F496763D48C}"/>
              </a:ext>
            </a:extLst>
          </p:cNvPr>
          <p:cNvSpPr/>
          <p:nvPr/>
        </p:nvSpPr>
        <p:spPr>
          <a:xfrm flipV="1">
            <a:off x="181707" y="1778353"/>
            <a:ext cx="3715043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21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4A72927-35D2-4CA2-B4E5-4BA9DD2BE2E3}"/>
              </a:ext>
            </a:extLst>
          </p:cNvPr>
          <p:cNvSpPr txBox="1">
            <a:spLocks/>
          </p:cNvSpPr>
          <p:nvPr/>
        </p:nvSpPr>
        <p:spPr>
          <a:xfrm>
            <a:off x="0" y="12271"/>
            <a:ext cx="9144000" cy="1175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mplementation</a:t>
            </a:r>
            <a:endParaRPr lang="en-GB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8D5370E0-E954-4D55-A8EF-576FD6954590}"/>
              </a:ext>
            </a:extLst>
          </p:cNvPr>
          <p:cNvSpPr/>
          <p:nvPr/>
        </p:nvSpPr>
        <p:spPr>
          <a:xfrm>
            <a:off x="646235" y="1474497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F81185-1BD4-4926-ADE7-99A0871B447E}"/>
              </a:ext>
            </a:extLst>
          </p:cNvPr>
          <p:cNvSpPr txBox="1"/>
          <p:nvPr/>
        </p:nvSpPr>
        <p:spPr>
          <a:xfrm>
            <a:off x="335901" y="1905506"/>
            <a:ext cx="84721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Programming language:  </a:t>
            </a:r>
            <a:r>
              <a:rPr lang="en-GB" sz="2400" i="1" dirty="0"/>
              <a:t>python 2.7.12</a:t>
            </a:r>
          </a:p>
          <a:p>
            <a:pPr marL="3600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Deep learning framework:  </a:t>
            </a:r>
            <a:r>
              <a:rPr lang="en-US" altLang="zh-CN" sz="2400" i="1" dirty="0"/>
              <a:t>k</a:t>
            </a:r>
            <a:r>
              <a:rPr lang="en-GB" sz="2400" i="1" dirty="0"/>
              <a:t>eras 2.1 (TensorFlow backend)</a:t>
            </a:r>
          </a:p>
          <a:p>
            <a:pPr marL="3600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NIFTI1 data loading:  </a:t>
            </a:r>
            <a:r>
              <a:rPr lang="en-GB" sz="2400" i="1" dirty="0" err="1"/>
              <a:t>nibabel</a:t>
            </a:r>
            <a:r>
              <a:rPr lang="en-GB" sz="2400" i="1" dirty="0"/>
              <a:t> package </a:t>
            </a:r>
          </a:p>
          <a:p>
            <a:pPr marL="3600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Data normalization:  </a:t>
            </a:r>
            <a:r>
              <a:rPr lang="en-GB" sz="2400" i="1" dirty="0"/>
              <a:t>local/ global min-max normalization and local/ global standardization. (consider time complexity, local min-max normalization is used by default)</a:t>
            </a:r>
          </a:p>
          <a:p>
            <a:pPr marL="3600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Validation:  </a:t>
            </a:r>
            <a:r>
              <a:rPr lang="en-GB" sz="2400" i="1" dirty="0"/>
              <a:t>Balanced 5-fold cross-validation ( from </a:t>
            </a:r>
            <a:r>
              <a:rPr lang="en-GB" sz="2400" i="1" dirty="0" err="1"/>
              <a:t>sklearn.model_selection</a:t>
            </a:r>
            <a:r>
              <a:rPr lang="en-GB" sz="2400" i="1" dirty="0"/>
              <a:t>)</a:t>
            </a:r>
          </a:p>
          <a:p>
            <a:pPr marL="3600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Batch generating:   </a:t>
            </a:r>
            <a:r>
              <a:rPr lang="en-GB" sz="2400" i="1" dirty="0"/>
              <a:t>Guarantee samples of each class in every batch by oversample from the class that has less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24006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D45529-C816-4E42-BFC5-713512D2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61"/>
            <a:ext cx="8229600" cy="921770"/>
          </a:xfrm>
        </p:spPr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results 1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11F9DA-0180-4761-BCBA-3AE00A058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808" y="792643"/>
            <a:ext cx="4021688" cy="2268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F1D486-8552-410B-A2FF-82916A7618AE}"/>
              </a:ext>
            </a:extLst>
          </p:cNvPr>
          <p:cNvSpPr txBox="1"/>
          <p:nvPr/>
        </p:nvSpPr>
        <p:spPr>
          <a:xfrm>
            <a:off x="175906" y="3760389"/>
            <a:ext cx="4393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</a:t>
            </a:r>
            <a:r>
              <a:rPr lang="en-US" altLang="zh-CN" i="1" dirty="0"/>
              <a:t>ROC_AUC : [mean] ± [std]</a:t>
            </a:r>
          </a:p>
          <a:p>
            <a:endParaRPr lang="en-US" altLang="zh-CN" dirty="0"/>
          </a:p>
          <a:p>
            <a:r>
              <a:rPr lang="en-US" altLang="zh-CN" i="1" dirty="0"/>
              <a:t>AD vs NC : [0.87538462] ± [0.06169398]</a:t>
            </a:r>
            <a:br>
              <a:rPr lang="en-US" altLang="zh-CN" i="1" dirty="0"/>
            </a:br>
            <a:r>
              <a:rPr lang="en-US" altLang="zh-CN" i="1" dirty="0"/>
              <a:t>AD vs EMCI : [0.65433333] ± [0.05580634]</a:t>
            </a:r>
            <a:br>
              <a:rPr lang="en-US" altLang="zh-CN" i="1" dirty="0"/>
            </a:br>
            <a:r>
              <a:rPr lang="en-US" altLang="zh-CN" i="1" dirty="0"/>
              <a:t>AD vs LMCI : [0.76464286] ± [0.06621509]</a:t>
            </a:r>
            <a:br>
              <a:rPr lang="en-US" altLang="zh-CN" i="1" dirty="0"/>
            </a:br>
            <a:r>
              <a:rPr lang="en-US" altLang="zh-CN" i="1" dirty="0"/>
              <a:t>LMCI vs NC : [0.66934524] ± [0.05654292]</a:t>
            </a:r>
            <a:br>
              <a:rPr lang="en-US" altLang="zh-CN" i="1" dirty="0"/>
            </a:br>
            <a:r>
              <a:rPr lang="en-US" altLang="zh-CN" i="1" dirty="0"/>
              <a:t>LMCI vs EMCI : [0.51897321] ± [0.15433192]</a:t>
            </a:r>
            <a:br>
              <a:rPr lang="en-US" altLang="zh-CN" i="1" dirty="0"/>
            </a:br>
            <a:r>
              <a:rPr lang="en-US" altLang="zh-CN" i="1" dirty="0"/>
              <a:t>EMCI vs NC : [0.49821581] ± [0.0859987]</a:t>
            </a:r>
            <a:endParaRPr lang="en-GB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4DB5BB-2FAE-4B93-B7C3-51DDD5D0CD39}"/>
              </a:ext>
            </a:extLst>
          </p:cNvPr>
          <p:cNvSpPr txBox="1"/>
          <p:nvPr/>
        </p:nvSpPr>
        <p:spPr>
          <a:xfrm>
            <a:off x="4569802" y="3763437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        evaluation acc : [mean] ± [std]</a:t>
            </a:r>
          </a:p>
          <a:p>
            <a:endParaRPr lang="en-US" altLang="zh-CN" dirty="0"/>
          </a:p>
          <a:p>
            <a:r>
              <a:rPr lang="en-US" altLang="zh-CN" i="1" dirty="0"/>
              <a:t>AD vs NC : [0.74743083] ± [0.1340696]</a:t>
            </a:r>
            <a:br>
              <a:rPr lang="en-US" altLang="zh-CN" i="1" dirty="0"/>
            </a:br>
            <a:r>
              <a:rPr lang="en-US" altLang="zh-CN" i="1" dirty="0"/>
              <a:t>AD vs EMCI : [0.62246155] ± [0.11438376]</a:t>
            </a:r>
            <a:br>
              <a:rPr lang="en-US" altLang="zh-CN" i="1" dirty="0"/>
            </a:br>
            <a:r>
              <a:rPr lang="en-US" altLang="zh-CN" i="1" dirty="0"/>
              <a:t>AD vs LMCI : [0.5398693] ± [0.08587749]</a:t>
            </a:r>
            <a:br>
              <a:rPr lang="en-US" altLang="zh-CN" i="1" dirty="0"/>
            </a:br>
            <a:r>
              <a:rPr lang="en-US" altLang="zh-CN" i="1" dirty="0"/>
              <a:t>LMCI vs NC : [0.53092732] ± [0.10495938]</a:t>
            </a:r>
            <a:br>
              <a:rPr lang="en-US" altLang="zh-CN" i="1" dirty="0"/>
            </a:br>
            <a:r>
              <a:rPr lang="en-US" altLang="zh-CN" i="1" dirty="0"/>
              <a:t>LMCI vs EMCI : [0.66389989] ± [0.01105777]</a:t>
            </a:r>
            <a:br>
              <a:rPr lang="en-US" altLang="zh-CN" i="1" dirty="0"/>
            </a:br>
            <a:r>
              <a:rPr lang="en-US" altLang="zh-CN" i="1" dirty="0"/>
              <a:t>EMCI vs NC : [0.5365353] ± [0.04308016]</a:t>
            </a:r>
          </a:p>
          <a:p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190534-9150-4876-8ADE-A964B5CD412E}"/>
              </a:ext>
            </a:extLst>
          </p:cNvPr>
          <p:cNvSpPr txBox="1"/>
          <p:nvPr/>
        </p:nvSpPr>
        <p:spPr>
          <a:xfrm>
            <a:off x="628650" y="1918112"/>
            <a:ext cx="290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Results from paper 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3B67A-27C0-4FF3-A31D-F0A8E2DD7C79}"/>
              </a:ext>
            </a:extLst>
          </p:cNvPr>
          <p:cNvSpPr txBox="1"/>
          <p:nvPr/>
        </p:nvSpPr>
        <p:spPr>
          <a:xfrm>
            <a:off x="2372854" y="3186740"/>
            <a:ext cx="48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Results from my implementation :</a:t>
            </a:r>
          </a:p>
        </p:txBody>
      </p:sp>
      <p:sp>
        <p:nvSpPr>
          <p:cNvPr id="10" name="Parallelogramma 5">
            <a:extLst>
              <a:ext uri="{FF2B5EF4-FFF2-40B4-BE49-F238E27FC236}">
                <a16:creationId xmlns:a16="http://schemas.microsoft.com/office/drawing/2014/main" id="{0CE4E704-2778-4066-8BC0-4B67AA50DAF5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11" name="Immagine 6" descr="cherubino_pant541.eps">
            <a:extLst>
              <a:ext uri="{FF2B5EF4-FFF2-40B4-BE49-F238E27FC236}">
                <a16:creationId xmlns:a16="http://schemas.microsoft.com/office/drawing/2014/main" id="{E535E71B-5C19-4E65-8C15-0BCF22358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12" name="Immagine 7" descr="logo_white.eps">
            <a:extLst>
              <a:ext uri="{FF2B5EF4-FFF2-40B4-BE49-F238E27FC236}">
                <a16:creationId xmlns:a16="http://schemas.microsoft.com/office/drawing/2014/main" id="{DE85CBF6-8737-42D9-BBDE-58478F5DB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A446B21A-DA5C-4BEF-9C0E-4ED054BE2600}"/>
              </a:ext>
            </a:extLst>
          </p:cNvPr>
          <p:cNvSpPr/>
          <p:nvPr/>
        </p:nvSpPr>
        <p:spPr>
          <a:xfrm>
            <a:off x="628650" y="3060973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8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2D0A-6F5A-4821-9A0D-BED96992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70"/>
            <a:ext cx="8229600" cy="1143000"/>
          </a:xfrm>
        </p:spPr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results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DB5BFD-180E-4FBC-944A-930B84889E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7707"/>
            <a:ext cx="4481316" cy="32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FAE866-1283-4EB4-9682-2F0D0707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" y="1827707"/>
            <a:ext cx="4501195" cy="32025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0AFA920-8200-4195-BBB2-DEFBDC9A467F}"/>
              </a:ext>
            </a:extLst>
          </p:cNvPr>
          <p:cNvSpPr txBox="1"/>
          <p:nvPr/>
        </p:nvSpPr>
        <p:spPr>
          <a:xfrm>
            <a:off x="70805" y="5206368"/>
            <a:ext cx="43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ROC AUC plot for AD vs Normal classification of </a:t>
            </a:r>
            <a:r>
              <a:rPr lang="en-GB" dirty="0" err="1"/>
              <a:t>ResNet</a:t>
            </a:r>
            <a:r>
              <a:rPr lang="en-GB" dirty="0"/>
              <a:t>.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F9D7F5-786E-4793-BDCF-93DC721A0649}"/>
              </a:ext>
            </a:extLst>
          </p:cNvPr>
          <p:cNvSpPr txBox="1"/>
          <p:nvPr/>
        </p:nvSpPr>
        <p:spPr>
          <a:xfrm>
            <a:off x="4664663" y="5206367"/>
            <a:ext cx="43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ROC AUC plot for AD vs Normal classification of </a:t>
            </a:r>
            <a:r>
              <a:rPr lang="en-GB" dirty="0" err="1"/>
              <a:t>VoxCNN</a:t>
            </a:r>
            <a:r>
              <a:rPr lang="en-GB" dirty="0"/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CF5FD2-C616-41E5-BEF1-B2C8AF38B474}"/>
              </a:ext>
            </a:extLst>
          </p:cNvPr>
          <p:cNvSpPr txBox="1"/>
          <p:nvPr/>
        </p:nvSpPr>
        <p:spPr>
          <a:xfrm>
            <a:off x="1273359" y="1232972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from paper 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413260-9C31-4D04-9336-F1455D8DA0FA}"/>
              </a:ext>
            </a:extLst>
          </p:cNvPr>
          <p:cNvSpPr txBox="1"/>
          <p:nvPr/>
        </p:nvSpPr>
        <p:spPr>
          <a:xfrm>
            <a:off x="5114595" y="1232972"/>
            <a:ext cx="33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from my implementation :</a:t>
            </a:r>
          </a:p>
        </p:txBody>
      </p:sp>
      <p:sp>
        <p:nvSpPr>
          <p:cNvPr id="17" name="Parallelogramma 5">
            <a:extLst>
              <a:ext uri="{FF2B5EF4-FFF2-40B4-BE49-F238E27FC236}">
                <a16:creationId xmlns:a16="http://schemas.microsoft.com/office/drawing/2014/main" id="{8AEE8C81-61E1-4277-B636-6A46B0022B03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18" name="Immagine 6" descr="cherubino_pant541.eps">
            <a:extLst>
              <a:ext uri="{FF2B5EF4-FFF2-40B4-BE49-F238E27FC236}">
                <a16:creationId xmlns:a16="http://schemas.microsoft.com/office/drawing/2014/main" id="{9F4392EB-67CC-421B-890E-5A115FD12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19" name="Immagine 7" descr="logo_white.eps">
            <a:extLst>
              <a:ext uri="{FF2B5EF4-FFF2-40B4-BE49-F238E27FC236}">
                <a16:creationId xmlns:a16="http://schemas.microsoft.com/office/drawing/2014/main" id="{FD98D7DD-EECE-42A8-9FC4-A21408EA1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0" name="直接连接符 19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571500" y="1015085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3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56868" y="289438"/>
            <a:ext cx="630966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33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  <a:r>
              <a:rPr lang="it-IT" sz="3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</a:t>
            </a:r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0967B64C-C612-4C46-8808-FAE7CA23C3D6}"/>
              </a:ext>
            </a:extLst>
          </p:cNvPr>
          <p:cNvSpPr/>
          <p:nvPr/>
        </p:nvSpPr>
        <p:spPr>
          <a:xfrm>
            <a:off x="571500" y="1148689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B16D63-613D-4E78-BA7A-64CEF2C8AB99}"/>
              </a:ext>
            </a:extLst>
          </p:cNvPr>
          <p:cNvSpPr txBox="1"/>
          <p:nvPr/>
        </p:nvSpPr>
        <p:spPr>
          <a:xfrm>
            <a:off x="578500" y="1554327"/>
            <a:ext cx="78866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i="1" dirty="0"/>
              <a:t>The experiment form my implementation is close to the results shown on the paper, t</a:t>
            </a:r>
            <a:r>
              <a:rPr lang="en-US" altLang="zh-CN" sz="2400" i="1" dirty="0"/>
              <a:t>he difference may from: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Number of samples : </a:t>
            </a:r>
            <a:r>
              <a:rPr lang="en-US" altLang="zh-CN" sz="2400" i="1" dirty="0"/>
              <a:t>only find </a:t>
            </a:r>
            <a:r>
              <a:rPr lang="en-GB" sz="2400" i="1" dirty="0"/>
              <a:t>39 of LMCI samples from ADNI, instead of 43 which the paper used.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</a:t>
            </a:r>
            <a:r>
              <a:rPr lang="en-GB" sz="2400" b="1" dirty="0"/>
              <a:t>raining parameters </a:t>
            </a:r>
            <a:r>
              <a:rPr lang="en-US" altLang="zh-CN" sz="2400" b="1" dirty="0"/>
              <a:t>: </a:t>
            </a:r>
            <a:r>
              <a:rPr lang="en-GB" sz="2400" i="1" dirty="0"/>
              <a:t>there is not so many information from the paper, only given optimizer, learning rate, batch-size and No. of epochs, so other parameters I just used the default value.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Data normalization: </a:t>
            </a:r>
            <a:r>
              <a:rPr lang="en-GB" sz="2400" i="1" dirty="0"/>
              <a:t>which the author of the paper not specified, min-max normalization is used by default in my implementation.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669</Words>
  <Application>Microsoft Office PowerPoint</Application>
  <PresentationFormat>全屏显示(4:3)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Gill Sans Light</vt:lpstr>
      <vt:lpstr>ヒラギノ角ゴ ProN W3</vt:lpstr>
      <vt:lpstr>等线</vt:lpstr>
      <vt:lpstr>等线 Light</vt:lpstr>
      <vt:lpstr>Arial</vt:lpstr>
      <vt:lpstr>Calibri</vt:lpstr>
      <vt:lpstr>Calibri Light</vt:lpstr>
      <vt:lpstr>Office 主题​​</vt:lpstr>
      <vt:lpstr>[ISPR][Final Project report]  CNN for 3D brain MRI classification</vt:lpstr>
      <vt:lpstr>PowerPoint 演示文稿</vt:lpstr>
      <vt:lpstr>Data set summary</vt:lpstr>
      <vt:lpstr>PowerPoint 演示文稿</vt:lpstr>
      <vt:lpstr>VoxCNN model summary &amp; Parameters </vt:lpstr>
      <vt:lpstr>PowerPoint 演示文稿</vt:lpstr>
      <vt:lpstr>Compare results 1</vt:lpstr>
      <vt:lpstr>Compare results 2</vt:lpstr>
      <vt:lpstr>PowerPoint 演示文稿</vt:lpstr>
      <vt:lpstr>PowerPoint 演示文稿</vt:lpstr>
      <vt:lpstr>The future of work</vt:lpstr>
      <vt:lpstr>Resources</vt:lpstr>
      <vt:lpstr>Reference 1</vt:lpstr>
      <vt:lpstr>Reference 2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[ISPR][Final Project]  CNN for 3D brain MRI classification</dc:title>
  <dc:creator>李 澜培</dc:creator>
  <cp:lastModifiedBy>李 澜培</cp:lastModifiedBy>
  <cp:revision>58</cp:revision>
  <dcterms:created xsi:type="dcterms:W3CDTF">2018-11-07T19:29:47Z</dcterms:created>
  <dcterms:modified xsi:type="dcterms:W3CDTF">2018-11-11T17:35:02Z</dcterms:modified>
</cp:coreProperties>
</file>