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1" r:id="rId3"/>
    <p:sldId id="262" r:id="rId4"/>
    <p:sldId id="265" r:id="rId5"/>
    <p:sldId id="263" r:id="rId6"/>
    <p:sldId id="264" r:id="rId7"/>
    <p:sldId id="266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48" autoAdjust="0"/>
  </p:normalViewPr>
  <p:slideViewPr>
    <p:cSldViewPr>
      <p:cViewPr varScale="1">
        <p:scale>
          <a:sx n="54" d="100"/>
          <a:sy n="54" d="100"/>
        </p:scale>
        <p:origin x="163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A4BFC-BFA6-499A-85DE-DAF778055EB3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D5034-31E8-43DA-9A02-9A1F889CF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762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48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34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38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88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444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93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82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922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25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6433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4095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dirty="0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dirty="0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dirty="0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dirty="0" smtClean="0">
                <a:sym typeface="Calibri" pitchFamily="34" charset="0"/>
              </a:rPr>
              <a:t>第五级</a:t>
            </a:r>
          </a:p>
        </p:txBody>
      </p:sp>
      <p:sp>
        <p:nvSpPr>
          <p:cNvPr id="1029" name="直接连接符 7"/>
          <p:cNvSpPr>
            <a:spLocks noChangeShapeType="1"/>
          </p:cNvSpPr>
          <p:nvPr/>
        </p:nvSpPr>
        <p:spPr bwMode="auto">
          <a:xfrm flipV="1">
            <a:off x="395288" y="6230938"/>
            <a:ext cx="8353425" cy="19050"/>
          </a:xfrm>
          <a:prstGeom prst="line">
            <a:avLst/>
          </a:prstGeom>
          <a:noFill/>
          <a:ln w="19050" cap="flat" cmpd="sng">
            <a:solidFill>
              <a:srgbClr val="A5A5A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矩形 2"/>
          <p:cNvSpPr>
            <a:spLocks noChangeArrowheads="1"/>
          </p:cNvSpPr>
          <p:nvPr/>
        </p:nvSpPr>
        <p:spPr bwMode="auto">
          <a:xfrm>
            <a:off x="395288" y="6357938"/>
            <a:ext cx="34451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7F7F7F"/>
                </a:solidFill>
                <a:latin typeface="华文新魏" pitchFamily="2" charset="-122"/>
                <a:ea typeface="华文新魏" pitchFamily="2" charset="-122"/>
                <a:sym typeface="微软雅黑" pitchFamily="34" charset="-122"/>
              </a:rPr>
              <a:t>201</a:t>
            </a:r>
            <a:r>
              <a:rPr lang="en-US" altLang="zh-CN" b="1" dirty="0" smtClean="0">
                <a:solidFill>
                  <a:srgbClr val="7F7F7F"/>
                </a:solidFill>
                <a:latin typeface="华文新魏" pitchFamily="2" charset="-122"/>
                <a:ea typeface="华文新魏" pitchFamily="2" charset="-122"/>
                <a:sym typeface="微软雅黑" pitchFamily="34" charset="-122"/>
              </a:rPr>
              <a:t>5</a:t>
            </a:r>
            <a:r>
              <a:rPr lang="zh-CN" altLang="en-US" b="1" dirty="0" smtClean="0">
                <a:solidFill>
                  <a:srgbClr val="7F7F7F"/>
                </a:solidFill>
                <a:latin typeface="华文新魏" pitchFamily="2" charset="-122"/>
                <a:ea typeface="华文新魏" pitchFamily="2" charset="-122"/>
                <a:sym typeface="微软雅黑" pitchFamily="34" charset="-122"/>
              </a:rPr>
              <a:t>-</a:t>
            </a:r>
            <a:r>
              <a:rPr lang="en-US" altLang="zh-CN" b="1" dirty="0" smtClean="0">
                <a:solidFill>
                  <a:srgbClr val="7F7F7F"/>
                </a:solidFill>
                <a:latin typeface="华文新魏" pitchFamily="2" charset="-122"/>
                <a:ea typeface="华文新魏" pitchFamily="2" charset="-122"/>
                <a:sym typeface="微软雅黑" pitchFamily="34" charset="-122"/>
              </a:rPr>
              <a:t>Linux</a:t>
            </a:r>
            <a:r>
              <a:rPr lang="en-US" altLang="zh-CN" b="1" baseline="0" dirty="0" smtClean="0">
                <a:solidFill>
                  <a:srgbClr val="7F7F7F"/>
                </a:solidFill>
                <a:latin typeface="华文新魏" pitchFamily="2" charset="-122"/>
                <a:ea typeface="华文新魏" pitchFamily="2" charset="-122"/>
                <a:sym typeface="微软雅黑" pitchFamily="34" charset="-122"/>
              </a:rPr>
              <a:t> System Programming</a:t>
            </a:r>
            <a:endParaRPr lang="zh-CN" altLang="en-US" b="1" dirty="0">
              <a:solidFill>
                <a:srgbClr val="7F7F7F"/>
              </a:solidFill>
              <a:latin typeface="华文新魏" pitchFamily="2" charset="-122"/>
              <a:ea typeface="华文新魏" pitchFamily="2" charset="-122"/>
              <a:sym typeface="微软雅黑" pitchFamily="34" charset="-122"/>
            </a:endParaRPr>
          </a:p>
        </p:txBody>
      </p:sp>
      <p:sp>
        <p:nvSpPr>
          <p:cNvPr id="1032" name="矩形 1"/>
          <p:cNvSpPr>
            <a:spLocks noChangeArrowheads="1"/>
          </p:cNvSpPr>
          <p:nvPr/>
        </p:nvSpPr>
        <p:spPr bwMode="auto">
          <a:xfrm>
            <a:off x="5942013" y="6283325"/>
            <a:ext cx="2951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 sz="1400" b="1" dirty="0">
              <a:solidFill>
                <a:srgbClr val="5B7FAE"/>
              </a:solidFill>
              <a:latin typeface="华文楷体" pitchFamily="2" charset="-122"/>
              <a:ea typeface="华文楷体" pitchFamily="2" charset="-122"/>
              <a:sym typeface="Calibri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505" y="6294779"/>
            <a:ext cx="2592983" cy="51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356" y="5013176"/>
            <a:ext cx="11811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图片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80" r="2669"/>
          <a:stretch>
            <a:fillRect/>
          </a:stretch>
        </p:blipFill>
        <p:spPr bwMode="auto">
          <a:xfrm>
            <a:off x="25302" y="116632"/>
            <a:ext cx="1439863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71500" indent="-571500" algn="ctr" defTabSz="0" rtl="0" eaLnBrk="1" fontAlgn="base" hangingPunct="1">
        <a:spcBef>
          <a:spcPct val="0"/>
        </a:spcBef>
        <a:spcAft>
          <a:spcPct val="0"/>
        </a:spcAft>
        <a:buSzPct val="130000"/>
        <a:defRPr sz="4400" baseline="0">
          <a:solidFill>
            <a:schemeClr val="tx1"/>
          </a:solidFill>
          <a:latin typeface="Comic Sans MS" panose="030F0702030302020204" pitchFamily="66" charset="0"/>
          <a:ea typeface="+mj-ea"/>
          <a:cs typeface="+mj-cs"/>
          <a:sym typeface="Calibri" pitchFamily="34" charset="0"/>
        </a:defRPr>
      </a:lvl1pPr>
      <a:lvl2pPr marL="571500" indent="-571500" algn="ctr" defTabSz="0" rtl="0" eaLnBrk="1" fontAlgn="base" hangingPunct="1">
        <a:spcBef>
          <a:spcPct val="0"/>
        </a:spcBef>
        <a:spcAft>
          <a:spcPct val="0"/>
        </a:spcAft>
        <a:buSzPct val="130000"/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571500" indent="-571500" algn="ctr" defTabSz="0" rtl="0" eaLnBrk="1" fontAlgn="base" hangingPunct="1">
        <a:spcBef>
          <a:spcPct val="0"/>
        </a:spcBef>
        <a:spcAft>
          <a:spcPct val="0"/>
        </a:spcAft>
        <a:buSzPct val="130000"/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571500" indent="-571500" algn="ctr" defTabSz="0" rtl="0" eaLnBrk="1" fontAlgn="base" hangingPunct="1">
        <a:spcBef>
          <a:spcPct val="0"/>
        </a:spcBef>
        <a:spcAft>
          <a:spcPct val="0"/>
        </a:spcAft>
        <a:buSzPct val="130000"/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571500" indent="-571500" algn="ctr" defTabSz="0" rtl="0" eaLnBrk="1" fontAlgn="base" hangingPunct="1">
        <a:spcBef>
          <a:spcPct val="0"/>
        </a:spcBef>
        <a:spcAft>
          <a:spcPct val="0"/>
        </a:spcAft>
        <a:buSzPct val="130000"/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028700" indent="-571500" algn="ctr" defTabSz="0" rtl="0" eaLnBrk="1" fontAlgn="base" hangingPunct="1">
        <a:spcBef>
          <a:spcPct val="0"/>
        </a:spcBef>
        <a:spcAft>
          <a:spcPct val="0"/>
        </a:spcAft>
        <a:buSzPct val="130000"/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485900" indent="-571500" algn="ctr" defTabSz="0" rtl="0" eaLnBrk="1" fontAlgn="base" hangingPunct="1">
        <a:spcBef>
          <a:spcPct val="0"/>
        </a:spcBef>
        <a:spcAft>
          <a:spcPct val="0"/>
        </a:spcAft>
        <a:buSzPct val="130000"/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1943100" indent="-571500" algn="ctr" defTabSz="0" rtl="0" eaLnBrk="1" fontAlgn="base" hangingPunct="1">
        <a:spcBef>
          <a:spcPct val="0"/>
        </a:spcBef>
        <a:spcAft>
          <a:spcPct val="0"/>
        </a:spcAft>
        <a:buSzPct val="130000"/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400300" indent="-571500" algn="ctr" defTabSz="0" rtl="0" eaLnBrk="1" fontAlgn="base" hangingPunct="1">
        <a:spcBef>
          <a:spcPct val="0"/>
        </a:spcBef>
        <a:spcAft>
          <a:spcPct val="0"/>
        </a:spcAft>
        <a:buSzPct val="130000"/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defTabSz="0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Comic Sans MS" panose="030F0702030302020204" pitchFamily="66" charset="0"/>
          <a:ea typeface="+mn-ea"/>
          <a:cs typeface="+mn-cs"/>
          <a:sym typeface="Calibri" pitchFamily="34" charset="0"/>
        </a:defRPr>
      </a:lvl1pPr>
      <a:lvl2pPr marL="742950" indent="-285750" algn="l" defTabSz="0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Comic Sans MS" panose="030F0702030302020204" pitchFamily="66" charset="0"/>
          <a:ea typeface="+mn-ea"/>
          <a:sym typeface="Calibri" pitchFamily="34" charset="0"/>
        </a:defRPr>
      </a:lvl2pPr>
      <a:lvl3pPr marL="1143000" indent="-228600" algn="l" defTabSz="0" rtl="0" eaLnBrk="1" fontAlgn="base" hangingPunct="1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Comic Sans MS" panose="030F0702030302020204" pitchFamily="66" charset="0"/>
          <a:ea typeface="+mn-ea"/>
          <a:sym typeface="Calibri" pitchFamily="34" charset="0"/>
        </a:defRPr>
      </a:lvl3pPr>
      <a:lvl4pPr marL="1600200" indent="-228600" algn="l" defTabSz="0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Comic Sans MS" panose="030F0702030302020204" pitchFamily="66" charset="0"/>
          <a:ea typeface="+mn-ea"/>
          <a:sym typeface="Calibri" pitchFamily="34" charset="0"/>
        </a:defRPr>
      </a:lvl4pPr>
      <a:lvl5pPr marL="2057400" indent="-228600" algn="l" defTabSz="0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Comic Sans MS" panose="030F0702030302020204" pitchFamily="66" charset="0"/>
          <a:ea typeface="+mn-ea"/>
          <a:sym typeface="Calibri" pitchFamily="34" charset="0"/>
        </a:defRPr>
      </a:lvl5pPr>
      <a:lvl6pPr marL="2514600" indent="-228600" algn="l" defTabSz="0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</p:nvPr>
        </p:nvSpPr>
        <p:spPr>
          <a:xfrm>
            <a:off x="0" y="2852936"/>
            <a:ext cx="9144000" cy="1470025"/>
          </a:xfrm>
        </p:spPr>
        <p:txBody>
          <a:bodyPr/>
          <a:lstStyle/>
          <a:p>
            <a:pPr marL="0" algn="l" defTabSz="914400" eaLnBrk="0" hangingPunct="0">
              <a:lnSpc>
                <a:spcPts val="7200"/>
              </a:lnSpc>
            </a:pPr>
            <a:r>
              <a:rPr lang="en-US" altLang="zh-CN" sz="4000" b="1" kern="1200" dirty="0">
                <a:solidFill>
                  <a:srgbClr val="205867"/>
                </a:solidFill>
                <a:ea typeface="黑体" pitchFamily="49" charset="-122"/>
                <a:cs typeface="+mn-cs"/>
              </a:rPr>
              <a:t>Experiment </a:t>
            </a:r>
            <a:r>
              <a:rPr lang="en-US" altLang="zh-CN" sz="4000" b="1" kern="1200" dirty="0" smtClean="0">
                <a:solidFill>
                  <a:srgbClr val="205867"/>
                </a:solidFill>
                <a:ea typeface="黑体" pitchFamily="49" charset="-122"/>
                <a:cs typeface="+mn-cs"/>
              </a:rPr>
              <a:t>4,5: Process and Thread Experiment</a:t>
            </a:r>
            <a:endParaRPr lang="zh-CN" altLang="en-US" sz="4000" b="1" kern="1200" dirty="0">
              <a:solidFill>
                <a:srgbClr val="205867"/>
              </a:solidFill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424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4: Process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Aim: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How to create a process in the Linux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How to distinguish the parent process and child process in the code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Resource sharing between parent-child process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How to wait the child process until finishing its process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How to execute another program in the process</a:t>
            </a:r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887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4: Process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Content: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Based on the </a:t>
            </a:r>
            <a:r>
              <a:rPr lang="en-US" altLang="zh-CN" dirty="0" err="1" smtClean="0"/>
              <a:t>list.c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copy.c</a:t>
            </a:r>
            <a:r>
              <a:rPr lang="en-US" altLang="zh-CN" dirty="0" smtClean="0"/>
              <a:t> program written in the experiment 2 and 3.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Make the </a:t>
            </a:r>
            <a:r>
              <a:rPr lang="en-US" altLang="zh-CN" dirty="0" err="1" smtClean="0"/>
              <a:t>list.c</a:t>
            </a:r>
            <a:r>
              <a:rPr lang="en-US" altLang="zh-CN" dirty="0" smtClean="0"/>
              <a:t> as the main process</a:t>
            </a:r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when the 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obtain the path of directory while viewing the each directory, then creates a child process for running the 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 –r.</a:t>
            </a:r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Through programming, create a directory under the /home which is named with your name. And copy the files in the directory which is reviewed by 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–l command, to the destination directory created by yourself. </a:t>
            </a:r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Looping until the process of 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is finished. </a:t>
            </a:r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383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Fork(); --to create a process, the return value is </a:t>
            </a:r>
            <a:r>
              <a:rPr lang="en-US" altLang="zh-CN" sz="2000" dirty="0" err="1" smtClean="0"/>
              <a:t>pid</a:t>
            </a:r>
            <a:r>
              <a:rPr lang="en-US" altLang="zh-CN" sz="2000" dirty="0" smtClean="0"/>
              <a:t>. </a:t>
            </a:r>
          </a:p>
          <a:p>
            <a:r>
              <a:rPr lang="en-US" altLang="zh-CN" sz="2000" dirty="0" smtClean="0"/>
              <a:t>Judge the value of </a:t>
            </a:r>
            <a:r>
              <a:rPr lang="en-US" altLang="zh-CN" sz="2000" dirty="0" err="1" smtClean="0"/>
              <a:t>pid</a:t>
            </a:r>
            <a:r>
              <a:rPr lang="en-US" altLang="zh-CN" sz="2000" dirty="0" smtClean="0"/>
              <a:t>, if </a:t>
            </a:r>
            <a:r>
              <a:rPr lang="en-US" altLang="zh-CN" sz="2000" dirty="0" err="1" smtClean="0"/>
              <a:t>pid</a:t>
            </a:r>
            <a:r>
              <a:rPr lang="en-US" altLang="zh-CN" sz="2000" dirty="0" smtClean="0"/>
              <a:t> &lt; 0, it means fork error; </a:t>
            </a:r>
          </a:p>
          <a:p>
            <a:r>
              <a:rPr lang="en-US" altLang="zh-CN" sz="2000" dirty="0" smtClean="0"/>
              <a:t>If </a:t>
            </a:r>
            <a:r>
              <a:rPr lang="en-US" altLang="zh-CN" sz="2000" dirty="0" err="1" smtClean="0"/>
              <a:t>pid</a:t>
            </a:r>
            <a:r>
              <a:rPr lang="en-US" altLang="zh-CN" sz="2000" dirty="0" smtClean="0"/>
              <a:t> == 0, it means in the child process, then a call to the copy function. If </a:t>
            </a:r>
            <a:r>
              <a:rPr lang="en-US" altLang="zh-CN" sz="2000" dirty="0" err="1" smtClean="0"/>
              <a:t>pid</a:t>
            </a:r>
            <a:r>
              <a:rPr lang="en-US" altLang="zh-CN" sz="2000" dirty="0" smtClean="0"/>
              <a:t>&gt;0,  it means in the parent process, so wait for the end of child process by using the </a:t>
            </a:r>
            <a:r>
              <a:rPr lang="en-US" altLang="zh-CN" sz="2000" dirty="0" err="1" smtClean="0"/>
              <a:t>waitpid</a:t>
            </a:r>
            <a:r>
              <a:rPr lang="en-US" altLang="zh-CN" sz="2000" dirty="0" smtClean="0"/>
              <a:t>() function. </a:t>
            </a:r>
          </a:p>
          <a:p>
            <a:r>
              <a:rPr lang="en-US" altLang="zh-CN" sz="2000" dirty="0" err="1" smtClean="0"/>
              <a:t>Waitpid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pid</a:t>
            </a:r>
            <a:r>
              <a:rPr lang="en-US" altLang="zh-CN" sz="2000" dirty="0" smtClean="0"/>
              <a:t>, &amp;status, 0); -- return the </a:t>
            </a:r>
            <a:r>
              <a:rPr lang="en-US" altLang="zh-CN" sz="2000" dirty="0" err="1" smtClean="0"/>
              <a:t>pid</a:t>
            </a:r>
            <a:r>
              <a:rPr lang="en-US" altLang="zh-CN" sz="2000" dirty="0" smtClean="0"/>
              <a:t> if success, return -1 if error. </a:t>
            </a:r>
          </a:p>
          <a:p>
            <a:r>
              <a:rPr lang="en-US" altLang="zh-CN" sz="2000" dirty="0" smtClean="0"/>
              <a:t>Use a while() to wait until the child process is finished. </a:t>
            </a:r>
          </a:p>
          <a:p>
            <a:r>
              <a:rPr lang="en-US" altLang="zh-CN" sz="2000" dirty="0" smtClean="0"/>
              <a:t>Error information handle. </a:t>
            </a:r>
          </a:p>
          <a:p>
            <a:pPr lvl="2"/>
            <a:r>
              <a:rPr lang="en-US" altLang="zh-CN" dirty="0"/>
              <a:t>if(</a:t>
            </a:r>
            <a:r>
              <a:rPr lang="en-US" altLang="zh-CN" dirty="0" err="1"/>
              <a:t>errno</a:t>
            </a:r>
            <a:r>
              <a:rPr lang="en-US" altLang="zh-CN" dirty="0"/>
              <a:t> != EINTR)</a:t>
            </a:r>
          </a:p>
          <a:p>
            <a:pPr lvl="2"/>
            <a:r>
              <a:rPr lang="en-US" altLang="zh-CN" dirty="0"/>
              <a:t>{</a:t>
            </a:r>
          </a:p>
          <a:p>
            <a:pPr lvl="2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/>
              <a:t>("</a:t>
            </a:r>
            <a:r>
              <a:rPr lang="en-US" altLang="zh-CN" dirty="0" err="1"/>
              <a:t>ERROR:waitpid</a:t>
            </a:r>
            <a:r>
              <a:rPr lang="en-US" altLang="zh-CN" dirty="0"/>
              <a:t> error\n");</a:t>
            </a:r>
          </a:p>
          <a:p>
            <a:pPr lvl="2"/>
            <a:r>
              <a:rPr lang="en-US" altLang="zh-CN" dirty="0" smtClean="0"/>
              <a:t>	return </a:t>
            </a:r>
            <a:r>
              <a:rPr lang="en-US" altLang="zh-CN" dirty="0"/>
              <a:t>-1; //</a:t>
            </a:r>
            <a:r>
              <a:rPr lang="en-US" altLang="zh-CN" dirty="0" smtClean="0"/>
              <a:t>fork fail, return -1</a:t>
            </a:r>
            <a:endParaRPr lang="zh-CN" altLang="en-US" dirty="0"/>
          </a:p>
          <a:p>
            <a:pPr lvl="2"/>
            <a:r>
              <a:rPr lang="en-US" altLang="zh-CN" dirty="0"/>
              <a:t>}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905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5: Thread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Aim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how to create a thread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Understanding how to design the thread;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How to exit from the thread;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How to share the data between threads;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How to wait the thread until finishing its process</a:t>
            </a: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53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4: Thread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Content: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Based on the </a:t>
            </a:r>
            <a:r>
              <a:rPr lang="en-US" altLang="zh-CN" dirty="0" err="1" smtClean="0"/>
              <a:t>list.c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copy.c</a:t>
            </a:r>
            <a:r>
              <a:rPr lang="en-US" altLang="zh-CN" dirty="0" smtClean="0"/>
              <a:t> program written in the experiment 2 and 3.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Make the </a:t>
            </a:r>
            <a:r>
              <a:rPr lang="en-US" altLang="zh-CN" dirty="0" err="1" smtClean="0"/>
              <a:t>list.c</a:t>
            </a:r>
            <a:r>
              <a:rPr lang="en-US" altLang="zh-CN" dirty="0" smtClean="0"/>
              <a:t> as the running thread</a:t>
            </a:r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when the 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obtain the path of directory while viewing the each directory, then creates a thread for running the 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 –r. (you can use the path of directory as the parameter for the 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 thread or set the path of directory as a global argument, the 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 thread can share this global argument)</a:t>
            </a:r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Through programming, create a directory under the /home which is named with your name. And copy the files in the directory which is reviewed by 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–l command as the source file of the 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 thread, to the destination directory created by yourself. </a:t>
            </a:r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Looping until the process of 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is finished. </a:t>
            </a:r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2113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pthread_create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pthread_t</a:t>
            </a:r>
            <a:r>
              <a:rPr lang="en-US" altLang="zh-CN" sz="2000" dirty="0"/>
              <a:t> *restrict </a:t>
            </a:r>
            <a:r>
              <a:rPr lang="en-US" altLang="zh-CN" sz="2000" dirty="0" err="1"/>
              <a:t>tidp</a:t>
            </a:r>
            <a:r>
              <a:rPr lang="en-US" altLang="zh-CN" sz="2000" dirty="0"/>
              <a:t>,</a:t>
            </a:r>
          </a:p>
          <a:p>
            <a:r>
              <a:rPr lang="en-US" altLang="zh-CN" sz="2000" dirty="0"/>
              <a:t>				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pthread_attr_t</a:t>
            </a:r>
            <a:r>
              <a:rPr lang="en-US" altLang="zh-CN" sz="2000" dirty="0"/>
              <a:t> *restrict </a:t>
            </a:r>
            <a:r>
              <a:rPr lang="en-US" altLang="zh-CN" sz="2000" dirty="0" err="1"/>
              <a:t>attr</a:t>
            </a:r>
            <a:r>
              <a:rPr lang="en-US" altLang="zh-CN" sz="2000" dirty="0" smtClean="0"/>
              <a:t>, </a:t>
            </a:r>
            <a:endParaRPr lang="en-US" altLang="zh-CN" sz="2000" dirty="0"/>
          </a:p>
          <a:p>
            <a:r>
              <a:rPr lang="en-US" altLang="zh-CN" sz="2000" dirty="0"/>
              <a:t>				void *(*</a:t>
            </a:r>
            <a:r>
              <a:rPr lang="en-US" altLang="zh-CN" sz="2000" dirty="0" err="1"/>
              <a:t>start_rtn</a:t>
            </a:r>
            <a:r>
              <a:rPr lang="en-US" altLang="zh-CN" sz="2000" dirty="0"/>
              <a:t>)(void *), </a:t>
            </a:r>
          </a:p>
          <a:p>
            <a:r>
              <a:rPr lang="en-US" altLang="zh-CN" sz="2000" dirty="0"/>
              <a:t>				void *restrict </a:t>
            </a:r>
            <a:r>
              <a:rPr lang="en-US" altLang="zh-CN" sz="2000" dirty="0" err="1"/>
              <a:t>arg</a:t>
            </a:r>
            <a:r>
              <a:rPr lang="en-US" altLang="zh-CN" sz="2000" dirty="0" smtClean="0"/>
              <a:t>);</a:t>
            </a:r>
          </a:p>
          <a:p>
            <a:r>
              <a:rPr lang="en-US" altLang="zh-CN" sz="2000" dirty="0" err="1" smtClean="0"/>
              <a:t>Tipd</a:t>
            </a:r>
            <a:r>
              <a:rPr lang="en-US" altLang="zh-CN" sz="2000" dirty="0" smtClean="0"/>
              <a:t> is the returned </a:t>
            </a:r>
            <a:r>
              <a:rPr lang="en-US" altLang="zh-CN" sz="2000" dirty="0" err="1" smtClean="0"/>
              <a:t>pthread</a:t>
            </a:r>
            <a:r>
              <a:rPr lang="en-US" altLang="zh-CN" sz="2000" dirty="0" smtClean="0"/>
              <a:t> ID. </a:t>
            </a:r>
          </a:p>
          <a:p>
            <a:r>
              <a:rPr lang="en-US" altLang="zh-CN" sz="2000" dirty="0" err="1" smtClean="0"/>
              <a:t>Attr</a:t>
            </a:r>
            <a:r>
              <a:rPr lang="en-US" altLang="zh-CN" sz="2000" dirty="0" smtClean="0"/>
              <a:t> the attribute of the thread, usually set to NULL;</a:t>
            </a:r>
          </a:p>
          <a:p>
            <a:r>
              <a:rPr lang="en-US" altLang="zh-CN" sz="2000" dirty="0" err="1" smtClean="0"/>
              <a:t>Start_rtn</a:t>
            </a:r>
            <a:r>
              <a:rPr lang="en-US" altLang="zh-CN" sz="2000" dirty="0" smtClean="0"/>
              <a:t>: the function started by the thread;</a:t>
            </a:r>
          </a:p>
          <a:p>
            <a:r>
              <a:rPr lang="en-US" altLang="zh-CN" sz="2000" dirty="0" err="1" smtClean="0"/>
              <a:t>Arg</a:t>
            </a:r>
            <a:r>
              <a:rPr lang="en-US" altLang="zh-CN" sz="2000" dirty="0" smtClean="0"/>
              <a:t>: as the first argument for the </a:t>
            </a:r>
            <a:r>
              <a:rPr lang="en-US" altLang="zh-CN" sz="2000" dirty="0" err="1" smtClean="0"/>
              <a:t>start_rtn</a:t>
            </a:r>
            <a:r>
              <a:rPr lang="en-US" altLang="zh-CN" sz="2000" dirty="0" smtClean="0"/>
              <a:t>. (in this example, the </a:t>
            </a:r>
            <a:r>
              <a:rPr lang="en-US" altLang="zh-CN" sz="2000" dirty="0" err="1" smtClean="0"/>
              <a:t>arg</a:t>
            </a:r>
            <a:r>
              <a:rPr lang="en-US" altLang="zh-CN" sz="2000" dirty="0" smtClean="0"/>
              <a:t> is the pathname of the directory reviewed by the </a:t>
            </a:r>
            <a:r>
              <a:rPr lang="en-US" altLang="zh-CN" sz="2000" dirty="0" err="1" smtClean="0"/>
              <a:t>ls</a:t>
            </a:r>
            <a:r>
              <a:rPr lang="en-US" altLang="zh-CN" sz="2000" dirty="0" smtClean="0"/>
              <a:t> program, and it is set as a global argument. )</a:t>
            </a:r>
          </a:p>
          <a:p>
            <a:r>
              <a:rPr lang="en-US" altLang="zh-CN" sz="2000" dirty="0" smtClean="0"/>
              <a:t>And you should encapsulate the copy program into the </a:t>
            </a:r>
            <a:r>
              <a:rPr lang="en-US" altLang="zh-CN" sz="2000" dirty="0" err="1" smtClean="0"/>
              <a:t>start_rtn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as the calling function for </a:t>
            </a:r>
            <a:r>
              <a:rPr lang="en-US" altLang="zh-CN" sz="2000" smtClean="0"/>
              <a:t>the thread. 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330933"/>
      </p:ext>
    </p:extLst>
  </p:cSld>
  <p:clrMapOvr>
    <a:masterClrMapping/>
  </p:clrMapOvr>
</p:sld>
</file>

<file path=ppt/theme/theme1.xml><?xml version="1.0" encoding="utf-8"?>
<a:theme xmlns:a="http://schemas.openxmlformats.org/drawingml/2006/main" name="课件模板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VAG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课件模板</Template>
  <TotalTime>1985</TotalTime>
  <Words>154</Words>
  <Application>Microsoft Office PowerPoint</Application>
  <PresentationFormat>全屏显示(4:3)</PresentationFormat>
  <Paragraphs>57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黑体</vt:lpstr>
      <vt:lpstr>华文楷体</vt:lpstr>
      <vt:lpstr>华文新魏</vt:lpstr>
      <vt:lpstr>宋体</vt:lpstr>
      <vt:lpstr>微软雅黑</vt:lpstr>
      <vt:lpstr>Calibri</vt:lpstr>
      <vt:lpstr>Comic Sans MS</vt:lpstr>
      <vt:lpstr>课件模板</vt:lpstr>
      <vt:lpstr>Experiment 4,5: Process and Thread Experiment</vt:lpstr>
      <vt:lpstr>Experiment 4: Process </vt:lpstr>
      <vt:lpstr>Experiment 4: Process</vt:lpstr>
      <vt:lpstr>Function</vt:lpstr>
      <vt:lpstr>Experiment 5: Thread</vt:lpstr>
      <vt:lpstr>Experiment 4: Thread</vt:lpstr>
      <vt:lpstr>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dingyi200415</dc:creator>
  <cp:lastModifiedBy>dingyi200415</cp:lastModifiedBy>
  <cp:revision>417</cp:revision>
  <dcterms:created xsi:type="dcterms:W3CDTF">2015-11-08T07:26:50Z</dcterms:created>
  <dcterms:modified xsi:type="dcterms:W3CDTF">2019-10-25T02:22:30Z</dcterms:modified>
</cp:coreProperties>
</file>