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56" r:id="rId2"/>
    <p:sldId id="257" r:id="rId3"/>
    <p:sldId id="258" r:id="rId4"/>
    <p:sldId id="259" r:id="rId5"/>
    <p:sldId id="260" r:id="rId6"/>
    <p:sldId id="283" r:id="rId7"/>
    <p:sldId id="261" r:id="rId8"/>
    <p:sldId id="263" r:id="rId9"/>
    <p:sldId id="262" r:id="rId10"/>
    <p:sldId id="264" r:id="rId11"/>
    <p:sldId id="265" r:id="rId12"/>
    <p:sldId id="268" r:id="rId13"/>
    <p:sldId id="266" r:id="rId14"/>
    <p:sldId id="267" r:id="rId15"/>
    <p:sldId id="269" r:id="rId16"/>
    <p:sldId id="270" r:id="rId17"/>
    <p:sldId id="271" r:id="rId18"/>
    <p:sldId id="272" r:id="rId19"/>
    <p:sldId id="274" r:id="rId20"/>
    <p:sldId id="299" r:id="rId21"/>
    <p:sldId id="275" r:id="rId22"/>
    <p:sldId id="276" r:id="rId23"/>
    <p:sldId id="277" r:id="rId24"/>
    <p:sldId id="278" r:id="rId25"/>
    <p:sldId id="279" r:id="rId26"/>
    <p:sldId id="280" r:id="rId27"/>
    <p:sldId id="281" r:id="rId28"/>
    <p:sldId id="282" r:id="rId29"/>
    <p:sldId id="284" r:id="rId30"/>
    <p:sldId id="285" r:id="rId31"/>
    <p:sldId id="300"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ahoma" charset="0"/>
        <a:ea typeface="+mn-ea"/>
        <a:cs typeface="+mn-cs"/>
      </a:defRPr>
    </a:lvl1pPr>
    <a:lvl2pPr marL="457200" algn="l" rtl="0" eaLnBrk="0" fontAlgn="base" hangingPunct="0">
      <a:spcBef>
        <a:spcPct val="0"/>
      </a:spcBef>
      <a:spcAft>
        <a:spcPct val="0"/>
      </a:spcAft>
      <a:defRPr kern="1200">
        <a:solidFill>
          <a:schemeClr val="tx1"/>
        </a:solidFill>
        <a:latin typeface="Tahoma" charset="0"/>
        <a:ea typeface="+mn-ea"/>
        <a:cs typeface="+mn-cs"/>
      </a:defRPr>
    </a:lvl2pPr>
    <a:lvl3pPr marL="914400" algn="l" rtl="0" eaLnBrk="0" fontAlgn="base" hangingPunct="0">
      <a:spcBef>
        <a:spcPct val="0"/>
      </a:spcBef>
      <a:spcAft>
        <a:spcPct val="0"/>
      </a:spcAft>
      <a:defRPr kern="1200">
        <a:solidFill>
          <a:schemeClr val="tx1"/>
        </a:solidFill>
        <a:latin typeface="Tahoma" charset="0"/>
        <a:ea typeface="+mn-ea"/>
        <a:cs typeface="+mn-cs"/>
      </a:defRPr>
    </a:lvl3pPr>
    <a:lvl4pPr marL="1371600" algn="l" rtl="0" eaLnBrk="0" fontAlgn="base" hangingPunct="0">
      <a:spcBef>
        <a:spcPct val="0"/>
      </a:spcBef>
      <a:spcAft>
        <a:spcPct val="0"/>
      </a:spcAft>
      <a:defRPr kern="1200">
        <a:solidFill>
          <a:schemeClr val="tx1"/>
        </a:solidFill>
        <a:latin typeface="Tahoma" charset="0"/>
        <a:ea typeface="+mn-ea"/>
        <a:cs typeface="+mn-cs"/>
      </a:defRPr>
    </a:lvl4pPr>
    <a:lvl5pPr marL="1828800" algn="l" rtl="0" eaLnBrk="0" fontAlgn="base" hangingPunct="0">
      <a:spcBef>
        <a:spcPct val="0"/>
      </a:spcBef>
      <a:spcAft>
        <a:spcPct val="0"/>
      </a:spcAft>
      <a:defRPr kern="1200">
        <a:solidFill>
          <a:schemeClr val="tx1"/>
        </a:solidFill>
        <a:latin typeface="Tahoma" charset="0"/>
        <a:ea typeface="+mn-ea"/>
        <a:cs typeface="+mn-cs"/>
      </a:defRPr>
    </a:lvl5pPr>
    <a:lvl6pPr marL="2286000" algn="l" defTabSz="914400" rtl="0" eaLnBrk="1" latinLnBrk="0" hangingPunct="1">
      <a:defRPr kern="1200">
        <a:solidFill>
          <a:schemeClr val="tx1"/>
        </a:solidFill>
        <a:latin typeface="Tahoma" charset="0"/>
        <a:ea typeface="+mn-ea"/>
        <a:cs typeface="+mn-cs"/>
      </a:defRPr>
    </a:lvl6pPr>
    <a:lvl7pPr marL="2743200" algn="l" defTabSz="914400" rtl="0" eaLnBrk="1" latinLnBrk="0" hangingPunct="1">
      <a:defRPr kern="1200">
        <a:solidFill>
          <a:schemeClr val="tx1"/>
        </a:solidFill>
        <a:latin typeface="Tahoma" charset="0"/>
        <a:ea typeface="+mn-ea"/>
        <a:cs typeface="+mn-cs"/>
      </a:defRPr>
    </a:lvl7pPr>
    <a:lvl8pPr marL="3200400" algn="l" defTabSz="914400" rtl="0" eaLnBrk="1" latinLnBrk="0" hangingPunct="1">
      <a:defRPr kern="1200">
        <a:solidFill>
          <a:schemeClr val="tx1"/>
        </a:solidFill>
        <a:latin typeface="Tahoma" charset="0"/>
        <a:ea typeface="+mn-ea"/>
        <a:cs typeface="+mn-cs"/>
      </a:defRPr>
    </a:lvl8pPr>
    <a:lvl9pPr marL="3657600" algn="l" defTabSz="914400" rtl="0" eaLnBrk="1" latinLnBrk="0" hangingPunct="1">
      <a:defRPr kern="1200">
        <a:solidFill>
          <a:schemeClr val="tx1"/>
        </a:solidFill>
        <a:latin typeface="Tahoma"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95681" autoAdjust="0"/>
  </p:normalViewPr>
  <p:slideViewPr>
    <p:cSldViewPr>
      <p:cViewPr varScale="1">
        <p:scale>
          <a:sx n="76" d="100"/>
          <a:sy n="76" d="100"/>
        </p:scale>
        <p:origin x="-990" y="-84"/>
      </p:cViewPr>
      <p:guideLst>
        <p:guide orient="horz" pos="2160"/>
        <p:guide pos="2880"/>
      </p:guideLst>
    </p:cSldViewPr>
  </p:slideViewPr>
  <p:outlineViewPr>
    <p:cViewPr>
      <p:scale>
        <a:sx n="33" d="100"/>
        <a:sy n="33" d="100"/>
      </p:scale>
      <p:origin x="0" y="19566"/>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E40C4D-C5C6-47E4-9115-A24A5BAFB37D}"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28195E-E56A-4C78-B920-90346E20F22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9CA90937-BC65-4BE7-9EE3-8BDFEB0AEC1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3FFC1E-6999-43FC-BDCF-EA07E7B4AD7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6481DA-3D4C-41D1-9EF3-91F7202E3B8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43BDC9-46DC-4590-A008-3E7978F1EA0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B65615-30AD-44BE-B158-A1982F6123C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573491-C9EF-4200-ABA2-6DED23604A6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2E54A7-CB8B-4A9D-83D2-32E26000355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59985E-44C7-42FD-9599-681952F9127B}"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73C1F30B-9082-451B-A092-D5C2E4D60B8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532E2CAB-8593-4DC7-BCE7-3EC111BD460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en.wikipedia.org/wiki/Table_(database)" TargetMode="External"/><Relationship Id="rId2" Type="http://schemas.openxmlformats.org/officeDocument/2006/relationships/hyperlink" Target="http://en.wikipedia.org/wiki/Data_structure"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Session 2</a:t>
            </a:r>
            <a:endParaRPr lang="en-US" dirty="0"/>
          </a:p>
        </p:txBody>
      </p:sp>
      <p:sp>
        <p:nvSpPr>
          <p:cNvPr id="2" name="Subtitle 1"/>
          <p:cNvSpPr>
            <a:spLocks noGrp="1"/>
          </p:cNvSpPr>
          <p:nvPr>
            <p:ph type="subTitle" idx="1"/>
          </p:nvPr>
        </p:nvSpPr>
        <p:spPr/>
        <p:txBody>
          <a:bodyPr/>
          <a:lstStyle/>
          <a:p>
            <a:r>
              <a:rPr lang="en-US" b="1" dirty="0" smtClean="0"/>
              <a:t>Working with SQL Server Database Objects</a:t>
            </a:r>
            <a:endParaRPr lang="en-US" dirty="0" smtClean="0"/>
          </a:p>
        </p:txBody>
      </p:sp>
      <p:sp>
        <p:nvSpPr>
          <p:cNvPr id="4" name="TextBox 3"/>
          <p:cNvSpPr txBox="1"/>
          <p:nvPr/>
        </p:nvSpPr>
        <p:spPr>
          <a:xfrm>
            <a:off x="6477000" y="4736068"/>
            <a:ext cx="3200400" cy="369332"/>
          </a:xfrm>
          <a:prstGeom prst="rect">
            <a:avLst/>
          </a:prstGeom>
          <a:noFill/>
        </p:spPr>
        <p:txBody>
          <a:bodyPr wrap="square" rtlCol="0">
            <a:spAutoFit/>
          </a:bodyPr>
          <a:lstStyle/>
          <a:p>
            <a:r>
              <a:rPr lang="en-US" dirty="0" smtClean="0">
                <a:solidFill>
                  <a:schemeClr val="tx1">
                    <a:lumMod val="65000"/>
                  </a:schemeClr>
                </a:solidFill>
              </a:rPr>
              <a:t>Faculty: Nguyen Ngoc </a:t>
            </a:r>
            <a:r>
              <a:rPr lang="en-US" dirty="0" err="1" smtClean="0">
                <a:solidFill>
                  <a:schemeClr val="tx1">
                    <a:lumMod val="65000"/>
                  </a:schemeClr>
                </a:solidFill>
              </a:rPr>
              <a:t>Tu</a:t>
            </a:r>
            <a:endParaRPr lang="en-US" dirty="0">
              <a:solidFill>
                <a:schemeClr val="tx1">
                  <a:lumMod val="6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Description Types of Indexes</a:t>
            </a:r>
            <a:endParaRPr lang="en-US" dirty="0"/>
          </a:p>
        </p:txBody>
      </p:sp>
      <p:sp>
        <p:nvSpPr>
          <p:cNvPr id="3" name="Content Placeholder 2"/>
          <p:cNvSpPr>
            <a:spLocks noGrp="1"/>
          </p:cNvSpPr>
          <p:nvPr>
            <p:ph idx="1"/>
          </p:nvPr>
        </p:nvSpPr>
        <p:spPr>
          <a:xfrm>
            <a:off x="457200" y="1600201"/>
            <a:ext cx="8229600" cy="5257800"/>
          </a:xfrm>
        </p:spPr>
        <p:txBody>
          <a:bodyPr>
            <a:normAutofit fontScale="77500" lnSpcReduction="20000"/>
          </a:bodyPr>
          <a:lstStyle/>
          <a:p>
            <a:pPr>
              <a:lnSpc>
                <a:spcPct val="80000"/>
              </a:lnSpc>
              <a:spcBef>
                <a:spcPts val="1700"/>
              </a:spcBef>
            </a:pPr>
            <a:r>
              <a:rPr lang="en-US" sz="2800" b="1" dirty="0" smtClean="0">
                <a:solidFill>
                  <a:srgbClr val="00B0F0"/>
                </a:solidFill>
              </a:rPr>
              <a:t>Unique Index: </a:t>
            </a:r>
          </a:p>
          <a:p>
            <a:pPr lvl="1">
              <a:lnSpc>
                <a:spcPct val="80000"/>
              </a:lnSpc>
              <a:spcBef>
                <a:spcPts val="1700"/>
              </a:spcBef>
            </a:pPr>
            <a:r>
              <a:rPr lang="en-US" sz="2000" dirty="0" smtClean="0"/>
              <a:t>Unique Index can be defined on a column with no duplicate values. </a:t>
            </a:r>
          </a:p>
          <a:p>
            <a:pPr lvl="1">
              <a:lnSpc>
                <a:spcPct val="80000"/>
              </a:lnSpc>
              <a:spcBef>
                <a:spcPts val="1700"/>
              </a:spcBef>
            </a:pPr>
            <a:r>
              <a:rPr lang="en-US" sz="2000" dirty="0" smtClean="0"/>
              <a:t>If a table has a column with a PRIMARY KEY, a unique clustered index is automatically defined on that column.</a:t>
            </a:r>
          </a:p>
          <a:p>
            <a:pPr lvl="1">
              <a:lnSpc>
                <a:spcPct val="80000"/>
              </a:lnSpc>
              <a:spcBef>
                <a:spcPts val="1700"/>
              </a:spcBef>
            </a:pPr>
            <a:r>
              <a:rPr lang="en-US" sz="2000" dirty="0" smtClean="0"/>
              <a:t> If a table has a column with a UNIQUE constraint, then a unique non-clustered index is automatically created on that column.</a:t>
            </a:r>
          </a:p>
          <a:p>
            <a:pPr algn="just">
              <a:lnSpc>
                <a:spcPct val="80000"/>
              </a:lnSpc>
              <a:spcBef>
                <a:spcPts val="1700"/>
              </a:spcBef>
            </a:pPr>
            <a:r>
              <a:rPr lang="en-US" sz="2800" b="1" dirty="0" smtClean="0">
                <a:solidFill>
                  <a:srgbClr val="00B0F0"/>
                </a:solidFill>
              </a:rPr>
              <a:t>Composite Index: </a:t>
            </a:r>
          </a:p>
          <a:p>
            <a:pPr lvl="1" algn="just">
              <a:lnSpc>
                <a:spcPct val="80000"/>
              </a:lnSpc>
              <a:spcBef>
                <a:spcPts val="1700"/>
              </a:spcBef>
            </a:pPr>
            <a:r>
              <a:rPr lang="en-US" sz="2200" dirty="0" smtClean="0"/>
              <a:t>created on two or more columns. Both clustered and non-clustered indexes can be composite indexes.</a:t>
            </a:r>
          </a:p>
          <a:p>
            <a:pPr algn="just">
              <a:lnSpc>
                <a:spcPct val="80000"/>
              </a:lnSpc>
              <a:spcBef>
                <a:spcPts val="1700"/>
              </a:spcBef>
            </a:pPr>
            <a:r>
              <a:rPr lang="en-US" sz="2800" b="1" dirty="0" smtClean="0">
                <a:solidFill>
                  <a:srgbClr val="00B0F0"/>
                </a:solidFill>
              </a:rPr>
              <a:t>Full-Text Index: </a:t>
            </a:r>
          </a:p>
          <a:p>
            <a:pPr lvl="1" algn="just">
              <a:lnSpc>
                <a:spcPct val="80000"/>
              </a:lnSpc>
              <a:spcBef>
                <a:spcPts val="1700"/>
              </a:spcBef>
            </a:pPr>
            <a:r>
              <a:rPr lang="en-US" sz="2100" dirty="0" smtClean="0"/>
              <a:t>Allows complex queries to be performed on character data. </a:t>
            </a:r>
          </a:p>
          <a:p>
            <a:pPr lvl="1" algn="just">
              <a:lnSpc>
                <a:spcPct val="80000"/>
              </a:lnSpc>
              <a:spcBef>
                <a:spcPts val="1700"/>
              </a:spcBef>
            </a:pPr>
            <a:r>
              <a:rPr lang="en-US" sz="2100" dirty="0" smtClean="0"/>
              <a:t>Using the Full-Text indexing feature, searches can be performed on individual words, two or more adjacent words, phrases, parts of words or inflectional words (such as drunk for drink).</a:t>
            </a:r>
          </a:p>
          <a:p>
            <a:pPr algn="just">
              <a:lnSpc>
                <a:spcPct val="80000"/>
              </a:lnSpc>
              <a:spcBef>
                <a:spcPts val="1700"/>
              </a:spcBef>
            </a:pPr>
            <a:r>
              <a:rPr lang="en-US" sz="2800" b="1" dirty="0" smtClean="0">
                <a:solidFill>
                  <a:srgbClr val="00B0F0"/>
                </a:solidFill>
              </a:rPr>
              <a:t>XML Index: </a:t>
            </a:r>
          </a:p>
          <a:p>
            <a:pPr lvl="1" algn="just">
              <a:lnSpc>
                <a:spcPct val="80000"/>
              </a:lnSpc>
              <a:spcBef>
                <a:spcPts val="1700"/>
              </a:spcBef>
            </a:pPr>
            <a:r>
              <a:rPr lang="en-US" sz="2100" dirty="0" smtClean="0"/>
              <a:t>Clustered and non-clustered XML index can be created on a column with XML data.</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 Design Guidelines</a:t>
            </a:r>
            <a:endParaRPr lang="en-US" dirty="0"/>
          </a:p>
        </p:txBody>
      </p:sp>
      <p:sp>
        <p:nvSpPr>
          <p:cNvPr id="3" name="Content Placeholder 2"/>
          <p:cNvSpPr>
            <a:spLocks noGrp="1"/>
          </p:cNvSpPr>
          <p:nvPr>
            <p:ph idx="1"/>
          </p:nvPr>
        </p:nvSpPr>
        <p:spPr/>
        <p:txBody>
          <a:bodyPr/>
          <a:lstStyle/>
          <a:p>
            <a:r>
              <a:rPr lang="en-US" sz="2400" dirty="0" smtClean="0"/>
              <a:t>Indexes should be created based on the </a:t>
            </a:r>
            <a:r>
              <a:rPr lang="en-US" sz="2400" dirty="0" smtClean="0">
                <a:solidFill>
                  <a:srgbClr val="00B0F0"/>
                </a:solidFill>
              </a:rPr>
              <a:t>type of data</a:t>
            </a:r>
            <a:r>
              <a:rPr lang="en-US" sz="2400" dirty="0" smtClean="0"/>
              <a:t>, the </a:t>
            </a:r>
            <a:r>
              <a:rPr lang="en-US" sz="2400" dirty="0" smtClean="0">
                <a:solidFill>
                  <a:srgbClr val="00B0F0"/>
                </a:solidFill>
              </a:rPr>
              <a:t>amount of data </a:t>
            </a:r>
            <a:r>
              <a:rPr lang="en-US" sz="2400" dirty="0" smtClean="0"/>
              <a:t>present</a:t>
            </a:r>
            <a:r>
              <a:rPr lang="en-US" sz="2400" dirty="0" smtClean="0">
                <a:solidFill>
                  <a:srgbClr val="00B0F0"/>
                </a:solidFill>
              </a:rPr>
              <a:t>, the frequency of updates </a:t>
            </a:r>
            <a:r>
              <a:rPr lang="en-US" sz="2400" dirty="0" smtClean="0"/>
              <a:t>and </a:t>
            </a:r>
            <a:r>
              <a:rPr lang="en-US" sz="2400" dirty="0" smtClean="0">
                <a:solidFill>
                  <a:srgbClr val="00B0F0"/>
                </a:solidFill>
              </a:rPr>
              <a:t>the frequency of queries </a:t>
            </a:r>
            <a:r>
              <a:rPr lang="en-US" sz="2400" dirty="0" smtClean="0"/>
              <a:t>made on the table.</a:t>
            </a:r>
          </a:p>
          <a:p>
            <a:pPr algn="just">
              <a:lnSpc>
                <a:spcPct val="80000"/>
              </a:lnSpc>
              <a:spcBef>
                <a:spcPts val="1700"/>
              </a:spcBef>
            </a:pPr>
            <a:r>
              <a:rPr lang="en-US" sz="2400" dirty="0" smtClean="0"/>
              <a:t>List of rules and guidelines:</a:t>
            </a:r>
          </a:p>
          <a:p>
            <a:pPr lvl="1">
              <a:lnSpc>
                <a:spcPct val="80000"/>
              </a:lnSpc>
              <a:spcBef>
                <a:spcPts val="1700"/>
              </a:spcBef>
            </a:pPr>
            <a:r>
              <a:rPr lang="en-US" sz="2000" dirty="0" smtClean="0"/>
              <a:t>An index can have a maximum of 16 columns.</a:t>
            </a:r>
          </a:p>
          <a:p>
            <a:pPr lvl="1">
              <a:lnSpc>
                <a:spcPct val="80000"/>
              </a:lnSpc>
              <a:spcBef>
                <a:spcPts val="1700"/>
              </a:spcBef>
            </a:pPr>
            <a:r>
              <a:rPr lang="en-US" sz="2000" dirty="0" smtClean="0"/>
              <a:t>Too many indexes decrease the performance of INSERT, UPDATE and DELETE statements.</a:t>
            </a:r>
          </a:p>
          <a:p>
            <a:pPr lvl="1">
              <a:lnSpc>
                <a:spcPct val="80000"/>
              </a:lnSpc>
              <a:spcBef>
                <a:spcPts val="1700"/>
              </a:spcBef>
            </a:pPr>
            <a:r>
              <a:rPr lang="en-US" sz="2000" dirty="0" smtClean="0"/>
              <a:t>Indexes should be used to improve query performance on tables with low update requirements but large volumes of data.</a:t>
            </a:r>
          </a:p>
          <a:p>
            <a:pPr lvl="1">
              <a:lnSpc>
                <a:spcPct val="80000"/>
              </a:lnSpc>
              <a:spcBef>
                <a:spcPts val="1700"/>
              </a:spcBef>
            </a:pPr>
            <a:r>
              <a:rPr lang="en-US" sz="2000" dirty="0" smtClean="0"/>
              <a:t>Maintain indexes even on small tables if data may later be added into the table.</a:t>
            </a:r>
          </a:p>
          <a:p>
            <a:endParaRPr lang="en-US" sz="2400" dirty="0" smtClean="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Pragmatic Topics</a:t>
            </a:r>
            <a:endParaRPr lang="en-US" dirty="0"/>
          </a:p>
        </p:txBody>
      </p:sp>
      <p:sp>
        <p:nvSpPr>
          <p:cNvPr id="5" name="Text Placeholder 4"/>
          <p:cNvSpPr>
            <a:spLocks noGrp="1"/>
          </p:cNvSpPr>
          <p:nvPr>
            <p:ph type="body" idx="1"/>
          </p:nvPr>
        </p:nvSpPr>
        <p:spPr/>
        <p:txBody>
          <a:bodyPr/>
          <a:lstStyle/>
          <a:p>
            <a:r>
              <a:rPr lang="en-US" dirty="0" smtClean="0"/>
              <a:t>Just do it!</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Creating Indexes</a:t>
            </a:r>
            <a:endParaRPr lang="en-US" dirty="0"/>
          </a:p>
        </p:txBody>
      </p:sp>
      <p:sp>
        <p:nvSpPr>
          <p:cNvPr id="3" name="Content Placeholder 2"/>
          <p:cNvSpPr>
            <a:spLocks noGrp="1"/>
          </p:cNvSpPr>
          <p:nvPr>
            <p:ph idx="1"/>
          </p:nvPr>
        </p:nvSpPr>
        <p:spPr/>
        <p:txBody>
          <a:bodyPr/>
          <a:lstStyle/>
          <a:p>
            <a:pPr>
              <a:spcBef>
                <a:spcPts val="1700"/>
              </a:spcBef>
            </a:pPr>
            <a:r>
              <a:rPr lang="en-US" dirty="0" smtClean="0"/>
              <a:t>There are two methods by which you can create an index:</a:t>
            </a:r>
          </a:p>
          <a:p>
            <a:pPr lvl="1">
              <a:spcBef>
                <a:spcPts val="1700"/>
              </a:spcBef>
            </a:pPr>
            <a:r>
              <a:rPr lang="en-US" dirty="0" smtClean="0"/>
              <a:t>Using the CREATE INDEX command of Transact-SQL.</a:t>
            </a:r>
          </a:p>
          <a:p>
            <a:pPr lvl="1">
              <a:spcBef>
                <a:spcPts val="1700"/>
              </a:spcBef>
            </a:pPr>
            <a:r>
              <a:rPr lang="en-US" dirty="0" smtClean="0"/>
              <a:t>Using the SQL Server Management Studio.</a:t>
            </a:r>
          </a:p>
          <a:p>
            <a:pPr lvl="1"/>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“CREATE INDEX”</a:t>
            </a:r>
            <a:endParaRPr lang="en-US" dirty="0"/>
          </a:p>
        </p:txBody>
      </p:sp>
      <p:sp>
        <p:nvSpPr>
          <p:cNvPr id="3" name="Content Placeholder 2"/>
          <p:cNvSpPr>
            <a:spLocks noGrp="1"/>
          </p:cNvSpPr>
          <p:nvPr>
            <p:ph idx="1"/>
          </p:nvPr>
        </p:nvSpPr>
        <p:spPr/>
        <p:txBody>
          <a:bodyPr>
            <a:normAutofit/>
          </a:bodyPr>
          <a:lstStyle/>
          <a:p>
            <a:pPr>
              <a:lnSpc>
                <a:spcPct val="90000"/>
              </a:lnSpc>
              <a:spcBef>
                <a:spcPts val="1700"/>
              </a:spcBef>
            </a:pPr>
            <a:r>
              <a:rPr lang="en-US" sz="2400" dirty="0" smtClean="0"/>
              <a:t>Syntax:</a:t>
            </a:r>
          </a:p>
          <a:p>
            <a:pPr>
              <a:lnSpc>
                <a:spcPct val="90000"/>
              </a:lnSpc>
              <a:spcBef>
                <a:spcPts val="1700"/>
              </a:spcBef>
              <a:buFont typeface="Wingdings" pitchFamily="2" charset="2"/>
              <a:buNone/>
            </a:pPr>
            <a:r>
              <a:rPr lang="en-US" sz="2400" dirty="0" smtClean="0">
                <a:solidFill>
                  <a:schemeClr val="accent3">
                    <a:lumMod val="75000"/>
                  </a:schemeClr>
                </a:solidFill>
                <a:latin typeface="Courier New" pitchFamily="49" charset="0"/>
                <a:cs typeface="Courier New" pitchFamily="49" charset="0"/>
              </a:rPr>
              <a:t>CREATE INDEX &lt;</a:t>
            </a:r>
            <a:r>
              <a:rPr lang="en-US" sz="2400" dirty="0" err="1" smtClean="0">
                <a:solidFill>
                  <a:schemeClr val="accent3">
                    <a:lumMod val="75000"/>
                  </a:schemeClr>
                </a:solidFill>
                <a:latin typeface="Courier New" pitchFamily="49" charset="0"/>
                <a:cs typeface="Courier New" pitchFamily="49" charset="0"/>
              </a:rPr>
              <a:t>index_name</a:t>
            </a:r>
            <a:r>
              <a:rPr lang="en-US" sz="2400" dirty="0" smtClean="0">
                <a:solidFill>
                  <a:schemeClr val="accent3">
                    <a:lumMod val="75000"/>
                  </a:schemeClr>
                </a:solidFill>
                <a:latin typeface="Courier New" pitchFamily="49" charset="0"/>
                <a:cs typeface="Courier New" pitchFamily="49" charset="0"/>
              </a:rPr>
              <a:t>&gt;</a:t>
            </a:r>
          </a:p>
          <a:p>
            <a:pPr>
              <a:lnSpc>
                <a:spcPct val="90000"/>
              </a:lnSpc>
              <a:spcBef>
                <a:spcPts val="1700"/>
              </a:spcBef>
              <a:buFont typeface="Wingdings" pitchFamily="2" charset="2"/>
              <a:buNone/>
            </a:pPr>
            <a:r>
              <a:rPr lang="en-US" sz="2400" dirty="0" smtClean="0">
                <a:solidFill>
                  <a:schemeClr val="accent3">
                    <a:lumMod val="75000"/>
                  </a:schemeClr>
                </a:solidFill>
                <a:latin typeface="Courier New" pitchFamily="49" charset="0"/>
                <a:cs typeface="Courier New" pitchFamily="49" charset="0"/>
              </a:rPr>
              <a:t>ON &lt;</a:t>
            </a:r>
            <a:r>
              <a:rPr lang="en-US" sz="2400" dirty="0" err="1" smtClean="0">
                <a:solidFill>
                  <a:schemeClr val="accent3">
                    <a:lumMod val="75000"/>
                  </a:schemeClr>
                </a:solidFill>
                <a:latin typeface="Courier New" pitchFamily="49" charset="0"/>
                <a:cs typeface="Courier New" pitchFamily="49" charset="0"/>
              </a:rPr>
              <a:t>table_name</a:t>
            </a:r>
            <a:r>
              <a:rPr lang="en-US" sz="2400" dirty="0" smtClean="0">
                <a:solidFill>
                  <a:schemeClr val="accent3">
                    <a:lumMod val="75000"/>
                  </a:schemeClr>
                </a:solidFill>
                <a:latin typeface="Courier New" pitchFamily="49" charset="0"/>
                <a:cs typeface="Courier New" pitchFamily="49" charset="0"/>
              </a:rPr>
              <a:t>&gt; (&lt;</a:t>
            </a:r>
            <a:r>
              <a:rPr lang="en-US" sz="2400" dirty="0" err="1" smtClean="0">
                <a:solidFill>
                  <a:schemeClr val="accent3">
                    <a:lumMod val="75000"/>
                  </a:schemeClr>
                </a:solidFill>
                <a:latin typeface="Courier New" pitchFamily="49" charset="0"/>
                <a:cs typeface="Courier New" pitchFamily="49" charset="0"/>
              </a:rPr>
              <a:t>column_name</a:t>
            </a:r>
            <a:r>
              <a:rPr lang="en-US" sz="2400" dirty="0" smtClean="0">
                <a:solidFill>
                  <a:schemeClr val="accent3">
                    <a:lumMod val="75000"/>
                  </a:schemeClr>
                </a:solidFill>
                <a:latin typeface="Courier New" pitchFamily="49" charset="0"/>
                <a:cs typeface="Courier New" pitchFamily="49" charset="0"/>
              </a:rPr>
              <a:t>&gt;)</a:t>
            </a:r>
          </a:p>
          <a:p>
            <a:pPr>
              <a:lnSpc>
                <a:spcPct val="90000"/>
              </a:lnSpc>
              <a:spcBef>
                <a:spcPts val="1700"/>
              </a:spcBef>
              <a:buFont typeface="Wingdings" pitchFamily="2" charset="2"/>
              <a:buNone/>
            </a:pPr>
            <a:r>
              <a:rPr lang="en-US" sz="2400" dirty="0" smtClean="0"/>
              <a:t>where</a:t>
            </a:r>
          </a:p>
          <a:p>
            <a:pPr lvl="1">
              <a:lnSpc>
                <a:spcPct val="90000"/>
              </a:lnSpc>
              <a:spcBef>
                <a:spcPts val="1700"/>
              </a:spcBef>
            </a:pPr>
            <a:r>
              <a:rPr lang="en-US" sz="2000" dirty="0" err="1" smtClean="0"/>
              <a:t>index_name</a:t>
            </a:r>
            <a:r>
              <a:rPr lang="en-US" sz="2000" dirty="0" smtClean="0"/>
              <a:t>: specifies the name of the index.</a:t>
            </a:r>
          </a:p>
          <a:p>
            <a:pPr lvl="1">
              <a:lnSpc>
                <a:spcPct val="90000"/>
              </a:lnSpc>
              <a:spcBef>
                <a:spcPts val="1700"/>
              </a:spcBef>
            </a:pPr>
            <a:r>
              <a:rPr lang="en-US" sz="2000" dirty="0" err="1" smtClean="0"/>
              <a:t>table_name</a:t>
            </a:r>
            <a:r>
              <a:rPr lang="en-US" sz="2000" dirty="0" smtClean="0"/>
              <a:t>: specifies the name of the table.</a:t>
            </a:r>
          </a:p>
          <a:p>
            <a:pPr lvl="1">
              <a:lnSpc>
                <a:spcPct val="90000"/>
              </a:lnSpc>
              <a:spcBef>
                <a:spcPts val="1700"/>
              </a:spcBef>
            </a:pPr>
            <a:r>
              <a:rPr lang="en-US" sz="2000" dirty="0" err="1" smtClean="0"/>
              <a:t>column_name</a:t>
            </a:r>
            <a:r>
              <a:rPr lang="en-US" sz="2000" dirty="0" smtClean="0"/>
              <a:t>: specifies the name of the column.</a:t>
            </a:r>
          </a:p>
          <a:p>
            <a:pPr>
              <a:lnSpc>
                <a:spcPct val="90000"/>
              </a:lnSpc>
              <a:spcBef>
                <a:spcPts val="1700"/>
              </a:spcBef>
            </a:pPr>
            <a:r>
              <a:rPr lang="en-US" sz="2400" dirty="0" smtClean="0"/>
              <a:t>Example:</a:t>
            </a:r>
          </a:p>
          <a:p>
            <a:pPr marL="438912" lvl="1" indent="-320040">
              <a:lnSpc>
                <a:spcPct val="90000"/>
              </a:lnSpc>
              <a:spcBef>
                <a:spcPts val="1700"/>
              </a:spcBef>
              <a:buClr>
                <a:schemeClr val="accent1"/>
              </a:buClr>
              <a:buSzPct val="80000"/>
              <a:buNone/>
            </a:pPr>
            <a:r>
              <a:rPr lang="en-US" sz="2000" dirty="0" smtClean="0">
                <a:solidFill>
                  <a:schemeClr val="accent3">
                    <a:lumMod val="75000"/>
                  </a:schemeClr>
                </a:solidFill>
                <a:latin typeface="Courier New" pitchFamily="49" charset="0"/>
                <a:cs typeface="Courier New" pitchFamily="49" charset="0"/>
              </a:rPr>
              <a:t>CREATE INDEX </a:t>
            </a:r>
            <a:r>
              <a:rPr lang="en-US" sz="2000" dirty="0" err="1" smtClean="0">
                <a:solidFill>
                  <a:schemeClr val="accent3">
                    <a:lumMod val="75000"/>
                  </a:schemeClr>
                </a:solidFill>
                <a:latin typeface="Courier New" pitchFamily="49" charset="0"/>
                <a:cs typeface="Courier New" pitchFamily="49" charset="0"/>
              </a:rPr>
              <a:t>IX_Country</a:t>
            </a:r>
            <a:r>
              <a:rPr lang="en-US" sz="2000" dirty="0" smtClean="0">
                <a:solidFill>
                  <a:schemeClr val="accent3">
                    <a:lumMod val="75000"/>
                  </a:schemeClr>
                </a:solidFill>
                <a:latin typeface="Courier New" pitchFamily="49" charset="0"/>
                <a:cs typeface="Courier New" pitchFamily="49" charset="0"/>
              </a:rPr>
              <a:t> ON </a:t>
            </a:r>
            <a:r>
              <a:rPr lang="en-US" sz="2000" dirty="0" err="1" smtClean="0">
                <a:solidFill>
                  <a:schemeClr val="accent3">
                    <a:lumMod val="75000"/>
                  </a:schemeClr>
                </a:solidFill>
                <a:latin typeface="Courier New" pitchFamily="49" charset="0"/>
                <a:cs typeface="Courier New" pitchFamily="49" charset="0"/>
              </a:rPr>
              <a:t>Customer_Details</a:t>
            </a:r>
            <a:r>
              <a:rPr lang="en-US" sz="2000" dirty="0" smtClean="0">
                <a:solidFill>
                  <a:schemeClr val="accent3">
                    <a:lumMod val="75000"/>
                  </a:schemeClr>
                </a:solidFill>
                <a:latin typeface="Courier New" pitchFamily="49" charset="0"/>
                <a:cs typeface="Courier New" pitchFamily="49" charset="0"/>
              </a:rPr>
              <a:t>(Country)</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Clustered Index</a:t>
            </a:r>
            <a:endParaRPr lang="en-US" dirty="0"/>
          </a:p>
        </p:txBody>
      </p:sp>
      <p:sp>
        <p:nvSpPr>
          <p:cNvPr id="3" name="Content Placeholder 2"/>
          <p:cNvSpPr>
            <a:spLocks noGrp="1"/>
          </p:cNvSpPr>
          <p:nvPr>
            <p:ph idx="1"/>
          </p:nvPr>
        </p:nvSpPr>
        <p:spPr/>
        <p:txBody>
          <a:bodyPr/>
          <a:lstStyle/>
          <a:p>
            <a:pPr>
              <a:spcBef>
                <a:spcPts val="1700"/>
              </a:spcBef>
            </a:pPr>
            <a:r>
              <a:rPr lang="en-US" dirty="0" smtClean="0"/>
              <a:t>Syntax:</a:t>
            </a:r>
          </a:p>
          <a:p>
            <a:pPr>
              <a:lnSpc>
                <a:spcPct val="90000"/>
              </a:lnSpc>
              <a:spcBef>
                <a:spcPts val="1700"/>
              </a:spcBef>
              <a:buNone/>
            </a:pPr>
            <a:r>
              <a:rPr lang="en-US" sz="2400" dirty="0" smtClean="0">
                <a:solidFill>
                  <a:schemeClr val="accent3">
                    <a:lumMod val="75000"/>
                  </a:schemeClr>
                </a:solidFill>
                <a:latin typeface="Courier New" pitchFamily="49" charset="0"/>
                <a:cs typeface="Courier New" pitchFamily="49" charset="0"/>
              </a:rPr>
              <a:t>CREATE CLUSTERED INDEX </a:t>
            </a:r>
            <a:r>
              <a:rPr lang="en-US" sz="2400" dirty="0" err="1" smtClean="0">
                <a:solidFill>
                  <a:schemeClr val="accent3">
                    <a:lumMod val="75000"/>
                  </a:schemeClr>
                </a:solidFill>
                <a:latin typeface="Courier New" pitchFamily="49" charset="0"/>
                <a:cs typeface="Courier New" pitchFamily="49" charset="0"/>
              </a:rPr>
              <a:t>index_name</a:t>
            </a:r>
            <a:endParaRPr lang="en-US" sz="2400" dirty="0" smtClean="0">
              <a:solidFill>
                <a:schemeClr val="accent3">
                  <a:lumMod val="75000"/>
                </a:schemeClr>
              </a:solidFill>
              <a:latin typeface="Courier New" pitchFamily="49" charset="0"/>
              <a:cs typeface="Courier New" pitchFamily="49" charset="0"/>
            </a:endParaRPr>
          </a:p>
          <a:p>
            <a:pPr>
              <a:lnSpc>
                <a:spcPct val="90000"/>
              </a:lnSpc>
              <a:spcBef>
                <a:spcPts val="1700"/>
              </a:spcBef>
              <a:buNone/>
            </a:pPr>
            <a:r>
              <a:rPr lang="en-US" sz="2400" dirty="0" smtClean="0">
                <a:solidFill>
                  <a:schemeClr val="accent3">
                    <a:lumMod val="75000"/>
                  </a:schemeClr>
                </a:solidFill>
                <a:latin typeface="Courier New" pitchFamily="49" charset="0"/>
                <a:cs typeface="Courier New" pitchFamily="49" charset="0"/>
              </a:rPr>
              <a:t>ON &lt;</a:t>
            </a:r>
            <a:r>
              <a:rPr lang="en-US" sz="2400" dirty="0" err="1" smtClean="0">
                <a:solidFill>
                  <a:schemeClr val="accent3">
                    <a:lumMod val="75000"/>
                  </a:schemeClr>
                </a:solidFill>
                <a:latin typeface="Courier New" pitchFamily="49" charset="0"/>
                <a:cs typeface="Courier New" pitchFamily="49" charset="0"/>
              </a:rPr>
              <a:t>table_name</a:t>
            </a:r>
            <a:r>
              <a:rPr lang="en-US" sz="2400" dirty="0" smtClean="0">
                <a:solidFill>
                  <a:schemeClr val="accent3">
                    <a:lumMod val="75000"/>
                  </a:schemeClr>
                </a:solidFill>
                <a:latin typeface="Courier New" pitchFamily="49" charset="0"/>
                <a:cs typeface="Courier New" pitchFamily="49" charset="0"/>
              </a:rPr>
              <a:t>&gt; (&lt;</a:t>
            </a:r>
            <a:r>
              <a:rPr lang="en-US" sz="2400" dirty="0" err="1" smtClean="0">
                <a:solidFill>
                  <a:schemeClr val="accent3">
                    <a:lumMod val="75000"/>
                  </a:schemeClr>
                </a:solidFill>
                <a:latin typeface="Courier New" pitchFamily="49" charset="0"/>
                <a:cs typeface="Courier New" pitchFamily="49" charset="0"/>
              </a:rPr>
              <a:t>column_name</a:t>
            </a:r>
            <a:r>
              <a:rPr lang="en-US" sz="2400" dirty="0" smtClean="0">
                <a:solidFill>
                  <a:schemeClr val="accent3">
                    <a:lumMod val="75000"/>
                  </a:schemeClr>
                </a:solidFill>
                <a:latin typeface="Courier New" pitchFamily="49" charset="0"/>
                <a:cs typeface="Courier New" pitchFamily="49" charset="0"/>
              </a:rPr>
              <a:t>&gt;)</a:t>
            </a:r>
          </a:p>
          <a:p>
            <a:pPr>
              <a:spcBef>
                <a:spcPts val="1700"/>
              </a:spcBef>
            </a:pPr>
            <a:r>
              <a:rPr lang="en-US" dirty="0" smtClean="0"/>
              <a:t>Example:</a:t>
            </a:r>
          </a:p>
          <a:p>
            <a:pPr>
              <a:lnSpc>
                <a:spcPct val="90000"/>
              </a:lnSpc>
              <a:spcBef>
                <a:spcPts val="1700"/>
              </a:spcBef>
              <a:buNone/>
            </a:pPr>
            <a:r>
              <a:rPr lang="en-US" sz="2000" dirty="0" smtClean="0">
                <a:solidFill>
                  <a:schemeClr val="accent3">
                    <a:lumMod val="75000"/>
                  </a:schemeClr>
                </a:solidFill>
                <a:latin typeface="Courier New" pitchFamily="49" charset="0"/>
                <a:cs typeface="Courier New" pitchFamily="49" charset="0"/>
              </a:rPr>
              <a:t>CREATE CLUSTERED INDEX </a:t>
            </a:r>
            <a:r>
              <a:rPr lang="en-US" sz="2000" dirty="0" err="1" smtClean="0">
                <a:solidFill>
                  <a:schemeClr val="accent3">
                    <a:lumMod val="75000"/>
                  </a:schemeClr>
                </a:solidFill>
                <a:latin typeface="Courier New" pitchFamily="49" charset="0"/>
                <a:cs typeface="Courier New" pitchFamily="49" charset="0"/>
              </a:rPr>
              <a:t>IX_CustID</a:t>
            </a:r>
            <a:r>
              <a:rPr lang="en-US" sz="2000" dirty="0" smtClean="0">
                <a:solidFill>
                  <a:schemeClr val="accent3">
                    <a:lumMod val="75000"/>
                  </a:schemeClr>
                </a:solidFill>
                <a:latin typeface="Courier New" pitchFamily="49" charset="0"/>
                <a:cs typeface="Courier New" pitchFamily="49" charset="0"/>
              </a:rPr>
              <a:t> </a:t>
            </a:r>
          </a:p>
          <a:p>
            <a:pPr>
              <a:lnSpc>
                <a:spcPct val="90000"/>
              </a:lnSpc>
              <a:spcBef>
                <a:spcPts val="1700"/>
              </a:spcBef>
              <a:buNone/>
            </a:pPr>
            <a:r>
              <a:rPr lang="en-US" sz="2000" dirty="0" smtClean="0">
                <a:solidFill>
                  <a:schemeClr val="accent3">
                    <a:lumMod val="75000"/>
                  </a:schemeClr>
                </a:solidFill>
                <a:latin typeface="Courier New" pitchFamily="49" charset="0"/>
                <a:cs typeface="Courier New" pitchFamily="49" charset="0"/>
              </a:rPr>
              <a:t>ON </a:t>
            </a:r>
            <a:r>
              <a:rPr lang="en-US" sz="2000" dirty="0" err="1" smtClean="0">
                <a:solidFill>
                  <a:schemeClr val="accent3">
                    <a:lumMod val="75000"/>
                  </a:schemeClr>
                </a:solidFill>
                <a:latin typeface="Courier New" pitchFamily="49" charset="0"/>
                <a:cs typeface="Courier New" pitchFamily="49" charset="0"/>
              </a:rPr>
              <a:t>Customer_Details</a:t>
            </a:r>
            <a:r>
              <a:rPr lang="en-US" sz="2000" dirty="0" smtClean="0">
                <a:solidFill>
                  <a:schemeClr val="accent3">
                    <a:lumMod val="75000"/>
                  </a:schemeClr>
                </a:solidFill>
                <a:latin typeface="Courier New" pitchFamily="49" charset="0"/>
                <a:cs typeface="Courier New" pitchFamily="49" charset="0"/>
              </a:rPr>
              <a:t>(</a:t>
            </a:r>
            <a:r>
              <a:rPr lang="en-US" sz="2000" dirty="0" err="1" smtClean="0">
                <a:solidFill>
                  <a:schemeClr val="accent3">
                    <a:lumMod val="75000"/>
                  </a:schemeClr>
                </a:solidFill>
                <a:latin typeface="Courier New" pitchFamily="49" charset="0"/>
                <a:cs typeface="Courier New" pitchFamily="49" charset="0"/>
              </a:rPr>
              <a:t>CustID</a:t>
            </a:r>
            <a:r>
              <a:rPr lang="en-US" sz="2000" dirty="0" smtClean="0">
                <a:solidFill>
                  <a:schemeClr val="accent3">
                    <a:lumMod val="75000"/>
                  </a:schemeClr>
                </a:solidFill>
                <a:latin typeface="Courier New" pitchFamily="49" charset="0"/>
                <a:cs typeface="Courier New" pitchFamily="49" charset="0"/>
              </a:rPr>
              <a:t>)</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Non-clustered Index</a:t>
            </a:r>
            <a:endParaRPr lang="en-US" dirty="0"/>
          </a:p>
        </p:txBody>
      </p:sp>
      <p:sp>
        <p:nvSpPr>
          <p:cNvPr id="3" name="Content Placeholder 2"/>
          <p:cNvSpPr>
            <a:spLocks noGrp="1"/>
          </p:cNvSpPr>
          <p:nvPr>
            <p:ph idx="1"/>
          </p:nvPr>
        </p:nvSpPr>
        <p:spPr/>
        <p:txBody>
          <a:bodyPr/>
          <a:lstStyle/>
          <a:p>
            <a:pPr>
              <a:spcBef>
                <a:spcPts val="1700"/>
              </a:spcBef>
            </a:pPr>
            <a:r>
              <a:rPr lang="en-US" dirty="0" smtClean="0"/>
              <a:t>Syntax:</a:t>
            </a:r>
          </a:p>
          <a:p>
            <a:pPr>
              <a:lnSpc>
                <a:spcPct val="90000"/>
              </a:lnSpc>
              <a:spcBef>
                <a:spcPts val="1700"/>
              </a:spcBef>
              <a:buNone/>
            </a:pPr>
            <a:r>
              <a:rPr lang="en-US" sz="2400" dirty="0" smtClean="0">
                <a:solidFill>
                  <a:schemeClr val="accent3">
                    <a:lumMod val="75000"/>
                  </a:schemeClr>
                </a:solidFill>
                <a:latin typeface="Courier New" pitchFamily="49" charset="0"/>
                <a:cs typeface="Courier New" pitchFamily="49" charset="0"/>
              </a:rPr>
              <a:t>CREATE NONCLUSTERED INDEX </a:t>
            </a:r>
            <a:r>
              <a:rPr lang="en-US" sz="2400" dirty="0" err="1" smtClean="0">
                <a:solidFill>
                  <a:schemeClr val="accent3">
                    <a:lumMod val="75000"/>
                  </a:schemeClr>
                </a:solidFill>
                <a:latin typeface="Courier New" pitchFamily="49" charset="0"/>
                <a:cs typeface="Courier New" pitchFamily="49" charset="0"/>
              </a:rPr>
              <a:t>index_name</a:t>
            </a:r>
            <a:endParaRPr lang="en-US" sz="2400" dirty="0" smtClean="0">
              <a:solidFill>
                <a:schemeClr val="accent3">
                  <a:lumMod val="75000"/>
                </a:schemeClr>
              </a:solidFill>
              <a:latin typeface="Courier New" pitchFamily="49" charset="0"/>
              <a:cs typeface="Courier New" pitchFamily="49" charset="0"/>
            </a:endParaRPr>
          </a:p>
          <a:p>
            <a:pPr>
              <a:lnSpc>
                <a:spcPct val="90000"/>
              </a:lnSpc>
              <a:spcBef>
                <a:spcPts val="1700"/>
              </a:spcBef>
              <a:buNone/>
            </a:pPr>
            <a:r>
              <a:rPr lang="en-US" sz="2400" dirty="0" smtClean="0">
                <a:solidFill>
                  <a:schemeClr val="accent3">
                    <a:lumMod val="75000"/>
                  </a:schemeClr>
                </a:solidFill>
                <a:latin typeface="Courier New" pitchFamily="49" charset="0"/>
                <a:cs typeface="Courier New" pitchFamily="49" charset="0"/>
              </a:rPr>
              <a:t>ON &lt;</a:t>
            </a:r>
            <a:r>
              <a:rPr lang="en-US" sz="2400" dirty="0" err="1" smtClean="0">
                <a:solidFill>
                  <a:schemeClr val="accent3">
                    <a:lumMod val="75000"/>
                  </a:schemeClr>
                </a:solidFill>
                <a:latin typeface="Courier New" pitchFamily="49" charset="0"/>
                <a:cs typeface="Courier New" pitchFamily="49" charset="0"/>
              </a:rPr>
              <a:t>table_name</a:t>
            </a:r>
            <a:r>
              <a:rPr lang="en-US" sz="2400" dirty="0" smtClean="0">
                <a:solidFill>
                  <a:schemeClr val="accent3">
                    <a:lumMod val="75000"/>
                  </a:schemeClr>
                </a:solidFill>
                <a:latin typeface="Courier New" pitchFamily="49" charset="0"/>
                <a:cs typeface="Courier New" pitchFamily="49" charset="0"/>
              </a:rPr>
              <a:t>&gt; (&lt;</a:t>
            </a:r>
            <a:r>
              <a:rPr lang="en-US" sz="2400" dirty="0" err="1" smtClean="0">
                <a:solidFill>
                  <a:schemeClr val="accent3">
                    <a:lumMod val="75000"/>
                  </a:schemeClr>
                </a:solidFill>
                <a:latin typeface="Courier New" pitchFamily="49" charset="0"/>
                <a:cs typeface="Courier New" pitchFamily="49" charset="0"/>
              </a:rPr>
              <a:t>column_name</a:t>
            </a:r>
            <a:r>
              <a:rPr lang="en-US" sz="2400" dirty="0" smtClean="0">
                <a:solidFill>
                  <a:schemeClr val="accent3">
                    <a:lumMod val="75000"/>
                  </a:schemeClr>
                </a:solidFill>
                <a:latin typeface="Courier New" pitchFamily="49" charset="0"/>
                <a:cs typeface="Courier New" pitchFamily="49" charset="0"/>
              </a:rPr>
              <a:t>&gt;)</a:t>
            </a:r>
          </a:p>
          <a:p>
            <a:pPr>
              <a:spcBef>
                <a:spcPts val="1700"/>
              </a:spcBef>
            </a:pPr>
            <a:r>
              <a:rPr lang="en-US" dirty="0" smtClean="0"/>
              <a:t>Example:</a:t>
            </a:r>
          </a:p>
          <a:p>
            <a:pPr>
              <a:lnSpc>
                <a:spcPct val="90000"/>
              </a:lnSpc>
              <a:spcBef>
                <a:spcPts val="1700"/>
              </a:spcBef>
              <a:buNone/>
            </a:pPr>
            <a:r>
              <a:rPr lang="en-US" sz="2400" dirty="0" smtClean="0">
                <a:solidFill>
                  <a:schemeClr val="accent3">
                    <a:lumMod val="75000"/>
                  </a:schemeClr>
                </a:solidFill>
                <a:latin typeface="Courier New" pitchFamily="49" charset="0"/>
                <a:cs typeface="Courier New" pitchFamily="49" charset="0"/>
              </a:rPr>
              <a:t>CREATE CLUSTERED INDEX </a:t>
            </a:r>
            <a:r>
              <a:rPr lang="en-US" sz="2400" dirty="0" err="1" smtClean="0">
                <a:solidFill>
                  <a:schemeClr val="accent3">
                    <a:lumMod val="75000"/>
                  </a:schemeClr>
                </a:solidFill>
                <a:latin typeface="Courier New" pitchFamily="49" charset="0"/>
                <a:cs typeface="Courier New" pitchFamily="49" charset="0"/>
              </a:rPr>
              <a:t>IX_State</a:t>
            </a:r>
            <a:r>
              <a:rPr lang="en-US" sz="2400" dirty="0" smtClean="0">
                <a:solidFill>
                  <a:schemeClr val="accent3">
                    <a:lumMod val="75000"/>
                  </a:schemeClr>
                </a:solidFill>
                <a:latin typeface="Courier New" pitchFamily="49" charset="0"/>
                <a:cs typeface="Courier New" pitchFamily="49" charset="0"/>
              </a:rPr>
              <a:t> </a:t>
            </a:r>
          </a:p>
          <a:p>
            <a:pPr>
              <a:lnSpc>
                <a:spcPct val="90000"/>
              </a:lnSpc>
              <a:spcBef>
                <a:spcPts val="1700"/>
              </a:spcBef>
              <a:buNone/>
            </a:pPr>
            <a:r>
              <a:rPr lang="en-US" sz="2400" dirty="0" smtClean="0">
                <a:solidFill>
                  <a:schemeClr val="accent3">
                    <a:lumMod val="75000"/>
                  </a:schemeClr>
                </a:solidFill>
                <a:latin typeface="Courier New" pitchFamily="49" charset="0"/>
                <a:cs typeface="Courier New" pitchFamily="49" charset="0"/>
              </a:rPr>
              <a:t>ON </a:t>
            </a:r>
            <a:r>
              <a:rPr lang="en-US" sz="2400" dirty="0" err="1" smtClean="0">
                <a:solidFill>
                  <a:schemeClr val="accent3">
                    <a:lumMod val="75000"/>
                  </a:schemeClr>
                </a:solidFill>
                <a:latin typeface="Courier New" pitchFamily="49" charset="0"/>
                <a:cs typeface="Courier New" pitchFamily="49" charset="0"/>
              </a:rPr>
              <a:t>Customer_Details</a:t>
            </a:r>
            <a:r>
              <a:rPr lang="en-US" sz="2400" dirty="0" smtClean="0">
                <a:solidFill>
                  <a:schemeClr val="accent3">
                    <a:lumMod val="75000"/>
                  </a:schemeClr>
                </a:solidFill>
                <a:latin typeface="Courier New" pitchFamily="49" charset="0"/>
                <a:cs typeface="Courier New" pitchFamily="49" charset="0"/>
              </a:rPr>
              <a:t>(State)</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Unique Index</a:t>
            </a:r>
            <a:endParaRPr lang="en-US" dirty="0"/>
          </a:p>
        </p:txBody>
      </p:sp>
      <p:sp>
        <p:nvSpPr>
          <p:cNvPr id="3" name="Content Placeholder 2"/>
          <p:cNvSpPr>
            <a:spLocks noGrp="1"/>
          </p:cNvSpPr>
          <p:nvPr>
            <p:ph idx="1"/>
          </p:nvPr>
        </p:nvSpPr>
        <p:spPr/>
        <p:txBody>
          <a:bodyPr/>
          <a:lstStyle/>
          <a:p>
            <a:pPr>
              <a:lnSpc>
                <a:spcPct val="90000"/>
              </a:lnSpc>
              <a:spcBef>
                <a:spcPts val="1700"/>
              </a:spcBef>
            </a:pPr>
            <a:r>
              <a:rPr lang="en-US" dirty="0" smtClean="0"/>
              <a:t>Syntax:</a:t>
            </a:r>
          </a:p>
          <a:p>
            <a:pPr>
              <a:lnSpc>
                <a:spcPct val="90000"/>
              </a:lnSpc>
              <a:spcBef>
                <a:spcPts val="1700"/>
              </a:spcBef>
              <a:buNone/>
            </a:pPr>
            <a:r>
              <a:rPr lang="en-US" sz="2400" dirty="0" smtClean="0">
                <a:solidFill>
                  <a:schemeClr val="accent3">
                    <a:lumMod val="75000"/>
                  </a:schemeClr>
                </a:solidFill>
                <a:latin typeface="Courier New" pitchFamily="49" charset="0"/>
                <a:cs typeface="Courier New" pitchFamily="49" charset="0"/>
              </a:rPr>
              <a:t>CREATE UNIQUE INDEX </a:t>
            </a:r>
            <a:r>
              <a:rPr lang="en-US" sz="2400" dirty="0" err="1" smtClean="0">
                <a:solidFill>
                  <a:schemeClr val="accent3">
                    <a:lumMod val="75000"/>
                  </a:schemeClr>
                </a:solidFill>
                <a:latin typeface="Courier New" pitchFamily="49" charset="0"/>
                <a:cs typeface="Courier New" pitchFamily="49" charset="0"/>
              </a:rPr>
              <a:t>index_name</a:t>
            </a:r>
            <a:endParaRPr lang="en-US" sz="2400" dirty="0" smtClean="0">
              <a:solidFill>
                <a:schemeClr val="accent3">
                  <a:lumMod val="75000"/>
                </a:schemeClr>
              </a:solidFill>
              <a:latin typeface="Courier New" pitchFamily="49" charset="0"/>
              <a:cs typeface="Courier New" pitchFamily="49" charset="0"/>
            </a:endParaRPr>
          </a:p>
          <a:p>
            <a:pPr>
              <a:lnSpc>
                <a:spcPct val="90000"/>
              </a:lnSpc>
              <a:spcBef>
                <a:spcPts val="1700"/>
              </a:spcBef>
              <a:buNone/>
            </a:pPr>
            <a:r>
              <a:rPr lang="en-US" sz="2400" dirty="0" smtClean="0">
                <a:solidFill>
                  <a:schemeClr val="accent3">
                    <a:lumMod val="75000"/>
                  </a:schemeClr>
                </a:solidFill>
                <a:latin typeface="Courier New" pitchFamily="49" charset="0"/>
                <a:cs typeface="Courier New" pitchFamily="49" charset="0"/>
              </a:rPr>
              <a:t>ON &lt;</a:t>
            </a:r>
            <a:r>
              <a:rPr lang="en-US" sz="2400" dirty="0" err="1" smtClean="0">
                <a:solidFill>
                  <a:schemeClr val="accent3">
                    <a:lumMod val="75000"/>
                  </a:schemeClr>
                </a:solidFill>
                <a:latin typeface="Courier New" pitchFamily="49" charset="0"/>
                <a:cs typeface="Courier New" pitchFamily="49" charset="0"/>
              </a:rPr>
              <a:t>table_name</a:t>
            </a:r>
            <a:r>
              <a:rPr lang="en-US" sz="2400" dirty="0" smtClean="0">
                <a:solidFill>
                  <a:schemeClr val="accent3">
                    <a:lumMod val="75000"/>
                  </a:schemeClr>
                </a:solidFill>
                <a:latin typeface="Courier New" pitchFamily="49" charset="0"/>
                <a:cs typeface="Courier New" pitchFamily="49" charset="0"/>
              </a:rPr>
              <a:t>&gt; (&lt;</a:t>
            </a:r>
            <a:r>
              <a:rPr lang="en-US" sz="2400" dirty="0" err="1" smtClean="0">
                <a:solidFill>
                  <a:schemeClr val="accent3">
                    <a:lumMod val="75000"/>
                  </a:schemeClr>
                </a:solidFill>
                <a:latin typeface="Courier New" pitchFamily="49" charset="0"/>
                <a:cs typeface="Courier New" pitchFamily="49" charset="0"/>
              </a:rPr>
              <a:t>column_name</a:t>
            </a:r>
            <a:r>
              <a:rPr lang="en-US" sz="2400" dirty="0" smtClean="0">
                <a:solidFill>
                  <a:schemeClr val="accent3">
                    <a:lumMod val="75000"/>
                  </a:schemeClr>
                </a:solidFill>
                <a:latin typeface="Courier New" pitchFamily="49" charset="0"/>
                <a:cs typeface="Courier New" pitchFamily="49" charset="0"/>
              </a:rPr>
              <a:t>&gt;)</a:t>
            </a:r>
          </a:p>
          <a:p>
            <a:pPr>
              <a:lnSpc>
                <a:spcPct val="90000"/>
              </a:lnSpc>
              <a:spcBef>
                <a:spcPts val="1700"/>
              </a:spcBef>
            </a:pPr>
            <a:r>
              <a:rPr lang="en-US" dirty="0" smtClean="0"/>
              <a:t>Example:</a:t>
            </a:r>
          </a:p>
          <a:p>
            <a:pPr>
              <a:lnSpc>
                <a:spcPct val="90000"/>
              </a:lnSpc>
              <a:spcBef>
                <a:spcPts val="1700"/>
              </a:spcBef>
              <a:buNone/>
            </a:pPr>
            <a:r>
              <a:rPr lang="en-US" sz="2400" dirty="0" smtClean="0">
                <a:solidFill>
                  <a:schemeClr val="accent3">
                    <a:lumMod val="75000"/>
                  </a:schemeClr>
                </a:solidFill>
                <a:latin typeface="Courier New" pitchFamily="49" charset="0"/>
                <a:cs typeface="Courier New" pitchFamily="49" charset="0"/>
              </a:rPr>
              <a:t>CREATE UNIQUE INDEX </a:t>
            </a:r>
            <a:r>
              <a:rPr lang="en-US" sz="2400" dirty="0" err="1" smtClean="0">
                <a:solidFill>
                  <a:schemeClr val="accent3">
                    <a:lumMod val="75000"/>
                  </a:schemeClr>
                </a:solidFill>
                <a:latin typeface="Courier New" pitchFamily="49" charset="0"/>
                <a:cs typeface="Courier New" pitchFamily="49" charset="0"/>
              </a:rPr>
              <a:t>IX_CustID</a:t>
            </a:r>
            <a:r>
              <a:rPr lang="en-US" sz="2400" dirty="0" smtClean="0">
                <a:solidFill>
                  <a:schemeClr val="accent3">
                    <a:lumMod val="75000"/>
                  </a:schemeClr>
                </a:solidFill>
                <a:latin typeface="Courier New" pitchFamily="49" charset="0"/>
                <a:cs typeface="Courier New" pitchFamily="49" charset="0"/>
              </a:rPr>
              <a:t> ON </a:t>
            </a:r>
            <a:r>
              <a:rPr lang="en-US" sz="2400" dirty="0" err="1" smtClean="0">
                <a:solidFill>
                  <a:schemeClr val="accent3">
                    <a:lumMod val="75000"/>
                  </a:schemeClr>
                </a:solidFill>
                <a:latin typeface="Courier New" pitchFamily="49" charset="0"/>
                <a:cs typeface="Courier New" pitchFamily="49" charset="0"/>
              </a:rPr>
              <a:t>Customer_Details</a:t>
            </a:r>
            <a:r>
              <a:rPr lang="en-US" sz="2400" dirty="0" smtClean="0">
                <a:solidFill>
                  <a:schemeClr val="accent3">
                    <a:lumMod val="75000"/>
                  </a:schemeClr>
                </a:solidFill>
                <a:latin typeface="Courier New" pitchFamily="49" charset="0"/>
                <a:cs typeface="Courier New" pitchFamily="49" charset="0"/>
              </a:rPr>
              <a:t>(</a:t>
            </a:r>
            <a:r>
              <a:rPr lang="en-US" sz="2400" dirty="0" err="1" smtClean="0">
                <a:solidFill>
                  <a:schemeClr val="accent3">
                    <a:lumMod val="75000"/>
                  </a:schemeClr>
                </a:solidFill>
                <a:latin typeface="Courier New" pitchFamily="49" charset="0"/>
                <a:cs typeface="Courier New" pitchFamily="49" charset="0"/>
              </a:rPr>
              <a:t>CustID</a:t>
            </a:r>
            <a:r>
              <a:rPr lang="en-US" sz="2400" dirty="0" smtClean="0">
                <a:solidFill>
                  <a:schemeClr val="accent3">
                    <a:lumMod val="75000"/>
                  </a:schemeClr>
                </a:solidFill>
                <a:latin typeface="Courier New" pitchFamily="49" charset="0"/>
                <a:cs typeface="Courier New" pitchFamily="49" charset="0"/>
              </a:rPr>
              <a:t>)</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Composite Index</a:t>
            </a:r>
            <a:endParaRPr lang="en-US" dirty="0"/>
          </a:p>
        </p:txBody>
      </p:sp>
      <p:sp>
        <p:nvSpPr>
          <p:cNvPr id="3" name="Content Placeholder 2"/>
          <p:cNvSpPr>
            <a:spLocks noGrp="1"/>
          </p:cNvSpPr>
          <p:nvPr>
            <p:ph idx="1"/>
          </p:nvPr>
        </p:nvSpPr>
        <p:spPr/>
        <p:txBody>
          <a:bodyPr/>
          <a:lstStyle/>
          <a:p>
            <a:pPr>
              <a:spcBef>
                <a:spcPts val="1700"/>
              </a:spcBef>
            </a:pPr>
            <a:r>
              <a:rPr lang="en-US" dirty="0" smtClean="0"/>
              <a:t>Syntax:</a:t>
            </a:r>
          </a:p>
          <a:p>
            <a:pPr>
              <a:lnSpc>
                <a:spcPct val="90000"/>
              </a:lnSpc>
              <a:spcBef>
                <a:spcPts val="1700"/>
              </a:spcBef>
              <a:buNone/>
            </a:pPr>
            <a:r>
              <a:rPr lang="en-US" sz="2400" dirty="0" smtClean="0">
                <a:solidFill>
                  <a:schemeClr val="accent3">
                    <a:lumMod val="75000"/>
                  </a:schemeClr>
                </a:solidFill>
                <a:latin typeface="Courier New" pitchFamily="49" charset="0"/>
                <a:cs typeface="Courier New" pitchFamily="49" charset="0"/>
              </a:rPr>
              <a:t>CREATE INDEX </a:t>
            </a:r>
            <a:r>
              <a:rPr lang="en-US" sz="2400" dirty="0" err="1" smtClean="0">
                <a:solidFill>
                  <a:schemeClr val="accent3">
                    <a:lumMod val="75000"/>
                  </a:schemeClr>
                </a:solidFill>
                <a:latin typeface="Courier New" pitchFamily="49" charset="0"/>
                <a:cs typeface="Courier New" pitchFamily="49" charset="0"/>
              </a:rPr>
              <a:t>index_name</a:t>
            </a:r>
            <a:endParaRPr lang="en-US" sz="2400" dirty="0" smtClean="0">
              <a:solidFill>
                <a:schemeClr val="accent3">
                  <a:lumMod val="75000"/>
                </a:schemeClr>
              </a:solidFill>
              <a:latin typeface="Courier New" pitchFamily="49" charset="0"/>
              <a:cs typeface="Courier New" pitchFamily="49" charset="0"/>
            </a:endParaRPr>
          </a:p>
          <a:p>
            <a:pPr>
              <a:lnSpc>
                <a:spcPct val="90000"/>
              </a:lnSpc>
              <a:spcBef>
                <a:spcPts val="1700"/>
              </a:spcBef>
              <a:buNone/>
            </a:pPr>
            <a:r>
              <a:rPr lang="en-US" sz="2400" dirty="0" smtClean="0">
                <a:solidFill>
                  <a:schemeClr val="accent3">
                    <a:lumMod val="75000"/>
                  </a:schemeClr>
                </a:solidFill>
                <a:latin typeface="Courier New" pitchFamily="49" charset="0"/>
                <a:cs typeface="Courier New" pitchFamily="49" charset="0"/>
              </a:rPr>
              <a:t>ON &lt;</a:t>
            </a:r>
            <a:r>
              <a:rPr lang="en-US" sz="2400" dirty="0" err="1" smtClean="0">
                <a:solidFill>
                  <a:schemeClr val="accent3">
                    <a:lumMod val="75000"/>
                  </a:schemeClr>
                </a:solidFill>
                <a:latin typeface="Courier New" pitchFamily="49" charset="0"/>
                <a:cs typeface="Courier New" pitchFamily="49" charset="0"/>
              </a:rPr>
              <a:t>table_name</a:t>
            </a:r>
            <a:r>
              <a:rPr lang="en-US" sz="2400" dirty="0" smtClean="0">
                <a:solidFill>
                  <a:schemeClr val="accent3">
                    <a:lumMod val="75000"/>
                  </a:schemeClr>
                </a:solidFill>
                <a:latin typeface="Courier New" pitchFamily="49" charset="0"/>
                <a:cs typeface="Courier New" pitchFamily="49" charset="0"/>
              </a:rPr>
              <a:t>&gt; (&lt;</a:t>
            </a:r>
            <a:r>
              <a:rPr lang="en-US" sz="2400" dirty="0" err="1" smtClean="0">
                <a:solidFill>
                  <a:schemeClr val="accent3">
                    <a:lumMod val="75000"/>
                  </a:schemeClr>
                </a:solidFill>
                <a:latin typeface="Courier New" pitchFamily="49" charset="0"/>
                <a:cs typeface="Courier New" pitchFamily="49" charset="0"/>
              </a:rPr>
              <a:t>column_name</a:t>
            </a:r>
            <a:r>
              <a:rPr lang="en-US" sz="2400" dirty="0" smtClean="0">
                <a:solidFill>
                  <a:schemeClr val="accent3">
                    <a:lumMod val="75000"/>
                  </a:schemeClr>
                </a:solidFill>
                <a:latin typeface="Courier New" pitchFamily="49" charset="0"/>
                <a:cs typeface="Courier New" pitchFamily="49" charset="0"/>
              </a:rPr>
              <a:t>&gt; [ASC|DESC] [,…n])</a:t>
            </a:r>
          </a:p>
          <a:p>
            <a:pPr>
              <a:spcBef>
                <a:spcPts val="1700"/>
              </a:spcBef>
            </a:pPr>
            <a:r>
              <a:rPr lang="en-US" dirty="0" smtClean="0"/>
              <a:t>Example:</a:t>
            </a:r>
          </a:p>
          <a:p>
            <a:pPr>
              <a:lnSpc>
                <a:spcPct val="90000"/>
              </a:lnSpc>
              <a:spcBef>
                <a:spcPts val="1700"/>
              </a:spcBef>
              <a:buNone/>
            </a:pPr>
            <a:r>
              <a:rPr lang="en-US" sz="2400" dirty="0" smtClean="0">
                <a:solidFill>
                  <a:schemeClr val="accent3">
                    <a:lumMod val="75000"/>
                  </a:schemeClr>
                </a:solidFill>
                <a:latin typeface="Courier New" pitchFamily="49" charset="0"/>
                <a:cs typeface="Courier New" pitchFamily="49" charset="0"/>
              </a:rPr>
              <a:t>CREATE UNIQUE INDEX </a:t>
            </a:r>
            <a:r>
              <a:rPr lang="en-US" sz="2400" dirty="0" err="1" smtClean="0">
                <a:solidFill>
                  <a:schemeClr val="accent3">
                    <a:lumMod val="75000"/>
                  </a:schemeClr>
                </a:solidFill>
                <a:latin typeface="Courier New" pitchFamily="49" charset="0"/>
                <a:cs typeface="Courier New" pitchFamily="49" charset="0"/>
              </a:rPr>
              <a:t>IX_State_City</a:t>
            </a:r>
            <a:r>
              <a:rPr lang="en-US" sz="2400" dirty="0" smtClean="0">
                <a:solidFill>
                  <a:schemeClr val="accent3">
                    <a:lumMod val="75000"/>
                  </a:schemeClr>
                </a:solidFill>
                <a:latin typeface="Courier New" pitchFamily="49" charset="0"/>
                <a:cs typeface="Courier New" pitchFamily="49" charset="0"/>
              </a:rPr>
              <a:t> ON </a:t>
            </a:r>
            <a:r>
              <a:rPr lang="en-US" sz="2400" dirty="0" err="1" smtClean="0">
                <a:solidFill>
                  <a:schemeClr val="accent3">
                    <a:lumMod val="75000"/>
                  </a:schemeClr>
                </a:solidFill>
                <a:latin typeface="Courier New" pitchFamily="49" charset="0"/>
                <a:cs typeface="Courier New" pitchFamily="49" charset="0"/>
              </a:rPr>
              <a:t>Customer_Details</a:t>
            </a:r>
            <a:r>
              <a:rPr lang="en-US" sz="2400" dirty="0" smtClean="0">
                <a:solidFill>
                  <a:schemeClr val="accent3">
                    <a:lumMod val="75000"/>
                  </a:schemeClr>
                </a:solidFill>
                <a:latin typeface="Courier New" pitchFamily="49" charset="0"/>
                <a:cs typeface="Courier New" pitchFamily="49" charset="0"/>
              </a:rPr>
              <a:t>(</a:t>
            </a:r>
            <a:r>
              <a:rPr lang="en-US" sz="2400" dirty="0" err="1" smtClean="0">
                <a:solidFill>
                  <a:schemeClr val="accent3">
                    <a:lumMod val="75000"/>
                  </a:schemeClr>
                </a:solidFill>
                <a:latin typeface="Courier New" pitchFamily="49" charset="0"/>
                <a:cs typeface="Courier New" pitchFamily="49" charset="0"/>
              </a:rPr>
              <a:t>State,City</a:t>
            </a:r>
            <a:r>
              <a:rPr lang="en-US" sz="2400" dirty="0" smtClean="0">
                <a:solidFill>
                  <a:schemeClr val="accent3">
                    <a:lumMod val="75000"/>
                  </a:schemeClr>
                </a:solidFill>
                <a:latin typeface="Courier New" pitchFamily="49" charset="0"/>
                <a:cs typeface="Courier New" pitchFamily="49" charset="0"/>
              </a:rPr>
              <a:t>)</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FILLFACTOR</a:t>
            </a:r>
            <a:endParaRPr lang="en-US" dirty="0"/>
          </a:p>
        </p:txBody>
      </p:sp>
      <p:sp>
        <p:nvSpPr>
          <p:cNvPr id="3" name="Content Placeholder 2"/>
          <p:cNvSpPr>
            <a:spLocks noGrp="1"/>
          </p:cNvSpPr>
          <p:nvPr>
            <p:ph idx="1"/>
          </p:nvPr>
        </p:nvSpPr>
        <p:spPr>
          <a:xfrm>
            <a:off x="457200" y="1775191"/>
            <a:ext cx="8229600" cy="4930409"/>
          </a:xfrm>
        </p:spPr>
        <p:txBody>
          <a:bodyPr>
            <a:normAutofit fontScale="92500" lnSpcReduction="10000"/>
          </a:bodyPr>
          <a:lstStyle/>
          <a:p>
            <a:r>
              <a:rPr lang="en-US" dirty="0" smtClean="0"/>
              <a:t>SQL Server 2005 provides the FILLFACTOR option to reserve space on the leaf page of an index for adding additional data at a later stage. </a:t>
            </a:r>
          </a:p>
          <a:p>
            <a:r>
              <a:rPr lang="en-US" dirty="0" smtClean="0"/>
              <a:t>When an index is created or rebuilt, FILLFACTOR specifies the percentage of space on a page to be filled with data.</a:t>
            </a:r>
          </a:p>
          <a:p>
            <a:pPr lvl="1"/>
            <a:r>
              <a:rPr lang="en-US" dirty="0" smtClean="0"/>
              <a:t>FILLFACTOR can be set to a percentage from 1 to 100. </a:t>
            </a:r>
          </a:p>
          <a:p>
            <a:pPr lvl="1"/>
            <a:r>
              <a:rPr lang="en-US" dirty="0" smtClean="0"/>
              <a:t>The default FILLFACTOR value is 0. </a:t>
            </a:r>
          </a:p>
          <a:p>
            <a:pPr lvl="1"/>
            <a:r>
              <a:rPr lang="en-US" dirty="0" smtClean="0"/>
              <a:t>FILLFACTOR of 100 is used only in read-only tables. In this case, no UPDATE or INSERT statements will occur.</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a:t>
            </a:r>
            <a:endParaRPr lang="en-US" dirty="0"/>
          </a:p>
        </p:txBody>
      </p:sp>
      <p:sp>
        <p:nvSpPr>
          <p:cNvPr id="3" name="Content Placeholder 2"/>
          <p:cNvSpPr>
            <a:spLocks noGrp="1"/>
          </p:cNvSpPr>
          <p:nvPr>
            <p:ph idx="1"/>
          </p:nvPr>
        </p:nvSpPr>
        <p:spPr>
          <a:xfrm>
            <a:off x="457200" y="1775191"/>
            <a:ext cx="8229600" cy="5082809"/>
          </a:xfrm>
        </p:spPr>
        <p:txBody>
          <a:bodyPr>
            <a:normAutofit/>
          </a:bodyPr>
          <a:lstStyle/>
          <a:p>
            <a:r>
              <a:rPr lang="en-US" b="1" dirty="0" smtClean="0"/>
              <a:t>Data integrity </a:t>
            </a:r>
            <a:r>
              <a:rPr lang="en-US" dirty="0" smtClean="0"/>
              <a:t>guarantees the quality of the data in the database.</a:t>
            </a:r>
          </a:p>
          <a:p>
            <a:r>
              <a:rPr lang="en-US" b="1" dirty="0" smtClean="0"/>
              <a:t>Data integrity </a:t>
            </a:r>
            <a:r>
              <a:rPr lang="en-US" dirty="0" smtClean="0"/>
              <a:t>refers to maintaining the </a:t>
            </a:r>
            <a:r>
              <a:rPr lang="en-US" b="1" i="1" dirty="0" smtClean="0">
                <a:solidFill>
                  <a:srgbClr val="00B0F0"/>
                </a:solidFill>
              </a:rPr>
              <a:t>correctness</a:t>
            </a:r>
            <a:r>
              <a:rPr lang="en-US" dirty="0" smtClean="0"/>
              <a:t> and </a:t>
            </a:r>
            <a:r>
              <a:rPr lang="en-US" b="1" i="1" dirty="0" smtClean="0">
                <a:solidFill>
                  <a:srgbClr val="00B0F0"/>
                </a:solidFill>
              </a:rPr>
              <a:t>consistency</a:t>
            </a:r>
            <a:r>
              <a:rPr lang="en-US" dirty="0" smtClean="0"/>
              <a:t> of the data.</a:t>
            </a:r>
          </a:p>
          <a:p>
            <a:r>
              <a:rPr lang="en-US" b="1" dirty="0" smtClean="0"/>
              <a:t>Data integrity </a:t>
            </a:r>
            <a:r>
              <a:rPr lang="en-US" dirty="0" smtClean="0"/>
              <a:t>falls into the following categories:</a:t>
            </a:r>
          </a:p>
          <a:p>
            <a:pPr lvl="1"/>
            <a:r>
              <a:rPr lang="en-US" sz="2400" u="sng" dirty="0" smtClean="0"/>
              <a:t>Entity</a:t>
            </a:r>
            <a:r>
              <a:rPr lang="en-US" sz="2400" dirty="0" smtClean="0"/>
              <a:t> integrity</a:t>
            </a:r>
          </a:p>
          <a:p>
            <a:pPr lvl="1"/>
            <a:r>
              <a:rPr lang="en-US" sz="2400" u="sng" dirty="0" smtClean="0"/>
              <a:t>Domain</a:t>
            </a:r>
            <a:r>
              <a:rPr lang="en-US" sz="2400" dirty="0" smtClean="0"/>
              <a:t> integrity</a:t>
            </a:r>
          </a:p>
          <a:p>
            <a:pPr lvl="1"/>
            <a:r>
              <a:rPr lang="en-US" sz="2400" u="sng" dirty="0" smtClean="0"/>
              <a:t>Referential</a:t>
            </a:r>
            <a:r>
              <a:rPr lang="en-US" sz="2400" dirty="0" smtClean="0"/>
              <a:t> integrity</a:t>
            </a:r>
          </a:p>
          <a:p>
            <a:pPr lvl="1"/>
            <a:r>
              <a:rPr lang="en-US" sz="2400" u="sng" dirty="0" smtClean="0"/>
              <a:t>User-defined</a:t>
            </a:r>
            <a:r>
              <a:rPr lang="en-US" sz="2400" dirty="0" smtClean="0"/>
              <a:t> integrity</a:t>
            </a:r>
            <a:endParaRPr lang="en-US" sz="2400" dirty="0"/>
          </a:p>
        </p:txBody>
      </p:sp>
      <p:pic>
        <p:nvPicPr>
          <p:cNvPr id="4" name="Picture 2"/>
          <p:cNvPicPr>
            <a:picLocks noChangeAspect="1" noChangeArrowheads="1"/>
          </p:cNvPicPr>
          <p:nvPr/>
        </p:nvPicPr>
        <p:blipFill>
          <a:blip r:embed="rId2"/>
          <a:srcRect/>
          <a:stretch>
            <a:fillRect/>
          </a:stretch>
        </p:blipFill>
        <p:spPr bwMode="auto">
          <a:xfrm>
            <a:off x="4724400" y="4774324"/>
            <a:ext cx="4114800" cy="1931276"/>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FILLFACTOR</a:t>
            </a:r>
            <a:endParaRPr lang="en-US" dirty="0"/>
          </a:p>
        </p:txBody>
      </p:sp>
      <p:pic>
        <p:nvPicPr>
          <p:cNvPr id="430082" name="Picture 2"/>
          <p:cNvPicPr>
            <a:picLocks noChangeAspect="1" noChangeArrowheads="1"/>
          </p:cNvPicPr>
          <p:nvPr/>
        </p:nvPicPr>
        <p:blipFill>
          <a:blip r:embed="rId2"/>
          <a:srcRect/>
          <a:stretch>
            <a:fillRect/>
          </a:stretch>
        </p:blipFill>
        <p:spPr bwMode="auto">
          <a:xfrm>
            <a:off x="1676400" y="2667000"/>
            <a:ext cx="5429250" cy="3648075"/>
          </a:xfrm>
          <a:prstGeom prst="rect">
            <a:avLst/>
          </a:prstGeom>
          <a:noFill/>
          <a:ln w="9525">
            <a:noFill/>
            <a:miter lim="800000"/>
            <a:headEnd/>
            <a:tailEnd/>
          </a:ln>
          <a:effectLst/>
        </p:spPr>
      </p:pic>
      <p:sp>
        <p:nvSpPr>
          <p:cNvPr id="5" name="TextBox 4"/>
          <p:cNvSpPr txBox="1"/>
          <p:nvPr/>
        </p:nvSpPr>
        <p:spPr>
          <a:xfrm>
            <a:off x="152400" y="6488668"/>
            <a:ext cx="3515706" cy="246221"/>
          </a:xfrm>
          <a:prstGeom prst="rect">
            <a:avLst/>
          </a:prstGeom>
          <a:noFill/>
        </p:spPr>
        <p:txBody>
          <a:bodyPr wrap="none" rtlCol="0">
            <a:spAutoFit/>
          </a:bodyPr>
          <a:lstStyle/>
          <a:p>
            <a:r>
              <a:rPr lang="en-US" sz="1000" dirty="0" err="1" smtClean="0"/>
              <a:t>Resource:http</a:t>
            </a:r>
            <a:r>
              <a:rPr lang="en-US" sz="1000" dirty="0" smtClean="0"/>
              <a:t>://www.lcard.ru/~nail/sybase/perf/9076.htm</a:t>
            </a:r>
            <a:endParaRPr lang="en-US" sz="1000" dirty="0"/>
          </a:p>
        </p:txBody>
      </p:sp>
      <p:sp>
        <p:nvSpPr>
          <p:cNvPr id="6" name="Rectangle 5"/>
          <p:cNvSpPr/>
          <p:nvPr/>
        </p:nvSpPr>
        <p:spPr>
          <a:xfrm>
            <a:off x="1600200" y="1828800"/>
            <a:ext cx="5562600" cy="646331"/>
          </a:xfrm>
          <a:prstGeom prst="rect">
            <a:avLst/>
          </a:prstGeom>
        </p:spPr>
        <p:txBody>
          <a:bodyPr wrap="square">
            <a:spAutoFit/>
          </a:bodyPr>
          <a:lstStyle/>
          <a:p>
            <a:pPr algn="ctr"/>
            <a:r>
              <a:rPr lang="en-US" b="1" dirty="0" smtClean="0"/>
              <a:t>Table and clustered index with </a:t>
            </a:r>
            <a:r>
              <a:rPr lang="en-US" b="1" dirty="0" err="1" smtClean="0"/>
              <a:t>fillfactor</a:t>
            </a:r>
            <a:r>
              <a:rPr lang="en-US" b="1" dirty="0" smtClean="0"/>
              <a:t> set to 50 percent</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Create Index with Fill-factor option</a:t>
            </a:r>
            <a:endParaRPr lang="en-US" dirty="0"/>
          </a:p>
        </p:txBody>
      </p:sp>
      <p:sp>
        <p:nvSpPr>
          <p:cNvPr id="3" name="Content Placeholder 2"/>
          <p:cNvSpPr>
            <a:spLocks noGrp="1"/>
          </p:cNvSpPr>
          <p:nvPr>
            <p:ph idx="1"/>
          </p:nvPr>
        </p:nvSpPr>
        <p:spPr/>
        <p:txBody>
          <a:bodyPr/>
          <a:lstStyle/>
          <a:p>
            <a:pPr>
              <a:lnSpc>
                <a:spcPct val="80000"/>
              </a:lnSpc>
              <a:spcBef>
                <a:spcPts val="1700"/>
              </a:spcBef>
            </a:pPr>
            <a:r>
              <a:rPr lang="en-US" dirty="0" smtClean="0"/>
              <a:t>Syntax:</a:t>
            </a:r>
          </a:p>
          <a:p>
            <a:pPr>
              <a:lnSpc>
                <a:spcPct val="90000"/>
              </a:lnSpc>
              <a:spcBef>
                <a:spcPts val="1700"/>
              </a:spcBef>
              <a:buNone/>
            </a:pPr>
            <a:r>
              <a:rPr lang="en-US" sz="2400" dirty="0" smtClean="0">
                <a:solidFill>
                  <a:schemeClr val="accent3">
                    <a:lumMod val="75000"/>
                  </a:schemeClr>
                </a:solidFill>
                <a:latin typeface="Courier New" pitchFamily="49" charset="0"/>
                <a:cs typeface="Courier New" pitchFamily="49" charset="0"/>
              </a:rPr>
              <a:t>CREATE INDEX </a:t>
            </a:r>
            <a:r>
              <a:rPr lang="en-US" sz="2400" dirty="0" err="1" smtClean="0">
                <a:solidFill>
                  <a:schemeClr val="accent3">
                    <a:lumMod val="75000"/>
                  </a:schemeClr>
                </a:solidFill>
                <a:latin typeface="Courier New" pitchFamily="49" charset="0"/>
                <a:cs typeface="Courier New" pitchFamily="49" charset="0"/>
              </a:rPr>
              <a:t>index_name</a:t>
            </a:r>
            <a:endParaRPr lang="en-US" sz="2400" dirty="0" smtClean="0">
              <a:solidFill>
                <a:schemeClr val="accent3">
                  <a:lumMod val="75000"/>
                </a:schemeClr>
              </a:solidFill>
              <a:latin typeface="Courier New" pitchFamily="49" charset="0"/>
              <a:cs typeface="Courier New" pitchFamily="49" charset="0"/>
            </a:endParaRPr>
          </a:p>
          <a:p>
            <a:pPr>
              <a:lnSpc>
                <a:spcPct val="90000"/>
              </a:lnSpc>
              <a:spcBef>
                <a:spcPts val="1700"/>
              </a:spcBef>
              <a:buNone/>
            </a:pPr>
            <a:r>
              <a:rPr lang="en-US" sz="2400" dirty="0" smtClean="0">
                <a:solidFill>
                  <a:schemeClr val="accent3">
                    <a:lumMod val="75000"/>
                  </a:schemeClr>
                </a:solidFill>
                <a:latin typeface="Courier New" pitchFamily="49" charset="0"/>
                <a:cs typeface="Courier New" pitchFamily="49" charset="0"/>
              </a:rPr>
              <a:t>ON &lt;</a:t>
            </a:r>
            <a:r>
              <a:rPr lang="en-US" sz="2400" dirty="0" err="1" smtClean="0">
                <a:solidFill>
                  <a:schemeClr val="accent3">
                    <a:lumMod val="75000"/>
                  </a:schemeClr>
                </a:solidFill>
                <a:latin typeface="Courier New" pitchFamily="49" charset="0"/>
                <a:cs typeface="Courier New" pitchFamily="49" charset="0"/>
              </a:rPr>
              <a:t>table_name</a:t>
            </a:r>
            <a:r>
              <a:rPr lang="en-US" sz="2400" dirty="0" smtClean="0">
                <a:solidFill>
                  <a:schemeClr val="accent3">
                    <a:lumMod val="75000"/>
                  </a:schemeClr>
                </a:solidFill>
                <a:latin typeface="Courier New" pitchFamily="49" charset="0"/>
                <a:cs typeface="Courier New" pitchFamily="49" charset="0"/>
              </a:rPr>
              <a:t>&gt; (&lt;</a:t>
            </a:r>
            <a:r>
              <a:rPr lang="en-US" sz="2400" dirty="0" err="1" smtClean="0">
                <a:solidFill>
                  <a:schemeClr val="accent3">
                    <a:lumMod val="75000"/>
                  </a:schemeClr>
                </a:solidFill>
                <a:latin typeface="Courier New" pitchFamily="49" charset="0"/>
                <a:cs typeface="Courier New" pitchFamily="49" charset="0"/>
              </a:rPr>
              <a:t>column_name</a:t>
            </a:r>
            <a:r>
              <a:rPr lang="en-US" sz="2400" dirty="0" smtClean="0">
                <a:solidFill>
                  <a:schemeClr val="accent3">
                    <a:lumMod val="75000"/>
                  </a:schemeClr>
                </a:solidFill>
                <a:latin typeface="Courier New" pitchFamily="49" charset="0"/>
                <a:cs typeface="Courier New" pitchFamily="49" charset="0"/>
              </a:rPr>
              <a:t>&gt;) </a:t>
            </a:r>
          </a:p>
          <a:p>
            <a:pPr>
              <a:lnSpc>
                <a:spcPct val="90000"/>
              </a:lnSpc>
              <a:spcBef>
                <a:spcPts val="1700"/>
              </a:spcBef>
              <a:buNone/>
            </a:pPr>
            <a:r>
              <a:rPr lang="en-US" sz="2400" dirty="0" smtClean="0">
                <a:solidFill>
                  <a:schemeClr val="accent3">
                    <a:lumMod val="75000"/>
                  </a:schemeClr>
                </a:solidFill>
                <a:latin typeface="Courier New" pitchFamily="49" charset="0"/>
                <a:cs typeface="Courier New" pitchFamily="49" charset="0"/>
              </a:rPr>
              <a:t>[WITH (FILLFACTOR = &lt;</a:t>
            </a:r>
            <a:r>
              <a:rPr lang="en-US" sz="2400" dirty="0" err="1" smtClean="0">
                <a:solidFill>
                  <a:schemeClr val="accent3">
                    <a:lumMod val="75000"/>
                  </a:schemeClr>
                </a:solidFill>
                <a:latin typeface="Courier New" pitchFamily="49" charset="0"/>
                <a:cs typeface="Courier New" pitchFamily="49" charset="0"/>
              </a:rPr>
              <a:t>fillfactor</a:t>
            </a:r>
            <a:r>
              <a:rPr lang="en-US" sz="2400" dirty="0" smtClean="0">
                <a:solidFill>
                  <a:schemeClr val="accent3">
                    <a:lumMod val="75000"/>
                  </a:schemeClr>
                </a:solidFill>
                <a:latin typeface="Courier New" pitchFamily="49" charset="0"/>
                <a:cs typeface="Courier New" pitchFamily="49" charset="0"/>
              </a:rPr>
              <a:t>&gt;)]</a:t>
            </a:r>
          </a:p>
          <a:p>
            <a:pPr>
              <a:lnSpc>
                <a:spcPct val="80000"/>
              </a:lnSpc>
              <a:spcBef>
                <a:spcPts val="1700"/>
              </a:spcBef>
            </a:pPr>
            <a:r>
              <a:rPr lang="en-US" dirty="0" smtClean="0"/>
              <a:t>Example:</a:t>
            </a:r>
          </a:p>
          <a:p>
            <a:pPr>
              <a:lnSpc>
                <a:spcPct val="90000"/>
              </a:lnSpc>
              <a:spcBef>
                <a:spcPts val="1700"/>
              </a:spcBef>
              <a:buNone/>
            </a:pPr>
            <a:r>
              <a:rPr lang="en-US" sz="2400" dirty="0" smtClean="0">
                <a:solidFill>
                  <a:schemeClr val="accent3">
                    <a:lumMod val="75000"/>
                  </a:schemeClr>
                </a:solidFill>
                <a:latin typeface="Courier New" pitchFamily="49" charset="0"/>
                <a:cs typeface="Courier New" pitchFamily="49" charset="0"/>
              </a:rPr>
              <a:t>CREATE CLUSTERED INDEX </a:t>
            </a:r>
            <a:r>
              <a:rPr lang="en-US" sz="2400" dirty="0" err="1" smtClean="0">
                <a:solidFill>
                  <a:schemeClr val="accent3">
                    <a:lumMod val="75000"/>
                  </a:schemeClr>
                </a:solidFill>
                <a:latin typeface="Courier New" pitchFamily="49" charset="0"/>
                <a:cs typeface="Courier New" pitchFamily="49" charset="0"/>
              </a:rPr>
              <a:t>IX_City</a:t>
            </a:r>
            <a:r>
              <a:rPr lang="en-US" sz="2400" dirty="0" smtClean="0">
                <a:solidFill>
                  <a:schemeClr val="accent3">
                    <a:lumMod val="75000"/>
                  </a:schemeClr>
                </a:solidFill>
                <a:latin typeface="Courier New" pitchFamily="49" charset="0"/>
                <a:cs typeface="Courier New" pitchFamily="49" charset="0"/>
              </a:rPr>
              <a:t> ON </a:t>
            </a:r>
            <a:r>
              <a:rPr lang="en-US" sz="2400" dirty="0" err="1" smtClean="0">
                <a:solidFill>
                  <a:schemeClr val="accent3">
                    <a:lumMod val="75000"/>
                  </a:schemeClr>
                </a:solidFill>
                <a:latin typeface="Courier New" pitchFamily="49" charset="0"/>
                <a:cs typeface="Courier New" pitchFamily="49" charset="0"/>
              </a:rPr>
              <a:t>Customer_Details</a:t>
            </a:r>
            <a:r>
              <a:rPr lang="en-US" sz="2400" dirty="0" smtClean="0">
                <a:solidFill>
                  <a:schemeClr val="accent3">
                    <a:lumMod val="75000"/>
                  </a:schemeClr>
                </a:solidFill>
                <a:latin typeface="Courier New" pitchFamily="49" charset="0"/>
                <a:cs typeface="Courier New" pitchFamily="49" charset="0"/>
              </a:rPr>
              <a:t>(City)</a:t>
            </a:r>
          </a:p>
          <a:p>
            <a:pPr>
              <a:lnSpc>
                <a:spcPct val="90000"/>
              </a:lnSpc>
              <a:spcBef>
                <a:spcPts val="1700"/>
              </a:spcBef>
              <a:buNone/>
            </a:pPr>
            <a:r>
              <a:rPr lang="en-US" sz="2400" dirty="0" smtClean="0">
                <a:solidFill>
                  <a:schemeClr val="accent3">
                    <a:lumMod val="75000"/>
                  </a:schemeClr>
                </a:solidFill>
                <a:latin typeface="Courier New" pitchFamily="49" charset="0"/>
                <a:cs typeface="Courier New" pitchFamily="49" charset="0"/>
              </a:rPr>
              <a:t>WITH (FILLFACTOR=60)</a:t>
            </a:r>
          </a:p>
          <a:p>
            <a:pPr>
              <a:lnSpc>
                <a:spcPct val="80000"/>
              </a:lnSpc>
              <a:spcBef>
                <a:spcPts val="1700"/>
              </a:spcBef>
              <a:buFont typeface="Wingdings" pitchFamily="2" charset="2"/>
              <a:buNone/>
            </a:pPr>
            <a:endParaRPr lang="en-US" dirty="0" smtClean="0"/>
          </a:p>
          <a:p>
            <a:pPr>
              <a:lnSpc>
                <a:spcPct val="80000"/>
              </a:lnSpc>
              <a:spcBef>
                <a:spcPts val="1700"/>
              </a:spcBef>
              <a:buFont typeface="Wingdings" pitchFamily="2" charset="2"/>
              <a:buNone/>
            </a:pPr>
            <a:endParaRPr lang="en-US" dirty="0" smtClean="0"/>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PAD_INDEX</a:t>
            </a:r>
            <a:endParaRPr lang="en-US" dirty="0"/>
          </a:p>
        </p:txBody>
      </p:sp>
      <p:sp>
        <p:nvSpPr>
          <p:cNvPr id="3" name="Content Placeholder 2"/>
          <p:cNvSpPr>
            <a:spLocks noGrp="1"/>
          </p:cNvSpPr>
          <p:nvPr>
            <p:ph idx="1"/>
          </p:nvPr>
        </p:nvSpPr>
        <p:spPr>
          <a:xfrm>
            <a:off x="457200" y="1775191"/>
            <a:ext cx="8229600" cy="4854209"/>
          </a:xfrm>
        </p:spPr>
        <p:txBody>
          <a:bodyPr>
            <a:normAutofit fontScale="92500" lnSpcReduction="10000"/>
          </a:bodyPr>
          <a:lstStyle/>
          <a:p>
            <a:r>
              <a:rPr lang="en-US" dirty="0" smtClean="0"/>
              <a:t>SQL Server 2005 provides the PAD_INDEX option to leave space vacant on a page vacant on a page in the intermediate level of the index for future growth. </a:t>
            </a:r>
          </a:p>
          <a:p>
            <a:r>
              <a:rPr lang="en-US" dirty="0" smtClean="0"/>
              <a:t>If PAD_INDEX option is not specified or if it is set to OFF, then, by default, space for one row entry in the non-leaf-level pages is left vacant.</a:t>
            </a:r>
          </a:p>
          <a:p>
            <a:r>
              <a:rPr lang="en-US" dirty="0" smtClean="0"/>
              <a:t>If the PAD_INDEX option is set to ON, then the space left vacant in the non-leaf-level pages is dependent on the value specified in the FILLFACTOR option.</a:t>
            </a:r>
          </a:p>
          <a:p>
            <a:endParaRPr lang="en-US" dirty="0" smtClean="0"/>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Create Index with Pad index option</a:t>
            </a:r>
            <a:endParaRPr lang="en-US" dirty="0"/>
          </a:p>
        </p:txBody>
      </p:sp>
      <p:sp>
        <p:nvSpPr>
          <p:cNvPr id="3" name="Content Placeholder 2"/>
          <p:cNvSpPr>
            <a:spLocks noGrp="1"/>
          </p:cNvSpPr>
          <p:nvPr>
            <p:ph idx="1"/>
          </p:nvPr>
        </p:nvSpPr>
        <p:spPr/>
        <p:txBody>
          <a:bodyPr/>
          <a:lstStyle/>
          <a:p>
            <a:pPr>
              <a:lnSpc>
                <a:spcPct val="80000"/>
              </a:lnSpc>
              <a:spcBef>
                <a:spcPts val="1700"/>
              </a:spcBef>
            </a:pPr>
            <a:r>
              <a:rPr lang="en-US" dirty="0" smtClean="0"/>
              <a:t>Syntax:</a:t>
            </a:r>
          </a:p>
          <a:p>
            <a:pPr>
              <a:lnSpc>
                <a:spcPct val="90000"/>
              </a:lnSpc>
              <a:spcBef>
                <a:spcPts val="1700"/>
              </a:spcBef>
              <a:buNone/>
            </a:pPr>
            <a:r>
              <a:rPr lang="en-US" sz="2400" dirty="0" smtClean="0">
                <a:solidFill>
                  <a:schemeClr val="accent3">
                    <a:lumMod val="75000"/>
                  </a:schemeClr>
                </a:solidFill>
                <a:latin typeface="Courier New" pitchFamily="49" charset="0"/>
                <a:cs typeface="Courier New" pitchFamily="49" charset="0"/>
              </a:rPr>
              <a:t>CREATE INDEX </a:t>
            </a:r>
            <a:r>
              <a:rPr lang="en-US" sz="2400" dirty="0" err="1" smtClean="0">
                <a:solidFill>
                  <a:schemeClr val="accent3">
                    <a:lumMod val="75000"/>
                  </a:schemeClr>
                </a:solidFill>
                <a:latin typeface="Courier New" pitchFamily="49" charset="0"/>
                <a:cs typeface="Courier New" pitchFamily="49" charset="0"/>
              </a:rPr>
              <a:t>index_name</a:t>
            </a:r>
            <a:endParaRPr lang="en-US" sz="2400" dirty="0" smtClean="0">
              <a:solidFill>
                <a:schemeClr val="accent3">
                  <a:lumMod val="75000"/>
                </a:schemeClr>
              </a:solidFill>
              <a:latin typeface="Courier New" pitchFamily="49" charset="0"/>
              <a:cs typeface="Courier New" pitchFamily="49" charset="0"/>
            </a:endParaRPr>
          </a:p>
          <a:p>
            <a:pPr>
              <a:lnSpc>
                <a:spcPct val="90000"/>
              </a:lnSpc>
              <a:spcBef>
                <a:spcPts val="1700"/>
              </a:spcBef>
              <a:buNone/>
            </a:pPr>
            <a:r>
              <a:rPr lang="en-US" sz="2400" dirty="0" smtClean="0">
                <a:solidFill>
                  <a:schemeClr val="accent3">
                    <a:lumMod val="75000"/>
                  </a:schemeClr>
                </a:solidFill>
                <a:latin typeface="Courier New" pitchFamily="49" charset="0"/>
                <a:cs typeface="Courier New" pitchFamily="49" charset="0"/>
              </a:rPr>
              <a:t>ON &lt;</a:t>
            </a:r>
            <a:r>
              <a:rPr lang="en-US" sz="2400" dirty="0" err="1" smtClean="0">
                <a:solidFill>
                  <a:schemeClr val="accent3">
                    <a:lumMod val="75000"/>
                  </a:schemeClr>
                </a:solidFill>
                <a:latin typeface="Courier New" pitchFamily="49" charset="0"/>
                <a:cs typeface="Courier New" pitchFamily="49" charset="0"/>
              </a:rPr>
              <a:t>table_name</a:t>
            </a:r>
            <a:r>
              <a:rPr lang="en-US" sz="2400" dirty="0" smtClean="0">
                <a:solidFill>
                  <a:schemeClr val="accent3">
                    <a:lumMod val="75000"/>
                  </a:schemeClr>
                </a:solidFill>
                <a:latin typeface="Courier New" pitchFamily="49" charset="0"/>
                <a:cs typeface="Courier New" pitchFamily="49" charset="0"/>
              </a:rPr>
              <a:t>&gt; (&lt;</a:t>
            </a:r>
            <a:r>
              <a:rPr lang="en-US" sz="2400" dirty="0" err="1" smtClean="0">
                <a:solidFill>
                  <a:schemeClr val="accent3">
                    <a:lumMod val="75000"/>
                  </a:schemeClr>
                </a:solidFill>
                <a:latin typeface="Courier New" pitchFamily="49" charset="0"/>
                <a:cs typeface="Courier New" pitchFamily="49" charset="0"/>
              </a:rPr>
              <a:t>column_name</a:t>
            </a:r>
            <a:r>
              <a:rPr lang="en-US" sz="2400" dirty="0" smtClean="0">
                <a:solidFill>
                  <a:schemeClr val="accent3">
                    <a:lumMod val="75000"/>
                  </a:schemeClr>
                </a:solidFill>
                <a:latin typeface="Courier New" pitchFamily="49" charset="0"/>
                <a:cs typeface="Courier New" pitchFamily="49" charset="0"/>
              </a:rPr>
              <a:t>&gt;) </a:t>
            </a:r>
          </a:p>
          <a:p>
            <a:pPr>
              <a:lnSpc>
                <a:spcPct val="90000"/>
              </a:lnSpc>
              <a:spcBef>
                <a:spcPts val="1700"/>
              </a:spcBef>
              <a:buNone/>
            </a:pPr>
            <a:r>
              <a:rPr lang="en-US" sz="2400" dirty="0" smtClean="0">
                <a:solidFill>
                  <a:schemeClr val="accent3">
                    <a:lumMod val="75000"/>
                  </a:schemeClr>
                </a:solidFill>
                <a:latin typeface="Courier New" pitchFamily="49" charset="0"/>
                <a:cs typeface="Courier New" pitchFamily="49" charset="0"/>
              </a:rPr>
              <a:t>[WITH (PAD_INDEX = {ON|OFF})]</a:t>
            </a:r>
          </a:p>
          <a:p>
            <a:pPr>
              <a:lnSpc>
                <a:spcPct val="80000"/>
              </a:lnSpc>
              <a:spcBef>
                <a:spcPts val="1700"/>
              </a:spcBef>
            </a:pPr>
            <a:r>
              <a:rPr lang="en-US" dirty="0" smtClean="0"/>
              <a:t>Example:</a:t>
            </a:r>
          </a:p>
          <a:p>
            <a:pPr>
              <a:lnSpc>
                <a:spcPct val="90000"/>
              </a:lnSpc>
              <a:spcBef>
                <a:spcPts val="1700"/>
              </a:spcBef>
              <a:buNone/>
            </a:pPr>
            <a:r>
              <a:rPr lang="en-US" sz="2400" dirty="0" smtClean="0">
                <a:solidFill>
                  <a:schemeClr val="accent3">
                    <a:lumMod val="75000"/>
                  </a:schemeClr>
                </a:solidFill>
                <a:latin typeface="Courier New" pitchFamily="49" charset="0"/>
                <a:cs typeface="Courier New" pitchFamily="49" charset="0"/>
              </a:rPr>
              <a:t>CREATE CLUSTERED INDEX </a:t>
            </a:r>
            <a:r>
              <a:rPr lang="en-US" sz="2400" dirty="0" err="1" smtClean="0">
                <a:solidFill>
                  <a:schemeClr val="accent3">
                    <a:lumMod val="75000"/>
                  </a:schemeClr>
                </a:solidFill>
                <a:latin typeface="Courier New" pitchFamily="49" charset="0"/>
                <a:cs typeface="Courier New" pitchFamily="49" charset="0"/>
              </a:rPr>
              <a:t>IX_TransID</a:t>
            </a:r>
            <a:r>
              <a:rPr lang="en-US" sz="2400" dirty="0" smtClean="0">
                <a:solidFill>
                  <a:schemeClr val="accent3">
                    <a:lumMod val="75000"/>
                  </a:schemeClr>
                </a:solidFill>
                <a:latin typeface="Courier New" pitchFamily="49" charset="0"/>
                <a:cs typeface="Courier New" pitchFamily="49" charset="0"/>
              </a:rPr>
              <a:t> ON </a:t>
            </a:r>
            <a:r>
              <a:rPr lang="en-US" sz="2400" dirty="0" err="1" smtClean="0">
                <a:solidFill>
                  <a:schemeClr val="accent3">
                    <a:lumMod val="75000"/>
                  </a:schemeClr>
                </a:solidFill>
                <a:latin typeface="Courier New" pitchFamily="49" charset="0"/>
                <a:cs typeface="Courier New" pitchFamily="49" charset="0"/>
              </a:rPr>
              <a:t>Account_Transactions</a:t>
            </a:r>
            <a:r>
              <a:rPr lang="en-US" sz="2400" dirty="0" smtClean="0">
                <a:solidFill>
                  <a:schemeClr val="accent3">
                    <a:lumMod val="75000"/>
                  </a:schemeClr>
                </a:solidFill>
                <a:latin typeface="Courier New" pitchFamily="49" charset="0"/>
                <a:cs typeface="Courier New" pitchFamily="49" charset="0"/>
              </a:rPr>
              <a:t>(</a:t>
            </a:r>
            <a:r>
              <a:rPr lang="en-US" sz="2400" dirty="0" err="1" smtClean="0">
                <a:solidFill>
                  <a:schemeClr val="accent3">
                    <a:lumMod val="75000"/>
                  </a:schemeClr>
                </a:solidFill>
                <a:latin typeface="Courier New" pitchFamily="49" charset="0"/>
                <a:cs typeface="Courier New" pitchFamily="49" charset="0"/>
              </a:rPr>
              <a:t>TransID</a:t>
            </a:r>
            <a:r>
              <a:rPr lang="en-US" sz="2400" dirty="0" smtClean="0">
                <a:solidFill>
                  <a:schemeClr val="accent3">
                    <a:lumMod val="75000"/>
                  </a:schemeClr>
                </a:solidFill>
                <a:latin typeface="Courier New" pitchFamily="49" charset="0"/>
                <a:cs typeface="Courier New" pitchFamily="49" charset="0"/>
              </a:rPr>
              <a:t>)</a:t>
            </a:r>
          </a:p>
          <a:p>
            <a:pPr>
              <a:lnSpc>
                <a:spcPct val="90000"/>
              </a:lnSpc>
              <a:spcBef>
                <a:spcPts val="1700"/>
              </a:spcBef>
              <a:buNone/>
            </a:pPr>
            <a:r>
              <a:rPr lang="en-US" sz="2400" dirty="0" smtClean="0">
                <a:solidFill>
                  <a:schemeClr val="accent3">
                    <a:lumMod val="75000"/>
                  </a:schemeClr>
                </a:solidFill>
                <a:latin typeface="Courier New" pitchFamily="49" charset="0"/>
                <a:cs typeface="Courier New" pitchFamily="49" charset="0"/>
              </a:rPr>
              <a:t>WITH (PAD_INDEX = ON, FILLFACTOR = 80)</a:t>
            </a:r>
          </a:p>
          <a:p>
            <a:pPr>
              <a:lnSpc>
                <a:spcPct val="80000"/>
              </a:lnSpc>
              <a:spcBef>
                <a:spcPts val="1700"/>
              </a:spcBef>
              <a:buFont typeface="Wingdings" pitchFamily="2" charset="2"/>
              <a:buNone/>
            </a:pPr>
            <a:endParaRPr lang="en-US" dirty="0" smtClean="0"/>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Viewing INDEX Information</a:t>
            </a:r>
            <a:endParaRPr lang="en-US" dirty="0"/>
          </a:p>
        </p:txBody>
      </p:sp>
      <p:sp>
        <p:nvSpPr>
          <p:cNvPr id="3" name="Content Placeholder 2"/>
          <p:cNvSpPr>
            <a:spLocks noGrp="1"/>
          </p:cNvSpPr>
          <p:nvPr>
            <p:ph idx="1"/>
          </p:nvPr>
        </p:nvSpPr>
        <p:spPr/>
        <p:txBody>
          <a:bodyPr/>
          <a:lstStyle/>
          <a:p>
            <a:r>
              <a:rPr lang="en-US" dirty="0" smtClean="0"/>
              <a:t>SQL Server 2005 allows you to view all indexes defined on a table, the properties of an index, the space used by an index.</a:t>
            </a:r>
          </a:p>
          <a:p>
            <a:pPr>
              <a:spcBef>
                <a:spcPts val="1700"/>
              </a:spcBef>
            </a:pPr>
            <a:r>
              <a:rPr lang="en-US" dirty="0" smtClean="0"/>
              <a:t>Two methods:</a:t>
            </a:r>
          </a:p>
          <a:p>
            <a:pPr lvl="1">
              <a:spcBef>
                <a:spcPts val="1700"/>
              </a:spcBef>
            </a:pPr>
            <a:r>
              <a:rPr lang="en-US" dirty="0" smtClean="0"/>
              <a:t>Using the </a:t>
            </a:r>
            <a:r>
              <a:rPr lang="en-US" dirty="0" err="1" smtClean="0"/>
              <a:t>sp_helpindex</a:t>
            </a:r>
            <a:r>
              <a:rPr lang="en-US" dirty="0" smtClean="0"/>
              <a:t> stored procedure.</a:t>
            </a:r>
          </a:p>
          <a:p>
            <a:pPr lvl="1">
              <a:spcBef>
                <a:spcPts val="1700"/>
              </a:spcBef>
            </a:pPr>
            <a:r>
              <a:rPr lang="en-US" dirty="0" smtClean="0"/>
              <a:t>Using the SQL Server Management Studio.</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sp_helpindex</a:t>
            </a:r>
            <a:r>
              <a:rPr lang="en-US" dirty="0" smtClean="0"/>
              <a: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a:t>
            </a:r>
            <a:r>
              <a:rPr lang="en-US" dirty="0" err="1" smtClean="0"/>
              <a:t>sp_helpindex</a:t>
            </a:r>
            <a:r>
              <a:rPr lang="en-US" dirty="0" smtClean="0"/>
              <a:t> is a system stored procedure that can be used to view all of the indexes in a table. </a:t>
            </a:r>
          </a:p>
          <a:p>
            <a:r>
              <a:rPr lang="en-US" dirty="0" smtClean="0"/>
              <a:t>Execution of the </a:t>
            </a:r>
            <a:r>
              <a:rPr lang="en-US" dirty="0" err="1" smtClean="0"/>
              <a:t>sp_helpindex</a:t>
            </a:r>
            <a:r>
              <a:rPr lang="en-US" dirty="0" smtClean="0"/>
              <a:t> returns the following information: name of the index, description of the index, column(s) that comprise the index expression.</a:t>
            </a:r>
          </a:p>
          <a:p>
            <a:r>
              <a:rPr lang="en-US" dirty="0" smtClean="0"/>
              <a:t>Syntax: </a:t>
            </a:r>
            <a:r>
              <a:rPr lang="en-US" sz="2600" dirty="0" err="1" smtClean="0">
                <a:solidFill>
                  <a:schemeClr val="accent3">
                    <a:lumMod val="75000"/>
                  </a:schemeClr>
                </a:solidFill>
                <a:latin typeface="Courier New" pitchFamily="49" charset="0"/>
                <a:cs typeface="Courier New" pitchFamily="49" charset="0"/>
              </a:rPr>
              <a:t>sp_helpindex</a:t>
            </a:r>
            <a:r>
              <a:rPr lang="en-US" sz="2600" dirty="0" smtClean="0">
                <a:solidFill>
                  <a:schemeClr val="accent3">
                    <a:lumMod val="75000"/>
                  </a:schemeClr>
                </a:solidFill>
                <a:latin typeface="Courier New" pitchFamily="49" charset="0"/>
                <a:cs typeface="Courier New" pitchFamily="49" charset="0"/>
              </a:rPr>
              <a:t> ‘&lt;</a:t>
            </a:r>
            <a:r>
              <a:rPr lang="en-US" sz="2600" dirty="0" err="1" smtClean="0">
                <a:solidFill>
                  <a:schemeClr val="accent3">
                    <a:lumMod val="75000"/>
                  </a:schemeClr>
                </a:solidFill>
                <a:latin typeface="Courier New" pitchFamily="49" charset="0"/>
                <a:cs typeface="Courier New" pitchFamily="49" charset="0"/>
              </a:rPr>
              <a:t>object_name</a:t>
            </a:r>
            <a:r>
              <a:rPr lang="en-US" sz="2600" dirty="0" smtClean="0">
                <a:solidFill>
                  <a:schemeClr val="accent3">
                    <a:lumMod val="75000"/>
                  </a:schemeClr>
                </a:solidFill>
                <a:latin typeface="Courier New" pitchFamily="49" charset="0"/>
                <a:cs typeface="Courier New" pitchFamily="49" charset="0"/>
              </a:rPr>
              <a:t>&gt;’</a:t>
            </a:r>
          </a:p>
          <a:p>
            <a:pPr>
              <a:spcBef>
                <a:spcPts val="1700"/>
              </a:spcBef>
            </a:pPr>
            <a:r>
              <a:rPr lang="en-US" dirty="0" smtClean="0"/>
              <a:t>Example: </a:t>
            </a:r>
          </a:p>
          <a:p>
            <a:pPr>
              <a:spcBef>
                <a:spcPts val="1700"/>
              </a:spcBef>
              <a:buNone/>
            </a:pPr>
            <a:r>
              <a:rPr lang="en-US" dirty="0" smtClean="0"/>
              <a:t>		</a:t>
            </a:r>
            <a:r>
              <a:rPr lang="en-US" sz="2600" dirty="0" smtClean="0">
                <a:solidFill>
                  <a:schemeClr val="accent3">
                    <a:lumMod val="75000"/>
                  </a:schemeClr>
                </a:solidFill>
                <a:latin typeface="Courier New" pitchFamily="49" charset="0"/>
                <a:cs typeface="Courier New" pitchFamily="49" charset="0"/>
              </a:rPr>
              <a:t>EXEC </a:t>
            </a:r>
            <a:r>
              <a:rPr lang="en-US" sz="2600" dirty="0" err="1" smtClean="0">
                <a:solidFill>
                  <a:schemeClr val="accent3">
                    <a:lumMod val="75000"/>
                  </a:schemeClr>
                </a:solidFill>
                <a:latin typeface="Courier New" pitchFamily="49" charset="0"/>
                <a:cs typeface="Courier New" pitchFamily="49" charset="0"/>
              </a:rPr>
              <a:t>sp_helpindex</a:t>
            </a:r>
            <a:r>
              <a:rPr lang="en-US" sz="2600" dirty="0" smtClean="0">
                <a:solidFill>
                  <a:schemeClr val="accent3">
                    <a:lumMod val="75000"/>
                  </a:schemeClr>
                </a:solidFill>
                <a:latin typeface="Courier New" pitchFamily="49" charset="0"/>
                <a:cs typeface="Courier New" pitchFamily="49" charset="0"/>
              </a:rPr>
              <a:t> ‘</a:t>
            </a:r>
            <a:r>
              <a:rPr lang="en-US" sz="2600" dirty="0" err="1" smtClean="0">
                <a:solidFill>
                  <a:schemeClr val="accent3">
                    <a:lumMod val="75000"/>
                  </a:schemeClr>
                </a:solidFill>
                <a:latin typeface="Courier New" pitchFamily="49" charset="0"/>
                <a:cs typeface="Courier New" pitchFamily="49" charset="0"/>
              </a:rPr>
              <a:t>Customer_Details</a:t>
            </a:r>
            <a:r>
              <a:rPr lang="en-US" sz="2600" dirty="0" smtClean="0">
                <a:solidFill>
                  <a:schemeClr val="accent3">
                    <a:lumMod val="75000"/>
                  </a:schemeClr>
                </a:solidFill>
                <a:latin typeface="Courier New" pitchFamily="49" charset="0"/>
                <a:cs typeface="Courier New" pitchFamily="49" charset="0"/>
              </a:rPr>
              <a:t>’;</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1</a:t>
            </a:r>
            <a:endParaRPr lang="en-US" dirty="0"/>
          </a:p>
        </p:txBody>
      </p:sp>
      <p:sp>
        <p:nvSpPr>
          <p:cNvPr id="3" name="Content Placeholder 2"/>
          <p:cNvSpPr>
            <a:spLocks noGrp="1"/>
          </p:cNvSpPr>
          <p:nvPr>
            <p:ph idx="1"/>
          </p:nvPr>
        </p:nvSpPr>
        <p:spPr/>
        <p:txBody>
          <a:bodyPr/>
          <a:lstStyle/>
          <a:p>
            <a:r>
              <a:rPr lang="en-US" dirty="0" smtClean="0"/>
              <a:t>Indexes are of two types, clustered and non-clustered.</a:t>
            </a:r>
          </a:p>
          <a:p>
            <a:pPr lvl="1"/>
            <a:r>
              <a:rPr lang="en-US" dirty="0" smtClean="0"/>
              <a:t>In a clustered index, data is physically sorted. Hence, a table can have only one clustered index.</a:t>
            </a:r>
          </a:p>
          <a:p>
            <a:pPr lvl="1"/>
            <a:r>
              <a:rPr lang="en-US" dirty="0" smtClean="0"/>
              <a:t>In a non-clustered index, data is not physically sorted, only pointers are created to point to the physical location of the data</a:t>
            </a:r>
            <a:r>
              <a:rPr lang="en-US" sz="2000" dirty="0" smtClean="0"/>
              <a:t>. </a:t>
            </a:r>
            <a:r>
              <a:rPr lang="en-US" sz="2000" i="1" dirty="0" smtClean="0"/>
              <a:t>(Hence, a table can have multiple non-clustered indexes).</a:t>
            </a:r>
          </a:p>
          <a:p>
            <a:endParaRPr lang="en-US" dirty="0" smtClean="0"/>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1 …</a:t>
            </a:r>
            <a:endParaRPr lang="en-US" dirty="0"/>
          </a:p>
        </p:txBody>
      </p:sp>
      <p:sp>
        <p:nvSpPr>
          <p:cNvPr id="3" name="Content Placeholder 2"/>
          <p:cNvSpPr>
            <a:spLocks noGrp="1"/>
          </p:cNvSpPr>
          <p:nvPr>
            <p:ph idx="1"/>
          </p:nvPr>
        </p:nvSpPr>
        <p:spPr/>
        <p:txBody>
          <a:bodyPr/>
          <a:lstStyle/>
          <a:p>
            <a:r>
              <a:rPr lang="en-US" dirty="0" smtClean="0"/>
              <a:t>Indexes can be created using the CREATE INDEX command. </a:t>
            </a:r>
          </a:p>
          <a:p>
            <a:r>
              <a:rPr lang="en-US" dirty="0" smtClean="0"/>
              <a:t>An index that uses more than one column to index data is called a composite index. </a:t>
            </a:r>
          </a:p>
          <a:p>
            <a:r>
              <a:rPr lang="en-US" dirty="0" smtClean="0"/>
              <a:t>The FILLFACTOR and PAD_INDEX options reserve space on index pages for future index expansion.</a:t>
            </a:r>
          </a:p>
          <a:p>
            <a:r>
              <a:rPr lang="en-US" dirty="0" smtClean="0"/>
              <a:t>The </a:t>
            </a:r>
            <a:r>
              <a:rPr lang="en-US" dirty="0" err="1" smtClean="0"/>
              <a:t>sp_helpindex</a:t>
            </a:r>
            <a:r>
              <a:rPr lang="en-US" dirty="0" smtClean="0"/>
              <a:t> system store procedure is used to view index information. </a:t>
            </a:r>
          </a:p>
          <a:p>
            <a:endParaRPr lang="en-US" dirty="0" smtClean="0"/>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800" dirty="0" smtClean="0"/>
              <a:t>Maintaining Indexes</a:t>
            </a:r>
            <a:endParaRPr lang="en-US" dirty="0"/>
          </a:p>
        </p:txBody>
      </p:sp>
      <p:sp>
        <p:nvSpPr>
          <p:cNvPr id="5" name="Text Placeholder 4"/>
          <p:cNvSpPr>
            <a:spLocks noGrp="1"/>
          </p:cNvSpPr>
          <p:nvPr>
            <p:ph type="body" idx="1"/>
          </p:nvPr>
        </p:nvSpPr>
        <p:spPr/>
        <p:txBody>
          <a:bodyPr/>
          <a:lstStyle/>
          <a:p>
            <a:r>
              <a:rPr lang="en-US" dirty="0" smtClean="0"/>
              <a:t>Module 4</a:t>
            </a:r>
            <a:endParaRPr lang="en-US" dirty="0"/>
          </a:p>
        </p:txBody>
      </p:sp>
      <p:pic>
        <p:nvPicPr>
          <p:cNvPr id="6" name="Picture 2"/>
          <p:cNvPicPr>
            <a:picLocks noChangeAspect="1" noChangeArrowheads="1"/>
          </p:cNvPicPr>
          <p:nvPr/>
        </p:nvPicPr>
        <p:blipFill>
          <a:blip r:embed="rId2"/>
          <a:srcRect/>
          <a:stretch>
            <a:fillRect/>
          </a:stretch>
        </p:blipFill>
        <p:spPr bwMode="auto">
          <a:xfrm>
            <a:off x="2819400" y="4038600"/>
            <a:ext cx="3295650" cy="1219200"/>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Modifying an Index</a:t>
            </a:r>
            <a:endParaRPr lang="en-US" dirty="0"/>
          </a:p>
        </p:txBody>
      </p:sp>
      <p:sp>
        <p:nvSpPr>
          <p:cNvPr id="5" name="Content Placeholder 4"/>
          <p:cNvSpPr>
            <a:spLocks noGrp="1"/>
          </p:cNvSpPr>
          <p:nvPr>
            <p:ph idx="1"/>
          </p:nvPr>
        </p:nvSpPr>
        <p:spPr>
          <a:xfrm>
            <a:off x="457200" y="1775191"/>
            <a:ext cx="8229600" cy="4930409"/>
          </a:xfrm>
        </p:spPr>
        <p:txBody>
          <a:bodyPr>
            <a:normAutofit fontScale="62500" lnSpcReduction="20000"/>
          </a:bodyPr>
          <a:lstStyle/>
          <a:p>
            <a:pPr marL="342900" indent="-342900" algn="just">
              <a:lnSpc>
                <a:spcPct val="80000"/>
              </a:lnSpc>
              <a:spcBef>
                <a:spcPts val="1700"/>
              </a:spcBef>
              <a:buClr>
                <a:schemeClr val="accent2"/>
              </a:buClr>
              <a:buSzPct val="70000"/>
              <a:buFont typeface="Wingdings" pitchFamily="2" charset="2"/>
              <a:buChar char="v"/>
              <a:defRPr/>
            </a:pPr>
            <a:r>
              <a:rPr lang="en-US" kern="0" dirty="0" smtClean="0"/>
              <a:t>Syntax:</a:t>
            </a:r>
          </a:p>
          <a:p>
            <a:pPr>
              <a:lnSpc>
                <a:spcPct val="110000"/>
              </a:lnSpc>
              <a:spcBef>
                <a:spcPts val="1700"/>
              </a:spcBef>
              <a:buNone/>
              <a:defRPr/>
            </a:pPr>
            <a:r>
              <a:rPr lang="en-US" sz="3100" dirty="0" smtClean="0">
                <a:solidFill>
                  <a:schemeClr val="accent3">
                    <a:lumMod val="75000"/>
                  </a:schemeClr>
                </a:solidFill>
                <a:latin typeface="Courier New" pitchFamily="49" charset="0"/>
                <a:cs typeface="Courier New" pitchFamily="49" charset="0"/>
              </a:rPr>
              <a:t>ALTER INDEX &lt;</a:t>
            </a:r>
            <a:r>
              <a:rPr lang="en-US" sz="3100" dirty="0" err="1" smtClean="0">
                <a:solidFill>
                  <a:schemeClr val="accent3">
                    <a:lumMod val="75000"/>
                  </a:schemeClr>
                </a:solidFill>
                <a:latin typeface="Courier New" pitchFamily="49" charset="0"/>
                <a:cs typeface="Courier New" pitchFamily="49" charset="0"/>
              </a:rPr>
              <a:t>index_name</a:t>
            </a:r>
            <a:r>
              <a:rPr lang="en-US" sz="3100" dirty="0" smtClean="0">
                <a:solidFill>
                  <a:schemeClr val="accent3">
                    <a:lumMod val="75000"/>
                  </a:schemeClr>
                </a:solidFill>
                <a:latin typeface="Courier New" pitchFamily="49" charset="0"/>
                <a:cs typeface="Courier New" pitchFamily="49" charset="0"/>
              </a:rPr>
              <a:t>&gt; ON &lt;</a:t>
            </a:r>
            <a:r>
              <a:rPr lang="en-US" sz="3100" dirty="0" err="1" smtClean="0">
                <a:solidFill>
                  <a:schemeClr val="accent3">
                    <a:lumMod val="75000"/>
                  </a:schemeClr>
                </a:solidFill>
                <a:latin typeface="Courier New" pitchFamily="49" charset="0"/>
                <a:cs typeface="Courier New" pitchFamily="49" charset="0"/>
              </a:rPr>
              <a:t>table_name</a:t>
            </a:r>
            <a:r>
              <a:rPr lang="en-US" sz="3100" dirty="0" smtClean="0">
                <a:solidFill>
                  <a:schemeClr val="accent3">
                    <a:lumMod val="75000"/>
                  </a:schemeClr>
                </a:solidFill>
                <a:latin typeface="Courier New" pitchFamily="49" charset="0"/>
                <a:cs typeface="Courier New" pitchFamily="49" charset="0"/>
              </a:rPr>
              <a:t>&gt;</a:t>
            </a:r>
          </a:p>
          <a:p>
            <a:pPr>
              <a:lnSpc>
                <a:spcPct val="110000"/>
              </a:lnSpc>
              <a:spcBef>
                <a:spcPts val="1700"/>
              </a:spcBef>
              <a:buNone/>
              <a:defRPr/>
            </a:pPr>
            <a:r>
              <a:rPr lang="en-US" sz="3100" dirty="0" smtClean="0">
                <a:solidFill>
                  <a:schemeClr val="accent3">
                    <a:lumMod val="75000"/>
                  </a:schemeClr>
                </a:solidFill>
                <a:latin typeface="Courier New" pitchFamily="49" charset="0"/>
                <a:cs typeface="Courier New" pitchFamily="49" charset="0"/>
              </a:rPr>
              <a:t>{ REBUILD</a:t>
            </a:r>
          </a:p>
          <a:p>
            <a:pPr>
              <a:lnSpc>
                <a:spcPct val="110000"/>
              </a:lnSpc>
              <a:spcBef>
                <a:spcPts val="1700"/>
              </a:spcBef>
              <a:buNone/>
              <a:defRPr/>
            </a:pPr>
            <a:r>
              <a:rPr lang="en-US" sz="3100" dirty="0" smtClean="0">
                <a:solidFill>
                  <a:schemeClr val="accent3">
                    <a:lumMod val="75000"/>
                  </a:schemeClr>
                </a:solidFill>
                <a:latin typeface="Courier New" pitchFamily="49" charset="0"/>
                <a:cs typeface="Courier New" pitchFamily="49" charset="0"/>
              </a:rPr>
              <a:t>[WITH (PAD_INDEX = { ON | OFF } </a:t>
            </a:r>
          </a:p>
          <a:p>
            <a:pPr>
              <a:lnSpc>
                <a:spcPct val="110000"/>
              </a:lnSpc>
              <a:spcBef>
                <a:spcPts val="1700"/>
              </a:spcBef>
              <a:buNone/>
              <a:defRPr/>
            </a:pPr>
            <a:r>
              <a:rPr lang="en-US" sz="3100" dirty="0" smtClean="0">
                <a:solidFill>
                  <a:schemeClr val="accent3">
                    <a:lumMod val="75000"/>
                  </a:schemeClr>
                </a:solidFill>
                <a:latin typeface="Courier New" pitchFamily="49" charset="0"/>
                <a:cs typeface="Courier New" pitchFamily="49" charset="0"/>
              </a:rPr>
              <a:t>| FILLFACTOR = </a:t>
            </a:r>
            <a:r>
              <a:rPr lang="en-US" sz="3100" dirty="0" err="1" smtClean="0">
                <a:solidFill>
                  <a:schemeClr val="accent3">
                    <a:lumMod val="75000"/>
                  </a:schemeClr>
                </a:solidFill>
                <a:latin typeface="Courier New" pitchFamily="49" charset="0"/>
                <a:cs typeface="Courier New" pitchFamily="49" charset="0"/>
              </a:rPr>
              <a:t>fillfactor</a:t>
            </a:r>
            <a:r>
              <a:rPr lang="en-US" sz="3100" dirty="0" smtClean="0">
                <a:solidFill>
                  <a:schemeClr val="accent3">
                    <a:lumMod val="75000"/>
                  </a:schemeClr>
                </a:solidFill>
                <a:latin typeface="Courier New" pitchFamily="49" charset="0"/>
                <a:cs typeface="Courier New" pitchFamily="49" charset="0"/>
              </a:rPr>
              <a:t>)]</a:t>
            </a:r>
          </a:p>
          <a:p>
            <a:pPr>
              <a:lnSpc>
                <a:spcPct val="110000"/>
              </a:lnSpc>
              <a:spcBef>
                <a:spcPts val="1700"/>
              </a:spcBef>
              <a:buNone/>
              <a:defRPr/>
            </a:pPr>
            <a:r>
              <a:rPr lang="en-US" sz="3100" dirty="0" smtClean="0">
                <a:solidFill>
                  <a:schemeClr val="accent3">
                    <a:lumMod val="75000"/>
                  </a:schemeClr>
                </a:solidFill>
                <a:latin typeface="Courier New" pitchFamily="49" charset="0"/>
                <a:cs typeface="Courier New" pitchFamily="49" charset="0"/>
              </a:rPr>
              <a:t>| DISABLE | REORGANIZE }</a:t>
            </a:r>
          </a:p>
          <a:p>
            <a:pPr>
              <a:lnSpc>
                <a:spcPct val="110000"/>
              </a:lnSpc>
              <a:spcBef>
                <a:spcPts val="1700"/>
              </a:spcBef>
              <a:buNone/>
              <a:defRPr/>
            </a:pPr>
            <a:r>
              <a:rPr lang="en-US" sz="3100" dirty="0" smtClean="0">
                <a:solidFill>
                  <a:schemeClr val="accent3">
                    <a:lumMod val="75000"/>
                  </a:schemeClr>
                </a:solidFill>
                <a:latin typeface="Courier New" pitchFamily="49" charset="0"/>
                <a:cs typeface="Courier New" pitchFamily="49" charset="0"/>
              </a:rPr>
              <a:t>[ ; ]</a:t>
            </a:r>
          </a:p>
          <a:p>
            <a:pPr marL="342900" indent="-342900" algn="just">
              <a:lnSpc>
                <a:spcPct val="80000"/>
              </a:lnSpc>
              <a:spcBef>
                <a:spcPts val="1700"/>
              </a:spcBef>
              <a:buSzPct val="70000"/>
              <a:defRPr/>
            </a:pPr>
            <a:r>
              <a:rPr lang="en-US" sz="2400" kern="0" dirty="0" smtClean="0"/>
              <a:t>where,</a:t>
            </a:r>
          </a:p>
          <a:p>
            <a:pPr marL="692150" lvl="1" indent="-347663" algn="just">
              <a:lnSpc>
                <a:spcPct val="80000"/>
              </a:lnSpc>
              <a:spcBef>
                <a:spcPts val="1700"/>
              </a:spcBef>
              <a:buClr>
                <a:schemeClr val="accent1"/>
              </a:buClr>
              <a:buSzPct val="70000"/>
              <a:buFont typeface="Wingdings" pitchFamily="2" charset="2"/>
              <a:buChar char="l"/>
              <a:defRPr/>
            </a:pPr>
            <a:r>
              <a:rPr lang="en-US" sz="2400" kern="0" dirty="0" smtClean="0"/>
              <a:t>REBUILD: specifies that the index will be rebuilt using the same columns, index type, uniqueness attribute and sort order.</a:t>
            </a:r>
          </a:p>
          <a:p>
            <a:pPr marL="692150" lvl="1" indent="-347663" algn="just">
              <a:lnSpc>
                <a:spcPct val="80000"/>
              </a:lnSpc>
              <a:spcBef>
                <a:spcPts val="1700"/>
              </a:spcBef>
              <a:buClr>
                <a:schemeClr val="accent1"/>
              </a:buClr>
              <a:buSzPct val="70000"/>
              <a:buFont typeface="Wingdings" pitchFamily="2" charset="2"/>
              <a:buChar char="l"/>
              <a:defRPr/>
            </a:pPr>
            <a:r>
              <a:rPr lang="en-US" sz="2400" kern="0" dirty="0" smtClean="0"/>
              <a:t>DISABLE: specifies that the index will be disabled.</a:t>
            </a:r>
          </a:p>
          <a:p>
            <a:pPr marL="692150" lvl="1" indent="-347663" algn="just">
              <a:lnSpc>
                <a:spcPct val="80000"/>
              </a:lnSpc>
              <a:spcBef>
                <a:spcPts val="1700"/>
              </a:spcBef>
              <a:buClr>
                <a:schemeClr val="accent1"/>
              </a:buClr>
              <a:buSzPct val="70000"/>
              <a:buFont typeface="Wingdings" pitchFamily="2" charset="2"/>
              <a:buChar char="l"/>
              <a:defRPr/>
            </a:pPr>
            <a:r>
              <a:rPr lang="en-US" sz="2400" kern="0" dirty="0" smtClean="0"/>
              <a:t>REORGANIZE: specifies that the leaf level pages of the index will be reorganized</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a:t>
            </a:r>
            <a:endParaRPr lang="en-US" dirty="0"/>
          </a:p>
        </p:txBody>
      </p:sp>
      <p:sp>
        <p:nvSpPr>
          <p:cNvPr id="3" name="Content Placeholder 2"/>
          <p:cNvSpPr>
            <a:spLocks noGrp="1"/>
          </p:cNvSpPr>
          <p:nvPr>
            <p:ph idx="1"/>
          </p:nvPr>
        </p:nvSpPr>
        <p:spPr/>
        <p:txBody>
          <a:bodyPr/>
          <a:lstStyle/>
          <a:p>
            <a:pPr algn="ctr"/>
            <a:r>
              <a:rPr lang="en-US" dirty="0" smtClean="0"/>
              <a:t>Explain to me </a:t>
            </a:r>
            <a:r>
              <a:rPr lang="en-US" i="1" dirty="0" smtClean="0">
                <a:solidFill>
                  <a:srgbClr val="00B0F0"/>
                </a:solidFill>
              </a:rPr>
              <a:t>what databases indexes are </a:t>
            </a:r>
            <a:r>
              <a:rPr lang="en-US" dirty="0" smtClean="0"/>
              <a:t>and </a:t>
            </a:r>
            <a:r>
              <a:rPr lang="en-US" i="1" dirty="0" smtClean="0">
                <a:solidFill>
                  <a:srgbClr val="00B0F0"/>
                </a:solidFill>
              </a:rPr>
              <a:t>how they work</a:t>
            </a:r>
            <a:r>
              <a:rPr lang="en-US" dirty="0" smtClean="0"/>
              <a:t>?</a:t>
            </a:r>
          </a:p>
          <a:p>
            <a:pPr lvl="1"/>
            <a:r>
              <a:rPr lang="en-US" dirty="0" smtClean="0"/>
              <a:t>A </a:t>
            </a:r>
            <a:r>
              <a:rPr lang="en-US" b="1" dirty="0" smtClean="0"/>
              <a:t>database index</a:t>
            </a:r>
            <a:r>
              <a:rPr lang="en-US" dirty="0" smtClean="0"/>
              <a:t> is a </a:t>
            </a:r>
            <a:r>
              <a:rPr lang="en-US" dirty="0" smtClean="0">
                <a:hlinkClick r:id="rId2" tooltip="Data structure"/>
              </a:rPr>
              <a:t>data structure</a:t>
            </a:r>
            <a:r>
              <a:rPr lang="en-US" dirty="0" smtClean="0"/>
              <a:t> that </a:t>
            </a:r>
            <a:r>
              <a:rPr lang="en-US" i="1" dirty="0" smtClean="0">
                <a:solidFill>
                  <a:srgbClr val="00B0F0"/>
                </a:solidFill>
              </a:rPr>
              <a:t>improves the speed </a:t>
            </a:r>
            <a:r>
              <a:rPr lang="en-US" dirty="0" smtClean="0"/>
              <a:t>of operations on a </a:t>
            </a:r>
            <a:r>
              <a:rPr lang="en-US" dirty="0" smtClean="0">
                <a:hlinkClick r:id="rId3" tooltip="Table (database)"/>
              </a:rPr>
              <a:t>database table</a:t>
            </a:r>
            <a:endParaRPr lang="en-US" dirty="0" smtClean="0"/>
          </a:p>
          <a:p>
            <a:pPr lvl="1"/>
            <a:r>
              <a:rPr lang="en-US" b="1" dirty="0" smtClean="0"/>
              <a:t>B-tree Indexes</a:t>
            </a:r>
          </a:p>
          <a:p>
            <a:pPr lvl="1">
              <a:buNone/>
            </a:pPr>
            <a:endParaRPr lang="en-US" dirty="0"/>
          </a:p>
        </p:txBody>
      </p:sp>
      <p:sp>
        <p:nvSpPr>
          <p:cNvPr id="4" name="TextBox 3"/>
          <p:cNvSpPr txBox="1"/>
          <p:nvPr/>
        </p:nvSpPr>
        <p:spPr>
          <a:xfrm>
            <a:off x="133593" y="6553200"/>
            <a:ext cx="4830168" cy="261610"/>
          </a:xfrm>
          <a:prstGeom prst="rect">
            <a:avLst/>
          </a:prstGeom>
          <a:noFill/>
        </p:spPr>
        <p:txBody>
          <a:bodyPr wrap="none" rtlCol="0">
            <a:spAutoFit/>
          </a:bodyPr>
          <a:lstStyle/>
          <a:p>
            <a:r>
              <a:rPr lang="en-US" sz="1100" dirty="0" err="1" smtClean="0"/>
              <a:t>Resource:http</a:t>
            </a:r>
            <a:r>
              <a:rPr lang="en-US" sz="1100" dirty="0" smtClean="0"/>
              <a:t>://20bits.com/articles/interview-questions-database-indexes/</a:t>
            </a:r>
            <a:endParaRPr lang="en-US" sz="1100" dirty="0"/>
          </a:p>
        </p:txBody>
      </p:sp>
      <p:pic>
        <p:nvPicPr>
          <p:cNvPr id="427011" name="Picture 3"/>
          <p:cNvPicPr>
            <a:picLocks noChangeAspect="1" noChangeArrowheads="1"/>
          </p:cNvPicPr>
          <p:nvPr/>
        </p:nvPicPr>
        <p:blipFill>
          <a:blip r:embed="rId4"/>
          <a:srcRect/>
          <a:stretch>
            <a:fillRect/>
          </a:stretch>
        </p:blipFill>
        <p:spPr bwMode="auto">
          <a:xfrm>
            <a:off x="3657600" y="4419600"/>
            <a:ext cx="4705350" cy="1962150"/>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smtClean="0"/>
              <a:t>SQL Statements </a:t>
            </a:r>
            <a:br>
              <a:rPr lang="en-US" sz="4800" dirty="0" smtClean="0"/>
            </a:br>
            <a:r>
              <a:rPr lang="en-US" sz="4800" dirty="0" smtClean="0"/>
              <a:t>for Online Index Operations</a:t>
            </a:r>
            <a:endParaRPr lang="en-US" dirty="0"/>
          </a:p>
        </p:txBody>
      </p:sp>
      <p:sp>
        <p:nvSpPr>
          <p:cNvPr id="3" name="Content Placeholder 2"/>
          <p:cNvSpPr>
            <a:spLocks noGrp="1"/>
          </p:cNvSpPr>
          <p:nvPr>
            <p:ph idx="1"/>
          </p:nvPr>
        </p:nvSpPr>
        <p:spPr/>
        <p:txBody>
          <a:bodyPr>
            <a:normAutofit fontScale="77500" lnSpcReduction="20000"/>
          </a:bodyPr>
          <a:lstStyle/>
          <a:p>
            <a:pPr marL="342900" indent="-342900" algn="just">
              <a:lnSpc>
                <a:spcPct val="90000"/>
              </a:lnSpc>
              <a:spcBef>
                <a:spcPts val="1700"/>
              </a:spcBef>
              <a:buClr>
                <a:schemeClr val="accent2"/>
              </a:buClr>
              <a:buSzPct val="70000"/>
              <a:buFont typeface="Wingdings" pitchFamily="2" charset="2"/>
              <a:buChar char="v"/>
              <a:defRPr/>
            </a:pPr>
            <a:r>
              <a:rPr lang="en-US" kern="0" dirty="0" smtClean="0"/>
              <a:t>You can modify and query the data in the tables during index operations only if the ONLINE option is set to ON.</a:t>
            </a:r>
          </a:p>
          <a:p>
            <a:pPr>
              <a:spcBef>
                <a:spcPts val="1700"/>
              </a:spcBef>
              <a:buNone/>
              <a:defRPr/>
            </a:pPr>
            <a:r>
              <a:rPr lang="en-US" sz="2800" dirty="0" smtClean="0">
                <a:solidFill>
                  <a:schemeClr val="accent3">
                    <a:lumMod val="75000"/>
                  </a:schemeClr>
                </a:solidFill>
                <a:latin typeface="Courier New" pitchFamily="49" charset="0"/>
                <a:cs typeface="Courier New" pitchFamily="49" charset="0"/>
              </a:rPr>
              <a:t>CREATE INDEX &lt;</a:t>
            </a:r>
            <a:r>
              <a:rPr lang="en-US" sz="2800" dirty="0" err="1" smtClean="0">
                <a:solidFill>
                  <a:schemeClr val="accent3">
                    <a:lumMod val="75000"/>
                  </a:schemeClr>
                </a:solidFill>
                <a:latin typeface="Courier New" pitchFamily="49" charset="0"/>
                <a:cs typeface="Courier New" pitchFamily="49" charset="0"/>
              </a:rPr>
              <a:t>index_name</a:t>
            </a:r>
            <a:r>
              <a:rPr lang="en-US" sz="2800" dirty="0" smtClean="0">
                <a:solidFill>
                  <a:schemeClr val="accent3">
                    <a:lumMod val="75000"/>
                  </a:schemeClr>
                </a:solidFill>
                <a:latin typeface="Courier New" pitchFamily="49" charset="0"/>
                <a:cs typeface="Courier New" pitchFamily="49" charset="0"/>
              </a:rPr>
              <a:t>&gt; ON &lt;</a:t>
            </a:r>
            <a:r>
              <a:rPr lang="en-US" sz="2800" dirty="0" err="1" smtClean="0">
                <a:solidFill>
                  <a:schemeClr val="accent3">
                    <a:lumMod val="75000"/>
                  </a:schemeClr>
                </a:solidFill>
                <a:latin typeface="Courier New" pitchFamily="49" charset="0"/>
                <a:cs typeface="Courier New" pitchFamily="49" charset="0"/>
              </a:rPr>
              <a:t>table_name</a:t>
            </a:r>
            <a:r>
              <a:rPr lang="en-US" sz="2800" dirty="0" smtClean="0">
                <a:solidFill>
                  <a:schemeClr val="accent3">
                    <a:lumMod val="75000"/>
                  </a:schemeClr>
                </a:solidFill>
                <a:latin typeface="Courier New" pitchFamily="49" charset="0"/>
                <a:cs typeface="Courier New" pitchFamily="49" charset="0"/>
              </a:rPr>
              <a:t>&gt; (&lt;</a:t>
            </a:r>
            <a:r>
              <a:rPr lang="en-US" sz="2800" dirty="0" err="1" smtClean="0">
                <a:solidFill>
                  <a:schemeClr val="accent3">
                    <a:lumMod val="75000"/>
                  </a:schemeClr>
                </a:solidFill>
                <a:latin typeface="Courier New" pitchFamily="49" charset="0"/>
                <a:cs typeface="Courier New" pitchFamily="49" charset="0"/>
              </a:rPr>
              <a:t>column_name</a:t>
            </a:r>
            <a:r>
              <a:rPr lang="en-US" sz="2800" dirty="0" smtClean="0">
                <a:solidFill>
                  <a:schemeClr val="accent3">
                    <a:lumMod val="75000"/>
                  </a:schemeClr>
                </a:solidFill>
                <a:latin typeface="Courier New" pitchFamily="49" charset="0"/>
                <a:cs typeface="Courier New" pitchFamily="49" charset="0"/>
              </a:rPr>
              <a:t>&gt; [,…n]) WITH (ONLINE = {ON|OFF})</a:t>
            </a:r>
          </a:p>
          <a:p>
            <a:pPr>
              <a:lnSpc>
                <a:spcPct val="110000"/>
              </a:lnSpc>
              <a:spcBef>
                <a:spcPts val="1700"/>
              </a:spcBef>
              <a:buNone/>
              <a:defRPr/>
            </a:pPr>
            <a:r>
              <a:rPr lang="en-US" sz="2800" dirty="0" smtClean="0">
                <a:solidFill>
                  <a:schemeClr val="accent3">
                    <a:lumMod val="75000"/>
                  </a:schemeClr>
                </a:solidFill>
                <a:latin typeface="Courier New" pitchFamily="49" charset="0"/>
                <a:cs typeface="Courier New" pitchFamily="49" charset="0"/>
              </a:rPr>
              <a:t>ALTER INDEX &lt;</a:t>
            </a:r>
            <a:r>
              <a:rPr lang="en-US" sz="2800" dirty="0" err="1" smtClean="0">
                <a:solidFill>
                  <a:schemeClr val="accent3">
                    <a:lumMod val="75000"/>
                  </a:schemeClr>
                </a:solidFill>
                <a:latin typeface="Courier New" pitchFamily="49" charset="0"/>
                <a:cs typeface="Courier New" pitchFamily="49" charset="0"/>
              </a:rPr>
              <a:t>index_name</a:t>
            </a:r>
            <a:r>
              <a:rPr lang="en-US" sz="2800" dirty="0" smtClean="0">
                <a:solidFill>
                  <a:schemeClr val="accent3">
                    <a:lumMod val="75000"/>
                  </a:schemeClr>
                </a:solidFill>
                <a:latin typeface="Courier New" pitchFamily="49" charset="0"/>
                <a:cs typeface="Courier New" pitchFamily="49" charset="0"/>
              </a:rPr>
              <a:t>&gt; ON &lt;</a:t>
            </a:r>
            <a:r>
              <a:rPr lang="en-US" sz="2800" dirty="0" err="1" smtClean="0">
                <a:solidFill>
                  <a:schemeClr val="accent3">
                    <a:lumMod val="75000"/>
                  </a:schemeClr>
                </a:solidFill>
                <a:latin typeface="Courier New" pitchFamily="49" charset="0"/>
                <a:cs typeface="Courier New" pitchFamily="49" charset="0"/>
              </a:rPr>
              <a:t>table_name</a:t>
            </a:r>
            <a:r>
              <a:rPr lang="en-US" sz="2800" dirty="0" smtClean="0">
                <a:solidFill>
                  <a:schemeClr val="accent3">
                    <a:lumMod val="75000"/>
                  </a:schemeClr>
                </a:solidFill>
                <a:latin typeface="Courier New" pitchFamily="49" charset="0"/>
                <a:cs typeface="Courier New" pitchFamily="49" charset="0"/>
              </a:rPr>
              <a:t>&gt; REBUILD WITH (ONLINE = {ON|OFF})</a:t>
            </a:r>
          </a:p>
          <a:p>
            <a:pPr>
              <a:lnSpc>
                <a:spcPct val="110000"/>
              </a:lnSpc>
              <a:spcBef>
                <a:spcPts val="1700"/>
              </a:spcBef>
              <a:buNone/>
              <a:defRPr/>
            </a:pPr>
            <a:r>
              <a:rPr lang="en-US" sz="2800" dirty="0" smtClean="0">
                <a:solidFill>
                  <a:schemeClr val="accent3">
                    <a:lumMod val="75000"/>
                  </a:schemeClr>
                </a:solidFill>
                <a:latin typeface="Courier New" pitchFamily="49" charset="0"/>
                <a:cs typeface="Courier New" pitchFamily="49" charset="0"/>
              </a:rPr>
              <a:t>DROP INDEX &lt;</a:t>
            </a:r>
            <a:r>
              <a:rPr lang="en-US" sz="2800" dirty="0" err="1" smtClean="0">
                <a:solidFill>
                  <a:schemeClr val="accent3">
                    <a:lumMod val="75000"/>
                  </a:schemeClr>
                </a:solidFill>
                <a:latin typeface="Courier New" pitchFamily="49" charset="0"/>
                <a:cs typeface="Courier New" pitchFamily="49" charset="0"/>
              </a:rPr>
              <a:t>index_name</a:t>
            </a:r>
            <a:r>
              <a:rPr lang="en-US" sz="2800" dirty="0" smtClean="0">
                <a:solidFill>
                  <a:schemeClr val="accent3">
                    <a:lumMod val="75000"/>
                  </a:schemeClr>
                </a:solidFill>
                <a:latin typeface="Courier New" pitchFamily="49" charset="0"/>
                <a:cs typeface="Courier New" pitchFamily="49" charset="0"/>
              </a:rPr>
              <a:t>&gt; ON &lt;</a:t>
            </a:r>
            <a:r>
              <a:rPr lang="en-US" sz="2800" dirty="0" err="1" smtClean="0">
                <a:solidFill>
                  <a:schemeClr val="accent3">
                    <a:lumMod val="75000"/>
                  </a:schemeClr>
                </a:solidFill>
                <a:latin typeface="Courier New" pitchFamily="49" charset="0"/>
                <a:cs typeface="Courier New" pitchFamily="49" charset="0"/>
              </a:rPr>
              <a:t>table_name</a:t>
            </a:r>
            <a:r>
              <a:rPr lang="en-US" sz="2800" dirty="0" smtClean="0">
                <a:solidFill>
                  <a:schemeClr val="accent3">
                    <a:lumMod val="75000"/>
                  </a:schemeClr>
                </a:solidFill>
                <a:latin typeface="Courier New" pitchFamily="49" charset="0"/>
                <a:cs typeface="Courier New" pitchFamily="49" charset="0"/>
              </a:rPr>
              <a:t>&gt; WITH (ONLINE = {ON|OFF})</a:t>
            </a:r>
          </a:p>
          <a:p>
            <a:pPr>
              <a:lnSpc>
                <a:spcPct val="110000"/>
              </a:lnSpc>
              <a:spcBef>
                <a:spcPts val="1700"/>
              </a:spcBef>
              <a:buNone/>
              <a:defRPr/>
            </a:pPr>
            <a:r>
              <a:rPr lang="en-US" sz="3100" dirty="0" smtClean="0">
                <a:solidFill>
                  <a:schemeClr val="accent3">
                    <a:lumMod val="75000"/>
                  </a:schemeClr>
                </a:solidFill>
                <a:latin typeface="Courier New" pitchFamily="49" charset="0"/>
                <a:cs typeface="Courier New" pitchFamily="49" charset="0"/>
              </a:rPr>
              <a:t>ALTER TABLE &lt;</a:t>
            </a:r>
            <a:r>
              <a:rPr lang="en-US" sz="3100" dirty="0" err="1" smtClean="0">
                <a:solidFill>
                  <a:schemeClr val="accent3">
                    <a:lumMod val="75000"/>
                  </a:schemeClr>
                </a:solidFill>
                <a:latin typeface="Courier New" pitchFamily="49" charset="0"/>
                <a:cs typeface="Courier New" pitchFamily="49" charset="0"/>
              </a:rPr>
              <a:t>table_name</a:t>
            </a:r>
            <a:r>
              <a:rPr lang="en-US" sz="3100" dirty="0" smtClean="0">
                <a:solidFill>
                  <a:schemeClr val="accent3">
                    <a:lumMod val="75000"/>
                  </a:schemeClr>
                </a:solidFill>
                <a:latin typeface="Courier New" pitchFamily="49" charset="0"/>
                <a:cs typeface="Courier New" pitchFamily="49" charset="0"/>
              </a:rPr>
              <a:t>&gt; DROP CONSTRAINT &lt;</a:t>
            </a:r>
            <a:r>
              <a:rPr lang="en-US" sz="3100" dirty="0" err="1" smtClean="0">
                <a:solidFill>
                  <a:schemeClr val="accent3">
                    <a:lumMod val="75000"/>
                  </a:schemeClr>
                </a:solidFill>
                <a:latin typeface="Courier New" pitchFamily="49" charset="0"/>
                <a:cs typeface="Courier New" pitchFamily="49" charset="0"/>
              </a:rPr>
              <a:t>constraint_name</a:t>
            </a:r>
            <a:r>
              <a:rPr lang="en-US" sz="3100" dirty="0" smtClean="0">
                <a:solidFill>
                  <a:schemeClr val="accent3">
                    <a:lumMod val="75000"/>
                  </a:schemeClr>
                </a:solidFill>
                <a:latin typeface="Courier New" pitchFamily="49" charset="0"/>
                <a:cs typeface="Courier New" pitchFamily="49" charset="0"/>
              </a:rPr>
              <a:t>&gt; WITH (ONLINE = {ON|OFF})</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1106" name="Picture 2"/>
          <p:cNvPicPr>
            <a:picLocks noChangeAspect="1" noChangeArrowheads="1"/>
          </p:cNvPicPr>
          <p:nvPr/>
        </p:nvPicPr>
        <p:blipFill>
          <a:blip r:embed="rId2"/>
          <a:srcRect/>
          <a:stretch>
            <a:fillRect/>
          </a:stretch>
        </p:blipFill>
        <p:spPr bwMode="auto">
          <a:xfrm>
            <a:off x="2128838" y="357188"/>
            <a:ext cx="4886325" cy="6143625"/>
          </a:xfrm>
          <a:prstGeom prst="rect">
            <a:avLst/>
          </a:prstGeom>
          <a:noFill/>
          <a:ln w="9525">
            <a:noFill/>
            <a:miter lim="800000"/>
            <a:headEnd/>
            <a:tailEnd/>
          </a:ln>
          <a:effectLst/>
        </p:spPr>
      </p:pic>
      <p:sp>
        <p:nvSpPr>
          <p:cNvPr id="5" name="TextBox 4"/>
          <p:cNvSpPr txBox="1"/>
          <p:nvPr/>
        </p:nvSpPr>
        <p:spPr>
          <a:xfrm>
            <a:off x="228600" y="6611779"/>
            <a:ext cx="4485523" cy="246221"/>
          </a:xfrm>
          <a:prstGeom prst="rect">
            <a:avLst/>
          </a:prstGeom>
          <a:noFill/>
        </p:spPr>
        <p:txBody>
          <a:bodyPr wrap="none" rtlCol="0">
            <a:spAutoFit/>
          </a:bodyPr>
          <a:lstStyle/>
          <a:p>
            <a:r>
              <a:rPr lang="en-US" sz="1000" dirty="0" smtClean="0"/>
              <a:t>Image Resource: http://technet.microsoft.com/en-us/library/ms191261.aspx</a:t>
            </a:r>
            <a:endParaRPr lang="en-US" sz="10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Index Operations</a:t>
            </a:r>
            <a:endParaRPr lang="en-US" dirty="0"/>
          </a:p>
        </p:txBody>
      </p:sp>
      <p:sp>
        <p:nvSpPr>
          <p:cNvPr id="3" name="Content Placeholder 2"/>
          <p:cNvSpPr>
            <a:spLocks noGrp="1"/>
          </p:cNvSpPr>
          <p:nvPr>
            <p:ph idx="1"/>
          </p:nvPr>
        </p:nvSpPr>
        <p:spPr/>
        <p:txBody>
          <a:bodyPr>
            <a:normAutofit fontScale="92500" lnSpcReduction="10000"/>
          </a:bodyPr>
          <a:lstStyle/>
          <a:p>
            <a:pPr marL="342900" indent="-342900" algn="just">
              <a:lnSpc>
                <a:spcPct val="80000"/>
              </a:lnSpc>
              <a:spcBef>
                <a:spcPts val="1700"/>
              </a:spcBef>
              <a:buClr>
                <a:schemeClr val="accent2"/>
              </a:buClr>
              <a:buSzPct val="70000"/>
              <a:buFont typeface="Wingdings" pitchFamily="2" charset="2"/>
              <a:buChar char="v"/>
              <a:defRPr/>
            </a:pPr>
            <a:r>
              <a:rPr lang="en-US" sz="2000" kern="0" dirty="0" smtClean="0"/>
              <a:t>Parallel Index Operation is a new feature available only in SQL Server 2005 Enterprise Edition.</a:t>
            </a:r>
          </a:p>
          <a:p>
            <a:pPr marL="342900" indent="-342900" algn="just">
              <a:lnSpc>
                <a:spcPct val="80000"/>
              </a:lnSpc>
              <a:spcBef>
                <a:spcPts val="1700"/>
              </a:spcBef>
              <a:buClr>
                <a:schemeClr val="accent2"/>
              </a:buClr>
              <a:buSzPct val="70000"/>
              <a:buFont typeface="Wingdings" pitchFamily="2" charset="2"/>
              <a:buChar char="v"/>
              <a:defRPr/>
            </a:pPr>
            <a:r>
              <a:rPr lang="en-US" sz="2000" kern="0" dirty="0" smtClean="0"/>
              <a:t>Syntax:</a:t>
            </a:r>
          </a:p>
          <a:p>
            <a:pPr>
              <a:lnSpc>
                <a:spcPct val="90000"/>
              </a:lnSpc>
              <a:spcBef>
                <a:spcPts val="1700"/>
              </a:spcBef>
              <a:buNone/>
              <a:defRPr/>
            </a:pPr>
            <a:r>
              <a:rPr lang="en-US" sz="2400" dirty="0" smtClean="0">
                <a:solidFill>
                  <a:schemeClr val="accent3">
                    <a:lumMod val="75000"/>
                  </a:schemeClr>
                </a:solidFill>
                <a:latin typeface="Courier New" pitchFamily="49" charset="0"/>
                <a:cs typeface="Courier New" pitchFamily="49" charset="0"/>
              </a:rPr>
              <a:t>CREATE INDEX &lt;</a:t>
            </a:r>
            <a:r>
              <a:rPr lang="en-US" sz="2400" dirty="0" err="1" smtClean="0">
                <a:solidFill>
                  <a:schemeClr val="accent3">
                    <a:lumMod val="75000"/>
                  </a:schemeClr>
                </a:solidFill>
                <a:latin typeface="Courier New" pitchFamily="49" charset="0"/>
                <a:cs typeface="Courier New" pitchFamily="49" charset="0"/>
              </a:rPr>
              <a:t>index_name</a:t>
            </a:r>
            <a:r>
              <a:rPr lang="en-US" sz="2400" dirty="0" smtClean="0">
                <a:solidFill>
                  <a:schemeClr val="accent3">
                    <a:lumMod val="75000"/>
                  </a:schemeClr>
                </a:solidFill>
                <a:latin typeface="Courier New" pitchFamily="49" charset="0"/>
                <a:cs typeface="Courier New" pitchFamily="49" charset="0"/>
              </a:rPr>
              <a:t>&gt; ON &lt;</a:t>
            </a:r>
            <a:r>
              <a:rPr lang="en-US" sz="2400" dirty="0" err="1" smtClean="0">
                <a:solidFill>
                  <a:schemeClr val="accent3">
                    <a:lumMod val="75000"/>
                  </a:schemeClr>
                </a:solidFill>
                <a:latin typeface="Courier New" pitchFamily="49" charset="0"/>
                <a:cs typeface="Courier New" pitchFamily="49" charset="0"/>
              </a:rPr>
              <a:t>table_name</a:t>
            </a:r>
            <a:r>
              <a:rPr lang="en-US" sz="2400" dirty="0" smtClean="0">
                <a:solidFill>
                  <a:schemeClr val="accent3">
                    <a:lumMod val="75000"/>
                  </a:schemeClr>
                </a:solidFill>
                <a:latin typeface="Courier New" pitchFamily="49" charset="0"/>
                <a:cs typeface="Courier New" pitchFamily="49" charset="0"/>
              </a:rPr>
              <a:t>&gt;(&lt;</a:t>
            </a:r>
            <a:r>
              <a:rPr lang="en-US" sz="2400" dirty="0" err="1" smtClean="0">
                <a:solidFill>
                  <a:schemeClr val="accent3">
                    <a:lumMod val="75000"/>
                  </a:schemeClr>
                </a:solidFill>
                <a:latin typeface="Courier New" pitchFamily="49" charset="0"/>
                <a:cs typeface="Courier New" pitchFamily="49" charset="0"/>
              </a:rPr>
              <a:t>column_name</a:t>
            </a:r>
            <a:r>
              <a:rPr lang="en-US" sz="2400" dirty="0" smtClean="0">
                <a:solidFill>
                  <a:schemeClr val="accent3">
                    <a:lumMod val="75000"/>
                  </a:schemeClr>
                </a:solidFill>
                <a:latin typeface="Courier New" pitchFamily="49" charset="0"/>
                <a:cs typeface="Courier New" pitchFamily="49" charset="0"/>
              </a:rPr>
              <a:t>&gt;) </a:t>
            </a:r>
          </a:p>
          <a:p>
            <a:pPr>
              <a:lnSpc>
                <a:spcPct val="90000"/>
              </a:lnSpc>
              <a:spcBef>
                <a:spcPts val="1700"/>
              </a:spcBef>
              <a:buNone/>
              <a:defRPr/>
            </a:pPr>
            <a:r>
              <a:rPr lang="en-US" sz="2400" dirty="0" smtClean="0">
                <a:solidFill>
                  <a:schemeClr val="accent3">
                    <a:lumMod val="75000"/>
                  </a:schemeClr>
                </a:solidFill>
                <a:latin typeface="Courier New" pitchFamily="49" charset="0"/>
                <a:cs typeface="Courier New" pitchFamily="49" charset="0"/>
              </a:rPr>
              <a:t>WITH (MAXDOP = </a:t>
            </a:r>
            <a:r>
              <a:rPr lang="en-US" sz="2400" dirty="0" err="1" smtClean="0">
                <a:solidFill>
                  <a:schemeClr val="accent3">
                    <a:lumMod val="75000"/>
                  </a:schemeClr>
                </a:solidFill>
                <a:latin typeface="Courier New" pitchFamily="49" charset="0"/>
                <a:cs typeface="Courier New" pitchFamily="49" charset="0"/>
              </a:rPr>
              <a:t>max_degree_of_parallelism</a:t>
            </a:r>
            <a:r>
              <a:rPr lang="en-US" sz="2400" dirty="0" smtClean="0">
                <a:solidFill>
                  <a:schemeClr val="accent3">
                    <a:lumMod val="75000"/>
                  </a:schemeClr>
                </a:solidFill>
                <a:latin typeface="Courier New" pitchFamily="49" charset="0"/>
                <a:cs typeface="Courier New" pitchFamily="49" charset="0"/>
              </a:rPr>
              <a:t>)</a:t>
            </a:r>
          </a:p>
          <a:p>
            <a:pPr marL="342900" indent="-342900" algn="just">
              <a:lnSpc>
                <a:spcPct val="80000"/>
              </a:lnSpc>
              <a:spcBef>
                <a:spcPts val="1700"/>
              </a:spcBef>
              <a:buClr>
                <a:schemeClr val="accent2"/>
              </a:buClr>
              <a:buSzPct val="70000"/>
              <a:buFont typeface="Wingdings" pitchFamily="2" charset="2"/>
              <a:buNone/>
              <a:defRPr/>
            </a:pPr>
            <a:r>
              <a:rPr lang="en-US" sz="2000" kern="0" dirty="0" smtClean="0"/>
              <a:t>where,</a:t>
            </a:r>
          </a:p>
          <a:p>
            <a:pPr marL="692150" lvl="1" indent="-347663" algn="just">
              <a:lnSpc>
                <a:spcPct val="80000"/>
              </a:lnSpc>
              <a:spcBef>
                <a:spcPts val="1700"/>
              </a:spcBef>
              <a:buClr>
                <a:schemeClr val="accent1"/>
              </a:buClr>
              <a:buSzPct val="70000"/>
              <a:buFont typeface="Wingdings" pitchFamily="2" charset="2"/>
              <a:buChar char="l"/>
              <a:defRPr/>
            </a:pPr>
            <a:r>
              <a:rPr lang="en-US" sz="2000" kern="0" dirty="0" err="1" smtClean="0"/>
              <a:t>max_degree_of_parallelism</a:t>
            </a:r>
            <a:r>
              <a:rPr lang="en-US" sz="2000" kern="0" dirty="0" smtClean="0"/>
              <a:t>: specifies the number of processors used for parallel index operations.</a:t>
            </a:r>
          </a:p>
          <a:p>
            <a:pPr marL="342900" indent="-342900" algn="just">
              <a:lnSpc>
                <a:spcPct val="80000"/>
              </a:lnSpc>
              <a:spcBef>
                <a:spcPts val="1700"/>
              </a:spcBef>
              <a:buClr>
                <a:schemeClr val="accent2"/>
              </a:buClr>
              <a:buSzPct val="70000"/>
              <a:buFont typeface="Wingdings" pitchFamily="2" charset="2"/>
              <a:buChar char="v"/>
              <a:defRPr/>
            </a:pPr>
            <a:r>
              <a:rPr lang="en-US" sz="2000" kern="0" dirty="0" smtClean="0"/>
              <a:t>Example:</a:t>
            </a:r>
          </a:p>
          <a:p>
            <a:pPr>
              <a:lnSpc>
                <a:spcPct val="90000"/>
              </a:lnSpc>
              <a:spcBef>
                <a:spcPts val="1700"/>
              </a:spcBef>
              <a:buNone/>
              <a:defRPr/>
            </a:pPr>
            <a:r>
              <a:rPr lang="en-US" sz="2400" dirty="0" smtClean="0">
                <a:solidFill>
                  <a:schemeClr val="accent3">
                    <a:lumMod val="75000"/>
                  </a:schemeClr>
                </a:solidFill>
                <a:latin typeface="Courier New" pitchFamily="49" charset="0"/>
                <a:cs typeface="Courier New" pitchFamily="49" charset="0"/>
              </a:rPr>
              <a:t>CREATE INDEX </a:t>
            </a:r>
            <a:r>
              <a:rPr lang="en-US" sz="2400" dirty="0" err="1" smtClean="0">
                <a:solidFill>
                  <a:schemeClr val="accent3">
                    <a:lumMod val="75000"/>
                  </a:schemeClr>
                </a:solidFill>
                <a:latin typeface="Courier New" pitchFamily="49" charset="0"/>
                <a:cs typeface="Courier New" pitchFamily="49" charset="0"/>
              </a:rPr>
              <a:t>IX_City</a:t>
            </a:r>
            <a:r>
              <a:rPr lang="en-US" sz="2400" dirty="0" smtClean="0">
                <a:solidFill>
                  <a:schemeClr val="accent3">
                    <a:lumMod val="75000"/>
                  </a:schemeClr>
                </a:solidFill>
                <a:latin typeface="Courier New" pitchFamily="49" charset="0"/>
                <a:cs typeface="Courier New" pitchFamily="49" charset="0"/>
              </a:rPr>
              <a:t> ON </a:t>
            </a:r>
            <a:r>
              <a:rPr lang="en-US" sz="2400" dirty="0" err="1" smtClean="0">
                <a:solidFill>
                  <a:schemeClr val="accent3">
                    <a:lumMod val="75000"/>
                  </a:schemeClr>
                </a:solidFill>
                <a:latin typeface="Courier New" pitchFamily="49" charset="0"/>
                <a:cs typeface="Courier New" pitchFamily="49" charset="0"/>
              </a:rPr>
              <a:t>Employee_Details</a:t>
            </a:r>
            <a:r>
              <a:rPr lang="en-US" sz="2400" dirty="0" smtClean="0">
                <a:solidFill>
                  <a:schemeClr val="accent3">
                    <a:lumMod val="75000"/>
                  </a:schemeClr>
                </a:solidFill>
                <a:latin typeface="Courier New" pitchFamily="49" charset="0"/>
                <a:cs typeface="Courier New" pitchFamily="49" charset="0"/>
              </a:rPr>
              <a:t> (City) WITH (MAXDOP = 2)</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“Max Degree of Parallelism” Option</a:t>
            </a:r>
            <a:endParaRPr lang="en-US" dirty="0"/>
          </a:p>
        </p:txBody>
      </p:sp>
      <p:sp>
        <p:nvSpPr>
          <p:cNvPr id="3" name="Content Placeholder 2"/>
          <p:cNvSpPr>
            <a:spLocks noGrp="1"/>
          </p:cNvSpPr>
          <p:nvPr>
            <p:ph idx="1"/>
          </p:nvPr>
        </p:nvSpPr>
        <p:spPr/>
        <p:txBody>
          <a:bodyPr>
            <a:normAutofit lnSpcReduction="10000"/>
          </a:bodyPr>
          <a:lstStyle/>
          <a:p>
            <a:r>
              <a:rPr lang="en-US" kern="0" dirty="0" smtClean="0"/>
              <a:t>The number of processors that can be used for executing each index statement is determined by  </a:t>
            </a:r>
            <a:r>
              <a:rPr lang="en-US" kern="0" dirty="0" err="1" smtClean="0">
                <a:solidFill>
                  <a:schemeClr val="accent3">
                    <a:lumMod val="75000"/>
                  </a:schemeClr>
                </a:solidFill>
              </a:rPr>
              <a:t>max_degree_of_parallelism</a:t>
            </a:r>
            <a:r>
              <a:rPr lang="en-US" kern="0" dirty="0" smtClean="0"/>
              <a:t> configuration option in SQL Server 2005. </a:t>
            </a:r>
          </a:p>
          <a:p>
            <a:r>
              <a:rPr lang="en-US" i="1" kern="0" dirty="0" smtClean="0">
                <a:solidFill>
                  <a:schemeClr val="accent2">
                    <a:lumMod val="75000"/>
                  </a:schemeClr>
                </a:solidFill>
              </a:rPr>
              <a:t>The valid integer values for this option range from 0 to 64.</a:t>
            </a:r>
          </a:p>
          <a:p>
            <a:r>
              <a:rPr lang="en-US" kern="0" dirty="0" smtClean="0"/>
              <a:t>If the system is busy, the </a:t>
            </a:r>
            <a:r>
              <a:rPr lang="en-US" kern="0" dirty="0" err="1" smtClean="0">
                <a:solidFill>
                  <a:schemeClr val="accent3">
                    <a:lumMod val="75000"/>
                  </a:schemeClr>
                </a:solidFill>
              </a:rPr>
              <a:t>max_degree_of_parallelism</a:t>
            </a:r>
            <a:r>
              <a:rPr lang="en-US" kern="0" dirty="0" smtClean="0"/>
              <a:t> is reduced automatically before the index statement is executed.</a:t>
            </a:r>
          </a:p>
          <a:p>
            <a:endParaRPr lang="en-US" kern="0" dirty="0" smtClean="0"/>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“Max Degree of Parallelism” Option</a:t>
            </a:r>
            <a:endParaRPr lang="en-US" dirty="0"/>
          </a:p>
        </p:txBody>
      </p:sp>
      <p:graphicFrame>
        <p:nvGraphicFramePr>
          <p:cNvPr id="4" name="Group 49"/>
          <p:cNvGraphicFramePr>
            <a:graphicFrameLocks noGrp="1"/>
          </p:cNvGraphicFramePr>
          <p:nvPr>
            <p:ph sz="half" idx="4294967295"/>
          </p:nvPr>
        </p:nvGraphicFramePr>
        <p:xfrm>
          <a:off x="990600" y="2838450"/>
          <a:ext cx="7315200" cy="2499360"/>
        </p:xfrm>
        <a:graphic>
          <a:graphicData uri="http://schemas.openxmlformats.org/drawingml/2006/table">
            <a:tbl>
              <a:tblPr/>
              <a:tblGrid>
                <a:gridCol w="1630363"/>
                <a:gridCol w="5684837"/>
              </a:tblGrid>
              <a:tr h="2651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dirty="0" smtClean="0">
                          <a:ln>
                            <a:noFill/>
                          </a:ln>
                          <a:solidFill>
                            <a:schemeClr val="tx1"/>
                          </a:solidFill>
                          <a:effectLst/>
                          <a:latin typeface="Tahoma" pitchFamily="34" charset="0"/>
                        </a:rPr>
                        <a:t>Valid Value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Tahoma" pitchFamily="34" charset="0"/>
                        </a:rPr>
                        <a:t>Description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14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Uses all available processors for each index statement. It is the default value.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99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Tahoma"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Stops parallel execution. The index statements execute serially.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99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2-64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Tahoma" pitchFamily="34" charset="0"/>
                        </a:rPr>
                        <a:t>Restricts the number of processors used to the value specified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Basics of Locking</a:t>
            </a:r>
            <a:endParaRPr lang="en-US" dirty="0"/>
          </a:p>
        </p:txBody>
      </p:sp>
      <p:sp>
        <p:nvSpPr>
          <p:cNvPr id="3" name="Content Placeholder 2"/>
          <p:cNvSpPr>
            <a:spLocks noGrp="1"/>
          </p:cNvSpPr>
          <p:nvPr>
            <p:ph idx="1"/>
          </p:nvPr>
        </p:nvSpPr>
        <p:spPr/>
        <p:txBody>
          <a:bodyPr>
            <a:normAutofit fontScale="92500" lnSpcReduction="10000"/>
          </a:bodyPr>
          <a:lstStyle/>
          <a:p>
            <a:pPr marL="342900" indent="-342900" algn="just">
              <a:spcBef>
                <a:spcPts val="1700"/>
              </a:spcBef>
              <a:buClr>
                <a:schemeClr val="accent2"/>
              </a:buClr>
              <a:buSzPct val="70000"/>
              <a:buFont typeface="Wingdings" pitchFamily="2" charset="2"/>
              <a:buChar char="v"/>
              <a:defRPr/>
            </a:pPr>
            <a:r>
              <a:rPr lang="en-US" kern="0" dirty="0" smtClean="0"/>
              <a:t>SQL Server 2005 provides a feature to prevent multiple users from simultaneously updating the same data.</a:t>
            </a:r>
          </a:p>
          <a:p>
            <a:pPr marL="342900" indent="-342900" algn="just">
              <a:spcBef>
                <a:spcPts val="1700"/>
              </a:spcBef>
              <a:buClr>
                <a:schemeClr val="accent2"/>
              </a:buClr>
              <a:buSzPct val="70000"/>
              <a:buFont typeface="Wingdings" pitchFamily="2" charset="2"/>
              <a:buChar char="v"/>
              <a:defRPr/>
            </a:pPr>
            <a:r>
              <a:rPr lang="en-US" kern="0" dirty="0" smtClean="0"/>
              <a:t>Various resources in SQL Server 2005 can be depending on individual updating requirements. The levels at which locks are applied is referred to as lock granularity.</a:t>
            </a:r>
          </a:p>
          <a:p>
            <a:pPr marL="342900" indent="-342900" algn="just">
              <a:spcBef>
                <a:spcPts val="1700"/>
              </a:spcBef>
              <a:buClr>
                <a:schemeClr val="accent2"/>
              </a:buClr>
              <a:buSzPct val="70000"/>
              <a:buFont typeface="Wingdings" pitchFamily="2" charset="2"/>
              <a:buChar char="v"/>
              <a:defRPr/>
            </a:pPr>
            <a:r>
              <a:rPr lang="en-US" kern="0" dirty="0" smtClean="0"/>
              <a:t>In SQL Server 2005, lock granularity can be at the following levels: Row, Table, Page, Database.</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smtClean="0"/>
              <a:t>Indexes </a:t>
            </a:r>
            <a:br>
              <a:rPr lang="en-US" sz="4800" dirty="0" smtClean="0"/>
            </a:br>
            <a:r>
              <a:rPr lang="en-US" sz="4800" dirty="0" smtClean="0"/>
              <a:t>with Included Columns</a:t>
            </a:r>
            <a:endParaRPr lang="en-US" dirty="0"/>
          </a:p>
        </p:txBody>
      </p:sp>
      <p:sp>
        <p:nvSpPr>
          <p:cNvPr id="3" name="Content Placeholder 2"/>
          <p:cNvSpPr>
            <a:spLocks noGrp="1"/>
          </p:cNvSpPr>
          <p:nvPr>
            <p:ph idx="1"/>
          </p:nvPr>
        </p:nvSpPr>
        <p:spPr>
          <a:xfrm>
            <a:off x="457200" y="1752600"/>
            <a:ext cx="8229600" cy="4625609"/>
          </a:xfrm>
        </p:spPr>
        <p:txBody>
          <a:bodyPr>
            <a:normAutofit fontScale="77500" lnSpcReduction="20000"/>
          </a:bodyPr>
          <a:lstStyle/>
          <a:p>
            <a:pPr marL="342900" indent="-342900" algn="just">
              <a:lnSpc>
                <a:spcPct val="90000"/>
              </a:lnSpc>
              <a:spcBef>
                <a:spcPts val="1700"/>
              </a:spcBef>
              <a:buClr>
                <a:schemeClr val="accent2"/>
              </a:buClr>
              <a:buSzPct val="70000"/>
              <a:buFont typeface="Wingdings" pitchFamily="2" charset="2"/>
              <a:buChar char="v"/>
              <a:defRPr/>
            </a:pPr>
            <a:r>
              <a:rPr lang="en-US" kern="0" dirty="0" smtClean="0"/>
              <a:t>Example:</a:t>
            </a:r>
          </a:p>
          <a:p>
            <a:pPr>
              <a:lnSpc>
                <a:spcPct val="110000"/>
              </a:lnSpc>
              <a:spcBef>
                <a:spcPts val="1700"/>
              </a:spcBef>
              <a:buNone/>
              <a:defRPr/>
            </a:pPr>
            <a:r>
              <a:rPr lang="en-US" sz="2800" dirty="0" smtClean="0">
                <a:solidFill>
                  <a:schemeClr val="accent3">
                    <a:lumMod val="75000"/>
                  </a:schemeClr>
                </a:solidFill>
                <a:latin typeface="Courier New" pitchFamily="49" charset="0"/>
                <a:cs typeface="Courier New" pitchFamily="49" charset="0"/>
              </a:rPr>
              <a:t>CREATE NONCLUSTERED INDEX </a:t>
            </a:r>
            <a:r>
              <a:rPr lang="en-US" sz="2800" dirty="0" err="1" smtClean="0">
                <a:solidFill>
                  <a:schemeClr val="accent3">
                    <a:lumMod val="75000"/>
                  </a:schemeClr>
                </a:solidFill>
                <a:latin typeface="Courier New" pitchFamily="49" charset="0"/>
                <a:cs typeface="Courier New" pitchFamily="49" charset="0"/>
              </a:rPr>
              <a:t>IX_Customer_AccNo</a:t>
            </a:r>
            <a:r>
              <a:rPr lang="en-US" sz="2800" dirty="0" smtClean="0">
                <a:solidFill>
                  <a:schemeClr val="accent3">
                    <a:lumMod val="75000"/>
                  </a:schemeClr>
                </a:solidFill>
                <a:latin typeface="Courier New" pitchFamily="49" charset="0"/>
                <a:cs typeface="Courier New" pitchFamily="49" charset="0"/>
              </a:rPr>
              <a:t> </a:t>
            </a:r>
          </a:p>
          <a:p>
            <a:pPr>
              <a:lnSpc>
                <a:spcPct val="110000"/>
              </a:lnSpc>
              <a:spcBef>
                <a:spcPts val="1700"/>
              </a:spcBef>
              <a:buNone/>
              <a:defRPr/>
            </a:pPr>
            <a:r>
              <a:rPr lang="en-US" sz="2800" dirty="0" smtClean="0">
                <a:solidFill>
                  <a:schemeClr val="accent3">
                    <a:lumMod val="75000"/>
                  </a:schemeClr>
                </a:solidFill>
                <a:latin typeface="Courier New" pitchFamily="49" charset="0"/>
                <a:cs typeface="Courier New" pitchFamily="49" charset="0"/>
              </a:rPr>
              <a:t>ON </a:t>
            </a:r>
            <a:r>
              <a:rPr lang="en-US" sz="2800" dirty="0" err="1" smtClean="0">
                <a:solidFill>
                  <a:schemeClr val="accent3">
                    <a:lumMod val="75000"/>
                  </a:schemeClr>
                </a:solidFill>
                <a:latin typeface="Courier New" pitchFamily="49" charset="0"/>
                <a:cs typeface="Courier New" pitchFamily="49" charset="0"/>
              </a:rPr>
              <a:t>Customer_Details</a:t>
            </a:r>
            <a:r>
              <a:rPr lang="en-US" sz="2800" dirty="0" smtClean="0">
                <a:solidFill>
                  <a:schemeClr val="accent3">
                    <a:lumMod val="75000"/>
                  </a:schemeClr>
                </a:solidFill>
                <a:latin typeface="Courier New" pitchFamily="49" charset="0"/>
                <a:cs typeface="Courier New" pitchFamily="49" charset="0"/>
              </a:rPr>
              <a:t>(</a:t>
            </a:r>
            <a:r>
              <a:rPr lang="en-US" sz="2800" dirty="0" err="1" smtClean="0">
                <a:solidFill>
                  <a:schemeClr val="accent3">
                    <a:lumMod val="75000"/>
                  </a:schemeClr>
                </a:solidFill>
                <a:latin typeface="Courier New" pitchFamily="49" charset="0"/>
                <a:cs typeface="Courier New" pitchFamily="49" charset="0"/>
              </a:rPr>
              <a:t>AccNo</a:t>
            </a:r>
            <a:r>
              <a:rPr lang="en-US" sz="2800" dirty="0" smtClean="0">
                <a:solidFill>
                  <a:schemeClr val="accent3">
                    <a:lumMod val="75000"/>
                  </a:schemeClr>
                </a:solidFill>
                <a:latin typeface="Courier New" pitchFamily="49" charset="0"/>
                <a:cs typeface="Courier New" pitchFamily="49" charset="0"/>
              </a:rPr>
              <a:t>) INCLUDE (Address, City, State) </a:t>
            </a:r>
          </a:p>
          <a:p>
            <a:pPr marL="342900" indent="-342900" algn="just">
              <a:lnSpc>
                <a:spcPct val="90000"/>
              </a:lnSpc>
              <a:spcBef>
                <a:spcPts val="1700"/>
              </a:spcBef>
              <a:buClr>
                <a:schemeClr val="accent2"/>
              </a:buClr>
              <a:buSzPct val="70000"/>
              <a:buFont typeface="Wingdings" pitchFamily="2" charset="2"/>
              <a:buNone/>
              <a:defRPr/>
            </a:pPr>
            <a:r>
              <a:rPr lang="en-US" kern="0" dirty="0" smtClean="0"/>
              <a:t>The following query will use the index, </a:t>
            </a:r>
            <a:r>
              <a:rPr lang="en-US" kern="0" dirty="0" err="1" smtClean="0"/>
              <a:t>IX_Customer_AccNo</a:t>
            </a:r>
            <a:r>
              <a:rPr lang="en-US" kern="0" dirty="0" smtClean="0"/>
              <a:t>.</a:t>
            </a:r>
          </a:p>
          <a:p>
            <a:pPr>
              <a:lnSpc>
                <a:spcPct val="110000"/>
              </a:lnSpc>
              <a:spcBef>
                <a:spcPts val="1700"/>
              </a:spcBef>
              <a:buNone/>
              <a:defRPr/>
            </a:pPr>
            <a:r>
              <a:rPr lang="en-US" sz="3100" dirty="0" smtClean="0">
                <a:solidFill>
                  <a:schemeClr val="accent3">
                    <a:lumMod val="75000"/>
                  </a:schemeClr>
                </a:solidFill>
                <a:latin typeface="Courier New" pitchFamily="49" charset="0"/>
                <a:cs typeface="Courier New" pitchFamily="49" charset="0"/>
              </a:rPr>
              <a:t>SELECT Address, City, State, </a:t>
            </a:r>
            <a:r>
              <a:rPr lang="en-US" sz="3100" dirty="0" err="1" smtClean="0">
                <a:solidFill>
                  <a:schemeClr val="accent3">
                    <a:lumMod val="75000"/>
                  </a:schemeClr>
                </a:solidFill>
                <a:latin typeface="Courier New" pitchFamily="49" charset="0"/>
                <a:cs typeface="Courier New" pitchFamily="49" charset="0"/>
              </a:rPr>
              <a:t>AccNo</a:t>
            </a:r>
            <a:endParaRPr lang="en-US" sz="3100" dirty="0" smtClean="0">
              <a:solidFill>
                <a:schemeClr val="accent3">
                  <a:lumMod val="75000"/>
                </a:schemeClr>
              </a:solidFill>
              <a:latin typeface="Courier New" pitchFamily="49" charset="0"/>
              <a:cs typeface="Courier New" pitchFamily="49" charset="0"/>
            </a:endParaRPr>
          </a:p>
          <a:p>
            <a:pPr>
              <a:lnSpc>
                <a:spcPct val="110000"/>
              </a:lnSpc>
              <a:spcBef>
                <a:spcPts val="1700"/>
              </a:spcBef>
              <a:buNone/>
              <a:defRPr/>
            </a:pPr>
            <a:r>
              <a:rPr lang="en-US" sz="3100" dirty="0" smtClean="0">
                <a:solidFill>
                  <a:schemeClr val="accent3">
                    <a:lumMod val="75000"/>
                  </a:schemeClr>
                </a:solidFill>
                <a:latin typeface="Courier New" pitchFamily="49" charset="0"/>
                <a:cs typeface="Courier New" pitchFamily="49" charset="0"/>
              </a:rPr>
              <a:t>FROM </a:t>
            </a:r>
            <a:r>
              <a:rPr lang="en-US" sz="3100" dirty="0" err="1" smtClean="0">
                <a:solidFill>
                  <a:schemeClr val="accent3">
                    <a:lumMod val="75000"/>
                  </a:schemeClr>
                </a:solidFill>
                <a:latin typeface="Courier New" pitchFamily="49" charset="0"/>
                <a:cs typeface="Courier New" pitchFamily="49" charset="0"/>
              </a:rPr>
              <a:t>Customer_Details</a:t>
            </a:r>
            <a:endParaRPr lang="en-US" sz="3100" dirty="0" smtClean="0">
              <a:solidFill>
                <a:schemeClr val="accent3">
                  <a:lumMod val="75000"/>
                </a:schemeClr>
              </a:solidFill>
              <a:latin typeface="Courier New" pitchFamily="49" charset="0"/>
              <a:cs typeface="Courier New" pitchFamily="49" charset="0"/>
            </a:endParaRPr>
          </a:p>
          <a:p>
            <a:pPr>
              <a:lnSpc>
                <a:spcPct val="110000"/>
              </a:lnSpc>
              <a:spcBef>
                <a:spcPts val="1700"/>
              </a:spcBef>
              <a:buNone/>
              <a:defRPr/>
            </a:pPr>
            <a:r>
              <a:rPr lang="en-US" sz="3100" dirty="0" smtClean="0">
                <a:solidFill>
                  <a:schemeClr val="accent3">
                    <a:lumMod val="75000"/>
                  </a:schemeClr>
                </a:solidFill>
                <a:latin typeface="Courier New" pitchFamily="49" charset="0"/>
                <a:cs typeface="Courier New" pitchFamily="49" charset="0"/>
              </a:rPr>
              <a:t>WHERE </a:t>
            </a:r>
            <a:r>
              <a:rPr lang="en-US" sz="3100" dirty="0" err="1" smtClean="0">
                <a:solidFill>
                  <a:schemeClr val="accent3">
                    <a:lumMod val="75000"/>
                  </a:schemeClr>
                </a:solidFill>
                <a:latin typeface="Courier New" pitchFamily="49" charset="0"/>
                <a:cs typeface="Courier New" pitchFamily="49" charset="0"/>
              </a:rPr>
              <a:t>AccNo</a:t>
            </a:r>
            <a:r>
              <a:rPr lang="en-US" sz="3100" dirty="0" smtClean="0">
                <a:solidFill>
                  <a:schemeClr val="accent3">
                    <a:lumMod val="75000"/>
                  </a:schemeClr>
                </a:solidFill>
                <a:latin typeface="Courier New" pitchFamily="49" charset="0"/>
                <a:cs typeface="Courier New" pitchFamily="49" charset="0"/>
              </a:rPr>
              <a:t> BETWEEN 5100 AND 6900</a:t>
            </a:r>
          </a:p>
          <a:p>
            <a:pPr marL="342900" indent="-342900" algn="just">
              <a:lnSpc>
                <a:spcPct val="90000"/>
              </a:lnSpc>
              <a:spcBef>
                <a:spcPts val="1700"/>
              </a:spcBef>
              <a:buClr>
                <a:schemeClr val="accent2"/>
              </a:buClr>
              <a:buSzPct val="70000"/>
              <a:buFont typeface="Wingdings" pitchFamily="2" charset="2"/>
              <a:buChar char="v"/>
              <a:defRPr/>
            </a:pPr>
            <a:r>
              <a:rPr lang="en-US" kern="0" dirty="0" smtClean="0"/>
              <a:t>The data type such as text, </a:t>
            </a:r>
            <a:r>
              <a:rPr lang="en-US" kern="0" dirty="0" err="1" smtClean="0"/>
              <a:t>ntext</a:t>
            </a:r>
            <a:r>
              <a:rPr lang="en-US" kern="0" dirty="0" smtClean="0"/>
              <a:t> and image are not allowed in indexes with included columns.</a:t>
            </a: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a:t>
            </a:r>
            <a:endParaRPr lang="en-US" dirty="0"/>
          </a:p>
        </p:txBody>
      </p:sp>
      <p:sp>
        <p:nvSpPr>
          <p:cNvPr id="3" name="Content Placeholder 2"/>
          <p:cNvSpPr>
            <a:spLocks noGrp="1"/>
          </p:cNvSpPr>
          <p:nvPr>
            <p:ph idx="1"/>
          </p:nvPr>
        </p:nvSpPr>
        <p:spPr/>
        <p:txBody>
          <a:bodyPr/>
          <a:lstStyle/>
          <a:p>
            <a:pPr marL="342900" indent="-342900" algn="just">
              <a:spcBef>
                <a:spcPts val="1700"/>
              </a:spcBef>
              <a:buClr>
                <a:schemeClr val="accent2"/>
              </a:buClr>
              <a:buSzPct val="70000"/>
              <a:buFont typeface="Wingdings" pitchFamily="2" charset="2"/>
              <a:buChar char="v"/>
              <a:defRPr/>
            </a:pPr>
            <a:r>
              <a:rPr lang="en-US" kern="0" dirty="0" smtClean="0"/>
              <a:t>The index size can be increased beyond 16 columns.</a:t>
            </a:r>
          </a:p>
          <a:p>
            <a:pPr marL="342900" indent="-342900" algn="just">
              <a:spcBef>
                <a:spcPts val="1700"/>
              </a:spcBef>
              <a:buClr>
                <a:schemeClr val="accent2"/>
              </a:buClr>
              <a:buSzPct val="70000"/>
              <a:buFont typeface="Wingdings" pitchFamily="2" charset="2"/>
              <a:buChar char="v"/>
              <a:defRPr/>
            </a:pPr>
            <a:r>
              <a:rPr lang="en-US" kern="0" dirty="0" smtClean="0"/>
              <a:t>The index covers a wider range of data types.</a:t>
            </a:r>
          </a:p>
          <a:p>
            <a:pPr marL="342900" indent="-342900" algn="just">
              <a:spcBef>
                <a:spcPts val="1700"/>
              </a:spcBef>
              <a:buClr>
                <a:schemeClr val="accent2"/>
              </a:buClr>
              <a:buSzPct val="70000"/>
              <a:buFont typeface="Wingdings" pitchFamily="2" charset="2"/>
              <a:buChar char="v"/>
              <a:defRPr/>
            </a:pPr>
            <a:r>
              <a:rPr lang="en-US" kern="0" dirty="0" smtClean="0"/>
              <a:t>The index is more efficient and provides better performance.</a:t>
            </a:r>
            <a:endParaRPr lang="en-US" sz="4000" kern="0" dirty="0" smtClean="0"/>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Reorganizing an Index</a:t>
            </a:r>
            <a:endParaRPr lang="en-US" dirty="0"/>
          </a:p>
        </p:txBody>
      </p:sp>
      <p:sp>
        <p:nvSpPr>
          <p:cNvPr id="3" name="Content Placeholder 2"/>
          <p:cNvSpPr>
            <a:spLocks noGrp="1"/>
          </p:cNvSpPr>
          <p:nvPr>
            <p:ph idx="1"/>
          </p:nvPr>
        </p:nvSpPr>
        <p:spPr/>
        <p:txBody>
          <a:bodyPr>
            <a:normAutofit fontScale="92500" lnSpcReduction="20000"/>
          </a:bodyPr>
          <a:lstStyle/>
          <a:p>
            <a:pPr marL="342900" indent="-342900">
              <a:lnSpc>
                <a:spcPct val="90000"/>
              </a:lnSpc>
              <a:spcBef>
                <a:spcPts val="1700"/>
              </a:spcBef>
              <a:buClr>
                <a:schemeClr val="accent2"/>
              </a:buClr>
              <a:buSzPct val="70000"/>
              <a:buFont typeface="Wingdings" pitchFamily="2" charset="2"/>
              <a:buChar char="v"/>
              <a:defRPr/>
            </a:pPr>
            <a:r>
              <a:rPr lang="en-US" kern="0" dirty="0" smtClean="0"/>
              <a:t>The ALTER INDEX statement with the REORGANIZE keyword allows you to reorganize an index. You can also include the PARTITION option with the ALTER INDEX statement to reorganize a single partition of the  index.</a:t>
            </a:r>
          </a:p>
          <a:p>
            <a:pPr marL="342900" indent="-342900">
              <a:lnSpc>
                <a:spcPct val="90000"/>
              </a:lnSpc>
              <a:spcBef>
                <a:spcPts val="1700"/>
              </a:spcBef>
              <a:buClr>
                <a:schemeClr val="accent2"/>
              </a:buClr>
              <a:buSzPct val="70000"/>
              <a:buFont typeface="Wingdings" pitchFamily="2" charset="2"/>
              <a:buChar char="v"/>
              <a:defRPr/>
            </a:pPr>
            <a:r>
              <a:rPr lang="en-US" kern="0" dirty="0" smtClean="0"/>
              <a:t>Syntax:</a:t>
            </a:r>
          </a:p>
          <a:p>
            <a:pPr>
              <a:lnSpc>
                <a:spcPct val="110000"/>
              </a:lnSpc>
              <a:spcBef>
                <a:spcPts val="1700"/>
              </a:spcBef>
              <a:buNone/>
              <a:defRPr/>
            </a:pPr>
            <a:r>
              <a:rPr lang="en-US" sz="2600" dirty="0" smtClean="0">
                <a:solidFill>
                  <a:schemeClr val="accent3">
                    <a:lumMod val="75000"/>
                  </a:schemeClr>
                </a:solidFill>
                <a:latin typeface="Courier New" pitchFamily="49" charset="0"/>
                <a:cs typeface="Courier New" pitchFamily="49" charset="0"/>
              </a:rPr>
              <a:t>ALTER INDEX &lt;</a:t>
            </a:r>
            <a:r>
              <a:rPr lang="en-US" sz="2600" dirty="0" err="1" smtClean="0">
                <a:solidFill>
                  <a:schemeClr val="accent3">
                    <a:lumMod val="75000"/>
                  </a:schemeClr>
                </a:solidFill>
                <a:latin typeface="Courier New" pitchFamily="49" charset="0"/>
                <a:cs typeface="Courier New" pitchFamily="49" charset="0"/>
              </a:rPr>
              <a:t>index_name</a:t>
            </a:r>
            <a:r>
              <a:rPr lang="en-US" sz="2600" dirty="0" smtClean="0">
                <a:solidFill>
                  <a:schemeClr val="accent3">
                    <a:lumMod val="75000"/>
                  </a:schemeClr>
                </a:solidFill>
                <a:latin typeface="Courier New" pitchFamily="49" charset="0"/>
                <a:cs typeface="Courier New" pitchFamily="49" charset="0"/>
              </a:rPr>
              <a:t>&gt; ON &lt;</a:t>
            </a:r>
            <a:r>
              <a:rPr lang="en-US" sz="2600" dirty="0" err="1" smtClean="0">
                <a:solidFill>
                  <a:schemeClr val="accent3">
                    <a:lumMod val="75000"/>
                  </a:schemeClr>
                </a:solidFill>
                <a:latin typeface="Courier New" pitchFamily="49" charset="0"/>
                <a:cs typeface="Courier New" pitchFamily="49" charset="0"/>
              </a:rPr>
              <a:t>table_name</a:t>
            </a:r>
            <a:r>
              <a:rPr lang="en-US" sz="2600" dirty="0" smtClean="0">
                <a:solidFill>
                  <a:schemeClr val="accent3">
                    <a:lumMod val="75000"/>
                  </a:schemeClr>
                </a:solidFill>
                <a:latin typeface="Courier New" pitchFamily="49" charset="0"/>
                <a:cs typeface="Courier New" pitchFamily="49" charset="0"/>
              </a:rPr>
              <a:t>&gt; REORGANIZE</a:t>
            </a:r>
          </a:p>
          <a:p>
            <a:pPr marL="342900" indent="-342900">
              <a:lnSpc>
                <a:spcPct val="90000"/>
              </a:lnSpc>
              <a:spcBef>
                <a:spcPts val="1700"/>
              </a:spcBef>
              <a:buClr>
                <a:schemeClr val="accent2"/>
              </a:buClr>
              <a:buSzPct val="70000"/>
              <a:buFont typeface="Wingdings" pitchFamily="2" charset="2"/>
              <a:buChar char="v"/>
              <a:defRPr/>
            </a:pPr>
            <a:r>
              <a:rPr lang="en-US" kern="0" dirty="0" smtClean="0"/>
              <a:t>Example:</a:t>
            </a:r>
          </a:p>
          <a:p>
            <a:pPr>
              <a:lnSpc>
                <a:spcPct val="110000"/>
              </a:lnSpc>
              <a:spcBef>
                <a:spcPts val="1700"/>
              </a:spcBef>
              <a:buNone/>
              <a:defRPr/>
            </a:pPr>
            <a:r>
              <a:rPr lang="en-US" sz="2600" dirty="0" smtClean="0">
                <a:solidFill>
                  <a:schemeClr val="accent3">
                    <a:lumMod val="75000"/>
                  </a:schemeClr>
                </a:solidFill>
                <a:latin typeface="Courier New" pitchFamily="49" charset="0"/>
                <a:cs typeface="Courier New" pitchFamily="49" charset="0"/>
              </a:rPr>
              <a:t>ALTER INDEX </a:t>
            </a:r>
            <a:r>
              <a:rPr lang="en-US" sz="2600" dirty="0" err="1" smtClean="0">
                <a:solidFill>
                  <a:schemeClr val="accent3">
                    <a:lumMod val="75000"/>
                  </a:schemeClr>
                </a:solidFill>
                <a:latin typeface="Courier New" pitchFamily="49" charset="0"/>
                <a:cs typeface="Courier New" pitchFamily="49" charset="0"/>
              </a:rPr>
              <a:t>IX_City</a:t>
            </a:r>
            <a:r>
              <a:rPr lang="en-US" sz="2600" dirty="0" smtClean="0">
                <a:solidFill>
                  <a:schemeClr val="accent3">
                    <a:lumMod val="75000"/>
                  </a:schemeClr>
                </a:solidFill>
                <a:latin typeface="Courier New" pitchFamily="49" charset="0"/>
                <a:cs typeface="Courier New" pitchFamily="49" charset="0"/>
              </a:rPr>
              <a:t> ON </a:t>
            </a:r>
            <a:r>
              <a:rPr lang="en-US" sz="2600" dirty="0" err="1" smtClean="0">
                <a:solidFill>
                  <a:schemeClr val="accent3">
                    <a:lumMod val="75000"/>
                  </a:schemeClr>
                </a:solidFill>
                <a:latin typeface="Courier New" pitchFamily="49" charset="0"/>
                <a:cs typeface="Courier New" pitchFamily="49" charset="0"/>
              </a:rPr>
              <a:t>Customer_Details</a:t>
            </a:r>
            <a:r>
              <a:rPr lang="en-US" sz="2600" dirty="0" smtClean="0">
                <a:solidFill>
                  <a:schemeClr val="accent3">
                    <a:lumMod val="75000"/>
                  </a:schemeClr>
                </a:solidFill>
                <a:latin typeface="Courier New" pitchFamily="49" charset="0"/>
                <a:cs typeface="Courier New" pitchFamily="49" charset="0"/>
              </a:rPr>
              <a:t> REORGANIZE</a:t>
            </a:r>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Rebuilding an Index</a:t>
            </a:r>
            <a:endParaRPr lang="en-US" dirty="0"/>
          </a:p>
        </p:txBody>
      </p:sp>
      <p:sp>
        <p:nvSpPr>
          <p:cNvPr id="3" name="Content Placeholder 2"/>
          <p:cNvSpPr>
            <a:spLocks noGrp="1"/>
          </p:cNvSpPr>
          <p:nvPr>
            <p:ph idx="1"/>
          </p:nvPr>
        </p:nvSpPr>
        <p:spPr/>
        <p:txBody>
          <a:bodyPr>
            <a:normAutofit lnSpcReduction="10000"/>
          </a:bodyPr>
          <a:lstStyle/>
          <a:p>
            <a:pPr marL="342900" indent="-342900">
              <a:spcBef>
                <a:spcPts val="1700"/>
              </a:spcBef>
              <a:buClr>
                <a:schemeClr val="accent2"/>
              </a:buClr>
              <a:buSzPct val="70000"/>
              <a:buFont typeface="Wingdings" pitchFamily="2" charset="2"/>
              <a:buChar char="v"/>
              <a:defRPr/>
            </a:pPr>
            <a:r>
              <a:rPr lang="en-US" sz="2000" kern="0" dirty="0" smtClean="0"/>
              <a:t>The rebuild operation on an index creates an index with the same name, columns and sort order of the columns as the original index. Also, the rebuild operation ensures that the information in the index is sorted during the rebuilding process.</a:t>
            </a:r>
          </a:p>
          <a:p>
            <a:pPr marL="342900" indent="-342900">
              <a:spcBef>
                <a:spcPts val="1700"/>
              </a:spcBef>
              <a:buClr>
                <a:schemeClr val="accent2"/>
              </a:buClr>
              <a:buSzPct val="70000"/>
              <a:buFont typeface="Wingdings" pitchFamily="2" charset="2"/>
              <a:buChar char="v"/>
              <a:defRPr/>
            </a:pPr>
            <a:r>
              <a:rPr lang="en-US" sz="2000" kern="0" dirty="0" smtClean="0"/>
              <a:t>ALTER INDEX with REBUILD</a:t>
            </a:r>
          </a:p>
          <a:p>
            <a:pPr marL="692150" lvl="1" indent="-347663">
              <a:spcBef>
                <a:spcPts val="1700"/>
              </a:spcBef>
              <a:buClr>
                <a:schemeClr val="accent1"/>
              </a:buClr>
              <a:buSzPct val="70000"/>
              <a:buFont typeface="Wingdings" pitchFamily="2" charset="2"/>
              <a:buChar char="l"/>
              <a:defRPr/>
            </a:pPr>
            <a:r>
              <a:rPr lang="en-US" sz="2000" kern="0" dirty="0" smtClean="0"/>
              <a:t>Syntax:</a:t>
            </a:r>
          </a:p>
          <a:p>
            <a:pPr marL="438912" lvl="1" indent="-320040">
              <a:lnSpc>
                <a:spcPct val="90000"/>
              </a:lnSpc>
              <a:spcBef>
                <a:spcPts val="1700"/>
              </a:spcBef>
              <a:buClr>
                <a:schemeClr val="accent1"/>
              </a:buClr>
              <a:buSzPct val="80000"/>
              <a:buNone/>
              <a:defRPr/>
            </a:pPr>
            <a:r>
              <a:rPr lang="en-US" sz="2400" dirty="0" smtClean="0">
                <a:solidFill>
                  <a:schemeClr val="accent3">
                    <a:lumMod val="75000"/>
                  </a:schemeClr>
                </a:solidFill>
                <a:latin typeface="Courier New" pitchFamily="49" charset="0"/>
                <a:cs typeface="Courier New" pitchFamily="49" charset="0"/>
              </a:rPr>
              <a:t>ALTER INDEX &lt;</a:t>
            </a:r>
            <a:r>
              <a:rPr lang="en-US" sz="2400" dirty="0" err="1" smtClean="0">
                <a:solidFill>
                  <a:schemeClr val="accent3">
                    <a:lumMod val="75000"/>
                  </a:schemeClr>
                </a:solidFill>
                <a:latin typeface="Courier New" pitchFamily="49" charset="0"/>
                <a:cs typeface="Courier New" pitchFamily="49" charset="0"/>
              </a:rPr>
              <a:t>index_name</a:t>
            </a:r>
            <a:r>
              <a:rPr lang="en-US" sz="2400" dirty="0" smtClean="0">
                <a:solidFill>
                  <a:schemeClr val="accent3">
                    <a:lumMod val="75000"/>
                  </a:schemeClr>
                </a:solidFill>
                <a:latin typeface="Courier New" pitchFamily="49" charset="0"/>
                <a:cs typeface="Courier New" pitchFamily="49" charset="0"/>
              </a:rPr>
              <a:t>&gt; ON &lt;</a:t>
            </a:r>
            <a:r>
              <a:rPr lang="en-US" sz="2400" dirty="0" err="1" smtClean="0">
                <a:solidFill>
                  <a:schemeClr val="accent3">
                    <a:lumMod val="75000"/>
                  </a:schemeClr>
                </a:solidFill>
                <a:latin typeface="Courier New" pitchFamily="49" charset="0"/>
                <a:cs typeface="Courier New" pitchFamily="49" charset="0"/>
              </a:rPr>
              <a:t>table_name</a:t>
            </a:r>
            <a:r>
              <a:rPr lang="en-US" sz="2400" dirty="0" smtClean="0">
                <a:solidFill>
                  <a:schemeClr val="accent3">
                    <a:lumMod val="75000"/>
                  </a:schemeClr>
                </a:solidFill>
                <a:latin typeface="Courier New" pitchFamily="49" charset="0"/>
                <a:cs typeface="Courier New" pitchFamily="49" charset="0"/>
              </a:rPr>
              <a:t>&gt; REBUILD</a:t>
            </a:r>
          </a:p>
          <a:p>
            <a:pPr marL="692150" lvl="1" indent="-347663">
              <a:spcBef>
                <a:spcPts val="1700"/>
              </a:spcBef>
              <a:buClr>
                <a:schemeClr val="accent1"/>
              </a:buClr>
              <a:buSzPct val="70000"/>
              <a:buFont typeface="Wingdings" pitchFamily="2" charset="2"/>
              <a:buChar char="l"/>
              <a:defRPr/>
            </a:pPr>
            <a:r>
              <a:rPr lang="en-US" sz="2000" kern="0" dirty="0" smtClean="0"/>
              <a:t>Example:</a:t>
            </a:r>
          </a:p>
          <a:p>
            <a:pPr marL="438912" lvl="1" indent="-320040">
              <a:lnSpc>
                <a:spcPct val="90000"/>
              </a:lnSpc>
              <a:spcBef>
                <a:spcPts val="1700"/>
              </a:spcBef>
              <a:buClr>
                <a:schemeClr val="accent1"/>
              </a:buClr>
              <a:buSzPct val="80000"/>
              <a:buNone/>
              <a:defRPr/>
            </a:pPr>
            <a:r>
              <a:rPr lang="en-US" sz="2400" dirty="0" smtClean="0">
                <a:solidFill>
                  <a:schemeClr val="accent3">
                    <a:lumMod val="75000"/>
                  </a:schemeClr>
                </a:solidFill>
                <a:latin typeface="Courier New" pitchFamily="49" charset="0"/>
                <a:cs typeface="Courier New" pitchFamily="49" charset="0"/>
              </a:rPr>
              <a:t>ALTER INDEX </a:t>
            </a:r>
            <a:r>
              <a:rPr lang="en-US" sz="2400" dirty="0" err="1" smtClean="0">
                <a:solidFill>
                  <a:schemeClr val="accent3">
                    <a:lumMod val="75000"/>
                  </a:schemeClr>
                </a:solidFill>
                <a:latin typeface="Courier New" pitchFamily="49" charset="0"/>
                <a:cs typeface="Courier New" pitchFamily="49" charset="0"/>
              </a:rPr>
              <a:t>IX_City</a:t>
            </a:r>
            <a:r>
              <a:rPr lang="en-US" sz="2400" dirty="0" smtClean="0">
                <a:solidFill>
                  <a:schemeClr val="accent3">
                    <a:lumMod val="75000"/>
                  </a:schemeClr>
                </a:solidFill>
                <a:latin typeface="Courier New" pitchFamily="49" charset="0"/>
                <a:cs typeface="Courier New" pitchFamily="49" charset="0"/>
              </a:rPr>
              <a:t> ON </a:t>
            </a:r>
            <a:r>
              <a:rPr lang="en-US" sz="2400" dirty="0" err="1" smtClean="0">
                <a:solidFill>
                  <a:schemeClr val="accent3">
                    <a:lumMod val="75000"/>
                  </a:schemeClr>
                </a:solidFill>
                <a:latin typeface="Courier New" pitchFamily="49" charset="0"/>
                <a:cs typeface="Courier New" pitchFamily="49" charset="0"/>
              </a:rPr>
              <a:t>Customer_Details</a:t>
            </a:r>
            <a:r>
              <a:rPr lang="en-US" sz="2400" dirty="0" smtClean="0">
                <a:solidFill>
                  <a:schemeClr val="accent3">
                    <a:lumMod val="75000"/>
                  </a:schemeClr>
                </a:solidFill>
                <a:latin typeface="Courier New" pitchFamily="49" charset="0"/>
                <a:cs typeface="Courier New" pitchFamily="49" charset="0"/>
              </a:rPr>
              <a:t> REBUILD</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a:t>
            </a:r>
            <a:endParaRPr lang="en-US" dirty="0"/>
          </a:p>
        </p:txBody>
      </p:sp>
      <p:sp>
        <p:nvSpPr>
          <p:cNvPr id="3" name="Content Placeholder 2"/>
          <p:cNvSpPr>
            <a:spLocks noGrp="1"/>
          </p:cNvSpPr>
          <p:nvPr>
            <p:ph idx="1"/>
          </p:nvPr>
        </p:nvSpPr>
        <p:spPr/>
        <p:txBody>
          <a:bodyPr>
            <a:normAutofit/>
          </a:bodyPr>
          <a:lstStyle/>
          <a:p>
            <a:r>
              <a:rPr lang="en-US" dirty="0" smtClean="0"/>
              <a:t>Clustered Indexes</a:t>
            </a:r>
          </a:p>
          <a:p>
            <a:r>
              <a:rPr lang="en-US" dirty="0" smtClean="0"/>
              <a:t>Non-clustered Indexes</a:t>
            </a:r>
          </a:p>
          <a:p>
            <a:r>
              <a:rPr lang="en-US" dirty="0" smtClean="0"/>
              <a:t>XML Indexes</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Disabling an Index</a:t>
            </a:r>
            <a:endParaRPr lang="en-US" dirty="0"/>
          </a:p>
        </p:txBody>
      </p:sp>
      <p:sp>
        <p:nvSpPr>
          <p:cNvPr id="3" name="Content Placeholder 2"/>
          <p:cNvSpPr>
            <a:spLocks noGrp="1"/>
          </p:cNvSpPr>
          <p:nvPr>
            <p:ph idx="1"/>
          </p:nvPr>
        </p:nvSpPr>
        <p:spPr>
          <a:xfrm>
            <a:off x="457200" y="1775191"/>
            <a:ext cx="8229600" cy="4930409"/>
          </a:xfrm>
        </p:spPr>
        <p:txBody>
          <a:bodyPr>
            <a:normAutofit/>
          </a:bodyPr>
          <a:lstStyle/>
          <a:p>
            <a:pPr marL="342900" indent="-342900">
              <a:lnSpc>
                <a:spcPct val="80000"/>
              </a:lnSpc>
              <a:spcBef>
                <a:spcPts val="1700"/>
              </a:spcBef>
              <a:buClr>
                <a:schemeClr val="accent2"/>
              </a:buClr>
              <a:buSzPct val="70000"/>
              <a:buFont typeface="Wingdings" pitchFamily="2" charset="2"/>
              <a:buChar char="v"/>
            </a:pPr>
            <a:r>
              <a:rPr lang="en-US" sz="2600" dirty="0" smtClean="0"/>
              <a:t>Disabling an index restricts users from accessing the index using the ALTER INDEX statement. Also, the REBUILD option in this statement enables the disabled index.</a:t>
            </a:r>
          </a:p>
          <a:p>
            <a:pPr marL="342900" indent="-342900">
              <a:lnSpc>
                <a:spcPct val="80000"/>
              </a:lnSpc>
              <a:spcBef>
                <a:spcPts val="1700"/>
              </a:spcBef>
              <a:buClr>
                <a:schemeClr val="accent2"/>
              </a:buClr>
              <a:buSzPct val="70000"/>
              <a:buFont typeface="Wingdings" pitchFamily="2" charset="2"/>
              <a:buChar char="v"/>
            </a:pPr>
            <a:r>
              <a:rPr lang="en-US" sz="2600" dirty="0" smtClean="0"/>
              <a:t>If you disable a clustered index on a table, user access to the data in the table is restricted but information in the index is not removed.</a:t>
            </a:r>
          </a:p>
          <a:p>
            <a:pPr marL="342900" indent="-342900">
              <a:lnSpc>
                <a:spcPct val="80000"/>
              </a:lnSpc>
              <a:spcBef>
                <a:spcPts val="1700"/>
              </a:spcBef>
              <a:buClr>
                <a:schemeClr val="accent2"/>
              </a:buClr>
              <a:buSzPct val="70000"/>
              <a:buFont typeface="Wingdings" pitchFamily="2" charset="2"/>
              <a:buChar char="v"/>
            </a:pPr>
            <a:r>
              <a:rPr lang="en-US" sz="2600" dirty="0" smtClean="0"/>
              <a:t>When an SQL Server is upgraded to a new release, indexes defined on tables are automatically disabled. The SQL Server displays a message showing index names and constraints associated with the index. You can use this information to rebuild the index after the upgrade process is complete.</a:t>
            </a:r>
          </a:p>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Dropping an Index</a:t>
            </a:r>
            <a:endParaRPr lang="en-US" dirty="0"/>
          </a:p>
        </p:txBody>
      </p:sp>
      <p:sp>
        <p:nvSpPr>
          <p:cNvPr id="3" name="Content Placeholder 2"/>
          <p:cNvSpPr>
            <a:spLocks noGrp="1"/>
          </p:cNvSpPr>
          <p:nvPr>
            <p:ph idx="1"/>
          </p:nvPr>
        </p:nvSpPr>
        <p:spPr/>
        <p:txBody>
          <a:bodyPr/>
          <a:lstStyle/>
          <a:p>
            <a:pPr marL="342900" indent="-342900">
              <a:spcBef>
                <a:spcPts val="1700"/>
              </a:spcBef>
              <a:buClr>
                <a:schemeClr val="accent2"/>
              </a:buClr>
              <a:buSzPct val="70000"/>
              <a:buFont typeface="Wingdings" pitchFamily="2" charset="2"/>
              <a:buChar char="v"/>
              <a:defRPr/>
            </a:pPr>
            <a:r>
              <a:rPr lang="en-US" sz="2800" kern="0" dirty="0" smtClean="0"/>
              <a:t>Syntax:</a:t>
            </a:r>
          </a:p>
          <a:p>
            <a:pPr marL="438912" lvl="1" indent="-320040">
              <a:lnSpc>
                <a:spcPct val="90000"/>
              </a:lnSpc>
              <a:spcBef>
                <a:spcPts val="1700"/>
              </a:spcBef>
              <a:buClr>
                <a:schemeClr val="accent1"/>
              </a:buClr>
              <a:buSzPct val="80000"/>
              <a:buNone/>
              <a:defRPr/>
            </a:pPr>
            <a:r>
              <a:rPr lang="en-US" sz="2400" dirty="0" smtClean="0">
                <a:solidFill>
                  <a:schemeClr val="accent3">
                    <a:lumMod val="75000"/>
                  </a:schemeClr>
                </a:solidFill>
                <a:latin typeface="Courier New" pitchFamily="49" charset="0"/>
                <a:cs typeface="Courier New" pitchFamily="49" charset="0"/>
              </a:rPr>
              <a:t>DROP INDEX &lt;</a:t>
            </a:r>
            <a:r>
              <a:rPr lang="en-US" sz="2400" dirty="0" err="1" smtClean="0">
                <a:solidFill>
                  <a:schemeClr val="accent3">
                    <a:lumMod val="75000"/>
                  </a:schemeClr>
                </a:solidFill>
                <a:latin typeface="Courier New" pitchFamily="49" charset="0"/>
                <a:cs typeface="Courier New" pitchFamily="49" charset="0"/>
              </a:rPr>
              <a:t>index_name</a:t>
            </a:r>
            <a:r>
              <a:rPr lang="en-US" sz="2400" dirty="0" smtClean="0">
                <a:solidFill>
                  <a:schemeClr val="accent3">
                    <a:lumMod val="75000"/>
                  </a:schemeClr>
                </a:solidFill>
                <a:latin typeface="Courier New" pitchFamily="49" charset="0"/>
                <a:cs typeface="Courier New" pitchFamily="49" charset="0"/>
              </a:rPr>
              <a:t>&gt; ON &lt;object&gt;</a:t>
            </a:r>
          </a:p>
          <a:p>
            <a:pPr marL="342900" indent="-342900">
              <a:spcBef>
                <a:spcPts val="1700"/>
              </a:spcBef>
              <a:buClr>
                <a:schemeClr val="accent2"/>
              </a:buClr>
              <a:buSzPct val="70000"/>
              <a:buFont typeface="Wingdings" pitchFamily="2" charset="2"/>
              <a:buChar char="v"/>
              <a:defRPr/>
            </a:pPr>
            <a:r>
              <a:rPr lang="en-US" sz="2800" kern="0" dirty="0" smtClean="0"/>
              <a:t>Example:</a:t>
            </a:r>
          </a:p>
          <a:p>
            <a:pPr marL="438912" lvl="1" indent="-320040">
              <a:lnSpc>
                <a:spcPct val="90000"/>
              </a:lnSpc>
              <a:spcBef>
                <a:spcPts val="1700"/>
              </a:spcBef>
              <a:buClr>
                <a:schemeClr val="accent1"/>
              </a:buClr>
              <a:buSzPct val="80000"/>
              <a:buNone/>
              <a:defRPr/>
            </a:pPr>
            <a:r>
              <a:rPr lang="en-US" sz="2400" dirty="0" smtClean="0">
                <a:solidFill>
                  <a:schemeClr val="accent3">
                    <a:lumMod val="75000"/>
                  </a:schemeClr>
                </a:solidFill>
                <a:latin typeface="Courier New" pitchFamily="49" charset="0"/>
                <a:cs typeface="Courier New" pitchFamily="49" charset="0"/>
              </a:rPr>
              <a:t>DROP INDEX </a:t>
            </a:r>
            <a:r>
              <a:rPr lang="en-US" sz="2400" dirty="0" err="1" smtClean="0">
                <a:solidFill>
                  <a:schemeClr val="accent3">
                    <a:lumMod val="75000"/>
                  </a:schemeClr>
                </a:solidFill>
                <a:latin typeface="Courier New" pitchFamily="49" charset="0"/>
                <a:cs typeface="Courier New" pitchFamily="49" charset="0"/>
              </a:rPr>
              <a:t>IX_City</a:t>
            </a:r>
            <a:r>
              <a:rPr lang="en-US" sz="2400" dirty="0" smtClean="0">
                <a:solidFill>
                  <a:schemeClr val="accent3">
                    <a:lumMod val="75000"/>
                  </a:schemeClr>
                </a:solidFill>
                <a:latin typeface="Courier New" pitchFamily="49" charset="0"/>
                <a:cs typeface="Courier New" pitchFamily="49" charset="0"/>
              </a:rPr>
              <a:t> ON </a:t>
            </a:r>
            <a:r>
              <a:rPr lang="en-US" sz="2400" dirty="0" err="1" smtClean="0">
                <a:solidFill>
                  <a:schemeClr val="accent3">
                    <a:lumMod val="75000"/>
                  </a:schemeClr>
                </a:solidFill>
                <a:latin typeface="Courier New" pitchFamily="49" charset="0"/>
                <a:cs typeface="Courier New" pitchFamily="49" charset="0"/>
              </a:rPr>
              <a:t>Customer_Details</a:t>
            </a:r>
            <a:endParaRPr lang="en-US" sz="2400" dirty="0" smtClean="0">
              <a:solidFill>
                <a:schemeClr val="accent3">
                  <a:lumMod val="75000"/>
                </a:schemeClr>
              </a:solidFill>
              <a:latin typeface="Courier New" pitchFamily="49" charset="0"/>
              <a:cs typeface="Courier New" pitchFamily="49" charset="0"/>
            </a:endParaRPr>
          </a:p>
          <a:p>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 Statistics</a:t>
            </a:r>
            <a:endParaRPr lang="en-US" dirty="0"/>
          </a:p>
        </p:txBody>
      </p:sp>
      <p:sp>
        <p:nvSpPr>
          <p:cNvPr id="3" name="Content Placeholder 2"/>
          <p:cNvSpPr>
            <a:spLocks noGrp="1"/>
          </p:cNvSpPr>
          <p:nvPr>
            <p:ph idx="1"/>
          </p:nvPr>
        </p:nvSpPr>
        <p:spPr/>
        <p:txBody>
          <a:bodyPr>
            <a:normAutofit fontScale="92500" lnSpcReduction="10000"/>
          </a:bodyPr>
          <a:lstStyle/>
          <a:p>
            <a:pPr marL="342900" indent="-342900">
              <a:spcBef>
                <a:spcPts val="1700"/>
              </a:spcBef>
              <a:buClr>
                <a:schemeClr val="accent2"/>
              </a:buClr>
              <a:buSzPct val="70000"/>
              <a:buFont typeface="Wingdings" pitchFamily="2" charset="2"/>
              <a:buChar char="v"/>
            </a:pPr>
            <a:r>
              <a:rPr lang="en-US" dirty="0" smtClean="0"/>
              <a:t>Index statistics provides information about the distribution of values in a column or a group of columns. The query optimizer uses index statistics to speed up the query process.</a:t>
            </a:r>
          </a:p>
          <a:p>
            <a:pPr marL="342900" indent="-342900">
              <a:spcBef>
                <a:spcPts val="1700"/>
              </a:spcBef>
              <a:buClr>
                <a:schemeClr val="accent2"/>
              </a:buClr>
              <a:buSzPct val="70000"/>
              <a:buFont typeface="Wingdings" pitchFamily="2" charset="2"/>
              <a:buChar char="v"/>
            </a:pPr>
            <a:r>
              <a:rPr lang="en-US" dirty="0" smtClean="0"/>
              <a:t>SQL Server 2005 creates a </a:t>
            </a:r>
            <a:r>
              <a:rPr lang="en-US" u="sng" dirty="0" smtClean="0"/>
              <a:t>histogram</a:t>
            </a:r>
            <a:r>
              <a:rPr lang="en-US" dirty="0" smtClean="0"/>
              <a:t> of the statistical information of an index. It gives information about the number of records in each interval, the density of records in each interval and the number of duplicate values in each interval.</a:t>
            </a:r>
          </a:p>
          <a:p>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 Statistics</a:t>
            </a:r>
            <a:endParaRPr lang="en-US" dirty="0"/>
          </a:p>
        </p:txBody>
      </p:sp>
      <p:sp>
        <p:nvSpPr>
          <p:cNvPr id="3" name="Content Placeholder 2"/>
          <p:cNvSpPr>
            <a:spLocks noGrp="1"/>
          </p:cNvSpPr>
          <p:nvPr>
            <p:ph idx="1"/>
          </p:nvPr>
        </p:nvSpPr>
        <p:spPr/>
        <p:txBody>
          <a:bodyPr/>
          <a:lstStyle/>
          <a:p>
            <a:pPr marL="342900" indent="-342900">
              <a:spcBef>
                <a:spcPts val="1700"/>
              </a:spcBef>
              <a:buClr>
                <a:schemeClr val="accent2"/>
              </a:buClr>
              <a:buSzPct val="70000"/>
              <a:buFont typeface="Wingdings" pitchFamily="2" charset="2"/>
              <a:buChar char="v"/>
              <a:defRPr/>
            </a:pPr>
            <a:r>
              <a:rPr lang="en-US" sz="2400" kern="0" dirty="0" smtClean="0"/>
              <a:t>CREATE STATICTICS</a:t>
            </a:r>
          </a:p>
          <a:p>
            <a:pPr marL="692150" lvl="1" indent="-347663">
              <a:spcBef>
                <a:spcPts val="1700"/>
              </a:spcBef>
              <a:buClr>
                <a:schemeClr val="accent1"/>
              </a:buClr>
              <a:buSzPct val="70000"/>
              <a:buFont typeface="Wingdings" pitchFamily="2" charset="2"/>
              <a:buChar char="l"/>
              <a:defRPr/>
            </a:pPr>
            <a:r>
              <a:rPr lang="en-US" sz="2400" kern="0" dirty="0" smtClean="0"/>
              <a:t>Syntax:</a:t>
            </a:r>
          </a:p>
          <a:p>
            <a:pPr marL="438912" lvl="1" indent="-320040">
              <a:lnSpc>
                <a:spcPct val="90000"/>
              </a:lnSpc>
              <a:spcBef>
                <a:spcPts val="1700"/>
              </a:spcBef>
              <a:buClr>
                <a:schemeClr val="accent1"/>
              </a:buClr>
              <a:buSzPct val="80000"/>
              <a:buNone/>
              <a:defRPr/>
            </a:pPr>
            <a:r>
              <a:rPr lang="en-US" sz="2400" dirty="0" smtClean="0">
                <a:solidFill>
                  <a:schemeClr val="accent3">
                    <a:lumMod val="75000"/>
                  </a:schemeClr>
                </a:solidFill>
                <a:latin typeface="Courier New" pitchFamily="49" charset="0"/>
                <a:cs typeface="Courier New" pitchFamily="49" charset="0"/>
              </a:rPr>
              <a:t>CREATE STATICTICS &lt;</a:t>
            </a:r>
            <a:r>
              <a:rPr lang="en-US" sz="2400" dirty="0" err="1" smtClean="0">
                <a:solidFill>
                  <a:schemeClr val="accent3">
                    <a:lumMod val="75000"/>
                  </a:schemeClr>
                </a:solidFill>
                <a:latin typeface="Courier New" pitchFamily="49" charset="0"/>
                <a:cs typeface="Courier New" pitchFamily="49" charset="0"/>
              </a:rPr>
              <a:t>statictics_name</a:t>
            </a:r>
            <a:r>
              <a:rPr lang="en-US" sz="2400" dirty="0" smtClean="0">
                <a:solidFill>
                  <a:schemeClr val="accent3">
                    <a:lumMod val="75000"/>
                  </a:schemeClr>
                </a:solidFill>
                <a:latin typeface="Courier New" pitchFamily="49" charset="0"/>
                <a:cs typeface="Courier New" pitchFamily="49" charset="0"/>
              </a:rPr>
              <a:t>&gt;</a:t>
            </a:r>
          </a:p>
          <a:p>
            <a:pPr marL="438912" lvl="1" indent="-320040">
              <a:lnSpc>
                <a:spcPct val="90000"/>
              </a:lnSpc>
              <a:spcBef>
                <a:spcPts val="1700"/>
              </a:spcBef>
              <a:buClr>
                <a:schemeClr val="accent1"/>
              </a:buClr>
              <a:buSzPct val="80000"/>
              <a:buNone/>
              <a:defRPr/>
            </a:pPr>
            <a:r>
              <a:rPr lang="en-US" sz="2400" dirty="0" smtClean="0">
                <a:solidFill>
                  <a:schemeClr val="accent3">
                    <a:lumMod val="75000"/>
                  </a:schemeClr>
                </a:solidFill>
                <a:latin typeface="Courier New" pitchFamily="49" charset="0"/>
                <a:cs typeface="Courier New" pitchFamily="49" charset="0"/>
              </a:rPr>
              <a:t>ON &lt;</a:t>
            </a:r>
            <a:r>
              <a:rPr lang="en-US" sz="2400" dirty="0" err="1" smtClean="0">
                <a:solidFill>
                  <a:schemeClr val="accent3">
                    <a:lumMod val="75000"/>
                  </a:schemeClr>
                </a:solidFill>
                <a:latin typeface="Courier New" pitchFamily="49" charset="0"/>
                <a:cs typeface="Courier New" pitchFamily="49" charset="0"/>
              </a:rPr>
              <a:t>table_name</a:t>
            </a:r>
            <a:r>
              <a:rPr lang="en-US" sz="2400" dirty="0" smtClean="0">
                <a:solidFill>
                  <a:schemeClr val="accent3">
                    <a:lumMod val="75000"/>
                  </a:schemeClr>
                </a:solidFill>
                <a:latin typeface="Courier New" pitchFamily="49" charset="0"/>
                <a:cs typeface="Courier New" pitchFamily="49" charset="0"/>
              </a:rPr>
              <a:t>&gt; (</a:t>
            </a:r>
            <a:r>
              <a:rPr lang="en-US" sz="2400" dirty="0" err="1" smtClean="0">
                <a:solidFill>
                  <a:schemeClr val="accent3">
                    <a:lumMod val="75000"/>
                  </a:schemeClr>
                </a:solidFill>
                <a:latin typeface="Courier New" pitchFamily="49" charset="0"/>
                <a:cs typeface="Courier New" pitchFamily="49" charset="0"/>
              </a:rPr>
              <a:t>column_name</a:t>
            </a:r>
            <a:r>
              <a:rPr lang="en-US" sz="2400" dirty="0" smtClean="0">
                <a:solidFill>
                  <a:schemeClr val="accent3">
                    <a:lumMod val="75000"/>
                  </a:schemeClr>
                </a:solidFill>
                <a:latin typeface="Courier New" pitchFamily="49" charset="0"/>
                <a:cs typeface="Courier New" pitchFamily="49" charset="0"/>
              </a:rPr>
              <a:t>) </a:t>
            </a:r>
          </a:p>
          <a:p>
            <a:pPr marL="692150" lvl="1" indent="-347663">
              <a:spcBef>
                <a:spcPts val="1700"/>
              </a:spcBef>
              <a:buClr>
                <a:schemeClr val="accent1"/>
              </a:buClr>
              <a:buSzPct val="70000"/>
              <a:buFont typeface="Wingdings" pitchFamily="2" charset="2"/>
              <a:buChar char="l"/>
              <a:defRPr/>
            </a:pPr>
            <a:r>
              <a:rPr lang="en-US" sz="2400" kern="0" dirty="0" smtClean="0"/>
              <a:t>Example:</a:t>
            </a:r>
          </a:p>
          <a:p>
            <a:pPr marL="438912" lvl="1" indent="-320040">
              <a:lnSpc>
                <a:spcPct val="90000"/>
              </a:lnSpc>
              <a:spcBef>
                <a:spcPts val="1700"/>
              </a:spcBef>
              <a:buClr>
                <a:schemeClr val="accent1"/>
              </a:buClr>
              <a:buSzPct val="80000"/>
              <a:buNone/>
              <a:defRPr/>
            </a:pPr>
            <a:r>
              <a:rPr lang="en-US" sz="2400" dirty="0" smtClean="0">
                <a:solidFill>
                  <a:schemeClr val="accent3">
                    <a:lumMod val="75000"/>
                  </a:schemeClr>
                </a:solidFill>
                <a:latin typeface="Courier New" pitchFamily="49" charset="0"/>
                <a:cs typeface="Courier New" pitchFamily="49" charset="0"/>
              </a:rPr>
              <a:t>CREATE STATICTICS </a:t>
            </a:r>
            <a:r>
              <a:rPr lang="en-US" sz="2400" dirty="0" err="1" smtClean="0">
                <a:solidFill>
                  <a:schemeClr val="accent3">
                    <a:lumMod val="75000"/>
                  </a:schemeClr>
                </a:solidFill>
                <a:latin typeface="Courier New" pitchFamily="49" charset="0"/>
                <a:cs typeface="Courier New" pitchFamily="49" charset="0"/>
              </a:rPr>
              <a:t>Stats_Customer</a:t>
            </a:r>
            <a:r>
              <a:rPr lang="en-US" sz="2400" dirty="0" smtClean="0">
                <a:solidFill>
                  <a:schemeClr val="accent3">
                    <a:lumMod val="75000"/>
                  </a:schemeClr>
                </a:solidFill>
                <a:latin typeface="Courier New" pitchFamily="49" charset="0"/>
                <a:cs typeface="Courier New" pitchFamily="49" charset="0"/>
              </a:rPr>
              <a:t> </a:t>
            </a:r>
          </a:p>
          <a:p>
            <a:pPr marL="438912" lvl="1" indent="-320040">
              <a:lnSpc>
                <a:spcPct val="90000"/>
              </a:lnSpc>
              <a:spcBef>
                <a:spcPts val="1700"/>
              </a:spcBef>
              <a:buClr>
                <a:schemeClr val="accent1"/>
              </a:buClr>
              <a:buSzPct val="80000"/>
              <a:buNone/>
              <a:defRPr/>
            </a:pPr>
            <a:r>
              <a:rPr lang="en-US" sz="2400" dirty="0" smtClean="0">
                <a:solidFill>
                  <a:schemeClr val="accent3">
                    <a:lumMod val="75000"/>
                  </a:schemeClr>
                </a:solidFill>
                <a:latin typeface="Courier New" pitchFamily="49" charset="0"/>
                <a:cs typeface="Courier New" pitchFamily="49" charset="0"/>
              </a:rPr>
              <a:t>ON </a:t>
            </a:r>
            <a:r>
              <a:rPr lang="en-US" sz="2400" dirty="0" err="1" smtClean="0">
                <a:solidFill>
                  <a:schemeClr val="accent3">
                    <a:lumMod val="75000"/>
                  </a:schemeClr>
                </a:solidFill>
                <a:latin typeface="Courier New" pitchFamily="49" charset="0"/>
                <a:cs typeface="Courier New" pitchFamily="49" charset="0"/>
              </a:rPr>
              <a:t>Customer_Details</a:t>
            </a:r>
            <a:r>
              <a:rPr lang="en-US" sz="2400" dirty="0" smtClean="0">
                <a:solidFill>
                  <a:schemeClr val="accent3">
                    <a:lumMod val="75000"/>
                  </a:schemeClr>
                </a:solidFill>
                <a:latin typeface="Courier New" pitchFamily="49" charset="0"/>
                <a:cs typeface="Courier New" pitchFamily="49" charset="0"/>
              </a:rPr>
              <a:t>(</a:t>
            </a:r>
            <a:r>
              <a:rPr lang="en-US" sz="2400" dirty="0" err="1" smtClean="0">
                <a:solidFill>
                  <a:schemeClr val="accent3">
                    <a:lumMod val="75000"/>
                  </a:schemeClr>
                </a:solidFill>
                <a:latin typeface="Courier New" pitchFamily="49" charset="0"/>
                <a:cs typeface="Courier New" pitchFamily="49" charset="0"/>
              </a:rPr>
              <a:t>CustID</a:t>
            </a:r>
            <a:r>
              <a:rPr lang="en-US" sz="2400" dirty="0" smtClean="0">
                <a:solidFill>
                  <a:schemeClr val="accent3">
                    <a:lumMod val="75000"/>
                  </a:schemeClr>
                </a:solidFill>
                <a:latin typeface="Courier New" pitchFamily="49" charset="0"/>
                <a:cs typeface="Courier New" pitchFamily="49" charset="0"/>
              </a:rPr>
              <a:t>)</a:t>
            </a:r>
          </a:p>
          <a:p>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fontScale="85000" lnSpcReduction="10000"/>
          </a:bodyPr>
          <a:lstStyle/>
          <a:p>
            <a:pPr marL="342900" indent="-342900">
              <a:lnSpc>
                <a:spcPct val="80000"/>
              </a:lnSpc>
              <a:spcBef>
                <a:spcPct val="20000"/>
              </a:spcBef>
              <a:buClr>
                <a:schemeClr val="accent2"/>
              </a:buClr>
              <a:buSzPct val="70000"/>
              <a:buFont typeface="Wingdings" pitchFamily="2" charset="2"/>
              <a:buChar char="v"/>
            </a:pPr>
            <a:r>
              <a:rPr lang="en-US" dirty="0" smtClean="0"/>
              <a:t>New index features: online index operations, parallel index operations and locking options. </a:t>
            </a:r>
          </a:p>
          <a:p>
            <a:pPr marL="342900" indent="-342900">
              <a:lnSpc>
                <a:spcPct val="80000"/>
              </a:lnSpc>
              <a:spcBef>
                <a:spcPct val="20000"/>
              </a:spcBef>
              <a:buClr>
                <a:schemeClr val="accent2"/>
              </a:buClr>
              <a:buSzPct val="70000"/>
              <a:buFont typeface="Wingdings" pitchFamily="2" charset="2"/>
              <a:buChar char="v"/>
            </a:pPr>
            <a:r>
              <a:rPr lang="en-US" dirty="0" smtClean="0"/>
              <a:t>The ALTER INDEX statement is used to reorganize, disable and rebuild an index. </a:t>
            </a:r>
          </a:p>
          <a:p>
            <a:pPr marL="342900" indent="-342900">
              <a:lnSpc>
                <a:spcPct val="80000"/>
              </a:lnSpc>
              <a:spcBef>
                <a:spcPct val="20000"/>
              </a:spcBef>
              <a:buClr>
                <a:schemeClr val="accent2"/>
              </a:buClr>
              <a:buSzPct val="70000"/>
              <a:buFont typeface="Wingdings" pitchFamily="2" charset="2"/>
              <a:buChar char="v"/>
            </a:pPr>
            <a:r>
              <a:rPr lang="en-US" dirty="0" smtClean="0"/>
              <a:t>SQL Server 2005 allows non-key columns to be included in non-clustered indexes and allows you to create XML indexes on the XML columns in the table.</a:t>
            </a:r>
          </a:p>
          <a:p>
            <a:pPr marL="342900" indent="-342900">
              <a:lnSpc>
                <a:spcPct val="80000"/>
              </a:lnSpc>
              <a:spcBef>
                <a:spcPct val="20000"/>
              </a:spcBef>
              <a:buClr>
                <a:schemeClr val="accent2"/>
              </a:buClr>
              <a:buSzPct val="70000"/>
              <a:buFont typeface="Wingdings" pitchFamily="2" charset="2"/>
              <a:buChar char="v"/>
            </a:pPr>
            <a:r>
              <a:rPr lang="en-US" dirty="0" smtClean="0"/>
              <a:t>The various methods to optimize indexes include reorganizing, rebuilding, disabling and dropping indexes. </a:t>
            </a:r>
          </a:p>
          <a:p>
            <a:pPr marL="342900" indent="-342900">
              <a:lnSpc>
                <a:spcPct val="80000"/>
              </a:lnSpc>
              <a:spcBef>
                <a:spcPct val="20000"/>
              </a:spcBef>
              <a:buClr>
                <a:schemeClr val="accent2"/>
              </a:buClr>
              <a:buSzPct val="70000"/>
              <a:buFont typeface="Wingdings" pitchFamily="2" charset="2"/>
              <a:buChar char="v"/>
            </a:pPr>
            <a:r>
              <a:rPr lang="en-US" dirty="0" smtClean="0"/>
              <a:t>SQL Server 2005 creates index statistics that provide information about the distribution of values in a column or a group of columns. This information is used by the query optimizer to speed up the query process.</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US" dirty="0"/>
          </a:p>
        </p:txBody>
      </p:sp>
      <p:pic>
        <p:nvPicPr>
          <p:cNvPr id="5" name="Picture 4"/>
          <p:cNvPicPr>
            <a:picLocks noChangeAspect="1" noChangeArrowheads="1"/>
          </p:cNvPicPr>
          <p:nvPr/>
        </p:nvPicPr>
        <p:blipFill>
          <a:blip r:embed="rId2"/>
          <a:srcRect/>
          <a:stretch>
            <a:fillRect/>
          </a:stretch>
        </p:blipFill>
        <p:spPr bwMode="auto">
          <a:xfrm>
            <a:off x="762000" y="2619375"/>
            <a:ext cx="3438525" cy="2790825"/>
          </a:xfrm>
          <a:prstGeom prst="rect">
            <a:avLst/>
          </a:prstGeom>
          <a:noFill/>
          <a:ln w="9525">
            <a:noFill/>
            <a:miter lim="800000"/>
            <a:headEnd/>
            <a:tailEnd/>
          </a:ln>
        </p:spPr>
      </p:pic>
      <p:pic>
        <p:nvPicPr>
          <p:cNvPr id="6" name="Picture 2"/>
          <p:cNvPicPr>
            <a:picLocks noChangeAspect="1" noChangeArrowheads="1"/>
          </p:cNvPicPr>
          <p:nvPr/>
        </p:nvPicPr>
        <p:blipFill>
          <a:blip r:embed="rId3"/>
          <a:srcRect/>
          <a:stretch>
            <a:fillRect/>
          </a:stretch>
        </p:blipFill>
        <p:spPr bwMode="auto">
          <a:xfrm>
            <a:off x="5562600" y="2667000"/>
            <a:ext cx="3295650" cy="1219200"/>
          </a:xfrm>
          <a:prstGeom prst="rect">
            <a:avLst/>
          </a:prstGeom>
          <a:noFill/>
          <a:ln w="9525">
            <a:noFill/>
            <a:miter lim="800000"/>
            <a:headEnd/>
            <a:tailEnd/>
          </a:ln>
        </p:spPr>
      </p:pic>
      <p:sp>
        <p:nvSpPr>
          <p:cNvPr id="7" name="Rectangle 6"/>
          <p:cNvSpPr/>
          <p:nvPr/>
        </p:nvSpPr>
        <p:spPr>
          <a:xfrm>
            <a:off x="6019800" y="2057400"/>
            <a:ext cx="2226122" cy="369332"/>
          </a:xfrm>
          <a:prstGeom prst="rect">
            <a:avLst/>
          </a:prstGeom>
        </p:spPr>
        <p:txBody>
          <a:bodyPr wrap="none">
            <a:spAutoFit/>
          </a:bodyPr>
          <a:lstStyle/>
          <a:p>
            <a:r>
              <a:rPr lang="en-US" dirty="0" smtClean="0"/>
              <a:t>Maintaining Indexes</a:t>
            </a:r>
            <a:endParaRPr lang="en-US" dirty="0"/>
          </a:p>
        </p:txBody>
      </p:sp>
      <p:sp>
        <p:nvSpPr>
          <p:cNvPr id="8" name="Rectangle 7"/>
          <p:cNvSpPr/>
          <p:nvPr/>
        </p:nvSpPr>
        <p:spPr>
          <a:xfrm>
            <a:off x="1447800" y="2021443"/>
            <a:ext cx="1980286" cy="369332"/>
          </a:xfrm>
          <a:prstGeom prst="rect">
            <a:avLst/>
          </a:prstGeom>
        </p:spPr>
        <p:txBody>
          <a:bodyPr wrap="none">
            <a:spAutoFit/>
          </a:bodyPr>
          <a:lstStyle/>
          <a:p>
            <a:r>
              <a:rPr lang="en-US" dirty="0" smtClean="0"/>
              <a:t>Types of Indexes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Types of Indexes</a:t>
            </a:r>
            <a:endParaRPr lang="en-US" dirty="0"/>
          </a:p>
        </p:txBody>
      </p:sp>
      <p:sp>
        <p:nvSpPr>
          <p:cNvPr id="5" name="Text Placeholder 4"/>
          <p:cNvSpPr>
            <a:spLocks noGrp="1"/>
          </p:cNvSpPr>
          <p:nvPr>
            <p:ph type="body" idx="1"/>
          </p:nvPr>
        </p:nvSpPr>
        <p:spPr/>
        <p:txBody>
          <a:bodyPr/>
          <a:lstStyle/>
          <a:p>
            <a:r>
              <a:rPr lang="en-US" dirty="0" smtClean="0"/>
              <a:t>Module 3</a:t>
            </a:r>
            <a:endParaRPr lang="en-US" dirty="0"/>
          </a:p>
        </p:txBody>
      </p:sp>
      <p:pic>
        <p:nvPicPr>
          <p:cNvPr id="6" name="Picture 5"/>
          <p:cNvPicPr>
            <a:picLocks noChangeAspect="1" noChangeArrowheads="1"/>
          </p:cNvPicPr>
          <p:nvPr/>
        </p:nvPicPr>
        <p:blipFill>
          <a:blip r:embed="rId2"/>
          <a:srcRect/>
          <a:stretch>
            <a:fillRect/>
          </a:stretch>
        </p:blipFill>
        <p:spPr bwMode="auto">
          <a:xfrm>
            <a:off x="2667000" y="3429000"/>
            <a:ext cx="3438525" cy="2790825"/>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Types of Indexes </a:t>
            </a:r>
            <a:endParaRPr lang="en-US" dirty="0"/>
          </a:p>
        </p:txBody>
      </p:sp>
      <p:sp>
        <p:nvSpPr>
          <p:cNvPr id="3" name="Content Placeholder 2"/>
          <p:cNvSpPr>
            <a:spLocks noGrp="1"/>
          </p:cNvSpPr>
          <p:nvPr>
            <p:ph idx="1"/>
          </p:nvPr>
        </p:nvSpPr>
        <p:spPr>
          <a:xfrm>
            <a:off x="2895600" y="1775191"/>
            <a:ext cx="6096000" cy="4625609"/>
          </a:xfrm>
        </p:spPr>
        <p:txBody>
          <a:bodyPr>
            <a:normAutofit/>
          </a:bodyPr>
          <a:lstStyle/>
          <a:p>
            <a:r>
              <a:rPr lang="en-US" dirty="0" smtClean="0"/>
              <a:t>Clustered index</a:t>
            </a:r>
          </a:p>
          <a:p>
            <a:pPr lvl="1"/>
            <a:r>
              <a:rPr lang="en-US" dirty="0" smtClean="0"/>
              <a:t>In case of clustered indexes, table data is physically stored in order of keys.</a:t>
            </a:r>
          </a:p>
          <a:p>
            <a:pPr lvl="1"/>
            <a:r>
              <a:rPr lang="en-US" dirty="0" smtClean="0"/>
              <a:t>There can be only one clustered index per table (</a:t>
            </a:r>
            <a:r>
              <a:rPr lang="en-US" dirty="0" smtClean="0">
                <a:solidFill>
                  <a:srgbClr val="FF0000"/>
                </a:solidFill>
              </a:rPr>
              <a:t>?</a:t>
            </a:r>
            <a:r>
              <a:rPr lang="en-US" dirty="0" smtClean="0"/>
              <a:t>)</a:t>
            </a:r>
          </a:p>
          <a:p>
            <a:pPr lvl="1"/>
            <a:r>
              <a:rPr lang="en-US" dirty="0" smtClean="0"/>
              <a:t>Clustered indexes are good for range searches.</a:t>
            </a:r>
            <a:endParaRPr lang="en-US" dirty="0"/>
          </a:p>
        </p:txBody>
      </p:sp>
      <p:pic>
        <p:nvPicPr>
          <p:cNvPr id="428034" name="Picture 2"/>
          <p:cNvPicPr>
            <a:picLocks noChangeAspect="1" noChangeArrowheads="1"/>
          </p:cNvPicPr>
          <p:nvPr/>
        </p:nvPicPr>
        <p:blipFill>
          <a:blip r:embed="rId2"/>
          <a:srcRect/>
          <a:stretch>
            <a:fillRect/>
          </a:stretch>
        </p:blipFill>
        <p:spPr bwMode="auto">
          <a:xfrm>
            <a:off x="304800" y="2133600"/>
            <a:ext cx="2548467" cy="3276600"/>
          </a:xfrm>
          <a:prstGeom prst="rect">
            <a:avLst/>
          </a:prstGeom>
          <a:noFill/>
          <a:ln w="9525">
            <a:noFill/>
            <a:miter lim="800000"/>
            <a:headEnd/>
            <a:tailEnd/>
          </a:ln>
          <a:effectLst/>
        </p:spPr>
      </p:pic>
      <p:sp>
        <p:nvSpPr>
          <p:cNvPr id="5" name="TextBox 4"/>
          <p:cNvSpPr txBox="1"/>
          <p:nvPr/>
        </p:nvSpPr>
        <p:spPr>
          <a:xfrm>
            <a:off x="0" y="6596390"/>
            <a:ext cx="5240537" cy="261610"/>
          </a:xfrm>
          <a:prstGeom prst="rect">
            <a:avLst/>
          </a:prstGeom>
          <a:noFill/>
        </p:spPr>
        <p:txBody>
          <a:bodyPr wrap="none" rtlCol="0">
            <a:spAutoFit/>
          </a:bodyPr>
          <a:lstStyle/>
          <a:p>
            <a:r>
              <a:rPr lang="en-US" sz="1100" dirty="0" smtClean="0"/>
              <a:t>http://www.techfruits.com/2008/05/clustered-index-and-nonclustered-index.html</a:t>
            </a:r>
            <a:endParaRPr lang="en-US" sz="1100" dirty="0"/>
          </a:p>
        </p:txBody>
      </p:sp>
      <p:sp>
        <p:nvSpPr>
          <p:cNvPr id="6" name="TextBox 5"/>
          <p:cNvSpPr txBox="1"/>
          <p:nvPr/>
        </p:nvSpPr>
        <p:spPr>
          <a:xfrm>
            <a:off x="5181600" y="6596390"/>
            <a:ext cx="1905000" cy="261610"/>
          </a:xfrm>
          <a:prstGeom prst="rect">
            <a:avLst/>
          </a:prstGeom>
          <a:noFill/>
        </p:spPr>
        <p:txBody>
          <a:bodyPr wrap="square" rtlCol="0">
            <a:spAutoFit/>
          </a:bodyPr>
          <a:lstStyle/>
          <a:p>
            <a:r>
              <a:rPr lang="en-US" sz="1100" dirty="0" smtClean="0"/>
              <a:t>Example in library</a:t>
            </a:r>
            <a:endParaRPr lang="en-US" sz="1100" dirty="0"/>
          </a:p>
        </p:txBody>
      </p:sp>
      <p:sp>
        <p:nvSpPr>
          <p:cNvPr id="7" name="Rectangle 6"/>
          <p:cNvSpPr/>
          <p:nvPr/>
        </p:nvSpPr>
        <p:spPr>
          <a:xfrm>
            <a:off x="228600" y="5562600"/>
            <a:ext cx="2514600" cy="600164"/>
          </a:xfrm>
          <a:prstGeom prst="rect">
            <a:avLst/>
          </a:prstGeom>
        </p:spPr>
        <p:txBody>
          <a:bodyPr wrap="square">
            <a:spAutoFit/>
          </a:bodyPr>
          <a:lstStyle/>
          <a:p>
            <a:r>
              <a:rPr lang="en-US" sz="1100" dirty="0" smtClean="0"/>
              <a:t>A library, where books are arranged in sequence of Author names in the shelves</a:t>
            </a:r>
            <a:endParaRPr lang="en-US" sz="11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Types of Indexes </a:t>
            </a:r>
            <a:endParaRPr lang="en-US" dirty="0"/>
          </a:p>
        </p:txBody>
      </p:sp>
      <p:sp>
        <p:nvSpPr>
          <p:cNvPr id="3" name="Content Placeholder 2"/>
          <p:cNvSpPr>
            <a:spLocks noGrp="1"/>
          </p:cNvSpPr>
          <p:nvPr>
            <p:ph idx="1"/>
          </p:nvPr>
        </p:nvSpPr>
        <p:spPr>
          <a:xfrm>
            <a:off x="2895600" y="1775191"/>
            <a:ext cx="6248400" cy="4625609"/>
          </a:xfrm>
        </p:spPr>
        <p:txBody>
          <a:bodyPr>
            <a:normAutofit/>
          </a:bodyPr>
          <a:lstStyle/>
          <a:p>
            <a:r>
              <a:rPr lang="en-US" dirty="0" smtClean="0"/>
              <a:t>Non-clustered Indexes</a:t>
            </a:r>
          </a:p>
          <a:p>
            <a:pPr lvl="1"/>
            <a:r>
              <a:rPr lang="en-US" dirty="0" smtClean="0"/>
              <a:t>Non-clustered index does not physically rearrange the data in the database. </a:t>
            </a:r>
            <a:r>
              <a:rPr lang="en-US" sz="2200" i="1" dirty="0" smtClean="0"/>
              <a:t>(They just create pointers pointing to physical data rows)</a:t>
            </a:r>
          </a:p>
          <a:p>
            <a:pPr lvl="1"/>
            <a:r>
              <a:rPr lang="en-US" dirty="0" smtClean="0"/>
              <a:t>There can be multiple non-clustered indexes per table. </a:t>
            </a:r>
            <a:r>
              <a:rPr lang="en-US" sz="2000" i="1" dirty="0" smtClean="0"/>
              <a:t>(SQL Server 2005 supports up to </a:t>
            </a:r>
            <a:r>
              <a:rPr lang="en-US" sz="2000" i="1" dirty="0" smtClean="0">
                <a:solidFill>
                  <a:srgbClr val="FF0000"/>
                </a:solidFill>
              </a:rPr>
              <a:t>249</a:t>
            </a:r>
            <a:r>
              <a:rPr lang="en-US" sz="2000" i="1" dirty="0" smtClean="0"/>
              <a:t> non-clustered indexes on a table)</a:t>
            </a:r>
          </a:p>
          <a:p>
            <a:pPr lvl="1"/>
            <a:r>
              <a:rPr lang="en-US" dirty="0" smtClean="0"/>
              <a:t>Non-clustered indexes are good for random searches.</a:t>
            </a:r>
          </a:p>
        </p:txBody>
      </p:sp>
      <p:pic>
        <p:nvPicPr>
          <p:cNvPr id="428034" name="Picture 2"/>
          <p:cNvPicPr>
            <a:picLocks noChangeAspect="1" noChangeArrowheads="1"/>
          </p:cNvPicPr>
          <p:nvPr/>
        </p:nvPicPr>
        <p:blipFill>
          <a:blip r:embed="rId2"/>
          <a:srcRect/>
          <a:stretch>
            <a:fillRect/>
          </a:stretch>
        </p:blipFill>
        <p:spPr bwMode="auto">
          <a:xfrm>
            <a:off x="304800" y="2133600"/>
            <a:ext cx="2548467" cy="3276600"/>
          </a:xfrm>
          <a:prstGeom prst="rect">
            <a:avLst/>
          </a:prstGeom>
          <a:noFill/>
          <a:ln w="9525">
            <a:noFill/>
            <a:miter lim="800000"/>
            <a:headEnd/>
            <a:tailEnd/>
          </a:ln>
          <a:effectLst/>
        </p:spPr>
      </p:pic>
      <p:pic>
        <p:nvPicPr>
          <p:cNvPr id="429058" name="Picture 2"/>
          <p:cNvPicPr>
            <a:picLocks noChangeAspect="1" noChangeArrowheads="1"/>
          </p:cNvPicPr>
          <p:nvPr/>
        </p:nvPicPr>
        <p:blipFill>
          <a:blip r:embed="rId3"/>
          <a:srcRect/>
          <a:stretch>
            <a:fillRect/>
          </a:stretch>
        </p:blipFill>
        <p:spPr bwMode="auto">
          <a:xfrm>
            <a:off x="1905000" y="5494020"/>
            <a:ext cx="1447800" cy="982980"/>
          </a:xfrm>
          <a:prstGeom prst="rect">
            <a:avLst/>
          </a:prstGeom>
          <a:noFill/>
          <a:ln w="9525">
            <a:noFill/>
            <a:miter lim="800000"/>
            <a:headEnd/>
            <a:tailEnd/>
          </a:ln>
          <a:effectLst/>
        </p:spPr>
      </p:pic>
      <p:sp>
        <p:nvSpPr>
          <p:cNvPr id="5" name="Rectangle 4"/>
          <p:cNvSpPr/>
          <p:nvPr/>
        </p:nvSpPr>
        <p:spPr>
          <a:xfrm>
            <a:off x="304800" y="5562600"/>
            <a:ext cx="2286000" cy="430887"/>
          </a:xfrm>
          <a:prstGeom prst="rect">
            <a:avLst/>
          </a:prstGeom>
        </p:spPr>
        <p:txBody>
          <a:bodyPr wrap="square">
            <a:spAutoFit/>
          </a:bodyPr>
          <a:lstStyle/>
          <a:p>
            <a:r>
              <a:rPr lang="en-US" sz="1100" dirty="0" smtClean="0"/>
              <a:t>What’ll happen if </a:t>
            </a:r>
            <a:r>
              <a:rPr lang="en-US" sz="1100" dirty="0"/>
              <a:t>y</a:t>
            </a:r>
            <a:r>
              <a:rPr lang="en-US" sz="1100" dirty="0" smtClean="0"/>
              <a:t>ou want to request some books by its title?</a:t>
            </a:r>
            <a:endParaRPr lang="en-US" sz="11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Characteristics of Indexes</a:t>
            </a:r>
            <a:endParaRPr lang="en-US" dirty="0"/>
          </a:p>
        </p:txBody>
      </p:sp>
      <p:sp>
        <p:nvSpPr>
          <p:cNvPr id="3" name="Content Placeholder 2"/>
          <p:cNvSpPr>
            <a:spLocks noGrp="1"/>
          </p:cNvSpPr>
          <p:nvPr>
            <p:ph idx="1"/>
          </p:nvPr>
        </p:nvSpPr>
        <p:spPr/>
        <p:txBody>
          <a:bodyPr>
            <a:normAutofit/>
          </a:bodyPr>
          <a:lstStyle/>
          <a:p>
            <a:r>
              <a:rPr lang="en-US" sz="2200" dirty="0" smtClean="0"/>
              <a:t>The characteristics of an index are based on </a:t>
            </a:r>
            <a:r>
              <a:rPr lang="en-US" sz="2800" i="1" dirty="0" smtClean="0">
                <a:solidFill>
                  <a:srgbClr val="00B0F0"/>
                </a:solidFill>
              </a:rPr>
              <a:t>the type </a:t>
            </a:r>
            <a:r>
              <a:rPr lang="en-US" sz="2000" dirty="0" smtClean="0"/>
              <a:t>and</a:t>
            </a:r>
            <a:r>
              <a:rPr lang="en-US" dirty="0" smtClean="0"/>
              <a:t> </a:t>
            </a:r>
            <a:r>
              <a:rPr lang="en-US" sz="2800" i="1" dirty="0" smtClean="0">
                <a:solidFill>
                  <a:srgbClr val="00B0F0"/>
                </a:solidFill>
              </a:rPr>
              <a:t>number of fields </a:t>
            </a:r>
            <a:r>
              <a:rPr lang="en-US" sz="2200" dirty="0" smtClean="0"/>
              <a:t>included in the index as well as </a:t>
            </a:r>
            <a:r>
              <a:rPr lang="en-US" sz="2800" i="1" dirty="0" smtClean="0">
                <a:solidFill>
                  <a:srgbClr val="00B0F0"/>
                </a:solidFill>
              </a:rPr>
              <a:t>the</a:t>
            </a:r>
            <a:r>
              <a:rPr lang="en-US" sz="2800" dirty="0" smtClean="0"/>
              <a:t> </a:t>
            </a:r>
            <a:r>
              <a:rPr lang="en-US" sz="2800" i="1" dirty="0" smtClean="0">
                <a:solidFill>
                  <a:srgbClr val="00B0F0"/>
                </a:solidFill>
              </a:rPr>
              <a:t>index options</a:t>
            </a:r>
            <a:r>
              <a:rPr lang="en-US" dirty="0" smtClean="0"/>
              <a:t> </a:t>
            </a:r>
            <a:r>
              <a:rPr lang="en-US" sz="2200" dirty="0" smtClean="0"/>
              <a:t>specified when creating the index</a:t>
            </a:r>
            <a:r>
              <a:rPr lang="en-US" dirty="0" smtClean="0"/>
              <a:t>.</a:t>
            </a:r>
          </a:p>
          <a:p>
            <a:pPr algn="just">
              <a:spcBef>
                <a:spcPts val="1700"/>
              </a:spcBef>
            </a:pPr>
            <a:r>
              <a:rPr lang="en-US" sz="2800" dirty="0" smtClean="0"/>
              <a:t>Indexes can be classified as:</a:t>
            </a:r>
          </a:p>
          <a:p>
            <a:pPr lvl="1" algn="just">
              <a:spcBef>
                <a:spcPts val="1700"/>
              </a:spcBef>
            </a:pPr>
            <a:r>
              <a:rPr lang="en-US" sz="2400" dirty="0" smtClean="0"/>
              <a:t>Unique Index</a:t>
            </a:r>
          </a:p>
          <a:p>
            <a:pPr lvl="1" algn="just">
              <a:spcBef>
                <a:spcPts val="1700"/>
              </a:spcBef>
            </a:pPr>
            <a:r>
              <a:rPr lang="en-US" sz="2400" dirty="0" smtClean="0"/>
              <a:t>Composite Index</a:t>
            </a:r>
          </a:p>
          <a:p>
            <a:pPr lvl="1" algn="just">
              <a:spcBef>
                <a:spcPts val="1700"/>
              </a:spcBef>
            </a:pPr>
            <a:r>
              <a:rPr lang="en-US" sz="2400" dirty="0" smtClean="0"/>
              <a:t>Full-Text Index</a:t>
            </a:r>
          </a:p>
          <a:p>
            <a:pPr lvl="1" algn="just">
              <a:spcBef>
                <a:spcPts val="1700"/>
              </a:spcBef>
            </a:pPr>
            <a:r>
              <a:rPr lang="en-US" sz="2400" dirty="0" smtClean="0"/>
              <a:t>XML Index</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802</TotalTime>
  <Words>2266</Words>
  <Application>Microsoft PowerPoint</Application>
  <PresentationFormat>On-screen Show (4:3)</PresentationFormat>
  <Paragraphs>256</Paragraphs>
  <Slides>44</Slides>
  <Notes>0</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Module</vt:lpstr>
      <vt:lpstr>Session 2</vt:lpstr>
      <vt:lpstr>Review</vt:lpstr>
      <vt:lpstr>Review…</vt:lpstr>
      <vt:lpstr>Review…</vt:lpstr>
      <vt:lpstr>Topics</vt:lpstr>
      <vt:lpstr>Types of Indexes</vt:lpstr>
      <vt:lpstr>Types of Indexes </vt:lpstr>
      <vt:lpstr>Types of Indexes </vt:lpstr>
      <vt:lpstr>Characteristics of Indexes</vt:lpstr>
      <vt:lpstr>Description Types of Indexes</vt:lpstr>
      <vt:lpstr>Index Design Guidelines</vt:lpstr>
      <vt:lpstr>Pragmatic Topics</vt:lpstr>
      <vt:lpstr>Creating Indexes</vt:lpstr>
      <vt:lpstr>Using “CREATE INDEX”</vt:lpstr>
      <vt:lpstr>Creating Clustered Index</vt:lpstr>
      <vt:lpstr>Creating Non-clustered Index</vt:lpstr>
      <vt:lpstr>Creating Unique Index</vt:lpstr>
      <vt:lpstr>Creating Composite Index</vt:lpstr>
      <vt:lpstr>FILLFACTOR</vt:lpstr>
      <vt:lpstr>FILLFACTOR</vt:lpstr>
      <vt:lpstr>Create Index with Fill-factor option</vt:lpstr>
      <vt:lpstr>PAD_INDEX</vt:lpstr>
      <vt:lpstr>Create Index with Pad index option</vt:lpstr>
      <vt:lpstr>Viewing INDEX Information</vt:lpstr>
      <vt:lpstr>“sp_helpindex”</vt:lpstr>
      <vt:lpstr>Summary 1</vt:lpstr>
      <vt:lpstr>Summary 1 …</vt:lpstr>
      <vt:lpstr>Maintaining Indexes</vt:lpstr>
      <vt:lpstr>Modifying an Index</vt:lpstr>
      <vt:lpstr>SQL Statements  for Online Index Operations</vt:lpstr>
      <vt:lpstr>Slide 31</vt:lpstr>
      <vt:lpstr>Parallel Index Operations</vt:lpstr>
      <vt:lpstr>The “Max Degree of Parallelism” Option</vt:lpstr>
      <vt:lpstr>The “Max Degree of Parallelism” Option</vt:lpstr>
      <vt:lpstr>Basics of Locking</vt:lpstr>
      <vt:lpstr>Indexes  with Included Columns</vt:lpstr>
      <vt:lpstr>Benefits</vt:lpstr>
      <vt:lpstr>Reorganizing an Index</vt:lpstr>
      <vt:lpstr>Rebuilding an Index</vt:lpstr>
      <vt:lpstr>Disabling an Index</vt:lpstr>
      <vt:lpstr>Dropping an Index</vt:lpstr>
      <vt:lpstr>Index Statistics</vt:lpstr>
      <vt:lpstr>Index Statistics</vt:lpstr>
      <vt:lpstr>Summary</vt:lpstr>
    </vt:vector>
  </TitlesOfParts>
  <Company>AxitDN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TuNN</dc:creator>
  <cp:lastModifiedBy>TuNN</cp:lastModifiedBy>
  <cp:revision>66</cp:revision>
  <cp:lastPrinted>1601-01-01T00:00:00Z</cp:lastPrinted>
  <dcterms:created xsi:type="dcterms:W3CDTF">2009-06-11T06:29:22Z</dcterms:created>
  <dcterms:modified xsi:type="dcterms:W3CDTF">2009-06-14T17:47:06Z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TC102037931033</vt:lpwstr>
  </property>
</Properties>
</file>