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3" r:id="rId6"/>
    <p:sldId id="264" r:id="rId7"/>
    <p:sldId id="265" r:id="rId8"/>
    <p:sldId id="266" r:id="rId9"/>
    <p:sldId id="267" r:id="rId10"/>
    <p:sldId id="300"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30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882FA8-FD97-4A26-ADA4-8EEDC5DD75E0}" type="datetimeFigureOut">
              <a:rPr lang="en-US" smtClean="0"/>
              <a:pPr/>
              <a:t>6/15/2009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0025A5-3765-4BB6-AE27-77D5E01912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p:spPr>
        <p:txBody>
          <a:bodyPr/>
          <a:lstStyle/>
          <a:p>
            <a:r>
              <a:rPr lang="en-US" smtClean="0"/>
              <a:t>ACCP2005/ Developing Enterprise Applications 2.0/ Session 1/ of 23</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FA7A9BC-7FF5-496D-A8AA-27C7B608571B}" type="datetimeFigureOut">
              <a:rPr lang="en-US" smtClean="0"/>
              <a:pPr/>
              <a:t>6/15/2009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D22E-57AF-408E-8EF1-5E236E2D1E4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7A9BC-7FF5-496D-A8AA-27C7B608571B}" type="datetimeFigureOut">
              <a:rPr lang="en-US" smtClean="0"/>
              <a:pPr/>
              <a:t>6/15/2009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D22E-57AF-408E-8EF1-5E236E2D1E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7A9BC-7FF5-496D-A8AA-27C7B608571B}" type="datetimeFigureOut">
              <a:rPr lang="en-US" smtClean="0"/>
              <a:pPr/>
              <a:t>6/15/2009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4D4D22E-57AF-408E-8EF1-5E236E2D1E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7A9BC-7FF5-496D-A8AA-27C7B608571B}" type="datetimeFigureOut">
              <a:rPr lang="en-US" smtClean="0"/>
              <a:pPr/>
              <a:t>6/15/2009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D22E-57AF-408E-8EF1-5E236E2D1E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A7A9BC-7FF5-496D-A8AA-27C7B608571B}" type="datetimeFigureOut">
              <a:rPr lang="en-US" smtClean="0"/>
              <a:pPr/>
              <a:t>6/15/2009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D22E-57AF-408E-8EF1-5E236E2D1E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A7A9BC-7FF5-496D-A8AA-27C7B608571B}" type="datetimeFigureOut">
              <a:rPr lang="en-US" smtClean="0"/>
              <a:pPr/>
              <a:t>6/15/2009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D22E-57AF-408E-8EF1-5E236E2D1E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FA7A9BC-7FF5-496D-A8AA-27C7B608571B}" type="datetimeFigureOut">
              <a:rPr lang="en-US" smtClean="0"/>
              <a:pPr/>
              <a:t>6/15/2009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4D22E-57AF-408E-8EF1-5E236E2D1E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A7A9BC-7FF5-496D-A8AA-27C7B608571B}" type="datetimeFigureOut">
              <a:rPr lang="en-US" smtClean="0"/>
              <a:pPr/>
              <a:t>6/15/2009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4D22E-57AF-408E-8EF1-5E236E2D1E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7A9BC-7FF5-496D-A8AA-27C7B608571B}" type="datetimeFigureOut">
              <a:rPr lang="en-US" smtClean="0"/>
              <a:pPr/>
              <a:t>6/15/2009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4D22E-57AF-408E-8EF1-5E236E2D1E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A7A9BC-7FF5-496D-A8AA-27C7B608571B}" type="datetimeFigureOut">
              <a:rPr lang="en-US" smtClean="0"/>
              <a:pPr/>
              <a:t>6/15/2009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D22E-57AF-408E-8EF1-5E236E2D1E4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FA7A9BC-7FF5-496D-A8AA-27C7B608571B}" type="datetimeFigureOut">
              <a:rPr lang="en-US" smtClean="0"/>
              <a:pPr/>
              <a:t>6/15/2009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4D4D22E-57AF-408E-8EF1-5E236E2D1E4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FA7A9BC-7FF5-496D-A8AA-27C7B608571B}" type="datetimeFigureOut">
              <a:rPr lang="en-US" smtClean="0"/>
              <a:pPr/>
              <a:t>6/15/2009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4D4D22E-57AF-408E-8EF1-5E236E2D1E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SQL2005_Sys_Views.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Session 3</a:t>
            </a:r>
            <a:endParaRPr lang="en-US" dirty="0"/>
          </a:p>
        </p:txBody>
      </p:sp>
      <p:sp>
        <p:nvSpPr>
          <p:cNvPr id="2" name="Subtitle 1"/>
          <p:cNvSpPr>
            <a:spLocks noGrp="1"/>
          </p:cNvSpPr>
          <p:nvPr>
            <p:ph type="subTitle" idx="1"/>
          </p:nvPr>
        </p:nvSpPr>
        <p:spPr/>
        <p:txBody>
          <a:bodyPr/>
          <a:lstStyle/>
          <a:p>
            <a:r>
              <a:rPr lang="en-US" b="1" dirty="0" smtClean="0"/>
              <a:t>Working with SQL Server Database Objects</a:t>
            </a:r>
            <a:endParaRPr lang="en-US" dirty="0" smtClean="0"/>
          </a:p>
        </p:txBody>
      </p:sp>
      <p:sp>
        <p:nvSpPr>
          <p:cNvPr id="4" name="TextBox 3"/>
          <p:cNvSpPr txBox="1"/>
          <p:nvPr/>
        </p:nvSpPr>
        <p:spPr>
          <a:xfrm>
            <a:off x="6477000" y="4736068"/>
            <a:ext cx="3200400" cy="369332"/>
          </a:xfrm>
          <a:prstGeom prst="rect">
            <a:avLst/>
          </a:prstGeom>
          <a:noFill/>
        </p:spPr>
        <p:txBody>
          <a:bodyPr wrap="square" rtlCol="0">
            <a:spAutoFit/>
          </a:bodyPr>
          <a:lstStyle/>
          <a:p>
            <a:r>
              <a:rPr lang="en-US" dirty="0" smtClean="0">
                <a:solidFill>
                  <a:schemeClr val="tx1">
                    <a:lumMod val="65000"/>
                  </a:schemeClr>
                </a:solidFill>
              </a:rPr>
              <a:t>Faculty: Nguyen Ngoc </a:t>
            </a:r>
            <a:r>
              <a:rPr lang="en-US" dirty="0" err="1" smtClean="0">
                <a:solidFill>
                  <a:schemeClr val="tx1">
                    <a:lumMod val="65000"/>
                  </a:schemeClr>
                </a:solidFill>
              </a:rPr>
              <a:t>Tu</a:t>
            </a:r>
            <a:endParaRPr lang="en-US" dirty="0">
              <a:solidFill>
                <a:schemeClr val="tx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Views - 3</a:t>
            </a:r>
            <a:endParaRPr lang="en-US" dirty="0"/>
          </a:p>
        </p:txBody>
      </p:sp>
      <p:pic>
        <p:nvPicPr>
          <p:cNvPr id="3074" name="Picture 2"/>
          <p:cNvPicPr>
            <a:picLocks noChangeAspect="1" noChangeArrowheads="1"/>
          </p:cNvPicPr>
          <p:nvPr/>
        </p:nvPicPr>
        <p:blipFill>
          <a:blip r:embed="rId2"/>
          <a:srcRect/>
          <a:stretch>
            <a:fillRect/>
          </a:stretch>
        </p:blipFill>
        <p:spPr bwMode="auto">
          <a:xfrm>
            <a:off x="838200" y="2362200"/>
            <a:ext cx="4095750" cy="3143250"/>
          </a:xfrm>
          <a:prstGeom prst="rect">
            <a:avLst/>
          </a:prstGeom>
          <a:noFill/>
          <a:ln w="9525">
            <a:noFill/>
            <a:miter lim="800000"/>
            <a:headEnd/>
            <a:tailEnd/>
          </a:ln>
          <a:effectLst/>
        </p:spPr>
      </p:pic>
      <p:sp>
        <p:nvSpPr>
          <p:cNvPr id="5" name="Rectangle 4"/>
          <p:cNvSpPr/>
          <p:nvPr/>
        </p:nvSpPr>
        <p:spPr>
          <a:xfrm>
            <a:off x="6019800" y="3810000"/>
            <a:ext cx="1845633" cy="369332"/>
          </a:xfrm>
          <a:prstGeom prst="rect">
            <a:avLst/>
          </a:prstGeom>
        </p:spPr>
        <p:txBody>
          <a:bodyPr wrap="none">
            <a:spAutoFit/>
          </a:bodyPr>
          <a:lstStyle/>
          <a:p>
            <a:r>
              <a:rPr lang="en-US" b="1" dirty="0" smtClean="0"/>
              <a:t>Partitioned View</a:t>
            </a:r>
            <a:endParaRPr lang="en-US" dirty="0"/>
          </a:p>
        </p:txBody>
      </p:sp>
      <p:sp>
        <p:nvSpPr>
          <p:cNvPr id="6" name="Rectangle 5"/>
          <p:cNvSpPr/>
          <p:nvPr/>
        </p:nvSpPr>
        <p:spPr>
          <a:xfrm>
            <a:off x="0" y="6581001"/>
            <a:ext cx="8839200" cy="276999"/>
          </a:xfrm>
          <a:prstGeom prst="rect">
            <a:avLst/>
          </a:prstGeom>
        </p:spPr>
        <p:txBody>
          <a:bodyPr wrap="square">
            <a:spAutoFit/>
          </a:bodyPr>
          <a:lstStyle/>
          <a:p>
            <a:r>
              <a:rPr lang="en-US" sz="1200" dirty="0" smtClean="0"/>
              <a:t>Image resource://www.sqlskills.com/resources/Whitepapers/Partitioning%20in%20SQL%20Server%202005%20Beta%20II.htm</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Advantages of Views – 1  </a:t>
            </a:r>
          </a:p>
        </p:txBody>
      </p:sp>
      <p:sp>
        <p:nvSpPr>
          <p:cNvPr id="11267" name="Rectangle 3"/>
          <p:cNvSpPr>
            <a:spLocks noGrp="1" noChangeArrowheads="1"/>
          </p:cNvSpPr>
          <p:nvPr>
            <p:ph type="body" idx="1"/>
          </p:nvPr>
        </p:nvSpPr>
        <p:spPr>
          <a:noFill/>
        </p:spPr>
        <p:txBody>
          <a:bodyPr/>
          <a:lstStyle/>
          <a:p>
            <a:pPr eaLnBrk="1" hangingPunct="1"/>
            <a:r>
              <a:rPr lang="en-US" sz="2800" dirty="0" smtClean="0"/>
              <a:t>Views provide a personalized image of selected parts of a table. There are multiple advantages of views.</a:t>
            </a:r>
          </a:p>
          <a:p>
            <a:pPr lvl="1" algn="just" eaLnBrk="1" hangingPunct="1">
              <a:spcBef>
                <a:spcPts val="1700"/>
              </a:spcBef>
            </a:pPr>
            <a:r>
              <a:rPr lang="en-US" sz="2400" dirty="0" smtClean="0">
                <a:solidFill>
                  <a:srgbClr val="00B0F0"/>
                </a:solidFill>
              </a:rPr>
              <a:t>Security through Personalized Access</a:t>
            </a:r>
            <a:r>
              <a:rPr lang="en-US" sz="2400" dirty="0" smtClean="0"/>
              <a:t>: Views provide a data access system through which users can be allowed to access specific data columns. </a:t>
            </a:r>
          </a:p>
          <a:p>
            <a:pPr lvl="1" algn="just" eaLnBrk="1" hangingPunct="1">
              <a:spcBef>
                <a:spcPts val="1700"/>
              </a:spcBef>
            </a:pPr>
            <a:r>
              <a:rPr lang="en-US" sz="2400" dirty="0" smtClean="0">
                <a:solidFill>
                  <a:srgbClr val="00B0F0"/>
                </a:solidFill>
              </a:rPr>
              <a:t>Customized Display of Data</a:t>
            </a:r>
            <a:r>
              <a:rPr lang="en-US" sz="2400" dirty="0" smtClean="0"/>
              <a:t>: Using views, data derived from the same source can be viewed differently by different users depending on individual viewing requirements.</a:t>
            </a:r>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Advantages of Views – 2  </a:t>
            </a:r>
          </a:p>
        </p:txBody>
      </p:sp>
      <p:sp>
        <p:nvSpPr>
          <p:cNvPr id="12291" name="Rectangle 3"/>
          <p:cNvSpPr>
            <a:spLocks noGrp="1" noChangeArrowheads="1"/>
          </p:cNvSpPr>
          <p:nvPr>
            <p:ph type="body" idx="1"/>
          </p:nvPr>
        </p:nvSpPr>
        <p:spPr>
          <a:noFill/>
        </p:spPr>
        <p:txBody>
          <a:bodyPr/>
          <a:lstStyle/>
          <a:p>
            <a:pPr lvl="1" eaLnBrk="1" hangingPunct="1"/>
            <a:r>
              <a:rPr lang="en-US" sz="2400" dirty="0" smtClean="0">
                <a:solidFill>
                  <a:srgbClr val="00B0F0"/>
                </a:solidFill>
              </a:rPr>
              <a:t>Merger of Data from Multiple Tables or Views</a:t>
            </a:r>
            <a:r>
              <a:rPr lang="en-US" sz="2400" dirty="0" smtClean="0"/>
              <a:t>: Views can merge columns from multiple tables and other views and display them together as if coming from a single table.</a:t>
            </a:r>
          </a:p>
          <a:p>
            <a:pPr lvl="1" algn="just" eaLnBrk="1" hangingPunct="1">
              <a:spcBef>
                <a:spcPts val="1700"/>
              </a:spcBef>
            </a:pPr>
            <a:r>
              <a:rPr lang="en-US" sz="2400" dirty="0" smtClean="0">
                <a:solidFill>
                  <a:srgbClr val="00B0F0"/>
                </a:solidFill>
              </a:rPr>
              <a:t>Operations on Records</a:t>
            </a:r>
            <a:r>
              <a:rPr lang="en-US" sz="2400" dirty="0" smtClean="0"/>
              <a:t>: Views can be used to update tables provided all the important columns of the table are contained in the view. </a:t>
            </a:r>
          </a:p>
          <a:p>
            <a:pPr lvl="1" algn="just" eaLnBrk="1" hangingPunct="1">
              <a:spcBef>
                <a:spcPts val="1700"/>
              </a:spcBef>
            </a:pPr>
            <a:r>
              <a:rPr lang="en-US" sz="2400" dirty="0" smtClean="0">
                <a:solidFill>
                  <a:srgbClr val="00B0F0"/>
                </a:solidFill>
              </a:rPr>
              <a:t>Integrity Constraint Checks</a:t>
            </a:r>
            <a:r>
              <a:rPr lang="en-US" sz="2400" dirty="0" smtClean="0"/>
              <a:t>: If data is added or modified through a view, SQL Server automatically checks the data to ensure that it meets the data integrity constraints for the respective columns.</a:t>
            </a:r>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System Views  </a:t>
            </a:r>
          </a:p>
        </p:txBody>
      </p:sp>
      <p:sp>
        <p:nvSpPr>
          <p:cNvPr id="13315" name="Rectangle 3"/>
          <p:cNvSpPr>
            <a:spLocks noGrp="1" noChangeArrowheads="1"/>
          </p:cNvSpPr>
          <p:nvPr>
            <p:ph type="body" idx="1"/>
          </p:nvPr>
        </p:nvSpPr>
        <p:spPr>
          <a:xfrm>
            <a:off x="457200" y="1775191"/>
            <a:ext cx="8229600" cy="4168409"/>
          </a:xfrm>
          <a:noFill/>
        </p:spPr>
        <p:txBody>
          <a:bodyPr/>
          <a:lstStyle/>
          <a:p>
            <a:pPr eaLnBrk="1" hangingPunct="1"/>
            <a:r>
              <a:rPr lang="en-US" sz="2400" dirty="0" smtClean="0"/>
              <a:t>The properties of an object such as a table or a view are stored in special system tables. These properties are referred to as </a:t>
            </a:r>
            <a:r>
              <a:rPr lang="en-US" sz="2400" i="1" dirty="0" smtClean="0"/>
              <a:t>metadata</a:t>
            </a:r>
            <a:r>
              <a:rPr lang="en-US" sz="2400" dirty="0" smtClean="0"/>
              <a:t>. All SQL objects produce </a:t>
            </a:r>
            <a:r>
              <a:rPr lang="en-US" sz="2400" i="1" dirty="0" smtClean="0"/>
              <a:t>metadata</a:t>
            </a:r>
            <a:r>
              <a:rPr lang="en-US" sz="2400" dirty="0" smtClean="0"/>
              <a:t>.</a:t>
            </a:r>
          </a:p>
          <a:p>
            <a:pPr algn="just" eaLnBrk="1" hangingPunct="1">
              <a:spcBef>
                <a:spcPts val="1700"/>
              </a:spcBef>
            </a:pPr>
            <a:r>
              <a:rPr lang="en-US" sz="2400" dirty="0" smtClean="0"/>
              <a:t>This </a:t>
            </a:r>
            <a:r>
              <a:rPr lang="en-US" sz="2400" i="1" dirty="0" smtClean="0"/>
              <a:t>metadata </a:t>
            </a:r>
            <a:r>
              <a:rPr lang="en-US" sz="2400" dirty="0" smtClean="0"/>
              <a:t>can be</a:t>
            </a:r>
            <a:r>
              <a:rPr lang="en-US" sz="2400" i="1" dirty="0" smtClean="0"/>
              <a:t> </a:t>
            </a:r>
            <a:r>
              <a:rPr lang="en-US" sz="2400" dirty="0" smtClean="0"/>
              <a:t>viewed using system views, which are predefined views of SQL Server 2005.</a:t>
            </a:r>
          </a:p>
          <a:p>
            <a:pPr algn="just" eaLnBrk="1" hangingPunct="1">
              <a:spcBef>
                <a:spcPts val="1700"/>
              </a:spcBef>
            </a:pPr>
            <a:r>
              <a:rPr lang="en-US" sz="2400" dirty="0" smtClean="0"/>
              <a:t>There are 230 different system views and these are automatically inserted into the user created database. These views are grouped into several different schemas (sub-databases).</a:t>
            </a:r>
          </a:p>
          <a:p>
            <a:pPr algn="just" eaLnBrk="1" hangingPunct="1">
              <a:spcBef>
                <a:spcPts val="1700"/>
              </a:spcBef>
            </a:pPr>
            <a:endParaRPr lang="en-US" sz="2400" dirty="0" smtClean="0"/>
          </a:p>
          <a:p>
            <a:pPr algn="just" eaLnBrk="1" hangingPunct="1">
              <a:spcBef>
                <a:spcPts val="1700"/>
              </a:spcBef>
            </a:pPr>
            <a:endParaRPr lang="en-US" sz="2200" dirty="0" smtClean="0">
              <a:solidFill>
                <a:schemeClr val="accent3">
                  <a:lumMod val="75000"/>
                </a:schemeClr>
              </a:solidFill>
              <a:latin typeface="Courier New" pitchFamily="49" charset="0"/>
              <a:cs typeface="Courier New" pitchFamily="49" charset="0"/>
            </a:endParaRPr>
          </a:p>
          <a:p>
            <a:pPr algn="just" eaLnBrk="1" hangingPunct="1">
              <a:spcBef>
                <a:spcPts val="1700"/>
              </a:spcBef>
            </a:pPr>
            <a:endParaRPr lang="en-US" sz="2400" dirty="0" smtClean="0"/>
          </a:p>
          <a:p>
            <a:pPr algn="just" eaLnBrk="1" hangingPunct="1">
              <a:spcBef>
                <a:spcPts val="1700"/>
              </a:spcBef>
            </a:pPr>
            <a:endParaRPr lang="en-US" sz="2400" dirty="0" smtClean="0"/>
          </a:p>
        </p:txBody>
      </p:sp>
      <p:sp>
        <p:nvSpPr>
          <p:cNvPr id="5" name="Striped Right Arrow 4">
            <a:hlinkClick r:id="rId2" action="ppaction://hlinkfile"/>
          </p:cNvPr>
          <p:cNvSpPr/>
          <p:nvPr/>
        </p:nvSpPr>
        <p:spPr>
          <a:xfrm rot="19171366">
            <a:off x="8382000" y="6324600"/>
            <a:ext cx="457200" cy="304800"/>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Creating Views – 1 </a:t>
            </a:r>
          </a:p>
        </p:txBody>
      </p:sp>
      <p:sp>
        <p:nvSpPr>
          <p:cNvPr id="14339" name="Rectangle 3"/>
          <p:cNvSpPr>
            <a:spLocks noGrp="1" noChangeArrowheads="1"/>
          </p:cNvSpPr>
          <p:nvPr>
            <p:ph type="body" idx="1"/>
          </p:nvPr>
        </p:nvSpPr>
        <p:spPr>
          <a:noFill/>
        </p:spPr>
        <p:txBody>
          <a:bodyPr/>
          <a:lstStyle/>
          <a:p>
            <a:pPr algn="just" eaLnBrk="1" hangingPunct="1">
              <a:spcBef>
                <a:spcPts val="1700"/>
              </a:spcBef>
            </a:pPr>
            <a:r>
              <a:rPr lang="en-US" sz="3200" smtClean="0"/>
              <a:t>A user can create a view using columns from tables or other views only if the user has permission to access these objects.</a:t>
            </a:r>
          </a:p>
          <a:p>
            <a:pPr algn="just" eaLnBrk="1" hangingPunct="1">
              <a:spcBef>
                <a:spcPts val="1700"/>
              </a:spcBef>
            </a:pPr>
            <a:r>
              <a:rPr lang="en-US" sz="3200" smtClean="0"/>
              <a:t>A view is created using the CREATE VIEW statement and it can be created only in the current database.</a:t>
            </a:r>
          </a:p>
          <a:p>
            <a:pPr algn="just" eaLnBrk="1" hangingPunct="1">
              <a:spcBef>
                <a:spcPts val="1700"/>
              </a:spcBef>
            </a:pPr>
            <a:r>
              <a:rPr lang="en-US" sz="3200" smtClean="0"/>
              <a:t>A view can have a maximum of 1024 columns.</a:t>
            </a:r>
          </a:p>
          <a:p>
            <a:pPr algn="just" eaLnBrk="1" hangingPunct="1">
              <a:spcBef>
                <a:spcPts val="1700"/>
              </a:spcBef>
              <a:buFont typeface="Wingdings" pitchFamily="2" charset="2"/>
              <a:buNone/>
            </a:pPr>
            <a:endParaRPr lang="en-US" sz="3200" smtClean="0"/>
          </a:p>
          <a:p>
            <a:pPr algn="just" eaLnBrk="1" hangingPunct="1">
              <a:spcBef>
                <a:spcPts val="1700"/>
              </a:spcBef>
            </a:pPr>
            <a:endParaRPr lang="en-US" sz="3200" smtClean="0"/>
          </a:p>
          <a:p>
            <a:pPr algn="just" eaLnBrk="1" hangingPunct="1">
              <a:spcBef>
                <a:spcPts val="1700"/>
              </a:spcBef>
            </a:pPr>
            <a:endParaRPr lang="en-US" sz="3200" smtClean="0"/>
          </a:p>
          <a:p>
            <a:pPr algn="just" eaLnBrk="1" hangingPunct="1">
              <a:spcBef>
                <a:spcPts val="1700"/>
              </a:spcBef>
            </a:pPr>
            <a:endParaRPr lang="en-US" sz="3200" smtClean="0"/>
          </a:p>
          <a:p>
            <a:pPr algn="just" eaLnBrk="1" hangingPunct="1">
              <a:spcBef>
                <a:spcPts val="1700"/>
              </a:spcBef>
            </a:pPr>
            <a:endParaRPr lang="en-US" sz="3200" smtClean="0"/>
          </a:p>
          <a:p>
            <a:pPr algn="just" eaLnBrk="1" hangingPunct="1">
              <a:spcBef>
                <a:spcPts val="1700"/>
              </a:spcBef>
            </a:pPr>
            <a:endParaRPr lang="en-US" sz="4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Creating Views – 2 </a:t>
            </a:r>
          </a:p>
        </p:txBody>
      </p:sp>
      <p:sp>
        <p:nvSpPr>
          <p:cNvPr id="15363" name="Rectangle 3"/>
          <p:cNvSpPr>
            <a:spLocks noGrp="1" noChangeArrowheads="1"/>
          </p:cNvSpPr>
          <p:nvPr>
            <p:ph type="body" idx="1"/>
          </p:nvPr>
        </p:nvSpPr>
        <p:spPr>
          <a:noFill/>
        </p:spPr>
        <p:txBody>
          <a:bodyPr>
            <a:normAutofit fontScale="92500" lnSpcReduction="20000"/>
          </a:bodyPr>
          <a:lstStyle/>
          <a:p>
            <a:pPr algn="just" eaLnBrk="1" hangingPunct="1">
              <a:lnSpc>
                <a:spcPct val="80000"/>
              </a:lnSpc>
              <a:spcBef>
                <a:spcPts val="1700"/>
              </a:spcBef>
            </a:pPr>
            <a:r>
              <a:rPr lang="en-US" sz="1800" dirty="0" smtClean="0"/>
              <a:t>Syntax:</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VIEW &lt;</a:t>
            </a:r>
            <a:r>
              <a:rPr lang="en-US" sz="2200" dirty="0" err="1" smtClean="0">
                <a:solidFill>
                  <a:schemeClr val="accent3">
                    <a:lumMod val="75000"/>
                  </a:schemeClr>
                </a:solidFill>
                <a:latin typeface="Courier New" pitchFamily="49" charset="0"/>
                <a:cs typeface="Courier New" pitchFamily="49" charset="0"/>
              </a:rPr>
              <a:t>view_name</a:t>
            </a:r>
            <a:r>
              <a:rPr lang="en-US" sz="2200" dirty="0" smtClean="0">
                <a:solidFill>
                  <a:schemeClr val="accent3">
                    <a:lumMod val="75000"/>
                  </a:schemeClr>
                </a:solidFill>
                <a:latin typeface="Courier New" pitchFamily="49" charset="0"/>
                <a:cs typeface="Courier New" pitchFamily="49" charset="0"/>
              </a:rPr>
              <a:t>&gt;</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 &lt;</a:t>
            </a:r>
            <a:r>
              <a:rPr lang="en-US" sz="2200" dirty="0" err="1" smtClean="0">
                <a:solidFill>
                  <a:schemeClr val="accent3">
                    <a:lumMod val="75000"/>
                  </a:schemeClr>
                </a:solidFill>
                <a:latin typeface="Courier New" pitchFamily="49" charset="0"/>
                <a:cs typeface="Courier New" pitchFamily="49" charset="0"/>
              </a:rPr>
              <a:t>select_statement</a:t>
            </a:r>
            <a:r>
              <a:rPr lang="en-US" sz="2200" dirty="0" smtClean="0">
                <a:solidFill>
                  <a:schemeClr val="accent3">
                    <a:lumMod val="75000"/>
                  </a:schemeClr>
                </a:solidFill>
                <a:latin typeface="Courier New" pitchFamily="49" charset="0"/>
                <a:cs typeface="Courier New" pitchFamily="49" charset="0"/>
              </a:rPr>
              <a:t>&gt;</a:t>
            </a:r>
          </a:p>
          <a:p>
            <a:pPr algn="just" eaLnBrk="1" hangingPunct="1">
              <a:lnSpc>
                <a:spcPct val="80000"/>
              </a:lnSpc>
              <a:spcBef>
                <a:spcPts val="1700"/>
              </a:spcBef>
              <a:buFont typeface="Wingdings" pitchFamily="2" charset="2"/>
              <a:buNone/>
            </a:pPr>
            <a:r>
              <a:rPr lang="en-US" sz="1800" dirty="0" smtClean="0"/>
              <a:t>where </a:t>
            </a:r>
          </a:p>
          <a:p>
            <a:pPr lvl="1" algn="just" eaLnBrk="1" hangingPunct="1">
              <a:lnSpc>
                <a:spcPct val="80000"/>
              </a:lnSpc>
              <a:spcBef>
                <a:spcPts val="1700"/>
              </a:spcBef>
            </a:pPr>
            <a:r>
              <a:rPr lang="en-US" sz="1600" dirty="0" err="1" smtClean="0"/>
              <a:t>select_statement</a:t>
            </a:r>
            <a:r>
              <a:rPr lang="en-US" sz="1600" dirty="0" smtClean="0"/>
              <a:t>: specifies the SELECT  statement that defines the view.</a:t>
            </a:r>
          </a:p>
          <a:p>
            <a:pPr algn="just" eaLnBrk="1" hangingPunct="1">
              <a:lnSpc>
                <a:spcPct val="80000"/>
              </a:lnSpc>
              <a:spcBef>
                <a:spcPts val="1700"/>
              </a:spcBef>
            </a:pPr>
            <a:r>
              <a:rPr lang="en-US" sz="1800" dirty="0" smtClean="0"/>
              <a:t>Example: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VIEW </a:t>
            </a:r>
            <a:r>
              <a:rPr lang="en-US" sz="2200" dirty="0" err="1" smtClean="0">
                <a:solidFill>
                  <a:schemeClr val="accent3">
                    <a:lumMod val="75000"/>
                  </a:schemeClr>
                </a:solidFill>
                <a:latin typeface="Courier New" pitchFamily="49" charset="0"/>
                <a:cs typeface="Courier New" pitchFamily="49" charset="0"/>
              </a:rPr>
              <a:t>Salary_Details</a:t>
            </a:r>
            <a:r>
              <a:rPr lang="en-US" sz="2200" dirty="0" smtClean="0">
                <a:solidFill>
                  <a:schemeClr val="accent3">
                    <a:lumMod val="75000"/>
                  </a:schemeClr>
                </a:solidFill>
                <a:latin typeface="Courier New" pitchFamily="49" charset="0"/>
                <a:cs typeface="Courier New" pitchFamily="49" charset="0"/>
              </a:rPr>
              <a:t> AS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SELECT </a:t>
            </a:r>
            <a:r>
              <a:rPr lang="en-US" sz="2200" dirty="0" err="1" smtClean="0">
                <a:solidFill>
                  <a:schemeClr val="accent3">
                    <a:lumMod val="75000"/>
                  </a:schemeClr>
                </a:solidFill>
                <a:latin typeface="Courier New" pitchFamily="49" charset="0"/>
                <a:cs typeface="Courier New" pitchFamily="49" charset="0"/>
              </a:rPr>
              <a:t>EmpID</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FirstName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LastName</a:t>
            </a:r>
            <a:r>
              <a:rPr lang="en-US" sz="2200" dirty="0" smtClean="0">
                <a:solidFill>
                  <a:schemeClr val="accent3">
                    <a:lumMod val="75000"/>
                  </a:schemeClr>
                </a:solidFill>
                <a:latin typeface="Courier New" pitchFamily="49" charset="0"/>
                <a:cs typeface="Courier New" pitchFamily="49" charset="0"/>
              </a:rPr>
              <a:t>, Salary</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FROM </a:t>
            </a:r>
            <a:r>
              <a:rPr lang="en-US" sz="2200" dirty="0" err="1" smtClean="0">
                <a:solidFill>
                  <a:schemeClr val="accent3">
                    <a:lumMod val="75000"/>
                  </a:schemeClr>
                </a:solidFill>
                <a:latin typeface="Courier New" pitchFamily="49" charset="0"/>
                <a:cs typeface="Courier New" pitchFamily="49" charset="0"/>
              </a:rPr>
              <a:t>Employee_Details</a:t>
            </a:r>
            <a:endParaRPr lang="en-US" sz="2200" dirty="0" smtClean="0">
              <a:solidFill>
                <a:schemeClr val="accent3">
                  <a:lumMod val="75000"/>
                </a:schemeClr>
              </a:solidFill>
              <a:latin typeface="Courier New" pitchFamily="49" charset="0"/>
              <a:cs typeface="Courier New" pitchFamily="49" charset="0"/>
            </a:endParaRPr>
          </a:p>
          <a:p>
            <a:pPr algn="just" eaLnBrk="1" hangingPunct="1">
              <a:lnSpc>
                <a:spcPct val="80000"/>
              </a:lnSpc>
              <a:spcBef>
                <a:spcPts val="1700"/>
              </a:spcBef>
              <a:buFont typeface="Wingdings" pitchFamily="2" charset="2"/>
              <a:buNone/>
            </a:pPr>
            <a:r>
              <a:rPr lang="en-US" sz="1800" dirty="0" smtClean="0"/>
              <a:t>To display the details of the </a:t>
            </a:r>
            <a:r>
              <a:rPr lang="en-US" sz="1800" dirty="0" err="1" smtClean="0"/>
              <a:t>Salary_Details</a:t>
            </a:r>
            <a:r>
              <a:rPr lang="en-US" sz="1800" dirty="0" smtClean="0"/>
              <a:t> view</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SELECT * FROM </a:t>
            </a:r>
            <a:r>
              <a:rPr lang="en-US" sz="2400" dirty="0" err="1" smtClean="0">
                <a:solidFill>
                  <a:schemeClr val="accent3">
                    <a:lumMod val="75000"/>
                  </a:schemeClr>
                </a:solidFill>
                <a:latin typeface="Courier New" pitchFamily="49" charset="0"/>
                <a:cs typeface="Courier New" pitchFamily="49" charset="0"/>
              </a:rPr>
              <a:t>Salary_Details</a:t>
            </a:r>
            <a:endParaRPr lang="en-US" sz="2400" dirty="0" smtClean="0">
              <a:solidFill>
                <a:schemeClr val="accent3">
                  <a:lumMod val="75000"/>
                </a:schemeClr>
              </a:solidFill>
              <a:latin typeface="Courier New" pitchFamily="49" charset="0"/>
              <a:cs typeface="Courier New" pitchFamily="49" charset="0"/>
            </a:endParaRPr>
          </a:p>
          <a:p>
            <a:pPr algn="just" eaLnBrk="1" hangingPunct="1">
              <a:lnSpc>
                <a:spcPct val="80000"/>
              </a:lnSpc>
              <a:spcBef>
                <a:spcPts val="1700"/>
              </a:spcBef>
            </a:pPr>
            <a:endParaRPr lang="en-US" sz="1800" dirty="0" smtClean="0"/>
          </a:p>
          <a:p>
            <a:pPr algn="just" eaLnBrk="1" hangingPunct="1">
              <a:lnSpc>
                <a:spcPct val="80000"/>
              </a:lnSpc>
              <a:spcBef>
                <a:spcPts val="1700"/>
              </a:spcBef>
            </a:pPr>
            <a:endParaRPr lang="en-US" sz="1800" dirty="0" smtClean="0"/>
          </a:p>
          <a:p>
            <a:pPr algn="just" eaLnBrk="1" hangingPunct="1">
              <a:lnSpc>
                <a:spcPct val="80000"/>
              </a:lnSpc>
              <a:spcBef>
                <a:spcPts val="1700"/>
              </a:spcBef>
            </a:pPr>
            <a:endParaRPr lang="en-US" sz="1800" dirty="0" smtClean="0"/>
          </a:p>
          <a:p>
            <a:pPr algn="just" eaLnBrk="1" hangingPunct="1">
              <a:lnSpc>
                <a:spcPct val="80000"/>
              </a:lnSpc>
              <a:spcBef>
                <a:spcPts val="1700"/>
              </a:spcBef>
            </a:pPr>
            <a:endParaRPr lang="en-US" sz="1800" dirty="0" smtClean="0"/>
          </a:p>
          <a:p>
            <a:pPr algn="just" eaLnBrk="1" hangingPunct="1">
              <a:lnSpc>
                <a:spcPct val="80000"/>
              </a:lnSpc>
              <a:spcBef>
                <a:spcPts val="1700"/>
              </a:spcBef>
            </a:pP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Permission </a:t>
            </a:r>
          </a:p>
        </p:txBody>
      </p:sp>
      <p:sp>
        <p:nvSpPr>
          <p:cNvPr id="16387" name="Rectangle 3"/>
          <p:cNvSpPr>
            <a:spLocks noGrp="1" noChangeArrowheads="1"/>
          </p:cNvSpPr>
          <p:nvPr>
            <p:ph type="body" idx="1"/>
          </p:nvPr>
        </p:nvSpPr>
        <p:spPr>
          <a:noFill/>
        </p:spPr>
        <p:txBody>
          <a:bodyPr/>
          <a:lstStyle/>
          <a:p>
            <a:pPr algn="just" eaLnBrk="1" hangingPunct="1">
              <a:spcBef>
                <a:spcPts val="1700"/>
              </a:spcBef>
            </a:pPr>
            <a:r>
              <a:rPr lang="en-US" sz="2800" smtClean="0"/>
              <a:t>To execute the CREATE VIEW statement, the user must be a member of the system administrators (</a:t>
            </a:r>
            <a:r>
              <a:rPr lang="en-US" sz="2800" i="1" smtClean="0"/>
              <a:t>sysadmin</a:t>
            </a:r>
            <a:r>
              <a:rPr lang="en-US" sz="2800" smtClean="0"/>
              <a:t>) role, database owner (</a:t>
            </a:r>
            <a:r>
              <a:rPr lang="en-US" sz="2800" i="1" smtClean="0"/>
              <a:t>db_owner</a:t>
            </a:r>
            <a:r>
              <a:rPr lang="en-US" sz="2800" smtClean="0"/>
              <a:t>), the data definition language administrator (</a:t>
            </a:r>
            <a:r>
              <a:rPr lang="en-US" sz="2800" i="1" smtClean="0"/>
              <a:t>db_ddladmin</a:t>
            </a:r>
            <a:r>
              <a:rPr lang="en-US" sz="2800" smtClean="0"/>
              <a:t>) or the user must have the CREATE VIEW permission.</a:t>
            </a:r>
          </a:p>
          <a:p>
            <a:pPr algn="just" eaLnBrk="1" hangingPunct="1">
              <a:spcBef>
                <a:spcPts val="1700"/>
              </a:spcBef>
            </a:pPr>
            <a:r>
              <a:rPr lang="en-US" sz="2800" smtClean="0"/>
              <a:t>Also, the user should have the SELECT permission on all tables or views that are references within the query.</a:t>
            </a:r>
          </a:p>
          <a:p>
            <a:pPr lvl="1" algn="just" eaLnBrk="1" hangingPunct="1">
              <a:spcBef>
                <a:spcPts val="1700"/>
              </a:spcBef>
            </a:pPr>
            <a:endParaRPr lang="en-US" sz="2400" smtClean="0"/>
          </a:p>
          <a:p>
            <a:pPr algn="just" eaLnBrk="1" hangingPunct="1">
              <a:spcBef>
                <a:spcPts val="1700"/>
              </a:spcBef>
              <a:buFont typeface="Wingdings" pitchFamily="2" charset="2"/>
              <a:buNone/>
            </a:pPr>
            <a:endParaRPr lang="en-US" sz="2800" smtClean="0"/>
          </a:p>
          <a:p>
            <a:pPr algn="just" eaLnBrk="1" hangingPunct="1">
              <a:spcBef>
                <a:spcPts val="1700"/>
              </a:spcBef>
              <a:buFont typeface="Wingdings" pitchFamily="2" charset="2"/>
              <a:buNone/>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3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sz="4000" smtClean="0"/>
              <a:t>Creating Views </a:t>
            </a:r>
            <a:br>
              <a:rPr lang="en-US" sz="4000" smtClean="0"/>
            </a:br>
            <a:r>
              <a:rPr lang="en-US" sz="4000" smtClean="0"/>
              <a:t>using “JOIN” Keyword </a:t>
            </a:r>
          </a:p>
        </p:txBody>
      </p:sp>
      <p:sp>
        <p:nvSpPr>
          <p:cNvPr id="17411" name="Rectangle 3"/>
          <p:cNvSpPr>
            <a:spLocks noGrp="1" noChangeArrowheads="1"/>
          </p:cNvSpPr>
          <p:nvPr>
            <p:ph type="body" idx="1"/>
          </p:nvPr>
        </p:nvSpPr>
        <p:spPr>
          <a:noFill/>
        </p:spPr>
        <p:txBody>
          <a:bodyPr>
            <a:normAutofit fontScale="92500"/>
          </a:bodyPr>
          <a:lstStyle/>
          <a:p>
            <a:pPr algn="just" eaLnBrk="1" hangingPunct="1">
              <a:lnSpc>
                <a:spcPct val="80000"/>
              </a:lnSpc>
              <a:spcBef>
                <a:spcPts val="1700"/>
              </a:spcBef>
            </a:pPr>
            <a:r>
              <a:rPr lang="en-US" sz="1800" dirty="0" smtClean="0"/>
              <a:t>Syntax:</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VIEW &lt;</a:t>
            </a:r>
            <a:r>
              <a:rPr lang="en-US" sz="2200" dirty="0" err="1" smtClean="0">
                <a:solidFill>
                  <a:schemeClr val="accent3">
                    <a:lumMod val="75000"/>
                  </a:schemeClr>
                </a:solidFill>
                <a:latin typeface="Courier New" pitchFamily="49" charset="0"/>
                <a:cs typeface="Courier New" pitchFamily="49" charset="0"/>
              </a:rPr>
              <a:t>view_name</a:t>
            </a:r>
            <a:r>
              <a:rPr lang="en-US" sz="2200" dirty="0" smtClean="0">
                <a:solidFill>
                  <a:schemeClr val="accent3">
                    <a:lumMod val="75000"/>
                  </a:schemeClr>
                </a:solidFill>
                <a:latin typeface="Courier New" pitchFamily="49" charset="0"/>
                <a:cs typeface="Courier New" pitchFamily="49" charset="0"/>
              </a:rPr>
              <a:t>&gt; AS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SELECT * FROM table_name1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JOIN table_name2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table_name1.column_name = table_name2.column_name</a:t>
            </a:r>
          </a:p>
          <a:p>
            <a:pPr algn="just" eaLnBrk="1" hangingPunct="1">
              <a:lnSpc>
                <a:spcPct val="80000"/>
              </a:lnSpc>
              <a:spcBef>
                <a:spcPts val="1700"/>
              </a:spcBef>
            </a:pPr>
            <a:r>
              <a:rPr lang="en-US" sz="1800" dirty="0" smtClean="0"/>
              <a:t>Example: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VIEW </a:t>
            </a:r>
            <a:r>
              <a:rPr lang="en-US" sz="2200" dirty="0" err="1" smtClean="0">
                <a:solidFill>
                  <a:schemeClr val="accent3">
                    <a:lumMod val="75000"/>
                  </a:schemeClr>
                </a:solidFill>
                <a:latin typeface="Courier New" pitchFamily="49" charset="0"/>
                <a:cs typeface="Courier New" pitchFamily="49" charset="0"/>
              </a:rPr>
              <a:t>EmpDetails</a:t>
            </a:r>
            <a:r>
              <a:rPr lang="en-US" sz="2200" dirty="0" smtClean="0">
                <a:solidFill>
                  <a:schemeClr val="accent3">
                    <a:lumMod val="75000"/>
                  </a:schemeClr>
                </a:solidFill>
                <a:latin typeface="Courier New" pitchFamily="49" charset="0"/>
                <a:cs typeface="Courier New" pitchFamily="49" charset="0"/>
              </a:rPr>
              <a:t> AS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SELECT </a:t>
            </a:r>
            <a:r>
              <a:rPr lang="en-US" sz="2200" dirty="0" err="1" smtClean="0">
                <a:solidFill>
                  <a:schemeClr val="accent3">
                    <a:lumMod val="75000"/>
                  </a:schemeClr>
                </a:solidFill>
                <a:latin typeface="Courier New" pitchFamily="49" charset="0"/>
                <a:cs typeface="Courier New" pitchFamily="49" charset="0"/>
              </a:rPr>
              <a:t>EmpID</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FirstName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LastName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DeptName</a:t>
            </a:r>
            <a:r>
              <a:rPr lang="en-US" sz="22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FROM Department JOIN Employee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a:t>
            </a:r>
            <a:r>
              <a:rPr lang="en-US" sz="2200" dirty="0" err="1" smtClean="0">
                <a:solidFill>
                  <a:schemeClr val="accent3">
                    <a:lumMod val="75000"/>
                  </a:schemeClr>
                </a:solidFill>
                <a:latin typeface="Courier New" pitchFamily="49" charset="0"/>
                <a:cs typeface="Courier New" pitchFamily="49" charset="0"/>
              </a:rPr>
              <a:t>Department.DeptID</a:t>
            </a:r>
            <a:r>
              <a:rPr lang="en-US" sz="2200" dirty="0" smtClean="0">
                <a:solidFill>
                  <a:schemeClr val="accent3">
                    <a:lumMod val="75000"/>
                  </a:schemeClr>
                </a:solidFill>
                <a:latin typeface="Courier New" pitchFamily="49" charset="0"/>
                <a:cs typeface="Courier New" pitchFamily="49" charset="0"/>
              </a:rPr>
              <a:t> = Employee. </a:t>
            </a:r>
            <a:r>
              <a:rPr lang="en-US" sz="2200" dirty="0" err="1" smtClean="0">
                <a:solidFill>
                  <a:schemeClr val="accent3">
                    <a:lumMod val="75000"/>
                  </a:schemeClr>
                </a:solidFill>
                <a:latin typeface="Courier New" pitchFamily="49" charset="0"/>
                <a:cs typeface="Courier New" pitchFamily="49" charset="0"/>
              </a:rPr>
              <a:t>DeptID</a:t>
            </a:r>
            <a:endParaRPr lang="en-US" sz="2200" dirty="0" smtClean="0">
              <a:solidFill>
                <a:schemeClr val="accent3">
                  <a:lumMod val="75000"/>
                </a:schemeClr>
              </a:solidFill>
              <a:latin typeface="Courier New" pitchFamily="49" charset="0"/>
              <a:cs typeface="Courier New" pitchFamily="49" charset="0"/>
            </a:endParaRPr>
          </a:p>
          <a:p>
            <a:pPr algn="just" eaLnBrk="1" hangingPunct="1">
              <a:lnSpc>
                <a:spcPct val="80000"/>
              </a:lnSpc>
              <a:spcBef>
                <a:spcPts val="1700"/>
              </a:spcBef>
            </a:pPr>
            <a:endParaRPr lang="en-US" sz="1800" dirty="0" smtClean="0"/>
          </a:p>
          <a:p>
            <a:pPr algn="just" eaLnBrk="1" hangingPunct="1">
              <a:lnSpc>
                <a:spcPct val="80000"/>
              </a:lnSpc>
              <a:spcBef>
                <a:spcPts val="1700"/>
              </a:spcBef>
            </a:pPr>
            <a:endParaRPr lang="en-US" sz="1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Restrictions</a:t>
            </a:r>
          </a:p>
        </p:txBody>
      </p:sp>
      <p:sp>
        <p:nvSpPr>
          <p:cNvPr id="18435" name="Rectangle 3"/>
          <p:cNvSpPr>
            <a:spLocks noGrp="1" noChangeArrowheads="1"/>
          </p:cNvSpPr>
          <p:nvPr>
            <p:ph type="body" idx="1"/>
          </p:nvPr>
        </p:nvSpPr>
        <p:spPr>
          <a:noFill/>
        </p:spPr>
        <p:txBody>
          <a:bodyPr/>
          <a:lstStyle/>
          <a:p>
            <a:pPr algn="just" eaLnBrk="1" hangingPunct="1">
              <a:lnSpc>
                <a:spcPct val="90000"/>
              </a:lnSpc>
              <a:spcBef>
                <a:spcPts val="1700"/>
              </a:spcBef>
            </a:pPr>
            <a:r>
              <a:rPr lang="en-US" sz="2400" smtClean="0"/>
              <a:t>The CREATE VIEW statement cannot include the COMPUTE or COMPUTE BY clauses.</a:t>
            </a:r>
          </a:p>
          <a:p>
            <a:pPr algn="just" eaLnBrk="1" hangingPunct="1">
              <a:lnSpc>
                <a:spcPct val="90000"/>
              </a:lnSpc>
              <a:spcBef>
                <a:spcPts val="1700"/>
              </a:spcBef>
            </a:pPr>
            <a:r>
              <a:rPr lang="en-US" sz="2400" smtClean="0"/>
              <a:t>The CREATE VIEW statement can include the ORDER BY clause only if the TOP keyword is used.</a:t>
            </a:r>
          </a:p>
          <a:p>
            <a:pPr algn="just" eaLnBrk="1" hangingPunct="1">
              <a:lnSpc>
                <a:spcPct val="90000"/>
              </a:lnSpc>
              <a:spcBef>
                <a:spcPts val="1700"/>
              </a:spcBef>
            </a:pPr>
            <a:r>
              <a:rPr lang="en-US" sz="2400" smtClean="0"/>
              <a:t>Views cannot reference more than 1024 columns.</a:t>
            </a:r>
          </a:p>
          <a:p>
            <a:pPr algn="just" eaLnBrk="1" hangingPunct="1">
              <a:lnSpc>
                <a:spcPct val="90000"/>
              </a:lnSpc>
              <a:spcBef>
                <a:spcPts val="1700"/>
              </a:spcBef>
            </a:pPr>
            <a:r>
              <a:rPr lang="en-US" sz="2400" smtClean="0"/>
              <a:t>The CREATE VIEW statement cannot include the INTO keyword.</a:t>
            </a:r>
          </a:p>
          <a:p>
            <a:pPr algn="just" eaLnBrk="1" hangingPunct="1">
              <a:lnSpc>
                <a:spcPct val="90000"/>
              </a:lnSpc>
              <a:spcBef>
                <a:spcPts val="1700"/>
              </a:spcBef>
            </a:pPr>
            <a:r>
              <a:rPr lang="en-US" sz="2400" smtClean="0"/>
              <a:t>A view cannot reference a temporary table.</a:t>
            </a:r>
          </a:p>
          <a:p>
            <a:pPr algn="just" eaLnBrk="1" hangingPunct="1">
              <a:lnSpc>
                <a:spcPct val="90000"/>
              </a:lnSpc>
              <a:spcBef>
                <a:spcPts val="1700"/>
              </a:spcBef>
            </a:pPr>
            <a:r>
              <a:rPr lang="en-US" sz="2400" smtClean="0"/>
              <a:t>The CREATE VIEW statement cannot be combined with other Transact-SQL statements in a single batch.</a:t>
            </a:r>
          </a:p>
          <a:p>
            <a:pPr algn="just" eaLnBrk="1" hangingPunct="1">
              <a:lnSpc>
                <a:spcPct val="90000"/>
              </a:lnSpc>
              <a:spcBef>
                <a:spcPts val="1700"/>
              </a:spcBef>
              <a:buFont typeface="Wingdings" pitchFamily="2" charset="2"/>
              <a:buNone/>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Altering Views </a:t>
            </a:r>
          </a:p>
        </p:txBody>
      </p:sp>
      <p:sp>
        <p:nvSpPr>
          <p:cNvPr id="19459" name="Rectangle 3"/>
          <p:cNvSpPr>
            <a:spLocks noGrp="1" noChangeArrowheads="1"/>
          </p:cNvSpPr>
          <p:nvPr>
            <p:ph type="body" idx="1"/>
          </p:nvPr>
        </p:nvSpPr>
        <p:spPr>
          <a:noFill/>
        </p:spPr>
        <p:txBody>
          <a:bodyPr/>
          <a:lstStyle/>
          <a:p>
            <a:pPr algn="just" eaLnBrk="1" hangingPunct="1">
              <a:lnSpc>
                <a:spcPct val="90000"/>
              </a:lnSpc>
              <a:spcBef>
                <a:spcPts val="1700"/>
              </a:spcBef>
            </a:pPr>
            <a:r>
              <a:rPr lang="en-US" sz="2400" dirty="0" smtClean="0"/>
              <a:t>Syntax:</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ALTER VIEW &lt;</a:t>
            </a:r>
            <a:r>
              <a:rPr lang="en-US" sz="2200" dirty="0" err="1" smtClean="0">
                <a:solidFill>
                  <a:schemeClr val="accent3">
                    <a:lumMod val="75000"/>
                  </a:schemeClr>
                </a:solidFill>
                <a:latin typeface="Courier New" pitchFamily="49" charset="0"/>
                <a:cs typeface="Courier New" pitchFamily="49" charset="0"/>
              </a:rPr>
              <a:t>view_name</a:t>
            </a:r>
            <a:r>
              <a:rPr lang="en-US" sz="2200" dirty="0" smtClean="0">
                <a:solidFill>
                  <a:schemeClr val="accent3">
                    <a:lumMod val="75000"/>
                  </a:schemeClr>
                </a:solidFill>
                <a:latin typeface="Courier New" pitchFamily="49" charset="0"/>
                <a:cs typeface="Courier New" pitchFamily="49" charset="0"/>
              </a:rPr>
              <a:t>&gt; AS &lt;</a:t>
            </a:r>
            <a:r>
              <a:rPr lang="en-US" sz="2200" dirty="0" err="1" smtClean="0">
                <a:solidFill>
                  <a:schemeClr val="accent3">
                    <a:lumMod val="75000"/>
                  </a:schemeClr>
                </a:solidFill>
                <a:latin typeface="Courier New" pitchFamily="49" charset="0"/>
                <a:cs typeface="Courier New" pitchFamily="49" charset="0"/>
              </a:rPr>
              <a:t>select_statement</a:t>
            </a:r>
            <a:r>
              <a:rPr lang="en-US" sz="2200" dirty="0" smtClean="0">
                <a:solidFill>
                  <a:schemeClr val="accent3">
                    <a:lumMod val="75000"/>
                  </a:schemeClr>
                </a:solidFill>
                <a:latin typeface="Courier New" pitchFamily="49" charset="0"/>
                <a:cs typeface="Courier New" pitchFamily="49" charset="0"/>
              </a:rPr>
              <a:t>&gt;</a:t>
            </a:r>
          </a:p>
          <a:p>
            <a:pPr algn="just" eaLnBrk="1" hangingPunct="1">
              <a:lnSpc>
                <a:spcPct val="90000"/>
              </a:lnSpc>
              <a:spcBef>
                <a:spcPts val="1700"/>
              </a:spcBef>
            </a:pPr>
            <a:r>
              <a:rPr lang="en-US" sz="2400" dirty="0" smtClean="0"/>
              <a:t>Example:</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ALTER VIEW </a:t>
            </a:r>
            <a:r>
              <a:rPr lang="en-US" sz="2200" dirty="0" err="1" smtClean="0">
                <a:solidFill>
                  <a:schemeClr val="accent3">
                    <a:lumMod val="75000"/>
                  </a:schemeClr>
                </a:solidFill>
                <a:latin typeface="Courier New" pitchFamily="49" charset="0"/>
                <a:cs typeface="Courier New" pitchFamily="49" charset="0"/>
              </a:rPr>
              <a:t>Salary_Details</a:t>
            </a:r>
            <a:r>
              <a:rPr lang="en-US" sz="2200" dirty="0" smtClean="0">
                <a:solidFill>
                  <a:schemeClr val="accent3">
                    <a:lumMod val="75000"/>
                  </a:schemeClr>
                </a:solidFill>
                <a:latin typeface="Courier New" pitchFamily="49" charset="0"/>
                <a:cs typeface="Courier New" pitchFamily="49" charset="0"/>
              </a:rPr>
              <a:t> AS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SELECT </a:t>
            </a:r>
            <a:r>
              <a:rPr lang="en-US" sz="2200" dirty="0" err="1" smtClean="0">
                <a:solidFill>
                  <a:schemeClr val="accent3">
                    <a:lumMod val="75000"/>
                  </a:schemeClr>
                </a:solidFill>
                <a:latin typeface="Courier New" pitchFamily="49" charset="0"/>
                <a:cs typeface="Courier New" pitchFamily="49" charset="0"/>
              </a:rPr>
              <a:t>EmpID</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FirstName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LastName</a:t>
            </a:r>
            <a:r>
              <a:rPr lang="en-US" sz="2200" dirty="0" smtClean="0">
                <a:solidFill>
                  <a:schemeClr val="accent3">
                    <a:lumMod val="75000"/>
                  </a:schemeClr>
                </a:solidFill>
                <a:latin typeface="Courier New" pitchFamily="49" charset="0"/>
                <a:cs typeface="Courier New" pitchFamily="49" charset="0"/>
              </a:rPr>
              <a:t>, City, Salary</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FROM </a:t>
            </a:r>
            <a:r>
              <a:rPr lang="en-US" sz="2200" dirty="0" err="1" smtClean="0">
                <a:solidFill>
                  <a:schemeClr val="accent3">
                    <a:lumMod val="75000"/>
                  </a:schemeClr>
                </a:solidFill>
                <a:latin typeface="Courier New" pitchFamily="49" charset="0"/>
                <a:cs typeface="Courier New" pitchFamily="49" charset="0"/>
              </a:rPr>
              <a:t>Employee_Details</a:t>
            </a:r>
            <a:r>
              <a:rPr lang="en-US" sz="2200" dirty="0" smtClean="0">
                <a:solidFill>
                  <a:schemeClr val="accent3">
                    <a:lumMod val="75000"/>
                  </a:schemeClr>
                </a:solidFill>
                <a:latin typeface="Courier New" pitchFamily="49" charset="0"/>
                <a:cs typeface="Courier New" pitchFamily="49" charset="0"/>
              </a:rPr>
              <a:t> WHERE City = ‘New York’</a:t>
            </a:r>
          </a:p>
          <a:p>
            <a:pPr algn="just" eaLnBrk="1" hangingPunct="1">
              <a:lnSpc>
                <a:spcPct val="90000"/>
              </a:lnSpc>
              <a:spcBef>
                <a:spcPts val="1700"/>
              </a:spcBef>
              <a:buFont typeface="Wingdings" pitchFamily="2" charset="2"/>
              <a:buNone/>
            </a:pPr>
            <a:r>
              <a:rPr lang="en-US" sz="2400" dirty="0" smtClean="0"/>
              <a:t>To display the details of the </a:t>
            </a:r>
            <a:r>
              <a:rPr lang="en-US" sz="2400" dirty="0" err="1" smtClean="0"/>
              <a:t>Salary_Details</a:t>
            </a:r>
            <a:r>
              <a:rPr lang="en-US" sz="2400" dirty="0" smtClean="0"/>
              <a:t> view</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SELECT * FROM </a:t>
            </a:r>
            <a:r>
              <a:rPr lang="en-US" sz="2200" dirty="0" err="1" smtClean="0">
                <a:solidFill>
                  <a:schemeClr val="accent3">
                    <a:lumMod val="75000"/>
                  </a:schemeClr>
                </a:solidFill>
                <a:latin typeface="Courier New" pitchFamily="49" charset="0"/>
                <a:cs typeface="Courier New" pitchFamily="49" charset="0"/>
              </a:rPr>
              <a:t>Salary_Details</a:t>
            </a:r>
            <a:endParaRPr lang="en-US" sz="2200" dirty="0" smtClean="0">
              <a:solidFill>
                <a:schemeClr val="accent3">
                  <a:lumMod val="75000"/>
                </a:schemeClr>
              </a:solidFill>
              <a:latin typeface="Courier New" pitchFamily="49" charset="0"/>
              <a:cs typeface="Courier New" pitchFamily="49" charset="0"/>
            </a:endParaRPr>
          </a:p>
          <a:p>
            <a:pPr algn="just" eaLnBrk="1" hangingPunct="1">
              <a:lnSpc>
                <a:spcPct val="90000"/>
              </a:lnSpc>
              <a:spcBef>
                <a:spcPts val="1700"/>
              </a:spcBef>
              <a:buFont typeface="Wingdings" pitchFamily="2" charset="2"/>
              <a:buNone/>
            </a:pPr>
            <a:endParaRPr lang="en-US" sz="2400" dirty="0" smtClean="0"/>
          </a:p>
          <a:p>
            <a:pPr lvl="1" algn="just" eaLnBrk="1" hangingPunct="1">
              <a:lnSpc>
                <a:spcPct val="90000"/>
              </a:lnSpc>
              <a:spcBef>
                <a:spcPts val="1700"/>
              </a:spcBef>
            </a:pPr>
            <a:endParaRPr lang="en-US" sz="2000" dirty="0" smtClean="0"/>
          </a:p>
          <a:p>
            <a:pPr algn="just" eaLnBrk="1" hangingPunct="1">
              <a:lnSpc>
                <a:spcPct val="90000"/>
              </a:lnSpc>
              <a:spcBef>
                <a:spcPts val="1700"/>
              </a:spcBef>
              <a:buFont typeface="Wingdings" pitchFamily="2" charset="2"/>
              <a:buNone/>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pic>
        <p:nvPicPr>
          <p:cNvPr id="4" name="Picture 2"/>
          <p:cNvPicPr>
            <a:picLocks noChangeAspect="1" noChangeArrowheads="1"/>
          </p:cNvPicPr>
          <p:nvPr/>
        </p:nvPicPr>
        <p:blipFill>
          <a:blip r:embed="rId2"/>
          <a:srcRect/>
          <a:stretch>
            <a:fillRect/>
          </a:stretch>
        </p:blipFill>
        <p:spPr bwMode="auto">
          <a:xfrm>
            <a:off x="1261533" y="2362200"/>
            <a:ext cx="2548467" cy="3276600"/>
          </a:xfrm>
          <a:prstGeom prst="rect">
            <a:avLst/>
          </a:prstGeom>
          <a:noFill/>
          <a:ln w="9525">
            <a:noFill/>
            <a:miter lim="800000"/>
            <a:headEnd/>
            <a:tailEnd/>
          </a:ln>
          <a:effectLst/>
        </p:spPr>
      </p:pic>
      <p:sp>
        <p:nvSpPr>
          <p:cNvPr id="5" name="Rectangle 4"/>
          <p:cNvSpPr/>
          <p:nvPr/>
        </p:nvSpPr>
        <p:spPr>
          <a:xfrm>
            <a:off x="1185333" y="5791200"/>
            <a:ext cx="2514600" cy="600164"/>
          </a:xfrm>
          <a:prstGeom prst="rect">
            <a:avLst/>
          </a:prstGeom>
        </p:spPr>
        <p:txBody>
          <a:bodyPr wrap="square">
            <a:spAutoFit/>
          </a:bodyPr>
          <a:lstStyle/>
          <a:p>
            <a:r>
              <a:rPr lang="en-US" sz="1100" dirty="0" smtClean="0"/>
              <a:t>A library, where books are arranged in sequence of Author names in the shelves</a:t>
            </a:r>
            <a:endParaRPr lang="en-US" sz="1100" dirty="0"/>
          </a:p>
        </p:txBody>
      </p:sp>
      <p:pic>
        <p:nvPicPr>
          <p:cNvPr id="6" name="Picture 2"/>
          <p:cNvPicPr>
            <a:picLocks noChangeAspect="1" noChangeArrowheads="1"/>
          </p:cNvPicPr>
          <p:nvPr/>
        </p:nvPicPr>
        <p:blipFill>
          <a:blip r:embed="rId2"/>
          <a:srcRect/>
          <a:stretch>
            <a:fillRect/>
          </a:stretch>
        </p:blipFill>
        <p:spPr bwMode="auto">
          <a:xfrm>
            <a:off x="5486400" y="2362200"/>
            <a:ext cx="2548467" cy="3276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7086600" y="5722620"/>
            <a:ext cx="1447800" cy="982980"/>
          </a:xfrm>
          <a:prstGeom prst="rect">
            <a:avLst/>
          </a:prstGeom>
          <a:noFill/>
          <a:ln w="9525">
            <a:noFill/>
            <a:miter lim="800000"/>
            <a:headEnd/>
            <a:tailEnd/>
          </a:ln>
          <a:effectLst/>
        </p:spPr>
      </p:pic>
      <p:sp>
        <p:nvSpPr>
          <p:cNvPr id="8" name="Rectangle 7"/>
          <p:cNvSpPr/>
          <p:nvPr/>
        </p:nvSpPr>
        <p:spPr>
          <a:xfrm>
            <a:off x="5486400" y="5791200"/>
            <a:ext cx="2286000" cy="430887"/>
          </a:xfrm>
          <a:prstGeom prst="rect">
            <a:avLst/>
          </a:prstGeom>
        </p:spPr>
        <p:txBody>
          <a:bodyPr wrap="square">
            <a:spAutoFit/>
          </a:bodyPr>
          <a:lstStyle/>
          <a:p>
            <a:r>
              <a:rPr lang="en-US" sz="1100" dirty="0" smtClean="0"/>
              <a:t>What’ll happen if </a:t>
            </a:r>
            <a:r>
              <a:rPr lang="en-US" sz="1100" dirty="0"/>
              <a:t>y</a:t>
            </a:r>
            <a:r>
              <a:rPr lang="en-US" sz="1100" dirty="0" smtClean="0"/>
              <a:t>ou want to request some books by its title?</a:t>
            </a:r>
            <a:endParaRPr lang="en-US" sz="1100" dirty="0"/>
          </a:p>
        </p:txBody>
      </p:sp>
      <p:sp>
        <p:nvSpPr>
          <p:cNvPr id="9" name="Rectangle 8"/>
          <p:cNvSpPr/>
          <p:nvPr/>
        </p:nvSpPr>
        <p:spPr>
          <a:xfrm>
            <a:off x="1676400" y="1752600"/>
            <a:ext cx="1664238" cy="369332"/>
          </a:xfrm>
          <a:prstGeom prst="rect">
            <a:avLst/>
          </a:prstGeom>
        </p:spPr>
        <p:txBody>
          <a:bodyPr wrap="none">
            <a:spAutoFit/>
          </a:bodyPr>
          <a:lstStyle/>
          <a:p>
            <a:r>
              <a:rPr lang="en-US" dirty="0" smtClean="0"/>
              <a:t>Clustered index</a:t>
            </a:r>
          </a:p>
        </p:txBody>
      </p:sp>
      <p:sp>
        <p:nvSpPr>
          <p:cNvPr id="10" name="Rectangle 9"/>
          <p:cNvSpPr/>
          <p:nvPr/>
        </p:nvSpPr>
        <p:spPr>
          <a:xfrm>
            <a:off x="5562600" y="1752600"/>
            <a:ext cx="2323072" cy="369332"/>
          </a:xfrm>
          <a:prstGeom prst="rect">
            <a:avLst/>
          </a:prstGeom>
        </p:spPr>
        <p:txBody>
          <a:bodyPr wrap="none">
            <a:spAutoFit/>
          </a:bodyPr>
          <a:lstStyle/>
          <a:p>
            <a:r>
              <a:rPr lang="en-US" dirty="0" smtClean="0"/>
              <a:t>Non-clustered Indexes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Dropping Views</a:t>
            </a:r>
          </a:p>
        </p:txBody>
      </p:sp>
      <p:sp>
        <p:nvSpPr>
          <p:cNvPr id="21507" name="Rectangle 3"/>
          <p:cNvSpPr>
            <a:spLocks noGrp="1" noChangeArrowheads="1"/>
          </p:cNvSpPr>
          <p:nvPr>
            <p:ph type="body" idx="1"/>
          </p:nvPr>
        </p:nvSpPr>
        <p:spPr>
          <a:noFill/>
        </p:spPr>
        <p:txBody>
          <a:bodyPr/>
          <a:lstStyle/>
          <a:p>
            <a:pPr algn="just" eaLnBrk="1" hangingPunct="1">
              <a:spcBef>
                <a:spcPts val="1700"/>
              </a:spcBef>
            </a:pPr>
            <a:r>
              <a:rPr lang="en-US" sz="2400" smtClean="0"/>
              <a:t>A view can be removed from the database if it is no longer needed. This is done using the DROP VIEW statement. When a view is dropped, the data in the base tables remains unaffected.</a:t>
            </a:r>
          </a:p>
          <a:p>
            <a:pPr algn="just" eaLnBrk="1" hangingPunct="1">
              <a:spcBef>
                <a:spcPts val="1700"/>
              </a:spcBef>
            </a:pPr>
            <a:r>
              <a:rPr lang="en-US" sz="2400" smtClean="0"/>
              <a:t>The definition of the view and other information associated with the view is deleted from the system catalog. All permissions for the view are also deleted.</a:t>
            </a:r>
          </a:p>
          <a:p>
            <a:pPr algn="just" eaLnBrk="1" hangingPunct="1">
              <a:spcBef>
                <a:spcPts val="1700"/>
              </a:spcBef>
            </a:pPr>
            <a:r>
              <a:rPr lang="en-US" sz="2400" smtClean="0"/>
              <a:t>If a user queries any view that references the dropped view, the user receives an error message.</a:t>
            </a:r>
          </a:p>
          <a:p>
            <a:pPr algn="just" eaLnBrk="1" hangingPunct="1">
              <a:spcBef>
                <a:spcPts val="1700"/>
              </a:spcBef>
              <a:buFont typeface="Wingdings" pitchFamily="2" charset="2"/>
              <a:buNone/>
            </a:pPr>
            <a:endParaRPr lang="en-US" sz="2400" smtClean="0"/>
          </a:p>
          <a:p>
            <a:pPr lvl="1" algn="just" eaLnBrk="1" hangingPunct="1">
              <a:spcBef>
                <a:spcPts val="1700"/>
              </a:spcBef>
            </a:pPr>
            <a:endParaRPr lang="en-US" sz="2000" smtClean="0"/>
          </a:p>
          <a:p>
            <a:pPr algn="just" eaLnBrk="1" hangingPunct="1">
              <a:spcBef>
                <a:spcPts val="1700"/>
              </a:spcBef>
              <a:buFont typeface="Wingdings" pitchFamily="2" charset="2"/>
              <a:buNone/>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Viewing Definition</a:t>
            </a:r>
          </a:p>
        </p:txBody>
      </p:sp>
      <p:sp>
        <p:nvSpPr>
          <p:cNvPr id="22531" name="Rectangle 3"/>
          <p:cNvSpPr>
            <a:spLocks noGrp="1" noChangeArrowheads="1"/>
          </p:cNvSpPr>
          <p:nvPr>
            <p:ph type="body" idx="1"/>
          </p:nvPr>
        </p:nvSpPr>
        <p:spPr>
          <a:noFill/>
        </p:spPr>
        <p:txBody>
          <a:bodyPr>
            <a:normAutofit lnSpcReduction="10000"/>
          </a:bodyPr>
          <a:lstStyle/>
          <a:p>
            <a:pPr algn="just" eaLnBrk="1" hangingPunct="1">
              <a:spcBef>
                <a:spcPts val="1700"/>
              </a:spcBef>
            </a:pPr>
            <a:r>
              <a:rPr lang="en-US" sz="3200" dirty="0" smtClean="0"/>
              <a:t>There are certain system stored procedures that help retrieve view definitions: </a:t>
            </a:r>
            <a:r>
              <a:rPr lang="en-US" sz="3200" dirty="0" err="1" smtClean="0"/>
              <a:t>sp_helptext</a:t>
            </a:r>
            <a:endParaRPr lang="en-US" sz="3200" dirty="0" smtClean="0"/>
          </a:p>
          <a:p>
            <a:pPr algn="just" eaLnBrk="1" hangingPunct="1">
              <a:spcBef>
                <a:spcPts val="1700"/>
              </a:spcBef>
            </a:pPr>
            <a:r>
              <a:rPr lang="en-US" sz="3200" dirty="0" smtClean="0"/>
              <a:t>Syntax: </a:t>
            </a:r>
            <a:r>
              <a:rPr lang="en-US" sz="2200" dirty="0" err="1" smtClean="0">
                <a:solidFill>
                  <a:schemeClr val="accent3">
                    <a:lumMod val="75000"/>
                  </a:schemeClr>
                </a:solidFill>
                <a:latin typeface="Courier New" pitchFamily="49" charset="0"/>
                <a:cs typeface="Courier New" pitchFamily="49" charset="0"/>
              </a:rPr>
              <a:t>sp_helptext</a:t>
            </a:r>
            <a:r>
              <a:rPr lang="en-US" sz="2200" dirty="0" smtClean="0">
                <a:solidFill>
                  <a:schemeClr val="accent3">
                    <a:lumMod val="75000"/>
                  </a:schemeClr>
                </a:solidFill>
                <a:latin typeface="Courier New" pitchFamily="49" charset="0"/>
                <a:cs typeface="Courier New" pitchFamily="49" charset="0"/>
              </a:rPr>
              <a:t> &lt;</a:t>
            </a:r>
            <a:r>
              <a:rPr lang="en-US" sz="2200" dirty="0" err="1" smtClean="0">
                <a:solidFill>
                  <a:schemeClr val="accent3">
                    <a:lumMod val="75000"/>
                  </a:schemeClr>
                </a:solidFill>
                <a:latin typeface="Courier New" pitchFamily="49" charset="0"/>
                <a:cs typeface="Courier New" pitchFamily="49" charset="0"/>
              </a:rPr>
              <a:t>view_name</a:t>
            </a:r>
            <a:r>
              <a:rPr lang="en-US" sz="2200" dirty="0" smtClean="0">
                <a:solidFill>
                  <a:schemeClr val="accent3">
                    <a:lumMod val="75000"/>
                  </a:schemeClr>
                </a:solidFill>
                <a:latin typeface="Courier New" pitchFamily="49" charset="0"/>
                <a:cs typeface="Courier New" pitchFamily="49" charset="0"/>
              </a:rPr>
              <a:t>&gt;</a:t>
            </a:r>
          </a:p>
          <a:p>
            <a:pPr algn="just" eaLnBrk="1" hangingPunct="1">
              <a:spcBef>
                <a:spcPts val="1700"/>
              </a:spcBef>
            </a:pPr>
            <a:r>
              <a:rPr lang="en-US" sz="3200" dirty="0" smtClean="0"/>
              <a:t>Example: </a:t>
            </a:r>
            <a:r>
              <a:rPr lang="en-US" sz="2200" dirty="0" err="1" smtClean="0">
                <a:solidFill>
                  <a:schemeClr val="accent3">
                    <a:lumMod val="75000"/>
                  </a:schemeClr>
                </a:solidFill>
                <a:latin typeface="Courier New" pitchFamily="49" charset="0"/>
                <a:cs typeface="Courier New" pitchFamily="49" charset="0"/>
              </a:rPr>
              <a:t>sp_helptext</a:t>
            </a:r>
            <a:r>
              <a:rPr lang="en-US" sz="3200" dirty="0" smtClean="0"/>
              <a:t> </a:t>
            </a:r>
            <a:r>
              <a:rPr lang="en-US" sz="2200" dirty="0" smtClean="0">
                <a:solidFill>
                  <a:schemeClr val="accent3">
                    <a:lumMod val="75000"/>
                  </a:schemeClr>
                </a:solidFill>
                <a:latin typeface="Courier New" pitchFamily="49" charset="0"/>
                <a:cs typeface="Courier New" pitchFamily="49" charset="0"/>
              </a:rPr>
              <a:t>‘</a:t>
            </a:r>
            <a:r>
              <a:rPr lang="en-US" sz="2200" dirty="0" err="1" smtClean="0">
                <a:solidFill>
                  <a:schemeClr val="accent3">
                    <a:lumMod val="75000"/>
                  </a:schemeClr>
                </a:solidFill>
                <a:latin typeface="Courier New" pitchFamily="49" charset="0"/>
                <a:cs typeface="Courier New" pitchFamily="49" charset="0"/>
              </a:rPr>
              <a:t>DeptEmpView</a:t>
            </a:r>
            <a:r>
              <a:rPr lang="en-US" sz="2200" dirty="0" smtClean="0">
                <a:solidFill>
                  <a:schemeClr val="accent3">
                    <a:lumMod val="75000"/>
                  </a:schemeClr>
                </a:solidFill>
                <a:latin typeface="Courier New" pitchFamily="49" charset="0"/>
                <a:cs typeface="Courier New" pitchFamily="49" charset="0"/>
              </a:rPr>
              <a:t>’</a:t>
            </a:r>
          </a:p>
          <a:p>
            <a:pPr algn="just" eaLnBrk="1" hangingPunct="1">
              <a:spcBef>
                <a:spcPts val="1700"/>
              </a:spcBef>
            </a:pPr>
            <a:r>
              <a:rPr lang="en-US" sz="3200" dirty="0" smtClean="0"/>
              <a:t>Information about the definition of a view can be obtained if such information is not encrypted.</a:t>
            </a:r>
          </a:p>
          <a:p>
            <a:pPr algn="just" eaLnBrk="1" hangingPunct="1">
              <a:spcBef>
                <a:spcPts val="1700"/>
              </a:spcBef>
              <a:buFont typeface="Wingdings" pitchFamily="2" charset="2"/>
              <a:buNone/>
            </a:pPr>
            <a:endParaRPr lang="en-US" sz="3200" dirty="0" smtClean="0"/>
          </a:p>
          <a:p>
            <a:pPr lvl="1" algn="just" eaLnBrk="1" hangingPunct="1">
              <a:spcBef>
                <a:spcPts val="1700"/>
              </a:spcBef>
            </a:pPr>
            <a:endParaRPr lang="en-US" sz="2800" dirty="0" smtClean="0"/>
          </a:p>
          <a:p>
            <a:pPr algn="just" eaLnBrk="1" hangingPunct="1">
              <a:spcBef>
                <a:spcPts val="1700"/>
              </a:spcBef>
              <a:buFont typeface="Wingdings" pitchFamily="2" charset="2"/>
              <a:buNone/>
            </a:pPr>
            <a:endParaRPr lang="en-US" sz="3200" dirty="0" smtClean="0"/>
          </a:p>
          <a:p>
            <a:pPr algn="just" eaLnBrk="1" hangingPunct="1">
              <a:spcBef>
                <a:spcPts val="1700"/>
              </a:spcBef>
            </a:pPr>
            <a:endParaRPr lang="en-US" sz="3200" dirty="0" smtClean="0"/>
          </a:p>
          <a:p>
            <a:pPr algn="just" eaLnBrk="1" hangingPunct="1">
              <a:spcBef>
                <a:spcPts val="1700"/>
              </a:spcBef>
            </a:pPr>
            <a:endParaRPr lang="en-US" sz="3200" dirty="0" smtClean="0"/>
          </a:p>
          <a:p>
            <a:pPr algn="just" eaLnBrk="1" hangingPunct="1">
              <a:spcBef>
                <a:spcPts val="1700"/>
              </a:spcBef>
            </a:pPr>
            <a:endParaRPr lang="en-US" sz="3200" dirty="0" smtClean="0"/>
          </a:p>
          <a:p>
            <a:pPr algn="just" eaLnBrk="1" hangingPunct="1">
              <a:spcBef>
                <a:spcPts val="1700"/>
              </a:spcBef>
            </a:pPr>
            <a:endParaRPr lang="en-US" sz="3200" dirty="0" smtClean="0"/>
          </a:p>
          <a:p>
            <a:pPr algn="just" eaLnBrk="1" hangingPunct="1">
              <a:spcBef>
                <a:spcPts val="1700"/>
              </a:spcBef>
            </a:pPr>
            <a:endParaRPr lang="en-US" sz="4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US" smtClean="0"/>
              <a:t>Locating </a:t>
            </a:r>
            <a:br>
              <a:rPr lang="en-US" smtClean="0"/>
            </a:br>
            <a:r>
              <a:rPr lang="en-US" smtClean="0"/>
              <a:t>View Dependencies</a:t>
            </a:r>
          </a:p>
        </p:txBody>
      </p:sp>
      <p:sp>
        <p:nvSpPr>
          <p:cNvPr id="23555" name="Rectangle 3"/>
          <p:cNvSpPr>
            <a:spLocks noGrp="1" noChangeArrowheads="1"/>
          </p:cNvSpPr>
          <p:nvPr>
            <p:ph type="body" idx="1"/>
          </p:nvPr>
        </p:nvSpPr>
        <p:spPr>
          <a:noFill/>
        </p:spPr>
        <p:txBody>
          <a:bodyPr/>
          <a:lstStyle/>
          <a:p>
            <a:pPr algn="just" eaLnBrk="1" hangingPunct="1">
              <a:spcBef>
                <a:spcPts val="1700"/>
              </a:spcBef>
            </a:pPr>
            <a:r>
              <a:rPr lang="en-US" sz="3200" dirty="0" smtClean="0"/>
              <a:t>Syntax: </a:t>
            </a:r>
            <a:r>
              <a:rPr lang="en-US" sz="2200" dirty="0" err="1" smtClean="0">
                <a:solidFill>
                  <a:schemeClr val="accent3">
                    <a:lumMod val="75000"/>
                  </a:schemeClr>
                </a:solidFill>
                <a:latin typeface="Courier New" pitchFamily="49" charset="0"/>
                <a:cs typeface="Courier New" pitchFamily="49" charset="0"/>
              </a:rPr>
              <a:t>sp_depends</a:t>
            </a:r>
            <a:r>
              <a:rPr lang="en-US" sz="2200" dirty="0" smtClean="0">
                <a:solidFill>
                  <a:schemeClr val="accent3">
                    <a:lumMod val="75000"/>
                  </a:schemeClr>
                </a:solidFill>
                <a:latin typeface="Courier New" pitchFamily="49" charset="0"/>
                <a:cs typeface="Courier New" pitchFamily="49" charset="0"/>
              </a:rPr>
              <a:t> &lt;</a:t>
            </a:r>
            <a:r>
              <a:rPr lang="en-US" sz="2200" dirty="0" err="1" smtClean="0">
                <a:solidFill>
                  <a:schemeClr val="accent3">
                    <a:lumMod val="75000"/>
                  </a:schemeClr>
                </a:solidFill>
                <a:latin typeface="Courier New" pitchFamily="49" charset="0"/>
                <a:cs typeface="Courier New" pitchFamily="49" charset="0"/>
              </a:rPr>
              <a:t>objname</a:t>
            </a:r>
            <a:r>
              <a:rPr lang="en-US" sz="2200" dirty="0" smtClean="0">
                <a:solidFill>
                  <a:schemeClr val="accent3">
                    <a:lumMod val="75000"/>
                  </a:schemeClr>
                </a:solidFill>
                <a:latin typeface="Courier New" pitchFamily="49" charset="0"/>
                <a:cs typeface="Courier New" pitchFamily="49" charset="0"/>
              </a:rPr>
              <a:t>&gt;</a:t>
            </a:r>
          </a:p>
          <a:p>
            <a:pPr algn="just" eaLnBrk="1" hangingPunct="1">
              <a:spcBef>
                <a:spcPts val="1700"/>
              </a:spcBef>
              <a:buFont typeface="Wingdings" pitchFamily="2" charset="2"/>
              <a:buNone/>
            </a:pPr>
            <a:r>
              <a:rPr lang="en-US" sz="3200" dirty="0" smtClean="0"/>
              <a:t>where, </a:t>
            </a:r>
          </a:p>
          <a:p>
            <a:pPr lvl="1" algn="just" eaLnBrk="1" hangingPunct="1">
              <a:spcBef>
                <a:spcPts val="1700"/>
              </a:spcBef>
            </a:pPr>
            <a:r>
              <a:rPr lang="en-US" sz="3000" dirty="0" err="1" smtClean="0"/>
              <a:t>objname</a:t>
            </a:r>
            <a:r>
              <a:rPr lang="en-US" sz="3000" dirty="0" smtClean="0"/>
              <a:t>: specifies the name of the database object for </a:t>
            </a:r>
            <a:r>
              <a:rPr lang="en-US" sz="3000" dirty="0" err="1" smtClean="0"/>
              <a:t>depencencies</a:t>
            </a:r>
            <a:r>
              <a:rPr lang="en-US" sz="3000" dirty="0" smtClean="0"/>
              <a:t>.</a:t>
            </a:r>
          </a:p>
          <a:p>
            <a:pPr algn="just" eaLnBrk="1" hangingPunct="1">
              <a:spcBef>
                <a:spcPts val="1700"/>
              </a:spcBef>
            </a:pPr>
            <a:r>
              <a:rPr lang="en-US" sz="3200" dirty="0" smtClean="0"/>
              <a:t>Example: </a:t>
            </a:r>
            <a:r>
              <a:rPr lang="en-US" sz="2200" dirty="0" err="1" smtClean="0">
                <a:solidFill>
                  <a:schemeClr val="accent3">
                    <a:lumMod val="75000"/>
                  </a:schemeClr>
                </a:solidFill>
                <a:latin typeface="Courier New" pitchFamily="49" charset="0"/>
                <a:cs typeface="Courier New" pitchFamily="49" charset="0"/>
              </a:rPr>
              <a:t>sp_depends</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Salary_Details</a:t>
            </a:r>
            <a:r>
              <a:rPr lang="en-US" sz="2200" dirty="0" smtClean="0">
                <a:solidFill>
                  <a:schemeClr val="accent3">
                    <a:lumMod val="75000"/>
                  </a:schemeClr>
                </a:solidFill>
                <a:latin typeface="Courier New" pitchFamily="49" charset="0"/>
                <a:cs typeface="Courier New" pitchFamily="49" charset="0"/>
              </a:rPr>
              <a:t>’</a:t>
            </a:r>
          </a:p>
          <a:p>
            <a:pPr algn="just" eaLnBrk="1" hangingPunct="1">
              <a:spcBef>
                <a:spcPts val="1700"/>
              </a:spcBef>
              <a:buFont typeface="Wingdings" pitchFamily="2" charset="2"/>
              <a:buNone/>
            </a:pPr>
            <a:endParaRPr lang="en-US" sz="3200" dirty="0" smtClean="0"/>
          </a:p>
          <a:p>
            <a:pPr lvl="1" algn="just" eaLnBrk="1" hangingPunct="1">
              <a:spcBef>
                <a:spcPts val="1700"/>
              </a:spcBef>
            </a:pPr>
            <a:endParaRPr lang="en-US" sz="3000" dirty="0" smtClean="0"/>
          </a:p>
          <a:p>
            <a:pPr algn="just" eaLnBrk="1" hangingPunct="1">
              <a:spcBef>
                <a:spcPts val="1700"/>
              </a:spcBef>
              <a:buFont typeface="Wingdings" pitchFamily="2" charset="2"/>
              <a:buNone/>
            </a:pPr>
            <a:endParaRPr lang="en-US" sz="3200" dirty="0" smtClean="0"/>
          </a:p>
          <a:p>
            <a:pPr algn="just" eaLnBrk="1" hangingPunct="1">
              <a:spcBef>
                <a:spcPts val="1700"/>
              </a:spcBef>
            </a:pPr>
            <a:endParaRPr lang="en-US" sz="3200" dirty="0" smtClean="0"/>
          </a:p>
          <a:p>
            <a:pPr algn="just" eaLnBrk="1" hangingPunct="1">
              <a:spcBef>
                <a:spcPts val="1700"/>
              </a:spcBef>
            </a:pPr>
            <a:endParaRPr lang="en-US" sz="3200" dirty="0" smtClean="0"/>
          </a:p>
          <a:p>
            <a:pPr algn="just" eaLnBrk="1" hangingPunct="1">
              <a:spcBef>
                <a:spcPts val="1700"/>
              </a:spcBef>
            </a:pPr>
            <a:endParaRPr lang="en-US" sz="3200" dirty="0" smtClean="0"/>
          </a:p>
          <a:p>
            <a:pPr algn="just" eaLnBrk="1" hangingPunct="1">
              <a:spcBef>
                <a:spcPts val="1700"/>
              </a:spcBef>
            </a:pPr>
            <a:endParaRPr lang="en-US" sz="3200" dirty="0" smtClean="0"/>
          </a:p>
          <a:p>
            <a:pPr algn="just" eaLnBrk="1" hangingPunct="1">
              <a:spcBef>
                <a:spcPts val="1700"/>
              </a:spcBef>
            </a:pPr>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Hiding View Definition</a:t>
            </a:r>
          </a:p>
        </p:txBody>
      </p:sp>
      <p:sp>
        <p:nvSpPr>
          <p:cNvPr id="24579" name="Rectangle 3"/>
          <p:cNvSpPr>
            <a:spLocks noGrp="1" noChangeArrowheads="1"/>
          </p:cNvSpPr>
          <p:nvPr>
            <p:ph type="body" idx="1"/>
          </p:nvPr>
        </p:nvSpPr>
        <p:spPr>
          <a:noFill/>
        </p:spPr>
        <p:txBody>
          <a:bodyPr/>
          <a:lstStyle/>
          <a:p>
            <a:pPr algn="just" eaLnBrk="1" hangingPunct="1">
              <a:lnSpc>
                <a:spcPct val="80000"/>
              </a:lnSpc>
              <a:spcBef>
                <a:spcPts val="1700"/>
              </a:spcBef>
            </a:pPr>
            <a:r>
              <a:rPr lang="en-US" sz="2000" dirty="0" smtClean="0"/>
              <a:t>Syntax: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VIEW &lt;</a:t>
            </a:r>
            <a:r>
              <a:rPr lang="en-US" sz="2200" dirty="0" err="1" smtClean="0">
                <a:solidFill>
                  <a:schemeClr val="accent3">
                    <a:lumMod val="75000"/>
                  </a:schemeClr>
                </a:solidFill>
                <a:latin typeface="Courier New" pitchFamily="49" charset="0"/>
                <a:cs typeface="Courier New" pitchFamily="49" charset="0"/>
              </a:rPr>
              <a:t>view_name</a:t>
            </a:r>
            <a:r>
              <a:rPr lang="en-US" sz="2200" dirty="0" smtClean="0">
                <a:solidFill>
                  <a:schemeClr val="accent3">
                    <a:lumMod val="75000"/>
                  </a:schemeClr>
                </a:solidFill>
                <a:latin typeface="Courier New" pitchFamily="49" charset="0"/>
                <a:cs typeface="Courier New" pitchFamily="49" charset="0"/>
              </a:rPr>
              <a:t>&gt;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WITH ENCRYPTION AS &lt;</a:t>
            </a:r>
            <a:r>
              <a:rPr lang="en-US" sz="2200" dirty="0" err="1" smtClean="0">
                <a:solidFill>
                  <a:schemeClr val="accent3">
                    <a:lumMod val="75000"/>
                  </a:schemeClr>
                </a:solidFill>
                <a:latin typeface="Courier New" pitchFamily="49" charset="0"/>
                <a:cs typeface="Courier New" pitchFamily="49" charset="0"/>
              </a:rPr>
              <a:t>select_statement</a:t>
            </a:r>
            <a:r>
              <a:rPr lang="en-US" sz="2200" dirty="0" smtClean="0">
                <a:solidFill>
                  <a:schemeClr val="accent3">
                    <a:lumMod val="75000"/>
                  </a:schemeClr>
                </a:solidFill>
                <a:latin typeface="Courier New" pitchFamily="49" charset="0"/>
                <a:cs typeface="Courier New" pitchFamily="49" charset="0"/>
              </a:rPr>
              <a:t>&gt;</a:t>
            </a:r>
          </a:p>
          <a:p>
            <a:pPr algn="just" eaLnBrk="1" hangingPunct="1">
              <a:lnSpc>
                <a:spcPct val="80000"/>
              </a:lnSpc>
              <a:spcBef>
                <a:spcPts val="1700"/>
              </a:spcBef>
            </a:pPr>
            <a:r>
              <a:rPr lang="en-US" sz="2000" dirty="0" smtClean="0"/>
              <a:t>Example:</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VIEW </a:t>
            </a:r>
            <a:r>
              <a:rPr lang="en-US" sz="2200" dirty="0" err="1" smtClean="0">
                <a:solidFill>
                  <a:schemeClr val="accent3">
                    <a:lumMod val="75000"/>
                  </a:schemeClr>
                </a:solidFill>
                <a:latin typeface="Courier New" pitchFamily="49" charset="0"/>
                <a:cs typeface="Courier New" pitchFamily="49" charset="0"/>
              </a:rPr>
              <a:t>Salary_Details</a:t>
            </a:r>
            <a:r>
              <a:rPr lang="en-US" sz="2200" dirty="0" smtClean="0">
                <a:solidFill>
                  <a:schemeClr val="accent3">
                    <a:lumMod val="75000"/>
                  </a:schemeClr>
                </a:solidFill>
                <a:latin typeface="Courier New" pitchFamily="49" charset="0"/>
                <a:cs typeface="Courier New" pitchFamily="49" charset="0"/>
              </a:rPr>
              <a:t>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WITH ENCRYPTION AS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SELECT </a:t>
            </a:r>
            <a:r>
              <a:rPr lang="en-US" sz="2200" dirty="0" err="1" smtClean="0">
                <a:solidFill>
                  <a:schemeClr val="accent3">
                    <a:lumMod val="75000"/>
                  </a:schemeClr>
                </a:solidFill>
                <a:latin typeface="Courier New" pitchFamily="49" charset="0"/>
                <a:cs typeface="Courier New" pitchFamily="49" charset="0"/>
              </a:rPr>
              <a:t>EmpID</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FirstName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LastName</a:t>
            </a:r>
            <a:r>
              <a:rPr lang="en-US" sz="2200" dirty="0" smtClean="0">
                <a:solidFill>
                  <a:schemeClr val="accent3">
                    <a:lumMod val="75000"/>
                  </a:schemeClr>
                </a:solidFill>
                <a:latin typeface="Courier New" pitchFamily="49" charset="0"/>
                <a:cs typeface="Courier New" pitchFamily="49" charset="0"/>
              </a:rPr>
              <a:t>, Salary</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FROM </a:t>
            </a:r>
            <a:r>
              <a:rPr lang="en-US" sz="2200" dirty="0" err="1" smtClean="0">
                <a:solidFill>
                  <a:schemeClr val="accent3">
                    <a:lumMod val="75000"/>
                  </a:schemeClr>
                </a:solidFill>
                <a:latin typeface="Courier New" pitchFamily="49" charset="0"/>
                <a:cs typeface="Courier New" pitchFamily="49" charset="0"/>
              </a:rPr>
              <a:t>Employee_Details</a:t>
            </a:r>
            <a:endParaRPr lang="en-US" sz="2200" dirty="0" smtClean="0">
              <a:solidFill>
                <a:schemeClr val="accent3">
                  <a:lumMod val="75000"/>
                </a:schemeClr>
              </a:solidFill>
              <a:latin typeface="Courier New" pitchFamily="49" charset="0"/>
              <a:cs typeface="Courier New" pitchFamily="49" charset="0"/>
            </a:endParaRPr>
          </a:p>
          <a:p>
            <a:pPr algn="just" eaLnBrk="1" hangingPunct="1">
              <a:lnSpc>
                <a:spcPct val="80000"/>
              </a:lnSpc>
              <a:spcBef>
                <a:spcPts val="1700"/>
              </a:spcBef>
            </a:pPr>
            <a:r>
              <a:rPr lang="en-US" sz="2000" dirty="0" smtClean="0"/>
              <a:t>If a user tries to see the view definition, an error message will be displayed stating the definition is encrypted.</a:t>
            </a:r>
          </a:p>
          <a:p>
            <a:pPr algn="just" eaLnBrk="1" hangingPunct="1">
              <a:lnSpc>
                <a:spcPct val="80000"/>
              </a:lnSpc>
              <a:spcBef>
                <a:spcPts val="1700"/>
              </a:spcBef>
              <a:buFont typeface="Wingdings" pitchFamily="2" charset="2"/>
              <a:buNone/>
            </a:pPr>
            <a:endParaRPr lang="en-US" sz="2000" dirty="0" smtClean="0"/>
          </a:p>
          <a:p>
            <a:pPr lvl="1" algn="just" eaLnBrk="1" hangingPunct="1">
              <a:lnSpc>
                <a:spcPct val="80000"/>
              </a:lnSpc>
              <a:spcBef>
                <a:spcPts val="1700"/>
              </a:spcBef>
            </a:pPr>
            <a:endParaRPr lang="en-US" sz="2200" dirty="0" smtClean="0"/>
          </a:p>
          <a:p>
            <a:pPr algn="just" eaLnBrk="1" hangingPunct="1">
              <a:lnSpc>
                <a:spcPct val="80000"/>
              </a:lnSpc>
              <a:spcBef>
                <a:spcPts val="1700"/>
              </a:spcBef>
              <a:buFont typeface="Wingdings" pitchFamily="2" charset="2"/>
              <a:buNone/>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Module 5 – Summary (1)</a:t>
            </a:r>
          </a:p>
        </p:txBody>
      </p:sp>
      <p:sp>
        <p:nvSpPr>
          <p:cNvPr id="25602" name="Rectangle 3"/>
          <p:cNvSpPr>
            <a:spLocks noGrp="1" noChangeArrowheads="1"/>
          </p:cNvSpPr>
          <p:nvPr>
            <p:ph type="body" idx="1"/>
          </p:nvPr>
        </p:nvSpPr>
        <p:spPr/>
        <p:txBody>
          <a:bodyPr/>
          <a:lstStyle/>
          <a:p>
            <a:pPr eaLnBrk="1" hangingPunct="1"/>
            <a:r>
              <a:rPr lang="en-US" sz="2800" smtClean="0"/>
              <a:t>A view is a virtual table generated using selected columns from one or more tables. </a:t>
            </a:r>
          </a:p>
          <a:p>
            <a:pPr eaLnBrk="1" hangingPunct="1"/>
            <a:r>
              <a:rPr lang="en-US" sz="2800" smtClean="0"/>
              <a:t>There are three types of views namely, Standard, Indexed and Partitioned.</a:t>
            </a:r>
          </a:p>
          <a:p>
            <a:pPr eaLnBrk="1" hangingPunct="1"/>
            <a:r>
              <a:rPr lang="en-US" sz="2800" smtClean="0"/>
              <a:t>Views are used to grant users limited access to database tables depending on individual user requirements.</a:t>
            </a:r>
          </a:p>
          <a:p>
            <a:pPr eaLnBrk="1" hangingPunct="1"/>
            <a:r>
              <a:rPr lang="en-US" sz="2800" smtClean="0"/>
              <a:t>System views are predefined created views for extracting SQL Server metadata.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Module 5 – Summary (2)</a:t>
            </a:r>
          </a:p>
        </p:txBody>
      </p:sp>
      <p:sp>
        <p:nvSpPr>
          <p:cNvPr id="26626" name="Rectangle 3"/>
          <p:cNvSpPr>
            <a:spLocks noGrp="1" noChangeArrowheads="1"/>
          </p:cNvSpPr>
          <p:nvPr>
            <p:ph type="body" idx="1"/>
          </p:nvPr>
        </p:nvSpPr>
        <p:spPr/>
        <p:txBody>
          <a:bodyPr/>
          <a:lstStyle/>
          <a:p>
            <a:pPr eaLnBrk="1" hangingPunct="1">
              <a:lnSpc>
                <a:spcPct val="90000"/>
              </a:lnSpc>
            </a:pPr>
            <a:r>
              <a:rPr lang="en-US" sz="2400" dirty="0" smtClean="0"/>
              <a:t>The CREATE VIEW statement is used to create a view. </a:t>
            </a:r>
          </a:p>
          <a:p>
            <a:pPr eaLnBrk="1" hangingPunct="1">
              <a:lnSpc>
                <a:spcPct val="90000"/>
              </a:lnSpc>
            </a:pPr>
            <a:r>
              <a:rPr lang="en-US" sz="2400" dirty="0" smtClean="0"/>
              <a:t>The view definition cannot include the COMPUTE, COMPUTE BY, ORDER BY or OPTION clauses.</a:t>
            </a:r>
          </a:p>
          <a:p>
            <a:pPr eaLnBrk="1" hangingPunct="1">
              <a:lnSpc>
                <a:spcPct val="90000"/>
              </a:lnSpc>
            </a:pPr>
            <a:r>
              <a:rPr lang="en-US" sz="2400" dirty="0" smtClean="0"/>
              <a:t>In SQL Server 2005, you can create views having extracted information from </a:t>
            </a:r>
            <a:r>
              <a:rPr lang="en-US" sz="2400" i="1" dirty="0" smtClean="0"/>
              <a:t>xml</a:t>
            </a:r>
            <a:r>
              <a:rPr lang="en-US" sz="2400" dirty="0" smtClean="0"/>
              <a:t> data type columns of a table. This extraction is done using the </a:t>
            </a:r>
            <a:r>
              <a:rPr lang="en-US" sz="2400" i="1" dirty="0" smtClean="0"/>
              <a:t>value()</a:t>
            </a:r>
            <a:r>
              <a:rPr lang="en-US" sz="2400" dirty="0" smtClean="0"/>
              <a:t> method.</a:t>
            </a:r>
          </a:p>
          <a:p>
            <a:pPr eaLnBrk="1" hangingPunct="1">
              <a:lnSpc>
                <a:spcPct val="90000"/>
              </a:lnSpc>
            </a:pPr>
            <a:r>
              <a:rPr lang="en-US" sz="2400" dirty="0" smtClean="0"/>
              <a:t>After creating a view, you can also alter or delete it.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p:txBody>
          <a:bodyPr/>
          <a:lstStyle/>
          <a:p>
            <a:pPr eaLnBrk="1" hangingPunct="1"/>
            <a:r>
              <a:rPr lang="en-US" sz="4000" dirty="0" smtClean="0"/>
              <a:t>Module 6: Managing Views</a:t>
            </a:r>
            <a:endParaRPr lang="en-US" dirty="0" smtClean="0"/>
          </a:p>
        </p:txBody>
      </p:sp>
      <p:sp>
        <p:nvSpPr>
          <p:cNvPr id="5" name="Text Placeholder 4"/>
          <p:cNvSpPr>
            <a:spLocks noGrp="1"/>
          </p:cNvSpPr>
          <p:nvPr>
            <p:ph type="body" idx="1"/>
          </p:nvPr>
        </p:nvSpPr>
        <p:spPr/>
        <p:txBody>
          <a:bodyPr/>
          <a:lstStyle/>
          <a:p>
            <a:r>
              <a:rPr lang="en-US" dirty="0" smtClean="0"/>
              <a:t>Objectives</a:t>
            </a:r>
          </a:p>
        </p:txBody>
      </p:sp>
      <p:pic>
        <p:nvPicPr>
          <p:cNvPr id="27651" name="Picture 2"/>
          <p:cNvPicPr>
            <a:picLocks noChangeAspect="1" noChangeArrowheads="1"/>
          </p:cNvPicPr>
          <p:nvPr/>
        </p:nvPicPr>
        <p:blipFill>
          <a:blip r:embed="rId2"/>
          <a:srcRect/>
          <a:stretch>
            <a:fillRect/>
          </a:stretch>
        </p:blipFill>
        <p:spPr bwMode="auto">
          <a:xfrm>
            <a:off x="2971800" y="3200400"/>
            <a:ext cx="2971800" cy="250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p:txBody>
          <a:bodyPr/>
          <a:lstStyle/>
          <a:p>
            <a:pPr eaLnBrk="1" hangingPunct="1"/>
            <a:r>
              <a:rPr lang="en-US" sz="3600" smtClean="0"/>
              <a:t>The “CHECK OPTION” </a:t>
            </a:r>
            <a:br>
              <a:rPr lang="en-US" sz="3600" smtClean="0"/>
            </a:br>
            <a:r>
              <a:rPr lang="en-US" sz="3600" smtClean="0"/>
              <a:t>Option – 1 </a:t>
            </a:r>
            <a:endParaRPr lang="en-US" smtClean="0"/>
          </a:p>
        </p:txBody>
      </p:sp>
      <p:sp>
        <p:nvSpPr>
          <p:cNvPr id="4" name="Rectangle 3"/>
          <p:cNvSpPr txBox="1">
            <a:spLocks noChangeArrowheads="1"/>
          </p:cNvSpPr>
          <p:nvPr/>
        </p:nvSpPr>
        <p:spPr bwMode="auto">
          <a:xfrm>
            <a:off x="914400" y="1600200"/>
            <a:ext cx="7467600" cy="4648200"/>
          </a:xfrm>
          <a:prstGeom prst="rect">
            <a:avLst/>
          </a:prstGeom>
          <a:noFill/>
          <a:ln w="9525">
            <a:noFill/>
            <a:miter lim="800000"/>
            <a:headEnd/>
            <a:tailEnd/>
          </a:ln>
        </p:spPr>
        <p:txBody>
          <a:bodyPr/>
          <a:lstStyle/>
          <a:p>
            <a:pPr marL="342900" indent="-342900" algn="just">
              <a:spcBef>
                <a:spcPts val="1700"/>
              </a:spcBef>
              <a:buClr>
                <a:schemeClr val="accent2"/>
              </a:buClr>
              <a:buSzPct val="70000"/>
              <a:buFont typeface="Wingdings" pitchFamily="2" charset="2"/>
              <a:buChar char="v"/>
              <a:defRPr/>
            </a:pPr>
            <a:r>
              <a:rPr lang="en-US" sz="2800" kern="0">
                <a:latin typeface="+mn-lt"/>
              </a:rPr>
              <a:t>It is used to ensure that all the updates in the view satisfy the conditions mentioned in the view definition. If the conditions are not satisfied, the database engine returns an error. </a:t>
            </a:r>
          </a:p>
          <a:p>
            <a:pPr marL="342900" indent="-342900" algn="just">
              <a:spcBef>
                <a:spcPts val="1700"/>
              </a:spcBef>
              <a:buClr>
                <a:schemeClr val="accent2"/>
              </a:buClr>
              <a:buSzPct val="70000"/>
              <a:buFont typeface="Wingdings" pitchFamily="2" charset="2"/>
              <a:buChar char="v"/>
              <a:defRPr/>
            </a:pPr>
            <a:r>
              <a:rPr lang="en-US" sz="2800" kern="0">
                <a:latin typeface="+mn-lt"/>
              </a:rPr>
              <a:t>Thus, the CHECK OPTION is used to enforce domain integrity; it checks the definition of the view to see that the WHERE conditions in the SELECT  statement is not violated.</a:t>
            </a: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pPr eaLnBrk="1" hangingPunct="1"/>
            <a:r>
              <a:rPr lang="en-US" sz="3600" dirty="0" smtClean="0"/>
              <a:t>The “CHECK OPTION” </a:t>
            </a:r>
            <a:br>
              <a:rPr lang="en-US" sz="3600" dirty="0" smtClean="0"/>
            </a:br>
            <a:r>
              <a:rPr lang="en-US" sz="3600" dirty="0" smtClean="0"/>
              <a:t>Option – 2</a:t>
            </a:r>
            <a:endParaRPr lang="en-US" dirty="0" smtClean="0"/>
          </a:p>
        </p:txBody>
      </p:sp>
      <p:sp>
        <p:nvSpPr>
          <p:cNvPr id="4" name="Rectangle 3"/>
          <p:cNvSpPr txBox="1">
            <a:spLocks noChangeArrowheads="1"/>
          </p:cNvSpPr>
          <p:nvPr/>
        </p:nvSpPr>
        <p:spPr bwMode="auto">
          <a:xfrm>
            <a:off x="914400" y="1600200"/>
            <a:ext cx="7772400" cy="4648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1800" kern="0" dirty="0">
                <a:latin typeface="+mn-lt"/>
              </a:rPr>
              <a:t>Syntax:</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CREATE VIEW &lt;</a:t>
            </a:r>
            <a:r>
              <a:rPr lang="en-US" sz="2200" dirty="0" err="1">
                <a:solidFill>
                  <a:schemeClr val="accent3">
                    <a:lumMod val="75000"/>
                  </a:schemeClr>
                </a:solidFill>
                <a:latin typeface="Courier New" pitchFamily="49" charset="0"/>
                <a:cs typeface="Courier New" pitchFamily="49" charset="0"/>
              </a:rPr>
              <a:t>view_name</a:t>
            </a:r>
            <a:r>
              <a:rPr lang="en-US" sz="2200" dirty="0">
                <a:solidFill>
                  <a:schemeClr val="accent3">
                    <a:lumMod val="75000"/>
                  </a:schemeClr>
                </a:solidFill>
                <a:latin typeface="Courier New" pitchFamily="49" charset="0"/>
                <a:cs typeface="Courier New" pitchFamily="49" charset="0"/>
              </a:rPr>
              <a:t>&gt;</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AS &lt;</a:t>
            </a:r>
            <a:r>
              <a:rPr lang="en-US" sz="2200" dirty="0" err="1">
                <a:solidFill>
                  <a:schemeClr val="accent3">
                    <a:lumMod val="75000"/>
                  </a:schemeClr>
                </a:solidFill>
                <a:latin typeface="Courier New" pitchFamily="49" charset="0"/>
                <a:cs typeface="Courier New" pitchFamily="49" charset="0"/>
              </a:rPr>
              <a:t>select_statement</a:t>
            </a:r>
            <a:r>
              <a:rPr lang="en-US" sz="2200" dirty="0">
                <a:solidFill>
                  <a:schemeClr val="accent3">
                    <a:lumMod val="75000"/>
                  </a:schemeClr>
                </a:solidFill>
                <a:latin typeface="Courier New" pitchFamily="49" charset="0"/>
                <a:cs typeface="Courier New" pitchFamily="49" charset="0"/>
              </a:rPr>
              <a:t>&gt; [WITH CHECK OPTION]</a:t>
            </a:r>
          </a:p>
          <a:p>
            <a:pPr marL="342900" indent="-342900" algn="just">
              <a:lnSpc>
                <a:spcPct val="80000"/>
              </a:lnSpc>
              <a:spcBef>
                <a:spcPts val="1700"/>
              </a:spcBef>
              <a:buClr>
                <a:schemeClr val="accent2"/>
              </a:buClr>
              <a:buSzPct val="70000"/>
              <a:buFont typeface="Wingdings" pitchFamily="2" charset="2"/>
              <a:buNone/>
              <a:defRPr/>
            </a:pPr>
            <a:r>
              <a:rPr lang="en-US" sz="1800" kern="0" dirty="0">
                <a:latin typeface="+mn-lt"/>
              </a:rPr>
              <a:t>where:</a:t>
            </a:r>
          </a:p>
          <a:p>
            <a:pPr marL="692150" lvl="1" indent="-347663" algn="just">
              <a:lnSpc>
                <a:spcPct val="80000"/>
              </a:lnSpc>
              <a:spcBef>
                <a:spcPts val="1700"/>
              </a:spcBef>
              <a:buClr>
                <a:schemeClr val="accent1"/>
              </a:buClr>
              <a:buSzPct val="70000"/>
              <a:buFont typeface="Wingdings" pitchFamily="2" charset="2"/>
              <a:buChar char="l"/>
              <a:defRPr/>
            </a:pPr>
            <a:r>
              <a:rPr lang="en-US" sz="1600" kern="0" dirty="0">
                <a:latin typeface="+mn-lt"/>
              </a:rPr>
              <a:t>WITH CHECK OPTION: specifies that the modified data in the view continues to satisfy the view definition.</a:t>
            </a:r>
          </a:p>
          <a:p>
            <a:pPr marL="342900" indent="-342900" algn="just">
              <a:lnSpc>
                <a:spcPct val="80000"/>
              </a:lnSpc>
              <a:spcBef>
                <a:spcPts val="1700"/>
              </a:spcBef>
              <a:buClr>
                <a:schemeClr val="accent2"/>
              </a:buClr>
              <a:buSzPct val="70000"/>
              <a:buFont typeface="Wingdings" pitchFamily="2" charset="2"/>
              <a:buChar char="v"/>
              <a:defRPr/>
            </a:pPr>
            <a:r>
              <a:rPr lang="en-US" sz="1800" kern="0" dirty="0">
                <a:latin typeface="+mn-lt"/>
              </a:rPr>
              <a:t>Example:</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CREATE VIEW </a:t>
            </a:r>
            <a:r>
              <a:rPr lang="en-US" sz="2200" dirty="0" err="1">
                <a:solidFill>
                  <a:schemeClr val="accent3">
                    <a:lumMod val="75000"/>
                  </a:schemeClr>
                </a:solidFill>
                <a:latin typeface="Courier New" pitchFamily="49" charset="0"/>
                <a:cs typeface="Courier New" pitchFamily="49" charset="0"/>
              </a:rPr>
              <a:t>Emp_Salary_Details</a:t>
            </a:r>
            <a:r>
              <a:rPr lang="en-US" sz="2200" dirty="0">
                <a:solidFill>
                  <a:schemeClr val="accent3">
                    <a:lumMod val="75000"/>
                  </a:schemeClr>
                </a:solidFill>
                <a:latin typeface="Courier New" pitchFamily="49" charset="0"/>
                <a:cs typeface="Courier New" pitchFamily="49" charset="0"/>
              </a:rPr>
              <a:t> AS </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SELECT </a:t>
            </a:r>
            <a:r>
              <a:rPr lang="en-US" sz="2200" dirty="0" err="1">
                <a:solidFill>
                  <a:schemeClr val="accent3">
                    <a:lumMod val="75000"/>
                  </a:schemeClr>
                </a:solidFill>
                <a:latin typeface="Courier New" pitchFamily="49" charset="0"/>
                <a:cs typeface="Courier New" pitchFamily="49" charset="0"/>
              </a:rPr>
              <a:t>EmpID</a:t>
            </a:r>
            <a:r>
              <a:rPr lang="en-US" sz="2200" dirty="0">
                <a:solidFill>
                  <a:schemeClr val="accent3">
                    <a:lumMod val="75000"/>
                  </a:schemeClr>
                </a:solidFill>
                <a:latin typeface="Courier New" pitchFamily="49" charset="0"/>
                <a:cs typeface="Courier New" pitchFamily="49" charset="0"/>
              </a:rPr>
              <a:t>, </a:t>
            </a:r>
            <a:r>
              <a:rPr lang="en-US" sz="2200" dirty="0" err="1">
                <a:solidFill>
                  <a:schemeClr val="accent3">
                    <a:lumMod val="75000"/>
                  </a:schemeClr>
                </a:solidFill>
                <a:latin typeface="Courier New" pitchFamily="49" charset="0"/>
                <a:cs typeface="Courier New" pitchFamily="49" charset="0"/>
              </a:rPr>
              <a:t>FirstName</a:t>
            </a:r>
            <a:r>
              <a:rPr lang="en-US" sz="2200" dirty="0">
                <a:solidFill>
                  <a:schemeClr val="accent3">
                    <a:lumMod val="75000"/>
                  </a:schemeClr>
                </a:solidFill>
                <a:latin typeface="Courier New" pitchFamily="49" charset="0"/>
                <a:cs typeface="Courier New" pitchFamily="49" charset="0"/>
              </a:rPr>
              <a:t>, </a:t>
            </a:r>
            <a:r>
              <a:rPr lang="en-US" sz="2200" dirty="0" err="1">
                <a:solidFill>
                  <a:schemeClr val="accent3">
                    <a:lumMod val="75000"/>
                  </a:schemeClr>
                </a:solidFill>
                <a:latin typeface="Courier New" pitchFamily="49" charset="0"/>
                <a:cs typeface="Courier New" pitchFamily="49" charset="0"/>
              </a:rPr>
              <a:t>LastName</a:t>
            </a:r>
            <a:r>
              <a:rPr lang="en-US" sz="2200" dirty="0">
                <a:solidFill>
                  <a:schemeClr val="accent3">
                    <a:lumMod val="75000"/>
                  </a:schemeClr>
                </a:solidFill>
                <a:latin typeface="Courier New" pitchFamily="49" charset="0"/>
                <a:cs typeface="Courier New" pitchFamily="49" charset="0"/>
              </a:rPr>
              <a:t>, City, Salary</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FROM </a:t>
            </a:r>
            <a:r>
              <a:rPr lang="en-US" sz="2200" dirty="0" err="1">
                <a:solidFill>
                  <a:schemeClr val="accent3">
                    <a:lumMod val="75000"/>
                  </a:schemeClr>
                </a:solidFill>
                <a:latin typeface="Courier New" pitchFamily="49" charset="0"/>
                <a:cs typeface="Courier New" pitchFamily="49" charset="0"/>
              </a:rPr>
              <a:t>Employee_Details</a:t>
            </a:r>
            <a:r>
              <a:rPr lang="en-US" sz="2200" dirty="0">
                <a:solidFill>
                  <a:schemeClr val="accent3">
                    <a:lumMod val="75000"/>
                  </a:schemeClr>
                </a:solidFill>
                <a:latin typeface="Courier New" pitchFamily="49" charset="0"/>
                <a:cs typeface="Courier New" pitchFamily="49" charset="0"/>
              </a:rPr>
              <a:t> WHERE Salary &lt; 35000 </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WITH CHECK OPTION</a:t>
            </a:r>
          </a:p>
          <a:p>
            <a:pPr marL="342900" indent="-342900" algn="just">
              <a:lnSpc>
                <a:spcPct val="80000"/>
              </a:lnSpc>
              <a:spcBef>
                <a:spcPts val="1700"/>
              </a:spcBef>
              <a:buClr>
                <a:schemeClr val="accent2"/>
              </a:buClr>
              <a:buSzPct val="70000"/>
              <a:buFont typeface="Wingdings" pitchFamily="2" charset="2"/>
              <a:buNone/>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The “CHECK OPTION” </a:t>
            </a:r>
            <a:br>
              <a:rPr lang="en-US" sz="4800" dirty="0" smtClean="0"/>
            </a:br>
            <a:r>
              <a:rPr lang="en-US" sz="4800" dirty="0" smtClean="0"/>
              <a:t>Option – </a:t>
            </a:r>
            <a:r>
              <a:rPr lang="en-US" sz="4800" dirty="0" smtClean="0"/>
              <a:t>3</a:t>
            </a:r>
            <a:endParaRPr lang="en-US" dirty="0"/>
          </a:p>
        </p:txBody>
      </p:sp>
      <p:sp>
        <p:nvSpPr>
          <p:cNvPr id="3" name="Content Placeholder 2"/>
          <p:cNvSpPr>
            <a:spLocks noGrp="1"/>
          </p:cNvSpPr>
          <p:nvPr>
            <p:ph idx="1"/>
          </p:nvPr>
        </p:nvSpPr>
        <p:spPr/>
        <p:txBody>
          <a:bodyPr>
            <a:normAutofit fontScale="92500" lnSpcReduction="10000"/>
          </a:bodyPr>
          <a:lstStyle/>
          <a:p>
            <a:pPr>
              <a:spcBef>
                <a:spcPts val="1700"/>
              </a:spcBef>
              <a:defRPr/>
            </a:pPr>
            <a:r>
              <a:rPr lang="en-US" sz="2400" dirty="0" smtClean="0">
                <a:solidFill>
                  <a:schemeClr val="accent3">
                    <a:lumMod val="75000"/>
                  </a:schemeClr>
                </a:solidFill>
                <a:latin typeface="Courier New" pitchFamily="49" charset="0"/>
                <a:cs typeface="Courier New" pitchFamily="49" charset="0"/>
              </a:rPr>
              <a:t>CREATE VIEW </a:t>
            </a:r>
            <a:r>
              <a:rPr lang="en-US" sz="2400" dirty="0" err="1" smtClean="0">
                <a:solidFill>
                  <a:schemeClr val="accent3">
                    <a:lumMod val="75000"/>
                  </a:schemeClr>
                </a:solidFill>
                <a:latin typeface="Courier New" pitchFamily="49" charset="0"/>
                <a:cs typeface="Courier New" pitchFamily="49" charset="0"/>
              </a:rPr>
              <a:t>authors_CA</a:t>
            </a:r>
            <a:r>
              <a:rPr lang="en-US" sz="2400" dirty="0" smtClean="0">
                <a:solidFill>
                  <a:schemeClr val="accent3">
                    <a:lumMod val="75000"/>
                  </a:schemeClr>
                </a:solidFill>
                <a:latin typeface="Courier New" pitchFamily="49" charset="0"/>
                <a:cs typeface="Courier New" pitchFamily="49" charset="0"/>
              </a:rPr>
              <a:t> AS ( SELECT * FROM Authors WHERE state='CA' ) </a:t>
            </a:r>
          </a:p>
          <a:p>
            <a:r>
              <a:rPr lang="en-US" dirty="0" smtClean="0"/>
              <a:t>If you now issue the following command: </a:t>
            </a:r>
            <a:endParaRPr lang="en-US" sz="2200" dirty="0">
              <a:solidFill>
                <a:schemeClr val="accent3">
                  <a:lumMod val="75000"/>
                </a:schemeClr>
              </a:solidFill>
              <a:latin typeface="Courier New" pitchFamily="49" charset="0"/>
              <a:cs typeface="Courier New" pitchFamily="49" charset="0"/>
            </a:endParaRPr>
          </a:p>
          <a:p>
            <a:pPr>
              <a:buNone/>
            </a:pPr>
            <a:r>
              <a:rPr lang="en-US" sz="2200" dirty="0" smtClean="0">
                <a:solidFill>
                  <a:schemeClr val="accent3">
                    <a:lumMod val="75000"/>
                  </a:schemeClr>
                </a:solidFill>
                <a:latin typeface="Courier New" pitchFamily="49" charset="0"/>
                <a:cs typeface="Courier New" pitchFamily="49" charset="0"/>
              </a:rPr>
              <a:t>	</a:t>
            </a:r>
            <a:r>
              <a:rPr lang="en-US" sz="2400" dirty="0" smtClean="0">
                <a:solidFill>
                  <a:schemeClr val="accent3">
                    <a:lumMod val="75000"/>
                  </a:schemeClr>
                </a:solidFill>
                <a:latin typeface="Courier New" pitchFamily="49" charset="0"/>
                <a:cs typeface="Courier New" pitchFamily="49" charset="0"/>
              </a:rPr>
              <a:t>UPDATE </a:t>
            </a:r>
            <a:r>
              <a:rPr lang="en-US" sz="2400" dirty="0" err="1" smtClean="0">
                <a:solidFill>
                  <a:schemeClr val="accent3">
                    <a:lumMod val="75000"/>
                  </a:schemeClr>
                </a:solidFill>
                <a:latin typeface="Courier New" pitchFamily="49" charset="0"/>
                <a:cs typeface="Courier New" pitchFamily="49" charset="0"/>
              </a:rPr>
              <a:t>authors_CA</a:t>
            </a:r>
            <a:r>
              <a:rPr lang="en-US" sz="2400" dirty="0" smtClean="0">
                <a:solidFill>
                  <a:schemeClr val="accent3">
                    <a:lumMod val="75000"/>
                  </a:schemeClr>
                </a:solidFill>
                <a:latin typeface="Courier New" pitchFamily="49" charset="0"/>
                <a:cs typeface="Courier New" pitchFamily="49" charset="0"/>
              </a:rPr>
              <a:t> SET state='NJ' </a:t>
            </a:r>
          </a:p>
          <a:p>
            <a:r>
              <a:rPr lang="en-US" dirty="0" smtClean="0"/>
              <a:t>This </a:t>
            </a:r>
            <a:r>
              <a:rPr lang="en-US" dirty="0" smtClean="0"/>
              <a:t>is perfectly legal, but can create subtle programming </a:t>
            </a:r>
            <a:r>
              <a:rPr lang="en-US" dirty="0" smtClean="0"/>
              <a:t>errors</a:t>
            </a:r>
          </a:p>
          <a:p>
            <a:r>
              <a:rPr lang="en-US" sz="2400" dirty="0" smtClean="0">
                <a:solidFill>
                  <a:schemeClr val="accent3">
                    <a:lumMod val="75000"/>
                  </a:schemeClr>
                </a:solidFill>
                <a:latin typeface="Courier New" pitchFamily="49" charset="0"/>
                <a:cs typeface="Courier New" pitchFamily="49" charset="0"/>
              </a:rPr>
              <a:t>CREATE VIEW </a:t>
            </a:r>
            <a:r>
              <a:rPr lang="en-US" sz="2400" dirty="0" err="1" smtClean="0">
                <a:solidFill>
                  <a:schemeClr val="accent3">
                    <a:lumMod val="75000"/>
                  </a:schemeClr>
                </a:solidFill>
                <a:latin typeface="Courier New" pitchFamily="49" charset="0"/>
                <a:cs typeface="Courier New" pitchFamily="49" charset="0"/>
              </a:rPr>
              <a:t>authors_CA</a:t>
            </a:r>
            <a:r>
              <a:rPr lang="en-US" sz="2400" dirty="0" smtClean="0">
                <a:solidFill>
                  <a:schemeClr val="accent3">
                    <a:lumMod val="75000"/>
                  </a:schemeClr>
                </a:solidFill>
                <a:latin typeface="Courier New" pitchFamily="49" charset="0"/>
                <a:cs typeface="Courier New" pitchFamily="49" charset="0"/>
              </a:rPr>
              <a:t> AS ( SELECT * FROM Authors WHERE state='CA' ) WITH CHECK OPTION</a:t>
            </a:r>
            <a:r>
              <a:rPr lang="en-US" dirty="0" smtClean="0"/>
              <a:t> Now any </a:t>
            </a:r>
            <a:r>
              <a:rPr lang="en-US" b="1" i="1" dirty="0" smtClean="0">
                <a:solidFill>
                  <a:srgbClr val="FF0000"/>
                </a:solidFill>
              </a:rPr>
              <a:t>insert</a:t>
            </a:r>
            <a:r>
              <a:rPr lang="en-US" dirty="0" smtClean="0"/>
              <a:t> or </a:t>
            </a:r>
            <a:r>
              <a:rPr lang="en-US" b="1" i="1" dirty="0" smtClean="0">
                <a:solidFill>
                  <a:srgbClr val="FF0000"/>
                </a:solidFill>
              </a:rPr>
              <a:t>update</a:t>
            </a:r>
            <a:r>
              <a:rPr lang="en-US" dirty="0" smtClean="0"/>
              <a:t> operation that makes a record disappear from the view raises a trappable runtime error. </a:t>
            </a:r>
            <a:r>
              <a:rPr lang="en-US" dirty="0" smtClean="0">
                <a:sym typeface="Wingdings" pitchFamily="2" charset="2"/>
              </a:rPr>
              <a:t></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pPr>
              <a:lnSpc>
                <a:spcPct val="80000"/>
              </a:lnSpc>
            </a:pPr>
            <a:r>
              <a:rPr lang="en-US" dirty="0" smtClean="0"/>
              <a:t>Indexes can be created using the CREATE INDEX command. </a:t>
            </a:r>
          </a:p>
          <a:p>
            <a:pPr>
              <a:lnSpc>
                <a:spcPct val="80000"/>
              </a:lnSpc>
            </a:pPr>
            <a:r>
              <a:rPr lang="en-US" dirty="0" smtClean="0"/>
              <a:t>An index that uses more than one column to index data is called a composite index. </a:t>
            </a:r>
          </a:p>
          <a:p>
            <a:pPr>
              <a:lnSpc>
                <a:spcPct val="80000"/>
              </a:lnSpc>
            </a:pPr>
            <a:r>
              <a:rPr lang="en-US" dirty="0" smtClean="0"/>
              <a:t>The FILLFACTOR and PAD_INDEX options reserve space on index pages for future index expansion.</a:t>
            </a:r>
          </a:p>
          <a:p>
            <a:pPr>
              <a:lnSpc>
                <a:spcPct val="80000"/>
              </a:lnSpc>
            </a:pPr>
            <a:r>
              <a:rPr lang="en-US" dirty="0" smtClean="0"/>
              <a:t>The </a:t>
            </a:r>
            <a:r>
              <a:rPr lang="en-US" dirty="0" err="1" smtClean="0"/>
              <a:t>sp_helpindex</a:t>
            </a:r>
            <a:r>
              <a:rPr lang="en-US" dirty="0" smtClean="0"/>
              <a:t> system store procedure is used to view index information.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p:txBody>
          <a:bodyPr/>
          <a:lstStyle/>
          <a:p>
            <a:pPr eaLnBrk="1" hangingPunct="1"/>
            <a:r>
              <a:rPr lang="en-US" smtClean="0"/>
              <a:t>SCHEMABINDING” Option – 1</a:t>
            </a:r>
          </a:p>
        </p:txBody>
      </p:sp>
      <p:sp>
        <p:nvSpPr>
          <p:cNvPr id="4" name="Rectangle 3"/>
          <p:cNvSpPr txBox="1">
            <a:spLocks noChangeArrowheads="1"/>
          </p:cNvSpPr>
          <p:nvPr/>
        </p:nvSpPr>
        <p:spPr bwMode="auto">
          <a:xfrm>
            <a:off x="533400" y="1600200"/>
            <a:ext cx="8153400" cy="4648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2400" kern="0">
                <a:latin typeface="+mn-lt"/>
              </a:rPr>
              <a:t>A view can be bound to the schema of the base table using the SCHEMABINDING option. This option can be used with CREATE VIEW or ALTER VIEW statements.</a:t>
            </a:r>
          </a:p>
          <a:p>
            <a:pPr marL="342900" indent="-342900" algn="just">
              <a:lnSpc>
                <a:spcPct val="80000"/>
              </a:lnSpc>
              <a:spcBef>
                <a:spcPts val="1700"/>
              </a:spcBef>
              <a:buClr>
                <a:schemeClr val="accent2"/>
              </a:buClr>
              <a:buSzPct val="70000"/>
              <a:buFont typeface="Wingdings" pitchFamily="2" charset="2"/>
              <a:buChar char="v"/>
              <a:defRPr/>
            </a:pPr>
            <a:r>
              <a:rPr lang="en-US" sz="2400" kern="0">
                <a:latin typeface="+mn-lt"/>
              </a:rPr>
              <a:t>When SCHEMABINDING option is specified, the base table or tables cannot be modified that would affect the view definition.</a:t>
            </a:r>
          </a:p>
          <a:p>
            <a:pPr marL="342900" indent="-342900" algn="just">
              <a:lnSpc>
                <a:spcPct val="80000"/>
              </a:lnSpc>
              <a:spcBef>
                <a:spcPts val="1700"/>
              </a:spcBef>
              <a:buClr>
                <a:schemeClr val="accent2"/>
              </a:buClr>
              <a:buSzPct val="70000"/>
              <a:buFont typeface="Wingdings" pitchFamily="2" charset="2"/>
              <a:buChar char="v"/>
              <a:defRPr/>
            </a:pPr>
            <a:r>
              <a:rPr lang="en-US" sz="2400" kern="0">
                <a:latin typeface="+mn-lt"/>
              </a:rPr>
              <a:t>The view definition must be first modified or deleted to remove dependencies on the table that is to be modified.</a:t>
            </a:r>
          </a:p>
          <a:p>
            <a:pPr marL="342900" indent="-342900" algn="just">
              <a:lnSpc>
                <a:spcPct val="80000"/>
              </a:lnSpc>
              <a:spcBef>
                <a:spcPts val="1700"/>
              </a:spcBef>
              <a:buClr>
                <a:schemeClr val="accent2"/>
              </a:buClr>
              <a:buSzPct val="70000"/>
              <a:buFont typeface="Wingdings" pitchFamily="2" charset="2"/>
              <a:buChar char="v"/>
              <a:defRPr/>
            </a:pPr>
            <a:r>
              <a:rPr lang="en-US" sz="2400" kern="0">
                <a:latin typeface="+mn-lt"/>
              </a:rPr>
              <a:t>While using the SCHEMABINDING option in a view, you must specify the schema name along with the object name in the SELECT statement.</a:t>
            </a:r>
          </a:p>
          <a:p>
            <a:pPr marL="692150" lvl="1" indent="-347663" algn="just">
              <a:lnSpc>
                <a:spcPct val="80000"/>
              </a:lnSpc>
              <a:spcBef>
                <a:spcPts val="1700"/>
              </a:spcBef>
              <a:buClr>
                <a:schemeClr val="accent1"/>
              </a:buClr>
              <a:buSzPct val="70000"/>
              <a:buFont typeface="Wingdings" pitchFamily="2" charset="2"/>
              <a:buChar char="l"/>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None/>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None/>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3000" kern="0"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p:txBody>
          <a:bodyPr/>
          <a:lstStyle/>
          <a:p>
            <a:pPr eaLnBrk="1" hangingPunct="1"/>
            <a:r>
              <a:rPr lang="en-US" smtClean="0"/>
              <a:t>“SCHEMABINDING” Option – 2</a:t>
            </a:r>
          </a:p>
        </p:txBody>
      </p:sp>
      <p:sp>
        <p:nvSpPr>
          <p:cNvPr id="4" name="Rectangle 3"/>
          <p:cNvSpPr txBox="1">
            <a:spLocks noChangeArrowheads="1"/>
          </p:cNvSpPr>
          <p:nvPr/>
        </p:nvSpPr>
        <p:spPr bwMode="auto">
          <a:xfrm>
            <a:off x="533400" y="1600200"/>
            <a:ext cx="8153400" cy="46482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000" kern="0" dirty="0">
                <a:latin typeface="+mn-lt"/>
              </a:rPr>
              <a:t>Syntax:</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CREATE VIEW &lt;</a:t>
            </a:r>
            <a:r>
              <a:rPr lang="en-US" sz="2200" dirty="0" err="1">
                <a:solidFill>
                  <a:schemeClr val="accent3">
                    <a:lumMod val="75000"/>
                  </a:schemeClr>
                </a:solidFill>
                <a:latin typeface="Courier New" pitchFamily="49" charset="0"/>
                <a:cs typeface="Courier New" pitchFamily="49" charset="0"/>
              </a:rPr>
              <a:t>view_name</a:t>
            </a:r>
            <a:r>
              <a:rPr lang="en-US" sz="2200" dirty="0">
                <a:solidFill>
                  <a:schemeClr val="accent3">
                    <a:lumMod val="75000"/>
                  </a:schemeClr>
                </a:solidFill>
                <a:latin typeface="Courier New" pitchFamily="49" charset="0"/>
                <a:cs typeface="Courier New" pitchFamily="49" charset="0"/>
              </a:rPr>
              <a:t>&gt; [WITH SCHEMABINDING]</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AS &lt;</a:t>
            </a:r>
            <a:r>
              <a:rPr lang="en-US" sz="2200" dirty="0" err="1">
                <a:solidFill>
                  <a:schemeClr val="accent3">
                    <a:lumMod val="75000"/>
                  </a:schemeClr>
                </a:solidFill>
                <a:latin typeface="Courier New" pitchFamily="49" charset="0"/>
                <a:cs typeface="Courier New" pitchFamily="49" charset="0"/>
              </a:rPr>
              <a:t>select_statement</a:t>
            </a:r>
            <a:r>
              <a:rPr lang="en-US" sz="2200" dirty="0">
                <a:solidFill>
                  <a:schemeClr val="accent3">
                    <a:lumMod val="75000"/>
                  </a:schemeClr>
                </a:solidFill>
                <a:latin typeface="Courier New" pitchFamily="49" charset="0"/>
                <a:cs typeface="Courier New" pitchFamily="49" charset="0"/>
              </a:rPr>
              <a:t>&gt;</a:t>
            </a:r>
          </a:p>
          <a:p>
            <a:pPr marL="342900" indent="-342900" algn="just">
              <a:lnSpc>
                <a:spcPct val="90000"/>
              </a:lnSpc>
              <a:spcBef>
                <a:spcPts val="1700"/>
              </a:spcBef>
              <a:buClr>
                <a:schemeClr val="accent2"/>
              </a:buClr>
              <a:buSzPct val="70000"/>
              <a:buFont typeface="Wingdings" pitchFamily="2" charset="2"/>
              <a:buNone/>
              <a:defRPr/>
            </a:pPr>
            <a:r>
              <a:rPr lang="en-US" sz="2000" kern="0" dirty="0">
                <a:latin typeface="+mn-lt"/>
              </a:rPr>
              <a:t>where:</a:t>
            </a:r>
          </a:p>
          <a:p>
            <a:pPr marL="692150" lvl="1" indent="-347663" algn="just">
              <a:lnSpc>
                <a:spcPct val="90000"/>
              </a:lnSpc>
              <a:spcBef>
                <a:spcPts val="1700"/>
              </a:spcBef>
              <a:buClr>
                <a:schemeClr val="accent1"/>
              </a:buClr>
              <a:buSzPct val="70000"/>
              <a:buFont typeface="Wingdings" pitchFamily="2" charset="2"/>
              <a:buChar char="l"/>
              <a:defRPr/>
            </a:pPr>
            <a:r>
              <a:rPr lang="en-US" sz="1800" kern="0" dirty="0">
                <a:latin typeface="+mn-lt"/>
              </a:rPr>
              <a:t>WITH SCHEMABINDING</a:t>
            </a:r>
            <a:r>
              <a:rPr lang="en-US" sz="2000" kern="0" dirty="0">
                <a:latin typeface="+mn-lt"/>
              </a:rPr>
              <a:t>: specifies that the view must be bound to a schema.</a:t>
            </a:r>
          </a:p>
          <a:p>
            <a:pPr marL="342900" indent="-342900" algn="just">
              <a:lnSpc>
                <a:spcPct val="90000"/>
              </a:lnSpc>
              <a:spcBef>
                <a:spcPts val="1700"/>
              </a:spcBef>
              <a:buClr>
                <a:schemeClr val="accent2"/>
              </a:buClr>
              <a:buSzPct val="70000"/>
              <a:buFont typeface="Wingdings" pitchFamily="2" charset="2"/>
              <a:buChar char="v"/>
              <a:defRPr/>
            </a:pPr>
            <a:r>
              <a:rPr lang="en-US" sz="2000" kern="0" dirty="0">
                <a:latin typeface="+mn-lt"/>
              </a:rPr>
              <a:t>Example:</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CREATE VIEW </a:t>
            </a:r>
            <a:r>
              <a:rPr lang="en-US" sz="2200" dirty="0" err="1">
                <a:solidFill>
                  <a:schemeClr val="accent3">
                    <a:lumMod val="75000"/>
                  </a:schemeClr>
                </a:solidFill>
                <a:latin typeface="Courier New" pitchFamily="49" charset="0"/>
                <a:cs typeface="Courier New" pitchFamily="49" charset="0"/>
              </a:rPr>
              <a:t>Employee_View</a:t>
            </a:r>
            <a:r>
              <a:rPr lang="en-US" sz="2200" dirty="0">
                <a:solidFill>
                  <a:schemeClr val="accent3">
                    <a:lumMod val="75000"/>
                  </a:schemeClr>
                </a:solidFill>
                <a:latin typeface="Courier New" pitchFamily="49" charset="0"/>
                <a:cs typeface="Courier New" pitchFamily="49" charset="0"/>
              </a:rPr>
              <a:t> WITH SCHEMABINDING AS </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SELECT </a:t>
            </a:r>
            <a:r>
              <a:rPr lang="en-US" sz="2200" dirty="0" err="1">
                <a:solidFill>
                  <a:schemeClr val="accent3">
                    <a:lumMod val="75000"/>
                  </a:schemeClr>
                </a:solidFill>
                <a:latin typeface="Courier New" pitchFamily="49" charset="0"/>
                <a:cs typeface="Courier New" pitchFamily="49" charset="0"/>
              </a:rPr>
              <a:t>EmpID</a:t>
            </a:r>
            <a:r>
              <a:rPr lang="en-US" sz="2200" dirty="0">
                <a:solidFill>
                  <a:schemeClr val="accent3">
                    <a:lumMod val="75000"/>
                  </a:schemeClr>
                </a:solidFill>
                <a:latin typeface="Courier New" pitchFamily="49" charset="0"/>
                <a:cs typeface="Courier New" pitchFamily="49" charset="0"/>
              </a:rPr>
              <a:t>, </a:t>
            </a:r>
            <a:r>
              <a:rPr lang="en-US" sz="2200" dirty="0" err="1">
                <a:solidFill>
                  <a:schemeClr val="accent3">
                    <a:lumMod val="75000"/>
                  </a:schemeClr>
                </a:solidFill>
                <a:latin typeface="Courier New" pitchFamily="49" charset="0"/>
                <a:cs typeface="Courier New" pitchFamily="49" charset="0"/>
              </a:rPr>
              <a:t>FirstName</a:t>
            </a:r>
            <a:r>
              <a:rPr lang="en-US" sz="2200" dirty="0">
                <a:solidFill>
                  <a:schemeClr val="accent3">
                    <a:lumMod val="75000"/>
                  </a:schemeClr>
                </a:solidFill>
                <a:latin typeface="Courier New" pitchFamily="49" charset="0"/>
                <a:cs typeface="Courier New" pitchFamily="49" charset="0"/>
              </a:rPr>
              <a:t>, </a:t>
            </a:r>
            <a:r>
              <a:rPr lang="en-US" sz="2200" dirty="0" err="1">
                <a:solidFill>
                  <a:schemeClr val="accent3">
                    <a:lumMod val="75000"/>
                  </a:schemeClr>
                </a:solidFill>
                <a:latin typeface="Courier New" pitchFamily="49" charset="0"/>
                <a:cs typeface="Courier New" pitchFamily="49" charset="0"/>
              </a:rPr>
              <a:t>LastName</a:t>
            </a:r>
            <a:r>
              <a:rPr lang="en-US" sz="2200" dirty="0">
                <a:solidFill>
                  <a:schemeClr val="accent3">
                    <a:lumMod val="75000"/>
                  </a:schemeClr>
                </a:solidFill>
                <a:latin typeface="Courier New" pitchFamily="49" charset="0"/>
                <a:cs typeface="Courier New" pitchFamily="49" charset="0"/>
              </a:rPr>
              <a:t>, City</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FROM </a:t>
            </a:r>
            <a:r>
              <a:rPr lang="en-US" sz="2200" dirty="0" err="1">
                <a:solidFill>
                  <a:schemeClr val="accent3">
                    <a:lumMod val="75000"/>
                  </a:schemeClr>
                </a:solidFill>
                <a:latin typeface="Courier New" pitchFamily="49" charset="0"/>
                <a:cs typeface="Courier New" pitchFamily="49" charset="0"/>
              </a:rPr>
              <a:t>dbo.Employee_Details</a:t>
            </a:r>
            <a:endParaRPr lang="en-US" sz="2200" dirty="0">
              <a:solidFill>
                <a:schemeClr val="accent3">
                  <a:lumMod val="75000"/>
                </a:schemeClr>
              </a:solidFill>
              <a:latin typeface="Courier New" pitchFamily="49" charset="0"/>
              <a:cs typeface="Courier New" pitchFamily="49" charset="0"/>
            </a:endParaRPr>
          </a:p>
          <a:p>
            <a:pPr marL="342900" indent="-342900" algn="just">
              <a:lnSpc>
                <a:spcPct val="90000"/>
              </a:lnSpc>
              <a:spcBef>
                <a:spcPts val="1700"/>
              </a:spcBef>
              <a:buClr>
                <a:schemeClr val="accent2"/>
              </a:buClr>
              <a:buSzPct val="70000"/>
              <a:buFont typeface="Wingdings" pitchFamily="2" charset="2"/>
              <a:buNone/>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None/>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p:txBody>
          <a:bodyPr/>
          <a:lstStyle/>
          <a:p>
            <a:pPr eaLnBrk="1" hangingPunct="1"/>
            <a:r>
              <a:rPr lang="en-US" smtClean="0"/>
              <a:t>Guidelines</a:t>
            </a:r>
          </a:p>
        </p:txBody>
      </p:sp>
      <p:sp>
        <p:nvSpPr>
          <p:cNvPr id="4" name="Rectangle 3"/>
          <p:cNvSpPr txBox="1">
            <a:spLocks noChangeArrowheads="1"/>
          </p:cNvSpPr>
          <p:nvPr/>
        </p:nvSpPr>
        <p:spPr bwMode="auto">
          <a:xfrm>
            <a:off x="609600" y="1600200"/>
            <a:ext cx="8001000" cy="46482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800" kern="0">
                <a:latin typeface="+mn-lt"/>
              </a:rPr>
              <a:t>Tables that are schema-bound to a view cannot be dropped unless the view is dropped or changed such that it no longer has schema binding. If the view is not dropped or changed and you attempt to drop the table, the Database Engine returns an error message.</a:t>
            </a:r>
          </a:p>
          <a:p>
            <a:pPr marL="342900" indent="-342900" algn="just">
              <a:lnSpc>
                <a:spcPct val="90000"/>
              </a:lnSpc>
              <a:spcBef>
                <a:spcPts val="1700"/>
              </a:spcBef>
              <a:buClr>
                <a:schemeClr val="accent2"/>
              </a:buClr>
              <a:buSzPct val="70000"/>
              <a:buFont typeface="Wingdings" pitchFamily="2" charset="2"/>
              <a:buChar char="v"/>
              <a:defRPr/>
            </a:pPr>
            <a:r>
              <a:rPr lang="en-US" sz="2800" kern="0">
                <a:latin typeface="+mn-lt"/>
              </a:rPr>
              <a:t>Also, when an ALTER TABLE statement affects the view definition of a schema-bound view, the ALTER TABLE statement fails.</a:t>
            </a:r>
          </a:p>
          <a:p>
            <a:pPr marL="342900" indent="-342900" algn="just">
              <a:lnSpc>
                <a:spcPct val="90000"/>
              </a:lnSpc>
              <a:spcBef>
                <a:spcPts val="1700"/>
              </a:spcBef>
              <a:buClr>
                <a:schemeClr val="accent2"/>
              </a:buClr>
              <a:buSzPct val="70000"/>
              <a:buFont typeface="Wingdings" pitchFamily="2" charset="2"/>
              <a:buChar char="v"/>
              <a:defRPr/>
            </a:pPr>
            <a:endParaRPr lang="en-US" sz="28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800" kern="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p:txBody>
          <a:bodyPr/>
          <a:lstStyle/>
          <a:p>
            <a:pPr eaLnBrk="1" hangingPunct="1"/>
            <a:r>
              <a:rPr lang="en-US" smtClean="0"/>
              <a:t>Indexed Views – 1 </a:t>
            </a:r>
          </a:p>
        </p:txBody>
      </p:sp>
      <p:sp>
        <p:nvSpPr>
          <p:cNvPr id="4" name="Rectangle 3"/>
          <p:cNvSpPr txBox="1">
            <a:spLocks noChangeArrowheads="1"/>
          </p:cNvSpPr>
          <p:nvPr/>
        </p:nvSpPr>
        <p:spPr bwMode="auto">
          <a:xfrm>
            <a:off x="609600" y="1600200"/>
            <a:ext cx="8001000" cy="44958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pPr>
            <a:r>
              <a:rPr lang="en-US" sz="2000">
                <a:latin typeface="Arial" charset="0"/>
              </a:rPr>
              <a:t>An indexed view is a view that has a UNIQUE CLUSTERED index created on it. Unlike regular views, which are generated only at runtime, </a:t>
            </a:r>
            <a:r>
              <a:rPr lang="en-US" sz="2000" u="sng">
                <a:latin typeface="Arial" charset="0"/>
              </a:rPr>
              <a:t>an indexed view stores the result set of a view in the database.</a:t>
            </a:r>
          </a:p>
          <a:p>
            <a:pPr marL="342900" indent="-342900" algn="just">
              <a:lnSpc>
                <a:spcPct val="90000"/>
              </a:lnSpc>
              <a:spcBef>
                <a:spcPts val="1700"/>
              </a:spcBef>
              <a:buClr>
                <a:schemeClr val="accent2"/>
              </a:buClr>
              <a:buSzPct val="70000"/>
              <a:buFont typeface="Wingdings" pitchFamily="2" charset="2"/>
              <a:buChar char="v"/>
            </a:pPr>
            <a:r>
              <a:rPr lang="en-US" sz="2000">
                <a:latin typeface="Arial" charset="0"/>
              </a:rPr>
              <a:t>After an index is created on a view, if any modifications are made to the data in the base tables, they are automatically updated in the indexed view.</a:t>
            </a:r>
          </a:p>
          <a:p>
            <a:pPr marL="342900" indent="-342900" algn="just">
              <a:lnSpc>
                <a:spcPct val="90000"/>
              </a:lnSpc>
              <a:spcBef>
                <a:spcPts val="1700"/>
              </a:spcBef>
              <a:buClr>
                <a:schemeClr val="accent2"/>
              </a:buClr>
              <a:buSzPct val="70000"/>
              <a:buFont typeface="Wingdings" pitchFamily="2" charset="2"/>
              <a:buChar char="v"/>
            </a:pPr>
            <a:r>
              <a:rPr lang="en-US" sz="2000">
                <a:latin typeface="Arial" charset="0"/>
              </a:rPr>
              <a:t>Indexed views improve performance due to sorting of data. It works best for queries that contain a large number of rows.</a:t>
            </a:r>
          </a:p>
          <a:p>
            <a:pPr marL="342900" indent="-342900" algn="just">
              <a:lnSpc>
                <a:spcPct val="90000"/>
              </a:lnSpc>
              <a:spcBef>
                <a:spcPts val="1700"/>
              </a:spcBef>
              <a:buClr>
                <a:schemeClr val="accent2"/>
              </a:buClr>
              <a:buSzPct val="70000"/>
              <a:buFont typeface="Wingdings" pitchFamily="2" charset="2"/>
              <a:buChar char="v"/>
            </a:pPr>
            <a:r>
              <a:rPr lang="en-US" sz="2000">
                <a:latin typeface="Arial" charset="0"/>
              </a:rPr>
              <a:t>To create an index on a view, it is necessary to first bind the view to a schema. This is done using the SCHEMABINDING option.</a:t>
            </a:r>
          </a:p>
          <a:p>
            <a:pPr marL="342900" indent="-342900" algn="just">
              <a:lnSpc>
                <a:spcPct val="90000"/>
              </a:lnSpc>
              <a:spcBef>
                <a:spcPts val="1700"/>
              </a:spcBef>
              <a:buClr>
                <a:schemeClr val="accent2"/>
              </a:buClr>
              <a:buSzPct val="70000"/>
              <a:buFont typeface="Wingdings" pitchFamily="2" charset="2"/>
              <a:buChar char="v"/>
            </a:pPr>
            <a:endParaRPr lang="en-US" sz="2000">
              <a:latin typeface="Arial" charset="0"/>
            </a:endParaRPr>
          </a:p>
          <a:p>
            <a:pPr marL="342900" indent="-342900" algn="just">
              <a:lnSpc>
                <a:spcPct val="90000"/>
              </a:lnSpc>
              <a:spcBef>
                <a:spcPts val="1700"/>
              </a:spcBef>
              <a:buClr>
                <a:schemeClr val="accent2"/>
              </a:buClr>
              <a:buSzPct val="70000"/>
              <a:buFont typeface="Wingdings" pitchFamily="2" charset="2"/>
              <a:buChar char="v"/>
            </a:pPr>
            <a:endParaRPr lang="en-US" sz="2000">
              <a:latin typeface="Arial" charset="0"/>
            </a:endParaRPr>
          </a:p>
          <a:p>
            <a:pPr marL="342900" indent="-342900" algn="just">
              <a:lnSpc>
                <a:spcPct val="90000"/>
              </a:lnSpc>
              <a:spcBef>
                <a:spcPts val="1700"/>
              </a:spcBef>
              <a:buClr>
                <a:schemeClr val="accent2"/>
              </a:buClr>
              <a:buSzPct val="70000"/>
              <a:buFont typeface="Wingdings" pitchFamily="2" charset="2"/>
              <a:buChar char="v"/>
            </a:pPr>
            <a:endParaRPr lang="en-US" sz="2000">
              <a:latin typeface="Arial" charset="0"/>
            </a:endParaRPr>
          </a:p>
          <a:p>
            <a:pPr marL="342900" indent="-342900" algn="just">
              <a:lnSpc>
                <a:spcPct val="90000"/>
              </a:lnSpc>
              <a:spcBef>
                <a:spcPts val="1700"/>
              </a:spcBef>
              <a:buClr>
                <a:schemeClr val="accent2"/>
              </a:buClr>
              <a:buSzPct val="70000"/>
              <a:buFont typeface="Wingdings" pitchFamily="2" charset="2"/>
              <a:buChar char="v"/>
            </a:pPr>
            <a:endParaRPr lang="en-US" sz="2000">
              <a:latin typeface="Arial" charset="0"/>
            </a:endParaRPr>
          </a:p>
          <a:p>
            <a:pPr marL="342900" indent="-342900" algn="just">
              <a:lnSpc>
                <a:spcPct val="90000"/>
              </a:lnSpc>
              <a:spcBef>
                <a:spcPts val="1700"/>
              </a:spcBef>
              <a:buClr>
                <a:schemeClr val="accent2"/>
              </a:buClr>
              <a:buSzPct val="70000"/>
              <a:buFont typeface="Wingdings" pitchFamily="2" charset="2"/>
              <a:buChar char="v"/>
            </a:pPr>
            <a:endParaRPr lang="en-US" sz="2000">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lstStyle/>
          <a:p>
            <a:pPr eaLnBrk="1" hangingPunct="1"/>
            <a:r>
              <a:rPr lang="en-US" smtClean="0"/>
              <a:t>Indexed Views – 2</a:t>
            </a:r>
          </a:p>
        </p:txBody>
      </p:sp>
      <p:sp>
        <p:nvSpPr>
          <p:cNvPr id="4" name="Rectangle 3"/>
          <p:cNvSpPr txBox="1">
            <a:spLocks noChangeArrowheads="1"/>
          </p:cNvSpPr>
          <p:nvPr/>
        </p:nvSpPr>
        <p:spPr bwMode="auto">
          <a:xfrm>
            <a:off x="533400" y="1600200"/>
            <a:ext cx="8001000" cy="47244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To create an index on a view, it is necessary to first bind the view to a schema. This is done using the SCHEMABINDING option.</a:t>
            </a:r>
          </a:p>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Syntax:</a:t>
            </a:r>
          </a:p>
          <a:p>
            <a:pPr marL="342900" indent="-342900" algn="just">
              <a:lnSpc>
                <a:spcPct val="80000"/>
              </a:lnSpc>
              <a:spcBef>
                <a:spcPts val="1700"/>
              </a:spcBef>
              <a:buClr>
                <a:schemeClr val="accent2"/>
              </a:buClr>
              <a:buSzPct val="70000"/>
              <a:buFont typeface="Wingdings" pitchFamily="2" charset="2"/>
              <a:buNone/>
              <a:defRPr/>
            </a:pPr>
            <a:r>
              <a:rPr lang="en-US" sz="2000" kern="0">
                <a:latin typeface="+mn-lt"/>
              </a:rPr>
              <a:t>CREATE UNIQUE CLUSTERED INDEX &lt;index_name&gt; </a:t>
            </a:r>
          </a:p>
          <a:p>
            <a:pPr marL="342900" indent="-342900" algn="just">
              <a:lnSpc>
                <a:spcPct val="80000"/>
              </a:lnSpc>
              <a:spcBef>
                <a:spcPts val="1700"/>
              </a:spcBef>
              <a:buClr>
                <a:schemeClr val="accent2"/>
              </a:buClr>
              <a:buSzPct val="70000"/>
              <a:buFont typeface="Wingdings" pitchFamily="2" charset="2"/>
              <a:buNone/>
              <a:defRPr/>
            </a:pPr>
            <a:r>
              <a:rPr lang="en-US" sz="2000" kern="0">
                <a:latin typeface="+mn-lt"/>
              </a:rPr>
              <a:t>ON &lt;view_name&gt; (column_name,…)</a:t>
            </a:r>
          </a:p>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Example: </a:t>
            </a:r>
          </a:p>
          <a:p>
            <a:pPr marL="342900" indent="-342900" algn="just">
              <a:lnSpc>
                <a:spcPct val="80000"/>
              </a:lnSpc>
              <a:spcBef>
                <a:spcPts val="1700"/>
              </a:spcBef>
              <a:buClr>
                <a:schemeClr val="accent2"/>
              </a:buClr>
              <a:buSzPct val="70000"/>
              <a:buFont typeface="Wingdings" pitchFamily="2" charset="2"/>
              <a:buNone/>
              <a:defRPr/>
            </a:pPr>
            <a:r>
              <a:rPr lang="en-US" sz="2000" kern="0">
                <a:latin typeface="+mn-lt"/>
              </a:rPr>
              <a:t>CREATE UNIQUE CLUSTERED INDEX IX_EmpID </a:t>
            </a:r>
          </a:p>
          <a:p>
            <a:pPr marL="342900" indent="-342900" algn="just">
              <a:lnSpc>
                <a:spcPct val="80000"/>
              </a:lnSpc>
              <a:spcBef>
                <a:spcPts val="1700"/>
              </a:spcBef>
              <a:buClr>
                <a:schemeClr val="accent2"/>
              </a:buClr>
              <a:buSzPct val="70000"/>
              <a:buFont typeface="Wingdings" pitchFamily="2" charset="2"/>
              <a:buNone/>
              <a:defRPr/>
            </a:pPr>
            <a:r>
              <a:rPr lang="en-US" sz="2000" kern="0">
                <a:latin typeface="+mn-lt"/>
              </a:rPr>
              <a:t>ON Employee_View (EmpID)</a:t>
            </a:r>
          </a:p>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Indexed views should not be used for tables that are frequently updated as this puts additional strain on resources for maintaining the view.</a:t>
            </a:r>
          </a:p>
          <a:p>
            <a:pPr marL="342900" indent="-342900" algn="just">
              <a:lnSpc>
                <a:spcPct val="80000"/>
              </a:lnSpc>
              <a:spcBef>
                <a:spcPts val="1700"/>
              </a:spcBef>
              <a:buClr>
                <a:schemeClr val="accent2"/>
              </a:buClr>
              <a:buSzPct val="70000"/>
              <a:buFont typeface="Wingdings" pitchFamily="2" charset="2"/>
              <a:buNone/>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p:txBody>
          <a:bodyPr/>
          <a:lstStyle/>
          <a:p>
            <a:pPr eaLnBrk="1" hangingPunct="1"/>
            <a:r>
              <a:rPr lang="en-US" smtClean="0"/>
              <a:t>Guidelines</a:t>
            </a:r>
          </a:p>
        </p:txBody>
      </p:sp>
      <p:sp>
        <p:nvSpPr>
          <p:cNvPr id="4" name="Rectangle 3"/>
          <p:cNvSpPr txBox="1">
            <a:spLocks noChangeArrowheads="1"/>
          </p:cNvSpPr>
          <p:nvPr/>
        </p:nvSpPr>
        <p:spPr bwMode="auto">
          <a:xfrm>
            <a:off x="457200" y="1600200"/>
            <a:ext cx="8077200" cy="4267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1800" kern="0" dirty="0">
                <a:latin typeface="+mn-lt"/>
              </a:rPr>
              <a:t>The following guidelines should be considered before creating an indexed view:</a:t>
            </a:r>
          </a:p>
          <a:p>
            <a:pPr marL="692150" lvl="1" indent="-347663" algn="just">
              <a:lnSpc>
                <a:spcPct val="80000"/>
              </a:lnSpc>
              <a:spcBef>
                <a:spcPts val="1700"/>
              </a:spcBef>
              <a:buClr>
                <a:schemeClr val="accent1"/>
              </a:buClr>
              <a:buSzPct val="70000"/>
              <a:buFont typeface="Wingdings" pitchFamily="2" charset="2"/>
              <a:buChar char="l"/>
              <a:defRPr/>
            </a:pPr>
            <a:r>
              <a:rPr lang="en-US" sz="1800" kern="0" dirty="0">
                <a:latin typeface="+mn-lt"/>
              </a:rPr>
              <a:t>The speed of retrieving the data must outweigh the maintenance cost.</a:t>
            </a:r>
          </a:p>
          <a:p>
            <a:pPr marL="692150" lvl="1" indent="-347663" algn="just">
              <a:lnSpc>
                <a:spcPct val="80000"/>
              </a:lnSpc>
              <a:spcBef>
                <a:spcPts val="1700"/>
              </a:spcBef>
              <a:buClr>
                <a:schemeClr val="accent1"/>
              </a:buClr>
              <a:buSzPct val="70000"/>
              <a:buFont typeface="Wingdings" pitchFamily="2" charset="2"/>
              <a:buChar char="l"/>
              <a:defRPr/>
            </a:pPr>
            <a:r>
              <a:rPr lang="en-US" sz="1800" kern="0" dirty="0">
                <a:latin typeface="+mn-lt"/>
              </a:rPr>
              <a:t>The underlying data should have minimal updating requirements.</a:t>
            </a:r>
          </a:p>
          <a:p>
            <a:pPr marL="692150" lvl="1" indent="-347663" algn="just">
              <a:lnSpc>
                <a:spcPct val="80000"/>
              </a:lnSpc>
              <a:spcBef>
                <a:spcPts val="1700"/>
              </a:spcBef>
              <a:buClr>
                <a:schemeClr val="accent1"/>
              </a:buClr>
              <a:buSzPct val="70000"/>
              <a:buFont typeface="Wingdings" pitchFamily="2" charset="2"/>
              <a:buChar char="l"/>
              <a:defRPr/>
            </a:pPr>
            <a:r>
              <a:rPr lang="en-US" sz="1800" kern="0" dirty="0">
                <a:latin typeface="+mn-lt"/>
              </a:rPr>
              <a:t>Indexes should be used in queries that include a significant amount of joins and aggregations processing many rows and performed frequently.</a:t>
            </a:r>
          </a:p>
          <a:p>
            <a:pPr marL="692150" lvl="1" indent="-347663" algn="just">
              <a:lnSpc>
                <a:spcPct val="80000"/>
              </a:lnSpc>
              <a:spcBef>
                <a:spcPts val="1700"/>
              </a:spcBef>
              <a:buClr>
                <a:schemeClr val="accent1"/>
              </a:buClr>
              <a:buSzPct val="70000"/>
              <a:buFont typeface="Wingdings" pitchFamily="2" charset="2"/>
              <a:buChar char="l"/>
              <a:defRPr/>
            </a:pPr>
            <a:r>
              <a:rPr lang="en-US" sz="1800" kern="0" dirty="0">
                <a:latin typeface="+mn-lt"/>
              </a:rPr>
              <a:t>The first index created on the view must be a unique clustered index.</a:t>
            </a:r>
          </a:p>
          <a:p>
            <a:pPr marL="692150" lvl="1" indent="-347663" algn="just">
              <a:lnSpc>
                <a:spcPct val="80000"/>
              </a:lnSpc>
              <a:spcBef>
                <a:spcPts val="1700"/>
              </a:spcBef>
              <a:buClr>
                <a:schemeClr val="accent1"/>
              </a:buClr>
              <a:buSzPct val="70000"/>
              <a:buFont typeface="Wingdings" pitchFamily="2" charset="2"/>
              <a:buChar char="l"/>
              <a:defRPr/>
            </a:pPr>
            <a:r>
              <a:rPr lang="en-US" sz="1800" kern="0" dirty="0">
                <a:latin typeface="+mn-lt"/>
              </a:rPr>
              <a:t>Create the view with the SCHEMABINDING option.</a:t>
            </a:r>
          </a:p>
          <a:p>
            <a:pPr marL="692150" lvl="1" indent="-347663" algn="just">
              <a:lnSpc>
                <a:spcPct val="80000"/>
              </a:lnSpc>
              <a:spcBef>
                <a:spcPts val="1700"/>
              </a:spcBef>
              <a:buClr>
                <a:schemeClr val="accent1"/>
              </a:buClr>
              <a:buSzPct val="70000"/>
              <a:buFont typeface="Wingdings" pitchFamily="2" charset="2"/>
              <a:buChar char="l"/>
              <a:defRPr/>
            </a:pPr>
            <a:r>
              <a:rPr lang="en-US" sz="1800" kern="0" dirty="0">
                <a:latin typeface="+mn-lt"/>
              </a:rPr>
              <a:t>An indexed view can reference base tables, but not other views.</a:t>
            </a:r>
          </a:p>
          <a:p>
            <a:pPr marL="692150" lvl="1" indent="-347663" algn="just">
              <a:lnSpc>
                <a:spcPct val="80000"/>
              </a:lnSpc>
              <a:spcBef>
                <a:spcPts val="1700"/>
              </a:spcBef>
              <a:buClr>
                <a:schemeClr val="accent1"/>
              </a:buClr>
              <a:buSzPct val="70000"/>
              <a:buFont typeface="Wingdings" pitchFamily="2" charset="2"/>
              <a:buChar char="l"/>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None/>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p:txBody>
          <a:bodyPr/>
          <a:lstStyle/>
          <a:p>
            <a:pPr eaLnBrk="1" hangingPunct="1"/>
            <a:r>
              <a:rPr lang="en-US" sz="3600" smtClean="0"/>
              <a:t>Modifying and Renaming a View</a:t>
            </a:r>
            <a:endParaRPr lang="en-US" smtClean="0"/>
          </a:p>
        </p:txBody>
      </p:sp>
      <p:sp>
        <p:nvSpPr>
          <p:cNvPr id="4" name="Rectangle 3"/>
          <p:cNvSpPr txBox="1">
            <a:spLocks noChangeArrowheads="1"/>
          </p:cNvSpPr>
          <p:nvPr/>
        </p:nvSpPr>
        <p:spPr bwMode="auto">
          <a:xfrm>
            <a:off x="838200" y="1600200"/>
            <a:ext cx="7696200" cy="4267200"/>
          </a:xfrm>
          <a:prstGeom prst="rect">
            <a:avLst/>
          </a:prstGeom>
          <a:noFill/>
          <a:ln w="9525">
            <a:noFill/>
            <a:miter lim="800000"/>
            <a:headEnd/>
            <a:tailEnd/>
          </a:ln>
        </p:spPr>
        <p:txBody>
          <a:bodyPr/>
          <a:lstStyle/>
          <a:p>
            <a:pPr marL="342900" indent="-342900" algn="just">
              <a:spcBef>
                <a:spcPts val="1700"/>
              </a:spcBef>
              <a:buClr>
                <a:schemeClr val="accent2"/>
              </a:buClr>
              <a:buSzPct val="70000"/>
              <a:buFont typeface="Wingdings" pitchFamily="2" charset="2"/>
              <a:buChar char="v"/>
              <a:defRPr/>
            </a:pPr>
            <a:r>
              <a:rPr lang="en-US" sz="2400" kern="0" dirty="0">
                <a:latin typeface="+mn-lt"/>
              </a:rPr>
              <a:t>Syntax:</a:t>
            </a:r>
          </a:p>
          <a:p>
            <a:pPr marL="438912" indent="-320040">
              <a:lnSpc>
                <a:spcPct val="80000"/>
              </a:lnSpc>
              <a:spcBef>
                <a:spcPts val="1700"/>
              </a:spcBef>
              <a:buClr>
                <a:schemeClr val="accent1"/>
              </a:buClr>
              <a:buSzPct val="80000"/>
              <a:defRPr/>
            </a:pPr>
            <a:r>
              <a:rPr lang="en-US" sz="2200" dirty="0" err="1">
                <a:solidFill>
                  <a:schemeClr val="accent3">
                    <a:lumMod val="75000"/>
                  </a:schemeClr>
                </a:solidFill>
                <a:latin typeface="Courier New" pitchFamily="49" charset="0"/>
                <a:cs typeface="Courier New" pitchFamily="49" charset="0"/>
              </a:rPr>
              <a:t>sp_rename</a:t>
            </a:r>
            <a:r>
              <a:rPr lang="en-US" sz="2200" dirty="0">
                <a:solidFill>
                  <a:schemeClr val="accent3">
                    <a:lumMod val="75000"/>
                  </a:schemeClr>
                </a:solidFill>
                <a:latin typeface="Courier New" pitchFamily="49" charset="0"/>
                <a:cs typeface="Courier New" pitchFamily="49" charset="0"/>
              </a:rPr>
              <a:t> ‘&lt;</a:t>
            </a:r>
            <a:r>
              <a:rPr lang="en-US" sz="2200" dirty="0" err="1">
                <a:solidFill>
                  <a:schemeClr val="accent3">
                    <a:lumMod val="75000"/>
                  </a:schemeClr>
                </a:solidFill>
                <a:latin typeface="Courier New" pitchFamily="49" charset="0"/>
                <a:cs typeface="Courier New" pitchFamily="49" charset="0"/>
              </a:rPr>
              <a:t>object_name</a:t>
            </a:r>
            <a:r>
              <a:rPr lang="en-US" sz="2200" dirty="0">
                <a:solidFill>
                  <a:schemeClr val="accent3">
                    <a:lumMod val="75000"/>
                  </a:schemeClr>
                </a:solidFill>
                <a:latin typeface="Courier New" pitchFamily="49" charset="0"/>
                <a:cs typeface="Courier New" pitchFamily="49" charset="0"/>
              </a:rPr>
              <a:t>&gt;’, ‘&lt;</a:t>
            </a:r>
            <a:r>
              <a:rPr lang="en-US" sz="2200" dirty="0" err="1">
                <a:solidFill>
                  <a:schemeClr val="accent3">
                    <a:lumMod val="75000"/>
                  </a:schemeClr>
                </a:solidFill>
                <a:latin typeface="Courier New" pitchFamily="49" charset="0"/>
                <a:cs typeface="Courier New" pitchFamily="49" charset="0"/>
              </a:rPr>
              <a:t>new_name</a:t>
            </a:r>
            <a:r>
              <a:rPr lang="en-US" sz="2200" dirty="0">
                <a:solidFill>
                  <a:schemeClr val="accent3">
                    <a:lumMod val="75000"/>
                  </a:schemeClr>
                </a:solidFill>
                <a:latin typeface="Courier New" pitchFamily="49" charset="0"/>
                <a:cs typeface="Courier New" pitchFamily="49" charset="0"/>
              </a:rPr>
              <a:t>&gt;’, ‘&lt;</a:t>
            </a:r>
            <a:r>
              <a:rPr lang="en-US" sz="2200" dirty="0" err="1">
                <a:solidFill>
                  <a:schemeClr val="accent3">
                    <a:lumMod val="75000"/>
                  </a:schemeClr>
                </a:solidFill>
                <a:latin typeface="Courier New" pitchFamily="49" charset="0"/>
                <a:cs typeface="Courier New" pitchFamily="49" charset="0"/>
              </a:rPr>
              <a:t>object_type</a:t>
            </a:r>
            <a:r>
              <a:rPr lang="en-US" sz="2200" dirty="0">
                <a:solidFill>
                  <a:schemeClr val="accent3">
                    <a:lumMod val="75000"/>
                  </a:schemeClr>
                </a:solidFill>
                <a:latin typeface="Courier New" pitchFamily="49" charset="0"/>
                <a:cs typeface="Courier New" pitchFamily="49" charset="0"/>
              </a:rPr>
              <a:t>&gt;’</a:t>
            </a:r>
          </a:p>
          <a:p>
            <a:pPr marL="342900" indent="-342900" algn="just">
              <a:spcBef>
                <a:spcPts val="1700"/>
              </a:spcBef>
              <a:buClr>
                <a:schemeClr val="accent2"/>
              </a:buClr>
              <a:buSzPct val="70000"/>
              <a:buFont typeface="Wingdings" pitchFamily="2" charset="2"/>
              <a:buNone/>
              <a:defRPr/>
            </a:pPr>
            <a:r>
              <a:rPr lang="en-US" sz="2400" kern="0" dirty="0">
                <a:latin typeface="+mn-lt"/>
              </a:rPr>
              <a:t>where:</a:t>
            </a:r>
          </a:p>
          <a:p>
            <a:pPr marL="692150" lvl="1" indent="-347663" algn="just">
              <a:spcBef>
                <a:spcPts val="1700"/>
              </a:spcBef>
              <a:buClr>
                <a:schemeClr val="accent1"/>
              </a:buClr>
              <a:buSzPct val="70000"/>
              <a:buFont typeface="Wingdings" pitchFamily="2" charset="2"/>
              <a:buChar char="l"/>
              <a:defRPr/>
            </a:pPr>
            <a:r>
              <a:rPr lang="en-US" sz="2400" kern="0" dirty="0" err="1">
                <a:latin typeface="+mn-lt"/>
              </a:rPr>
              <a:t>object_type</a:t>
            </a:r>
            <a:r>
              <a:rPr lang="en-US" sz="2400" kern="0" dirty="0">
                <a:latin typeface="+mn-lt"/>
              </a:rPr>
              <a:t>: specifies the type of object being renamed. For example, COLUMN, DATABASE, INDEX, OBJECT and USERDATATYPE.</a:t>
            </a:r>
          </a:p>
          <a:p>
            <a:pPr marL="342900" indent="-342900" algn="just">
              <a:spcBef>
                <a:spcPts val="1700"/>
              </a:spcBef>
              <a:buClr>
                <a:schemeClr val="accent2"/>
              </a:buClr>
              <a:buSzPct val="70000"/>
              <a:buFont typeface="Wingdings" pitchFamily="2" charset="2"/>
              <a:buChar char="v"/>
              <a:defRPr/>
            </a:pPr>
            <a:r>
              <a:rPr lang="en-US" sz="2400" kern="0" dirty="0">
                <a:latin typeface="+mn-lt"/>
              </a:rPr>
              <a:t>Example:</a:t>
            </a:r>
          </a:p>
          <a:p>
            <a:pPr marL="438912" indent="-320040">
              <a:lnSpc>
                <a:spcPct val="80000"/>
              </a:lnSpc>
              <a:spcBef>
                <a:spcPts val="1700"/>
              </a:spcBef>
              <a:buClr>
                <a:schemeClr val="accent1"/>
              </a:buClr>
              <a:buSzPct val="80000"/>
              <a:defRPr/>
            </a:pPr>
            <a:r>
              <a:rPr lang="en-US" sz="2200" dirty="0" err="1">
                <a:solidFill>
                  <a:schemeClr val="accent3">
                    <a:lumMod val="75000"/>
                  </a:schemeClr>
                </a:solidFill>
                <a:latin typeface="Courier New" pitchFamily="49" charset="0"/>
                <a:cs typeface="Courier New" pitchFamily="49" charset="0"/>
              </a:rPr>
              <a:t>sp_rename</a:t>
            </a:r>
            <a:r>
              <a:rPr lang="en-US" sz="2200" dirty="0">
                <a:solidFill>
                  <a:schemeClr val="accent3">
                    <a:lumMod val="75000"/>
                  </a:schemeClr>
                </a:solidFill>
                <a:latin typeface="Courier New" pitchFamily="49" charset="0"/>
                <a:cs typeface="Courier New" pitchFamily="49" charset="0"/>
              </a:rPr>
              <a:t> ‘</a:t>
            </a:r>
            <a:r>
              <a:rPr lang="en-US" sz="2200" dirty="0" err="1">
                <a:solidFill>
                  <a:schemeClr val="accent3">
                    <a:lumMod val="75000"/>
                  </a:schemeClr>
                </a:solidFill>
                <a:latin typeface="Courier New" pitchFamily="49" charset="0"/>
                <a:cs typeface="Courier New" pitchFamily="49" charset="0"/>
              </a:rPr>
              <a:t>Employee_View</a:t>
            </a:r>
            <a:r>
              <a:rPr lang="en-US" sz="2200" dirty="0">
                <a:solidFill>
                  <a:schemeClr val="accent3">
                    <a:lumMod val="75000"/>
                  </a:schemeClr>
                </a:solidFill>
                <a:latin typeface="Courier New" pitchFamily="49" charset="0"/>
                <a:cs typeface="Courier New" pitchFamily="49" charset="0"/>
              </a:rPr>
              <a:t>’, ‘</a:t>
            </a:r>
            <a:r>
              <a:rPr lang="en-US" sz="2200" dirty="0" err="1">
                <a:solidFill>
                  <a:schemeClr val="accent3">
                    <a:lumMod val="75000"/>
                  </a:schemeClr>
                </a:solidFill>
                <a:latin typeface="Courier New" pitchFamily="49" charset="0"/>
                <a:cs typeface="Courier New" pitchFamily="49" charset="0"/>
              </a:rPr>
              <a:t>DeptEmpView_NEW</a:t>
            </a:r>
            <a:r>
              <a:rPr lang="en-US" sz="2200" dirty="0">
                <a:solidFill>
                  <a:schemeClr val="accent3">
                    <a:lumMod val="75000"/>
                  </a:schemeClr>
                </a:solidFill>
                <a:latin typeface="Courier New" pitchFamily="49" charset="0"/>
                <a:cs typeface="Courier New" pitchFamily="49" charset="0"/>
              </a:rPr>
              <a:t>’</a:t>
            </a:r>
          </a:p>
          <a:p>
            <a:pPr marL="342900" indent="-342900" algn="l">
              <a:defRPr/>
            </a:pPr>
            <a:endParaRPr lang="en-US" sz="2400" kern="0" dirty="0">
              <a:latin typeface="+mn-lt"/>
            </a:endParaRPr>
          </a:p>
          <a:p>
            <a:pPr marL="342900" indent="-342900" algn="l">
              <a:defRPr/>
            </a:pPr>
            <a:endParaRPr lang="en-US" sz="2400" kern="0" dirty="0">
              <a:latin typeface="+mn-lt"/>
            </a:endParaRPr>
          </a:p>
          <a:p>
            <a:pPr marL="342900" indent="-342900" algn="just">
              <a:spcBef>
                <a:spcPts val="1700"/>
              </a:spcBef>
              <a:buClr>
                <a:schemeClr val="accent2"/>
              </a:buClr>
              <a:buSzPct val="70000"/>
              <a:buFont typeface="Wingdings" pitchFamily="2" charset="2"/>
              <a:buNone/>
              <a:defRPr/>
            </a:pPr>
            <a:endParaRPr lang="en-US" sz="2400" kern="0" dirty="0">
              <a:latin typeface="+mn-lt"/>
            </a:endParaRPr>
          </a:p>
          <a:p>
            <a:pPr marL="692150" lvl="1" indent="-347663" algn="just">
              <a:spcBef>
                <a:spcPts val="1700"/>
              </a:spcBef>
              <a:buClr>
                <a:schemeClr val="accent1"/>
              </a:buClr>
              <a:buSzPct val="70000"/>
              <a:buFont typeface="Wingdings" pitchFamily="2" charset="2"/>
              <a:buChar char="l"/>
              <a:defRPr/>
            </a:pPr>
            <a:endParaRPr lang="en-US" sz="2400" kern="0" dirty="0">
              <a:latin typeface="+mn-lt"/>
            </a:endParaRPr>
          </a:p>
          <a:p>
            <a:pPr marL="342900" indent="-342900" algn="just">
              <a:spcBef>
                <a:spcPts val="1700"/>
              </a:spcBef>
              <a:buClr>
                <a:schemeClr val="accent2"/>
              </a:buClr>
              <a:buSzPct val="70000"/>
              <a:buFont typeface="Wingdings" pitchFamily="2" charset="2"/>
              <a:buNone/>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p:txBody>
          <a:bodyPr/>
          <a:lstStyle/>
          <a:p>
            <a:pPr eaLnBrk="1" hangingPunct="1"/>
            <a:r>
              <a:rPr lang="en-US" smtClean="0"/>
              <a:t>Modifying  Data through Views</a:t>
            </a:r>
          </a:p>
        </p:txBody>
      </p:sp>
      <p:sp>
        <p:nvSpPr>
          <p:cNvPr id="4" name="Rectangle 3"/>
          <p:cNvSpPr txBox="1">
            <a:spLocks noChangeArrowheads="1"/>
          </p:cNvSpPr>
          <p:nvPr/>
        </p:nvSpPr>
        <p:spPr bwMode="auto">
          <a:xfrm>
            <a:off x="457200" y="1600200"/>
            <a:ext cx="8077200" cy="45720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000" kern="0">
                <a:latin typeface="+mn-lt"/>
              </a:rPr>
              <a:t>Views can be used to modify data in database tables. When modifying data through a view, the following points should be considered:</a:t>
            </a:r>
          </a:p>
          <a:p>
            <a:pPr marL="692150" lvl="1" indent="-347663" algn="just">
              <a:lnSpc>
                <a:spcPct val="90000"/>
              </a:lnSpc>
              <a:spcBef>
                <a:spcPts val="1700"/>
              </a:spcBef>
              <a:buClr>
                <a:schemeClr val="accent1"/>
              </a:buClr>
              <a:buSzPct val="70000"/>
              <a:buFont typeface="Wingdings" pitchFamily="2" charset="2"/>
              <a:buChar char="l"/>
              <a:defRPr/>
            </a:pPr>
            <a:r>
              <a:rPr lang="en-US" sz="2000" kern="0">
                <a:latin typeface="+mn-lt"/>
              </a:rPr>
              <a:t>Modifications can be carried out in columns from a single base table.</a:t>
            </a:r>
          </a:p>
          <a:p>
            <a:pPr marL="692150" lvl="1" indent="-347663" algn="just">
              <a:lnSpc>
                <a:spcPct val="90000"/>
              </a:lnSpc>
              <a:spcBef>
                <a:spcPts val="1700"/>
              </a:spcBef>
              <a:buClr>
                <a:schemeClr val="accent1"/>
              </a:buClr>
              <a:buSzPct val="70000"/>
              <a:buFont typeface="Wingdings" pitchFamily="2" charset="2"/>
              <a:buChar char="l"/>
              <a:defRPr/>
            </a:pPr>
            <a:r>
              <a:rPr lang="en-US" sz="2000" kern="0">
                <a:latin typeface="+mn-lt"/>
              </a:rPr>
              <a:t>Data cannot be modified if the column is created using aggregate functions.</a:t>
            </a:r>
          </a:p>
          <a:p>
            <a:pPr marL="692150" lvl="1" indent="-347663" algn="just">
              <a:lnSpc>
                <a:spcPct val="90000"/>
              </a:lnSpc>
              <a:spcBef>
                <a:spcPts val="1700"/>
              </a:spcBef>
              <a:buClr>
                <a:schemeClr val="accent1"/>
              </a:buClr>
              <a:buSzPct val="70000"/>
              <a:buFont typeface="Wingdings" pitchFamily="2" charset="2"/>
              <a:buChar char="l"/>
              <a:defRPr/>
            </a:pPr>
            <a:r>
              <a:rPr lang="en-US" sz="2000" kern="0">
                <a:latin typeface="+mn-lt"/>
              </a:rPr>
              <a:t>When the WITH CHECK OPTION clause is used, values cannot be modified that causes them to violate the view definition.</a:t>
            </a:r>
          </a:p>
          <a:p>
            <a:pPr marL="692150" lvl="1" indent="-347663" algn="just">
              <a:lnSpc>
                <a:spcPct val="90000"/>
              </a:lnSpc>
              <a:spcBef>
                <a:spcPts val="1700"/>
              </a:spcBef>
              <a:buClr>
                <a:schemeClr val="accent1"/>
              </a:buClr>
              <a:buSzPct val="70000"/>
              <a:buFont typeface="Wingdings" pitchFamily="2" charset="2"/>
              <a:buChar char="l"/>
              <a:defRPr/>
            </a:pPr>
            <a:r>
              <a:rPr lang="en-US" sz="2000" kern="0">
                <a:latin typeface="+mn-lt"/>
              </a:rPr>
              <a:t>Records can be modified only if the view contains all the columns of the base table that have constraints defined on them.</a:t>
            </a:r>
          </a:p>
          <a:p>
            <a:pPr marL="342900" indent="-342900" algn="just">
              <a:lnSpc>
                <a:spcPct val="90000"/>
              </a:lnSpc>
              <a:spcBef>
                <a:spcPts val="1700"/>
              </a:spcBef>
              <a:buClr>
                <a:schemeClr val="accent2"/>
              </a:buClr>
              <a:buSzPct val="70000"/>
              <a:buFont typeface="Wingdings" pitchFamily="2" charset="2"/>
              <a:buNone/>
              <a:defRPr/>
            </a:pPr>
            <a:endParaRPr lang="en-US" sz="2000" kern="0">
              <a:latin typeface="+mn-lt"/>
            </a:endParaRPr>
          </a:p>
          <a:p>
            <a:pPr marL="692150" lvl="1" indent="-347663" algn="just">
              <a:lnSpc>
                <a:spcPct val="90000"/>
              </a:lnSpc>
              <a:spcBef>
                <a:spcPts val="1700"/>
              </a:spcBef>
              <a:buClr>
                <a:schemeClr val="accent1"/>
              </a:buClr>
              <a:buSzPct val="70000"/>
              <a:buFont typeface="Wingdings" pitchFamily="2" charset="2"/>
              <a:buChar char="l"/>
              <a:defRPr/>
            </a:pPr>
            <a:endParaRPr lang="en-US" sz="2000" kern="0">
              <a:latin typeface="+mn-lt"/>
            </a:endParaRPr>
          </a:p>
          <a:p>
            <a:pPr marL="342900" indent="-342900" algn="just">
              <a:lnSpc>
                <a:spcPct val="90000"/>
              </a:lnSpc>
              <a:spcBef>
                <a:spcPts val="1700"/>
              </a:spcBef>
              <a:buClr>
                <a:schemeClr val="accent2"/>
              </a:buClr>
              <a:buSzPct val="70000"/>
              <a:buFont typeface="Wingdings" pitchFamily="2" charset="2"/>
              <a:buNone/>
              <a:defRPr/>
            </a:pPr>
            <a:endParaRPr lang="en-US" sz="20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p:txBody>
          <a:bodyPr/>
          <a:lstStyle/>
          <a:p>
            <a:pPr eaLnBrk="1" hangingPunct="1"/>
            <a:r>
              <a:rPr lang="en-US" smtClean="0"/>
              <a:t>“UPDATE” with Views </a:t>
            </a:r>
          </a:p>
        </p:txBody>
      </p:sp>
      <p:sp>
        <p:nvSpPr>
          <p:cNvPr id="4" name="Rectangle 3"/>
          <p:cNvSpPr txBox="1">
            <a:spLocks noChangeArrowheads="1"/>
          </p:cNvSpPr>
          <p:nvPr/>
        </p:nvSpPr>
        <p:spPr bwMode="auto">
          <a:xfrm>
            <a:off x="609600" y="1600200"/>
            <a:ext cx="7924800" cy="4267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Data in rows of a view can be updated using the UPDATE statement. These updates can be carried out on a single row, group of rows, or on the entire table. When a view is updated, corresponding updates are made in the base table.</a:t>
            </a:r>
          </a:p>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Syntax:</a:t>
            </a:r>
          </a:p>
          <a:p>
            <a:pPr marL="342900" indent="-342900" algn="just">
              <a:lnSpc>
                <a:spcPct val="80000"/>
              </a:lnSpc>
              <a:spcBef>
                <a:spcPts val="1700"/>
              </a:spcBef>
              <a:buClr>
                <a:schemeClr val="accent2"/>
              </a:buClr>
              <a:buSzPct val="70000"/>
              <a:buFont typeface="Wingdings" pitchFamily="2" charset="2"/>
              <a:buNone/>
              <a:defRPr/>
            </a:pPr>
            <a:r>
              <a:rPr lang="en-US" sz="2000" kern="0">
                <a:latin typeface="+mn-lt"/>
              </a:rPr>
              <a:t>UPDATE &lt;view_name&gt; </a:t>
            </a:r>
          </a:p>
          <a:p>
            <a:pPr marL="342900" indent="-342900" algn="just">
              <a:lnSpc>
                <a:spcPct val="80000"/>
              </a:lnSpc>
              <a:spcBef>
                <a:spcPts val="1700"/>
              </a:spcBef>
              <a:buClr>
                <a:schemeClr val="accent2"/>
              </a:buClr>
              <a:buSzPct val="70000"/>
              <a:buFont typeface="Wingdings" pitchFamily="2" charset="2"/>
              <a:buNone/>
              <a:defRPr/>
            </a:pPr>
            <a:r>
              <a:rPr lang="en-US" sz="2000" kern="0">
                <a:latin typeface="+mn-lt"/>
              </a:rPr>
              <a:t>SET&lt;column_1&gt;=&lt;value_1&gt;, &lt;column_2&gt;=&lt;value_2&gt; </a:t>
            </a:r>
          </a:p>
          <a:p>
            <a:pPr marL="342900" indent="-342900" algn="just">
              <a:lnSpc>
                <a:spcPct val="80000"/>
              </a:lnSpc>
              <a:spcBef>
                <a:spcPts val="1700"/>
              </a:spcBef>
              <a:buClr>
                <a:schemeClr val="accent2"/>
              </a:buClr>
              <a:buSzPct val="70000"/>
              <a:buFont typeface="Wingdings" pitchFamily="2" charset="2"/>
              <a:buNone/>
              <a:defRPr/>
            </a:pPr>
            <a:r>
              <a:rPr lang="en-US" sz="2000" kern="0">
                <a:latin typeface="+mn-lt"/>
              </a:rPr>
              <a:t>WHERE &lt;search_condition&gt;</a:t>
            </a:r>
          </a:p>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Example:</a:t>
            </a:r>
          </a:p>
          <a:p>
            <a:pPr marL="342900" indent="-342900" algn="just">
              <a:lnSpc>
                <a:spcPct val="80000"/>
              </a:lnSpc>
              <a:spcBef>
                <a:spcPts val="1700"/>
              </a:spcBef>
              <a:buClr>
                <a:schemeClr val="accent2"/>
              </a:buClr>
              <a:buSzPct val="70000"/>
              <a:buFont typeface="Wingdings" pitchFamily="2" charset="2"/>
              <a:buNone/>
              <a:defRPr/>
            </a:pPr>
            <a:r>
              <a:rPr lang="en-US" sz="2000" kern="0">
                <a:latin typeface="+mn-lt"/>
              </a:rPr>
              <a:t>UPDATE CustDetails SET City=‘San Francisco’ </a:t>
            </a:r>
          </a:p>
          <a:p>
            <a:pPr marL="342900" indent="-342900" algn="just">
              <a:lnSpc>
                <a:spcPct val="80000"/>
              </a:lnSpc>
              <a:spcBef>
                <a:spcPts val="1700"/>
              </a:spcBef>
              <a:buClr>
                <a:schemeClr val="accent2"/>
              </a:buClr>
              <a:buSzPct val="70000"/>
              <a:buFont typeface="Wingdings" pitchFamily="2" charset="2"/>
              <a:buNone/>
              <a:defRPr/>
            </a:pPr>
            <a:r>
              <a:rPr lang="en-US" sz="2000" kern="0">
                <a:latin typeface="+mn-lt"/>
              </a:rPr>
              <a:t>WHERE CustID=‘C0004’</a:t>
            </a:r>
          </a:p>
          <a:p>
            <a:pPr marL="342900" indent="-342900" algn="just">
              <a:lnSpc>
                <a:spcPct val="80000"/>
              </a:lnSpc>
              <a:spcBef>
                <a:spcPts val="1700"/>
              </a:spcBef>
              <a:buClr>
                <a:schemeClr val="accent2"/>
              </a:buClr>
              <a:buSzPct val="70000"/>
              <a:buFont typeface="Wingdings" pitchFamily="2" charset="2"/>
              <a:buNone/>
              <a:defRPr/>
            </a:pPr>
            <a:endParaRPr lang="en-US" sz="2000" kern="0">
              <a:latin typeface="+mn-lt"/>
            </a:endParaRPr>
          </a:p>
          <a:p>
            <a:pPr marL="692150" lvl="1" indent="-347663" algn="just">
              <a:lnSpc>
                <a:spcPct val="80000"/>
              </a:lnSpc>
              <a:spcBef>
                <a:spcPts val="1700"/>
              </a:spcBef>
              <a:buClr>
                <a:schemeClr val="accent1"/>
              </a:buClr>
              <a:buSzPct val="70000"/>
              <a:buFont typeface="Wingdings" pitchFamily="2" charset="2"/>
              <a:buChar char="l"/>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None/>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2"/>
          <p:cNvSpPr>
            <a:spLocks noGrp="1"/>
          </p:cNvSpPr>
          <p:nvPr>
            <p:ph type="title"/>
          </p:nvPr>
        </p:nvSpPr>
        <p:spPr/>
        <p:txBody>
          <a:bodyPr/>
          <a:lstStyle/>
          <a:p>
            <a:pPr eaLnBrk="1" hangingPunct="1"/>
            <a:r>
              <a:rPr lang="en-US" smtClean="0"/>
              <a:t>Guidelines</a:t>
            </a:r>
          </a:p>
        </p:txBody>
      </p:sp>
      <p:sp>
        <p:nvSpPr>
          <p:cNvPr id="4" name="Rectangle 3"/>
          <p:cNvSpPr txBox="1">
            <a:spLocks noChangeArrowheads="1"/>
          </p:cNvSpPr>
          <p:nvPr/>
        </p:nvSpPr>
        <p:spPr bwMode="auto">
          <a:xfrm>
            <a:off x="609600" y="1600200"/>
            <a:ext cx="7924800" cy="4267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You can insert or update a multi-table view if:</a:t>
            </a:r>
          </a:p>
          <a:p>
            <a:pPr marL="692150" lvl="1" indent="-347663" algn="just">
              <a:lnSpc>
                <a:spcPct val="80000"/>
              </a:lnSpc>
              <a:spcBef>
                <a:spcPts val="1700"/>
              </a:spcBef>
              <a:buClr>
                <a:schemeClr val="accent1"/>
              </a:buClr>
              <a:buSzPct val="70000"/>
              <a:buFont typeface="Wingdings" pitchFamily="2" charset="2"/>
              <a:buChar char="l"/>
              <a:defRPr/>
            </a:pPr>
            <a:r>
              <a:rPr lang="en-US" sz="1800" kern="0">
                <a:latin typeface="+mn-lt"/>
              </a:rPr>
              <a:t>The view has no WITH CHECK OPTION clause.</a:t>
            </a:r>
          </a:p>
          <a:p>
            <a:pPr marL="692150" lvl="1" indent="-347663" algn="just">
              <a:lnSpc>
                <a:spcPct val="80000"/>
              </a:lnSpc>
              <a:spcBef>
                <a:spcPts val="1700"/>
              </a:spcBef>
              <a:buClr>
                <a:schemeClr val="accent1"/>
              </a:buClr>
              <a:buSzPct val="70000"/>
              <a:buFont typeface="Wingdings" pitchFamily="2" charset="2"/>
              <a:buChar char="l"/>
              <a:defRPr/>
            </a:pPr>
            <a:r>
              <a:rPr lang="en-US" sz="1800" kern="0">
                <a:latin typeface="+mn-lt"/>
              </a:rPr>
              <a:t>All columns being inserted or updated belong to the same base table.</a:t>
            </a:r>
          </a:p>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The value of a column with an IDENTITY property cannot be updated.</a:t>
            </a:r>
          </a:p>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Records cannot be updated if the base table contains a TIMESTAMP column.</a:t>
            </a:r>
          </a:p>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While updating a row, if a constraint or rule gets violated, the statement is terminated, an error is returned and no records are updated.</a:t>
            </a:r>
          </a:p>
          <a:p>
            <a:pPr marL="342900" indent="-342900" algn="just">
              <a:lnSpc>
                <a:spcPct val="80000"/>
              </a:lnSpc>
              <a:spcBef>
                <a:spcPts val="1700"/>
              </a:spcBef>
              <a:buClr>
                <a:schemeClr val="accent2"/>
              </a:buClr>
              <a:buSzPct val="70000"/>
              <a:buFont typeface="Wingdings" pitchFamily="2" charset="2"/>
              <a:buChar char="v"/>
              <a:defRPr/>
            </a:pPr>
            <a:r>
              <a:rPr lang="en-US" sz="2000" kern="0">
                <a:latin typeface="+mn-lt"/>
              </a:rPr>
              <a:t>When there is a self join with the same view or base table, the UPDATE statement does not work.</a:t>
            </a:r>
          </a:p>
          <a:p>
            <a:pPr marL="342900" indent="-342900" algn="just">
              <a:lnSpc>
                <a:spcPct val="80000"/>
              </a:lnSpc>
              <a:spcBef>
                <a:spcPts val="1700"/>
              </a:spcBef>
              <a:buClr>
                <a:schemeClr val="accent2"/>
              </a:buClr>
              <a:buSzPct val="70000"/>
              <a:buFont typeface="Wingdings" pitchFamily="2" charset="2"/>
              <a:buNone/>
              <a:defRPr/>
            </a:pPr>
            <a:endParaRPr lang="en-US" sz="2000" kern="0">
              <a:latin typeface="+mn-lt"/>
            </a:endParaRPr>
          </a:p>
          <a:p>
            <a:pPr marL="692150" lvl="1" indent="-347663" algn="just">
              <a:lnSpc>
                <a:spcPct val="80000"/>
              </a:lnSpc>
              <a:spcBef>
                <a:spcPts val="1700"/>
              </a:spcBef>
              <a:buClr>
                <a:schemeClr val="accent1"/>
              </a:buClr>
              <a:buSzPct val="70000"/>
              <a:buFont typeface="Wingdings" pitchFamily="2" charset="2"/>
              <a:buChar char="l"/>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None/>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457200" y="1775191"/>
            <a:ext cx="8229600" cy="4778009"/>
          </a:xfrm>
        </p:spPr>
        <p:txBody>
          <a:bodyPr>
            <a:noAutofit/>
          </a:bodyPr>
          <a:lstStyle/>
          <a:p>
            <a:pPr>
              <a:lnSpc>
                <a:spcPct val="80000"/>
              </a:lnSpc>
            </a:pPr>
            <a:r>
              <a:rPr lang="en-US" sz="2400" dirty="0" smtClean="0"/>
              <a:t>New index features: online index operations, parallel index operations and locking options. </a:t>
            </a:r>
          </a:p>
          <a:p>
            <a:pPr>
              <a:lnSpc>
                <a:spcPct val="80000"/>
              </a:lnSpc>
            </a:pPr>
            <a:r>
              <a:rPr lang="en-US" sz="2400" dirty="0" smtClean="0"/>
              <a:t>The ALTER INDEX statement is used to reorganize, disable and rebuild an index. </a:t>
            </a:r>
          </a:p>
          <a:p>
            <a:pPr>
              <a:lnSpc>
                <a:spcPct val="80000"/>
              </a:lnSpc>
            </a:pPr>
            <a:r>
              <a:rPr lang="en-US" sz="2400" dirty="0" smtClean="0"/>
              <a:t>SQL Server 2005 allows non-key columns to be included in non-clustered indexes and allows you to create XML indexes on the XML columns in the table.</a:t>
            </a:r>
          </a:p>
          <a:p>
            <a:pPr>
              <a:lnSpc>
                <a:spcPct val="80000"/>
              </a:lnSpc>
            </a:pPr>
            <a:r>
              <a:rPr lang="en-US" sz="2400" dirty="0" smtClean="0"/>
              <a:t>The various methods to optimize indexes include reorganizing, rebuilding, disabling and dropping indexes. </a:t>
            </a:r>
          </a:p>
          <a:p>
            <a:pPr>
              <a:lnSpc>
                <a:spcPct val="80000"/>
              </a:lnSpc>
            </a:pPr>
            <a:r>
              <a:rPr lang="en-US" sz="2400" dirty="0" smtClean="0"/>
              <a:t>SQL Server 2005 creates index statistics that provide information about the distribution of values in a column or a group of columns. This information is used by the query optimizer to speed up the query process.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152400"/>
            <a:ext cx="7793038" cy="1143000"/>
          </a:xfrm>
        </p:spPr>
        <p:txBody>
          <a:bodyPr/>
          <a:lstStyle/>
          <a:p>
            <a:pPr eaLnBrk="1" hangingPunct="1"/>
            <a:r>
              <a:rPr lang="en-US" smtClean="0"/>
              <a:t>“INSERT” with Views </a:t>
            </a:r>
          </a:p>
        </p:txBody>
      </p:sp>
      <p:sp>
        <p:nvSpPr>
          <p:cNvPr id="5" name="Rectangle 3"/>
          <p:cNvSpPr txBox="1">
            <a:spLocks noChangeArrowheads="1"/>
          </p:cNvSpPr>
          <p:nvPr/>
        </p:nvSpPr>
        <p:spPr bwMode="auto">
          <a:xfrm>
            <a:off x="533400" y="1600200"/>
            <a:ext cx="7924800" cy="4267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2400" kern="0" dirty="0">
                <a:latin typeface="+mn-lt"/>
              </a:rPr>
              <a:t>SQL Server 2005 enables you to insert rows into a view. New rows can be inserted using the INSERT statement. When rows are inserted into the view, the base table get accordingly updated.</a:t>
            </a:r>
          </a:p>
          <a:p>
            <a:pPr marL="342900" indent="-342900" algn="just">
              <a:lnSpc>
                <a:spcPct val="80000"/>
              </a:lnSpc>
              <a:spcBef>
                <a:spcPts val="1700"/>
              </a:spcBef>
              <a:buClr>
                <a:schemeClr val="accent2"/>
              </a:buClr>
              <a:buSzPct val="70000"/>
              <a:buFont typeface="Wingdings" pitchFamily="2" charset="2"/>
              <a:buChar char="v"/>
              <a:defRPr/>
            </a:pPr>
            <a:r>
              <a:rPr lang="en-US" sz="2400" kern="0" dirty="0">
                <a:latin typeface="+mn-lt"/>
              </a:rPr>
              <a:t>Syntax:</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INSERT INTO &lt;</a:t>
            </a:r>
            <a:r>
              <a:rPr lang="en-US" sz="2200" dirty="0" err="1">
                <a:solidFill>
                  <a:schemeClr val="accent3">
                    <a:lumMod val="75000"/>
                  </a:schemeClr>
                </a:solidFill>
                <a:latin typeface="Courier New" pitchFamily="49" charset="0"/>
                <a:cs typeface="Courier New" pitchFamily="49" charset="0"/>
              </a:rPr>
              <a:t>view_name</a:t>
            </a:r>
            <a:r>
              <a:rPr lang="en-US" sz="2200" dirty="0">
                <a:solidFill>
                  <a:schemeClr val="accent3">
                    <a:lumMod val="75000"/>
                  </a:schemeClr>
                </a:solidFill>
                <a:latin typeface="Courier New" pitchFamily="49" charset="0"/>
                <a:cs typeface="Courier New" pitchFamily="49" charset="0"/>
              </a:rPr>
              <a:t>&gt; (&lt;column_1&gt;, &lt;column_2&gt;) VALUES (&lt;value_1&gt;, &lt;value_2&gt;) </a:t>
            </a:r>
          </a:p>
          <a:p>
            <a:pPr marL="342900" indent="-342900" algn="just">
              <a:lnSpc>
                <a:spcPct val="80000"/>
              </a:lnSpc>
              <a:spcBef>
                <a:spcPts val="1700"/>
              </a:spcBef>
              <a:buClr>
                <a:schemeClr val="accent2"/>
              </a:buClr>
              <a:buSzPct val="70000"/>
              <a:buFont typeface="Wingdings" pitchFamily="2" charset="2"/>
              <a:buChar char="v"/>
              <a:defRPr/>
            </a:pPr>
            <a:r>
              <a:rPr lang="en-US" sz="2400" kern="0" dirty="0">
                <a:latin typeface="+mn-lt"/>
              </a:rPr>
              <a:t>Example:</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INSERT INTO </a:t>
            </a:r>
            <a:r>
              <a:rPr lang="en-US" sz="2200" dirty="0" err="1">
                <a:solidFill>
                  <a:schemeClr val="accent3">
                    <a:lumMod val="75000"/>
                  </a:schemeClr>
                </a:solidFill>
                <a:latin typeface="Courier New" pitchFamily="49" charset="0"/>
                <a:cs typeface="Courier New" pitchFamily="49" charset="0"/>
              </a:rPr>
              <a:t>CustDetails</a:t>
            </a:r>
            <a:r>
              <a:rPr lang="en-US" sz="2200" dirty="0">
                <a:solidFill>
                  <a:schemeClr val="accent3">
                    <a:lumMod val="75000"/>
                  </a:schemeClr>
                </a:solidFill>
                <a:latin typeface="Courier New" pitchFamily="49" charset="0"/>
                <a:cs typeface="Courier New" pitchFamily="49" charset="0"/>
              </a:rPr>
              <a:t> (</a:t>
            </a:r>
            <a:r>
              <a:rPr lang="en-US" sz="2200" dirty="0" err="1">
                <a:solidFill>
                  <a:schemeClr val="accent3">
                    <a:lumMod val="75000"/>
                  </a:schemeClr>
                </a:solidFill>
                <a:latin typeface="Courier New" pitchFamily="49" charset="0"/>
                <a:cs typeface="Courier New" pitchFamily="49" charset="0"/>
              </a:rPr>
              <a:t>CustID,AccNo,AccName,City</a:t>
            </a:r>
            <a:r>
              <a:rPr lang="en-US" sz="2200" dirty="0">
                <a:solidFill>
                  <a:schemeClr val="accent3">
                    <a:lumMod val="75000"/>
                  </a:schemeClr>
                </a:solidFill>
                <a:latin typeface="Courier New" pitchFamily="49" charset="0"/>
                <a:cs typeface="Courier New" pitchFamily="49" charset="0"/>
              </a:rPr>
              <a:t>) </a:t>
            </a:r>
          </a:p>
          <a:p>
            <a:pPr marL="438912" indent="-320040">
              <a:lnSpc>
                <a:spcPct val="80000"/>
              </a:lnSpc>
              <a:spcBef>
                <a:spcPts val="1700"/>
              </a:spcBef>
              <a:buClr>
                <a:schemeClr val="accent1"/>
              </a:buClr>
              <a:buSzPct val="80000"/>
              <a:defRPr/>
            </a:pPr>
            <a:r>
              <a:rPr lang="en-US" sz="2200" dirty="0">
                <a:solidFill>
                  <a:schemeClr val="accent3">
                    <a:lumMod val="75000"/>
                  </a:schemeClr>
                </a:solidFill>
                <a:latin typeface="Courier New" pitchFamily="49" charset="0"/>
                <a:cs typeface="Courier New" pitchFamily="49" charset="0"/>
              </a:rPr>
              <a:t>VALUES (‘C0005’, 5, ‘Joes’, ‘Sacramento’)</a:t>
            </a:r>
          </a:p>
          <a:p>
            <a:pPr marL="342900" indent="-342900" algn="just">
              <a:lnSpc>
                <a:spcPct val="80000"/>
              </a:lnSpc>
              <a:spcBef>
                <a:spcPts val="1700"/>
              </a:spcBef>
              <a:buClr>
                <a:schemeClr val="accent2"/>
              </a:buClr>
              <a:buSzPct val="70000"/>
              <a:buFont typeface="Wingdings" pitchFamily="2" charset="2"/>
              <a:buNone/>
              <a:defRPr/>
            </a:pPr>
            <a:endParaRPr lang="en-US" sz="2400" kern="0" dirty="0">
              <a:latin typeface="+mn-lt"/>
            </a:endParaRPr>
          </a:p>
          <a:p>
            <a:pPr marL="692150" lvl="1" indent="-347663" algn="just">
              <a:lnSpc>
                <a:spcPct val="80000"/>
              </a:lnSpc>
              <a:spcBef>
                <a:spcPts val="1700"/>
              </a:spcBef>
              <a:buClr>
                <a:schemeClr val="accent1"/>
              </a:buClr>
              <a:buSzPct val="70000"/>
              <a:buFont typeface="Wingdings" pitchFamily="2" charset="2"/>
              <a:buChar char="l"/>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None/>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2"/>
          <p:cNvSpPr>
            <a:spLocks noGrp="1"/>
          </p:cNvSpPr>
          <p:nvPr>
            <p:ph type="title"/>
          </p:nvPr>
        </p:nvSpPr>
        <p:spPr/>
        <p:txBody>
          <a:bodyPr/>
          <a:lstStyle/>
          <a:p>
            <a:pPr eaLnBrk="1" hangingPunct="1"/>
            <a:r>
              <a:rPr lang="en-US" smtClean="0"/>
              <a:t>Guidelines</a:t>
            </a:r>
          </a:p>
        </p:txBody>
      </p:sp>
      <p:sp>
        <p:nvSpPr>
          <p:cNvPr id="4" name="Rectangle 3"/>
          <p:cNvSpPr txBox="1">
            <a:spLocks noChangeArrowheads="1"/>
          </p:cNvSpPr>
          <p:nvPr/>
        </p:nvSpPr>
        <p:spPr bwMode="auto">
          <a:xfrm>
            <a:off x="838200" y="1600200"/>
            <a:ext cx="7696200" cy="4267200"/>
          </a:xfrm>
          <a:prstGeom prst="rect">
            <a:avLst/>
          </a:prstGeom>
          <a:noFill/>
          <a:ln w="9525">
            <a:noFill/>
            <a:miter lim="800000"/>
            <a:headEnd/>
            <a:tailEnd/>
          </a:ln>
        </p:spPr>
        <p:txBody>
          <a:bodyPr/>
          <a:lstStyle/>
          <a:p>
            <a:pPr marL="342900" indent="-342900" algn="just">
              <a:spcBef>
                <a:spcPts val="1700"/>
              </a:spcBef>
              <a:buClr>
                <a:schemeClr val="accent2"/>
              </a:buClr>
              <a:buSzPct val="70000"/>
              <a:buFont typeface="Wingdings" pitchFamily="2" charset="2"/>
              <a:buChar char="v"/>
              <a:defRPr/>
            </a:pPr>
            <a:r>
              <a:rPr lang="en-US" sz="2800" kern="0">
                <a:latin typeface="+mn-lt"/>
              </a:rPr>
              <a:t>The INSERT statement must specify values for all columns in a view in the underlying table that do not allow null values and have no DEFAULT definitions.</a:t>
            </a:r>
          </a:p>
          <a:p>
            <a:pPr marL="342900" indent="-342900" algn="just">
              <a:spcBef>
                <a:spcPts val="1700"/>
              </a:spcBef>
              <a:buClr>
                <a:schemeClr val="accent2"/>
              </a:buClr>
              <a:buSzPct val="70000"/>
              <a:buFont typeface="Wingdings" pitchFamily="2" charset="2"/>
              <a:buChar char="v"/>
              <a:defRPr/>
            </a:pPr>
            <a:r>
              <a:rPr lang="en-US" sz="2800" kern="0">
                <a:latin typeface="+mn-lt"/>
              </a:rPr>
              <a:t>When there is a self-join with the same view or base table, the INSERT statement does not work.</a:t>
            </a:r>
          </a:p>
          <a:p>
            <a:pPr marL="342900" indent="-342900" algn="just">
              <a:spcBef>
                <a:spcPts val="1700"/>
              </a:spcBef>
              <a:buClr>
                <a:schemeClr val="accent2"/>
              </a:buClr>
              <a:buSzPct val="70000"/>
              <a:buFont typeface="Wingdings" pitchFamily="2" charset="2"/>
              <a:buNone/>
              <a:defRPr/>
            </a:pPr>
            <a:endParaRPr lang="en-US" sz="2800" kern="0">
              <a:latin typeface="+mn-lt"/>
            </a:endParaRPr>
          </a:p>
          <a:p>
            <a:pPr marL="692150" lvl="1" indent="-347663" algn="just">
              <a:spcBef>
                <a:spcPts val="1700"/>
              </a:spcBef>
              <a:buClr>
                <a:schemeClr val="accent1"/>
              </a:buClr>
              <a:buSzPct val="70000"/>
              <a:buFont typeface="Wingdings" pitchFamily="2" charset="2"/>
              <a:buChar char="l"/>
              <a:defRPr/>
            </a:pPr>
            <a:endParaRPr lang="en-US" sz="2400" kern="0">
              <a:latin typeface="+mn-lt"/>
            </a:endParaRPr>
          </a:p>
          <a:p>
            <a:pPr marL="342900" indent="-342900" algn="just">
              <a:spcBef>
                <a:spcPts val="1700"/>
              </a:spcBef>
              <a:buClr>
                <a:schemeClr val="accent2"/>
              </a:buClr>
              <a:buSzPct val="70000"/>
              <a:buFont typeface="Wingdings" pitchFamily="2" charset="2"/>
              <a:buNone/>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2800" kern="0">
              <a:latin typeface="+mn-lt"/>
            </a:endParaRPr>
          </a:p>
          <a:p>
            <a:pPr marL="342900" indent="-342900" algn="just">
              <a:spcBef>
                <a:spcPts val="1700"/>
              </a:spcBef>
              <a:buClr>
                <a:schemeClr val="accent2"/>
              </a:buClr>
              <a:buSzPct val="70000"/>
              <a:buFont typeface="Wingdings" pitchFamily="2" charset="2"/>
              <a:buChar char="v"/>
              <a:defRPr/>
            </a:pPr>
            <a:endParaRPr lang="en-US" sz="3600" kern="0" dirty="0">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p:cNvSpPr>
            <a:spLocks noGrp="1"/>
          </p:cNvSpPr>
          <p:nvPr>
            <p:ph type="title"/>
          </p:nvPr>
        </p:nvSpPr>
        <p:spPr/>
        <p:txBody>
          <a:bodyPr/>
          <a:lstStyle/>
          <a:p>
            <a:pPr eaLnBrk="1" hangingPunct="1"/>
            <a:r>
              <a:rPr lang="en-US" smtClean="0"/>
              <a:t>“DELETE” with Views </a:t>
            </a:r>
          </a:p>
        </p:txBody>
      </p:sp>
      <p:sp>
        <p:nvSpPr>
          <p:cNvPr id="4" name="Rectangle 3"/>
          <p:cNvSpPr txBox="1">
            <a:spLocks noChangeArrowheads="1"/>
          </p:cNvSpPr>
          <p:nvPr/>
        </p:nvSpPr>
        <p:spPr bwMode="auto">
          <a:xfrm>
            <a:off x="609600" y="1600200"/>
            <a:ext cx="7924800" cy="4267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2400" kern="0" dirty="0">
                <a:latin typeface="+mn-lt"/>
              </a:rPr>
              <a:t>SQL Server 2005 enables you to delete rows from a view. Rows can be deleted from the view using the DELETE statement. When rows are deleted from a view, corresponding rows get deleted from the base table.</a:t>
            </a:r>
          </a:p>
          <a:p>
            <a:pPr marL="342900" indent="-342900" algn="just">
              <a:lnSpc>
                <a:spcPct val="80000"/>
              </a:lnSpc>
              <a:spcBef>
                <a:spcPts val="1700"/>
              </a:spcBef>
              <a:buClr>
                <a:schemeClr val="accent2"/>
              </a:buClr>
              <a:buSzPct val="70000"/>
              <a:buFont typeface="Wingdings" pitchFamily="2" charset="2"/>
              <a:buChar char="v"/>
              <a:defRPr/>
            </a:pPr>
            <a:r>
              <a:rPr lang="en-US" sz="2400" kern="0" dirty="0">
                <a:latin typeface="+mn-lt"/>
              </a:rPr>
              <a:t>Syntax:</a:t>
            </a:r>
          </a:p>
          <a:p>
            <a:pPr marL="438912" indent="-320040">
              <a:lnSpc>
                <a:spcPct val="80000"/>
              </a:lnSpc>
              <a:spcBef>
                <a:spcPts val="1700"/>
              </a:spcBef>
              <a:buClr>
                <a:schemeClr val="accent1"/>
              </a:buClr>
              <a:buSzPct val="80000"/>
              <a:buFont typeface="Wingdings" pitchFamily="2" charset="2"/>
              <a:buNone/>
              <a:defRPr/>
            </a:pPr>
            <a:r>
              <a:rPr lang="en-US" sz="2200" dirty="0">
                <a:solidFill>
                  <a:schemeClr val="accent3">
                    <a:lumMod val="75000"/>
                  </a:schemeClr>
                </a:solidFill>
                <a:latin typeface="Courier New" pitchFamily="49" charset="0"/>
                <a:cs typeface="Courier New" pitchFamily="49" charset="0"/>
              </a:rPr>
              <a:t>DELETE FROM &lt;</a:t>
            </a:r>
            <a:r>
              <a:rPr lang="en-US" sz="2200" dirty="0" err="1">
                <a:solidFill>
                  <a:schemeClr val="accent3">
                    <a:lumMod val="75000"/>
                  </a:schemeClr>
                </a:solidFill>
                <a:latin typeface="Courier New" pitchFamily="49" charset="0"/>
                <a:cs typeface="Courier New" pitchFamily="49" charset="0"/>
              </a:rPr>
              <a:t>view_name</a:t>
            </a:r>
            <a:r>
              <a:rPr lang="en-US" sz="2200" dirty="0">
                <a:solidFill>
                  <a:schemeClr val="accent3">
                    <a:lumMod val="75000"/>
                  </a:schemeClr>
                </a:solidFill>
                <a:latin typeface="Courier New" pitchFamily="49" charset="0"/>
                <a:cs typeface="Courier New" pitchFamily="49" charset="0"/>
              </a:rPr>
              <a:t>&gt;</a:t>
            </a:r>
          </a:p>
          <a:p>
            <a:pPr marL="438912" indent="-320040">
              <a:lnSpc>
                <a:spcPct val="80000"/>
              </a:lnSpc>
              <a:spcBef>
                <a:spcPts val="1700"/>
              </a:spcBef>
              <a:buClr>
                <a:schemeClr val="accent1"/>
              </a:buClr>
              <a:buSzPct val="80000"/>
              <a:buFont typeface="Wingdings" pitchFamily="2" charset="2"/>
              <a:buNone/>
              <a:defRPr/>
            </a:pPr>
            <a:r>
              <a:rPr lang="en-US" sz="2200" dirty="0">
                <a:solidFill>
                  <a:schemeClr val="accent3">
                    <a:lumMod val="75000"/>
                  </a:schemeClr>
                </a:solidFill>
                <a:latin typeface="Courier New" pitchFamily="49" charset="0"/>
                <a:cs typeface="Courier New" pitchFamily="49" charset="0"/>
              </a:rPr>
              <a:t>WHERE (&lt;</a:t>
            </a:r>
            <a:r>
              <a:rPr lang="en-US" sz="2200" dirty="0" err="1">
                <a:solidFill>
                  <a:schemeClr val="accent3">
                    <a:lumMod val="75000"/>
                  </a:schemeClr>
                </a:solidFill>
                <a:latin typeface="Courier New" pitchFamily="49" charset="0"/>
                <a:cs typeface="Courier New" pitchFamily="49" charset="0"/>
              </a:rPr>
              <a:t>search_condition</a:t>
            </a:r>
            <a:r>
              <a:rPr lang="en-US" sz="2200" dirty="0">
                <a:solidFill>
                  <a:schemeClr val="accent3">
                    <a:lumMod val="75000"/>
                  </a:schemeClr>
                </a:solidFill>
                <a:latin typeface="Courier New" pitchFamily="49" charset="0"/>
                <a:cs typeface="Courier New" pitchFamily="49" charset="0"/>
              </a:rPr>
              <a:t>&gt;) </a:t>
            </a:r>
          </a:p>
          <a:p>
            <a:pPr marL="342900" indent="-342900" algn="just">
              <a:lnSpc>
                <a:spcPct val="80000"/>
              </a:lnSpc>
              <a:spcBef>
                <a:spcPts val="1700"/>
              </a:spcBef>
              <a:buClr>
                <a:schemeClr val="accent2"/>
              </a:buClr>
              <a:buSzPct val="70000"/>
              <a:buFont typeface="Wingdings" pitchFamily="2" charset="2"/>
              <a:buChar char="v"/>
              <a:defRPr/>
            </a:pPr>
            <a:r>
              <a:rPr lang="en-US" sz="2400" kern="0" dirty="0">
                <a:latin typeface="+mn-lt"/>
              </a:rPr>
              <a:t>Example:</a:t>
            </a:r>
          </a:p>
          <a:p>
            <a:pPr marL="438912" indent="-320040">
              <a:lnSpc>
                <a:spcPct val="80000"/>
              </a:lnSpc>
              <a:spcBef>
                <a:spcPts val="1700"/>
              </a:spcBef>
              <a:buClr>
                <a:schemeClr val="accent1"/>
              </a:buClr>
              <a:buSzPct val="80000"/>
              <a:buFont typeface="Wingdings" pitchFamily="2" charset="2"/>
              <a:buNone/>
              <a:defRPr/>
            </a:pPr>
            <a:r>
              <a:rPr lang="en-US" sz="2200" dirty="0">
                <a:solidFill>
                  <a:schemeClr val="accent3">
                    <a:lumMod val="75000"/>
                  </a:schemeClr>
                </a:solidFill>
                <a:latin typeface="Courier New" pitchFamily="49" charset="0"/>
                <a:cs typeface="Courier New" pitchFamily="49" charset="0"/>
              </a:rPr>
              <a:t>DELETE FROM </a:t>
            </a:r>
            <a:r>
              <a:rPr lang="en-US" sz="2200" dirty="0" err="1">
                <a:solidFill>
                  <a:schemeClr val="accent3">
                    <a:lumMod val="75000"/>
                  </a:schemeClr>
                </a:solidFill>
                <a:latin typeface="Courier New" pitchFamily="49" charset="0"/>
                <a:cs typeface="Courier New" pitchFamily="49" charset="0"/>
              </a:rPr>
              <a:t>CustDetails</a:t>
            </a:r>
            <a:r>
              <a:rPr lang="en-US" sz="2200" dirty="0">
                <a:solidFill>
                  <a:schemeClr val="accent3">
                    <a:lumMod val="75000"/>
                  </a:schemeClr>
                </a:solidFill>
                <a:latin typeface="Courier New" pitchFamily="49" charset="0"/>
                <a:cs typeface="Courier New" pitchFamily="49" charset="0"/>
              </a:rPr>
              <a:t> WHERE </a:t>
            </a:r>
            <a:r>
              <a:rPr lang="en-US" sz="2200" dirty="0" err="1">
                <a:solidFill>
                  <a:schemeClr val="accent3">
                    <a:lumMod val="75000"/>
                  </a:schemeClr>
                </a:solidFill>
                <a:latin typeface="Courier New" pitchFamily="49" charset="0"/>
                <a:cs typeface="Courier New" pitchFamily="49" charset="0"/>
              </a:rPr>
              <a:t>CustID</a:t>
            </a:r>
            <a:r>
              <a:rPr lang="en-US" sz="2200" dirty="0">
                <a:solidFill>
                  <a:schemeClr val="accent3">
                    <a:lumMod val="75000"/>
                  </a:schemeClr>
                </a:solidFill>
                <a:latin typeface="Courier New" pitchFamily="49" charset="0"/>
                <a:cs typeface="Courier New" pitchFamily="49" charset="0"/>
              </a:rPr>
              <a:t>=‘C0004’</a:t>
            </a:r>
          </a:p>
          <a:p>
            <a:pPr marL="342900" indent="-342900" algn="just">
              <a:lnSpc>
                <a:spcPct val="80000"/>
              </a:lnSpc>
              <a:spcBef>
                <a:spcPts val="1700"/>
              </a:spcBef>
              <a:buClr>
                <a:schemeClr val="accent2"/>
              </a:buClr>
              <a:buSzPct val="70000"/>
              <a:buFont typeface="Wingdings" pitchFamily="2" charset="2"/>
              <a:buNone/>
              <a:defRPr/>
            </a:pPr>
            <a:endParaRPr lang="en-US" sz="2400" kern="0" dirty="0">
              <a:latin typeface="+mn-lt"/>
            </a:endParaRPr>
          </a:p>
          <a:p>
            <a:pPr marL="692150" lvl="1" indent="-347663" algn="just">
              <a:lnSpc>
                <a:spcPct val="80000"/>
              </a:lnSpc>
              <a:spcBef>
                <a:spcPts val="1700"/>
              </a:spcBef>
              <a:buClr>
                <a:schemeClr val="accent1"/>
              </a:buClr>
              <a:buSzPct val="70000"/>
              <a:buFont typeface="Wingdings" pitchFamily="2" charset="2"/>
              <a:buChar char="l"/>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None/>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p:txBody>
          <a:bodyPr/>
          <a:lstStyle/>
          <a:p>
            <a:pPr eaLnBrk="1" hangingPunct="1"/>
            <a:r>
              <a:rPr lang="en-US" smtClean="0"/>
              <a:t>Module 6 - Summary</a:t>
            </a:r>
          </a:p>
        </p:txBody>
      </p:sp>
      <p:sp>
        <p:nvSpPr>
          <p:cNvPr id="4" name="Rectangle 3"/>
          <p:cNvSpPr txBox="1">
            <a:spLocks noChangeArrowheads="1"/>
          </p:cNvSpPr>
          <p:nvPr/>
        </p:nvSpPr>
        <p:spPr bwMode="auto">
          <a:xfrm>
            <a:off x="762000" y="1600200"/>
            <a:ext cx="7848600" cy="4724400"/>
          </a:xfrm>
          <a:prstGeom prst="rect">
            <a:avLst/>
          </a:prstGeom>
          <a:noFill/>
          <a:ln w="9525">
            <a:noFill/>
            <a:miter lim="800000"/>
            <a:headEnd/>
            <a:tailEnd/>
          </a:ln>
        </p:spPr>
        <p:txBody>
          <a:bodyPr/>
          <a:lstStyle/>
          <a:p>
            <a:pPr marL="342900" indent="-342900" algn="l">
              <a:lnSpc>
                <a:spcPct val="80000"/>
              </a:lnSpc>
              <a:spcBef>
                <a:spcPct val="20000"/>
              </a:spcBef>
              <a:buClr>
                <a:schemeClr val="accent2"/>
              </a:buClr>
              <a:buSzPct val="70000"/>
              <a:buFont typeface="Wingdings" pitchFamily="2" charset="2"/>
              <a:buChar char="v"/>
              <a:defRPr/>
            </a:pPr>
            <a:r>
              <a:rPr lang="en-US" sz="2800" kern="0" dirty="0">
                <a:latin typeface="+mn-lt"/>
              </a:rPr>
              <a:t>A view can be indexed by defining a UNIQUE CLUSTERED index on it.  </a:t>
            </a:r>
          </a:p>
          <a:p>
            <a:pPr marL="342900" indent="-342900" algn="l">
              <a:lnSpc>
                <a:spcPct val="80000"/>
              </a:lnSpc>
              <a:spcBef>
                <a:spcPct val="20000"/>
              </a:spcBef>
              <a:buClr>
                <a:schemeClr val="accent2"/>
              </a:buClr>
              <a:buSzPct val="70000"/>
              <a:buFont typeface="Wingdings" pitchFamily="2" charset="2"/>
              <a:buChar char="v"/>
              <a:defRPr/>
            </a:pPr>
            <a:r>
              <a:rPr lang="en-US" sz="2800" kern="0" dirty="0">
                <a:latin typeface="+mn-lt"/>
              </a:rPr>
              <a:t>The CHECK OPTION prevents data in a view from being modified such that the modified data violates the view definition condition.</a:t>
            </a:r>
          </a:p>
          <a:p>
            <a:pPr marL="342900" indent="-342900" algn="l">
              <a:lnSpc>
                <a:spcPct val="80000"/>
              </a:lnSpc>
              <a:spcBef>
                <a:spcPct val="20000"/>
              </a:spcBef>
              <a:buClr>
                <a:schemeClr val="accent2"/>
              </a:buClr>
              <a:buSzPct val="70000"/>
              <a:buFont typeface="Wingdings" pitchFamily="2" charset="2"/>
              <a:buChar char="v"/>
              <a:defRPr/>
            </a:pPr>
            <a:r>
              <a:rPr lang="en-US" sz="2800" kern="0" dirty="0">
                <a:latin typeface="+mn-lt"/>
              </a:rPr>
              <a:t>The SCHEMABINDING option is used to bind the view to the schema of the base table.</a:t>
            </a:r>
          </a:p>
          <a:p>
            <a:pPr marL="342900" indent="-342900" algn="l">
              <a:lnSpc>
                <a:spcPct val="80000"/>
              </a:lnSpc>
              <a:spcBef>
                <a:spcPct val="20000"/>
              </a:spcBef>
              <a:buClr>
                <a:schemeClr val="accent2"/>
              </a:buClr>
              <a:buSzPct val="70000"/>
              <a:buFont typeface="Wingdings" pitchFamily="2" charset="2"/>
              <a:buChar char="v"/>
              <a:defRPr/>
            </a:pPr>
            <a:r>
              <a:rPr lang="en-US" sz="2800" kern="0" dirty="0">
                <a:latin typeface="+mn-lt"/>
              </a:rPr>
              <a:t>Data can be modified through a view using the UPDATE, INSERT and DELETE statements. </a:t>
            </a:r>
          </a:p>
          <a:p>
            <a:pPr marL="342900" indent="-342900" algn="l">
              <a:lnSpc>
                <a:spcPct val="80000"/>
              </a:lnSpc>
              <a:spcBef>
                <a:spcPct val="20000"/>
              </a:spcBef>
              <a:buClr>
                <a:schemeClr val="accent2"/>
              </a:buClr>
              <a:buSzPct val="70000"/>
              <a:buFont typeface="Wingdings" pitchFamily="2" charset="2"/>
              <a:buChar char="v"/>
              <a:defRPr/>
            </a:pPr>
            <a:r>
              <a:rPr lang="en-US" sz="2800" kern="0" dirty="0">
                <a:latin typeface="+mn-lt"/>
              </a:rPr>
              <a:t>For modifying data through a view, all important columns in the base table must be included in the view.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4000" smtClean="0"/>
              <a:t>Implementing Views</a:t>
            </a:r>
            <a:endParaRPr lang="en-US" smtClean="0"/>
          </a:p>
        </p:txBody>
      </p:sp>
      <p:sp>
        <p:nvSpPr>
          <p:cNvPr id="6146" name="Rectangle 3"/>
          <p:cNvSpPr>
            <a:spLocks noGrp="1" noChangeArrowheads="1"/>
          </p:cNvSpPr>
          <p:nvPr>
            <p:ph type="body" idx="1"/>
          </p:nvPr>
        </p:nvSpPr>
        <p:spPr/>
        <p:txBody>
          <a:bodyPr/>
          <a:lstStyle/>
          <a:p>
            <a:pPr eaLnBrk="1" hangingPunct="1">
              <a:buFont typeface="Wingdings" pitchFamily="2" charset="2"/>
              <a:buNone/>
            </a:pPr>
            <a:r>
              <a:rPr lang="en-US" sz="2400" dirty="0" smtClean="0"/>
              <a:t>Objectives</a:t>
            </a:r>
          </a:p>
          <a:p>
            <a:pPr eaLnBrk="1" hangingPunct="1"/>
            <a:endParaRPr lang="en-US" sz="2800" dirty="0" smtClean="0"/>
          </a:p>
        </p:txBody>
      </p:sp>
      <p:pic>
        <p:nvPicPr>
          <p:cNvPr id="1026" name="Picture 2"/>
          <p:cNvPicPr>
            <a:picLocks noChangeAspect="1" noChangeArrowheads="1"/>
          </p:cNvPicPr>
          <p:nvPr/>
        </p:nvPicPr>
        <p:blipFill>
          <a:blip r:embed="rId3"/>
          <a:srcRect/>
          <a:stretch>
            <a:fillRect/>
          </a:stretch>
        </p:blipFill>
        <p:spPr bwMode="auto">
          <a:xfrm>
            <a:off x="5943600" y="2743200"/>
            <a:ext cx="2628900" cy="3907824"/>
          </a:xfrm>
          <a:prstGeom prst="rect">
            <a:avLst/>
          </a:prstGeom>
          <a:ln w="9525">
            <a:noFill/>
            <a:miter lim="800000"/>
            <a:headEnd/>
            <a:tailEnd/>
          </a:ln>
          <a:effectLst>
            <a:outerShdw blurRad="800100" dir="3120000" sx="112000" sy="112000" algn="ctr" rotWithShape="0">
              <a:prstClr val="black">
                <a:alpha val="48000"/>
              </a:prstClr>
            </a:outerShdw>
          </a:effectLst>
        </p:spPr>
      </p:pic>
      <p:pic>
        <p:nvPicPr>
          <p:cNvPr id="6148" name="Picture 4"/>
          <p:cNvPicPr>
            <a:picLocks noChangeAspect="1" noChangeArrowheads="1"/>
          </p:cNvPicPr>
          <p:nvPr/>
        </p:nvPicPr>
        <p:blipFill>
          <a:blip r:embed="rId4"/>
          <a:srcRect/>
          <a:stretch>
            <a:fillRect/>
          </a:stretch>
        </p:blipFill>
        <p:spPr bwMode="auto">
          <a:xfrm>
            <a:off x="2286000" y="3200400"/>
            <a:ext cx="1476375" cy="2828925"/>
          </a:xfrm>
          <a:prstGeom prst="rect">
            <a:avLst/>
          </a:prstGeom>
          <a:noFill/>
          <a:ln w="9525">
            <a:noFill/>
            <a:miter lim="800000"/>
            <a:headEnd/>
            <a:tailEnd/>
          </a:ln>
          <a:effectLst>
            <a:outerShdw blurRad="1079500" dist="50800" dir="5400000" algn="ctr" rotWithShape="0">
              <a:srgbClr val="000000">
                <a:alpha val="46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Introduction to Views</a:t>
            </a:r>
          </a:p>
        </p:txBody>
      </p:sp>
      <p:sp>
        <p:nvSpPr>
          <p:cNvPr id="7171" name="Rectangle 3"/>
          <p:cNvSpPr>
            <a:spLocks noGrp="1" noChangeArrowheads="1"/>
          </p:cNvSpPr>
          <p:nvPr>
            <p:ph type="body" idx="1"/>
          </p:nvPr>
        </p:nvSpPr>
        <p:spPr>
          <a:xfrm>
            <a:off x="457200" y="3505200"/>
            <a:ext cx="8229600" cy="2895600"/>
          </a:xfrm>
          <a:noFill/>
        </p:spPr>
        <p:txBody>
          <a:bodyPr>
            <a:normAutofit fontScale="77500" lnSpcReduction="20000"/>
          </a:bodyPr>
          <a:lstStyle/>
          <a:p>
            <a:pPr algn="just" eaLnBrk="1" hangingPunct="1">
              <a:spcBef>
                <a:spcPts val="1700"/>
              </a:spcBef>
            </a:pPr>
            <a:r>
              <a:rPr lang="en-US" sz="2800" dirty="0" smtClean="0"/>
              <a:t>A view is a </a:t>
            </a:r>
            <a:r>
              <a:rPr lang="en-US" sz="2800" u="sng" dirty="0" smtClean="0"/>
              <a:t>virtual table</a:t>
            </a:r>
            <a:r>
              <a:rPr lang="en-US" sz="2800" dirty="0" smtClean="0"/>
              <a:t> that can be created to allow users access to specific columns of a table. </a:t>
            </a:r>
          </a:p>
          <a:p>
            <a:pPr algn="just" eaLnBrk="1" hangingPunct="1">
              <a:spcBef>
                <a:spcPts val="1700"/>
              </a:spcBef>
            </a:pPr>
            <a:r>
              <a:rPr lang="en-US" sz="2800" dirty="0" smtClean="0"/>
              <a:t>Views can include columns from multiple tables. A view retrieves data from multiple tables and presents it in such a way that the data appears to have been retrieved from a single table.</a:t>
            </a:r>
          </a:p>
          <a:p>
            <a:pPr algn="just" eaLnBrk="1" hangingPunct="1">
              <a:spcBef>
                <a:spcPts val="1700"/>
              </a:spcBef>
            </a:pPr>
            <a:r>
              <a:rPr lang="en-US" sz="2800" dirty="0" smtClean="0"/>
              <a:t>The tables from which the view is created are referred to as base tables. These tables can be from different databases. </a:t>
            </a:r>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p:txBody>
      </p:sp>
      <p:pic>
        <p:nvPicPr>
          <p:cNvPr id="2050" name="Picture 2"/>
          <p:cNvPicPr>
            <a:picLocks noChangeAspect="1" noChangeArrowheads="1"/>
          </p:cNvPicPr>
          <p:nvPr/>
        </p:nvPicPr>
        <p:blipFill>
          <a:blip r:embed="rId2"/>
          <a:srcRect/>
          <a:stretch>
            <a:fillRect/>
          </a:stretch>
        </p:blipFill>
        <p:spPr bwMode="auto">
          <a:xfrm>
            <a:off x="2438400" y="1981200"/>
            <a:ext cx="866775" cy="8667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2"/>
          <a:srcRect/>
          <a:stretch>
            <a:fillRect/>
          </a:stretch>
        </p:blipFill>
        <p:spPr bwMode="auto">
          <a:xfrm>
            <a:off x="6019800" y="1905000"/>
            <a:ext cx="866775" cy="8667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duotone>
              <a:prstClr val="black"/>
              <a:schemeClr val="accent4">
                <a:tint val="45000"/>
                <a:satMod val="400000"/>
              </a:schemeClr>
            </a:duotone>
          </a:blip>
          <a:srcRect/>
          <a:stretch>
            <a:fillRect/>
          </a:stretch>
        </p:blipFill>
        <p:spPr bwMode="auto">
          <a:xfrm>
            <a:off x="4191000" y="2438400"/>
            <a:ext cx="866775" cy="866775"/>
          </a:xfrm>
          <a:prstGeom prst="rect">
            <a:avLst/>
          </a:prstGeom>
          <a:noFill/>
          <a:ln w="9525">
            <a:noFill/>
            <a:miter lim="800000"/>
            <a:headEnd/>
            <a:tailEnd/>
          </a:ln>
          <a:effectLst>
            <a:outerShdw blurRad="279400" dist="50800" dir="8160000" sx="115000" sy="115000" algn="ctr" rotWithShape="0">
              <a:srgbClr val="000000">
                <a:alpha val="81000"/>
              </a:srgbClr>
            </a:outerShdw>
          </a:effectLst>
        </p:spPr>
      </p:pic>
      <p:cxnSp>
        <p:nvCxnSpPr>
          <p:cNvPr id="8" name="Straight Arrow Connector 7"/>
          <p:cNvCxnSpPr>
            <a:stCxn id="2050" idx="3"/>
            <a:endCxn id="2052" idx="1"/>
          </p:cNvCxnSpPr>
          <p:nvPr/>
        </p:nvCxnSpPr>
        <p:spPr>
          <a:xfrm>
            <a:off x="3305175" y="2414588"/>
            <a:ext cx="885825"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2051" idx="1"/>
            <a:endCxn id="2052" idx="3"/>
          </p:cNvCxnSpPr>
          <p:nvPr/>
        </p:nvCxnSpPr>
        <p:spPr>
          <a:xfrm rot="10800000" flipV="1">
            <a:off x="5057776" y="2338388"/>
            <a:ext cx="962025"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Storing Views </a:t>
            </a:r>
          </a:p>
        </p:txBody>
      </p:sp>
      <p:sp>
        <p:nvSpPr>
          <p:cNvPr id="8195" name="Rectangle 3"/>
          <p:cNvSpPr>
            <a:spLocks noGrp="1" noChangeArrowheads="1"/>
          </p:cNvSpPr>
          <p:nvPr>
            <p:ph type="body" idx="1"/>
          </p:nvPr>
        </p:nvSpPr>
        <p:spPr>
          <a:noFill/>
        </p:spPr>
        <p:txBody>
          <a:bodyPr/>
          <a:lstStyle/>
          <a:p>
            <a:pPr algn="just" eaLnBrk="1" hangingPunct="1">
              <a:spcBef>
                <a:spcPts val="1700"/>
              </a:spcBef>
            </a:pPr>
            <a:r>
              <a:rPr lang="en-US" sz="2800" dirty="0" smtClean="0"/>
              <a:t>A view does not get stored in the database unless you create a unique clustered index on it. </a:t>
            </a:r>
          </a:p>
          <a:p>
            <a:pPr algn="just" eaLnBrk="1" hangingPunct="1">
              <a:spcBef>
                <a:spcPts val="1700"/>
              </a:spcBef>
            </a:pPr>
            <a:r>
              <a:rPr lang="en-US" sz="2800" dirty="0" smtClean="0"/>
              <a:t>Once a unique clustered index is created, multiple non-clustered indexes can be created on the view.</a:t>
            </a:r>
          </a:p>
          <a:p>
            <a:pPr algn="just" eaLnBrk="1" hangingPunct="1">
              <a:spcBef>
                <a:spcPts val="1700"/>
              </a:spcBef>
            </a:pPr>
            <a:r>
              <a:rPr lang="en-US" sz="2800" dirty="0" smtClean="0"/>
              <a:t>An index can be created on a view only if: </a:t>
            </a:r>
          </a:p>
          <a:p>
            <a:pPr lvl="1" algn="just" eaLnBrk="1" hangingPunct="1">
              <a:spcBef>
                <a:spcPts val="1700"/>
              </a:spcBef>
            </a:pPr>
            <a:r>
              <a:rPr lang="en-US" sz="2400" dirty="0" smtClean="0"/>
              <a:t>The view does not include columns from other views.</a:t>
            </a:r>
          </a:p>
          <a:p>
            <a:pPr lvl="1" algn="just" eaLnBrk="1" hangingPunct="1">
              <a:spcBef>
                <a:spcPts val="1700"/>
              </a:spcBef>
            </a:pPr>
            <a:r>
              <a:rPr lang="en-US" sz="2400" dirty="0" smtClean="0"/>
              <a:t>The base tables are in the same database as of the view.</a:t>
            </a:r>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Types of Views – 1  </a:t>
            </a:r>
          </a:p>
        </p:txBody>
      </p:sp>
      <p:sp>
        <p:nvSpPr>
          <p:cNvPr id="9219" name="Rectangle 3"/>
          <p:cNvSpPr>
            <a:spLocks noGrp="1" noChangeArrowheads="1"/>
          </p:cNvSpPr>
          <p:nvPr>
            <p:ph type="body" idx="1"/>
          </p:nvPr>
        </p:nvSpPr>
        <p:spPr>
          <a:noFill/>
        </p:spPr>
        <p:txBody>
          <a:bodyPr/>
          <a:lstStyle/>
          <a:p>
            <a:pPr algn="just" eaLnBrk="1" hangingPunct="1">
              <a:spcBef>
                <a:spcPts val="1700"/>
              </a:spcBef>
            </a:pPr>
            <a:r>
              <a:rPr lang="en-US" sz="3200" dirty="0" smtClean="0"/>
              <a:t>Views can be classified into three different types based on the parameters and options specified at the time of creating the view.</a:t>
            </a:r>
          </a:p>
          <a:p>
            <a:pPr lvl="1" algn="just" eaLnBrk="1" hangingPunct="1">
              <a:spcBef>
                <a:spcPts val="1700"/>
              </a:spcBef>
            </a:pPr>
            <a:r>
              <a:rPr lang="en-US" sz="3000" dirty="0" smtClean="0"/>
              <a:t>Standard View</a:t>
            </a:r>
          </a:p>
          <a:p>
            <a:pPr lvl="1" algn="just" eaLnBrk="1" hangingPunct="1">
              <a:spcBef>
                <a:spcPts val="1700"/>
              </a:spcBef>
            </a:pPr>
            <a:r>
              <a:rPr lang="en-US" sz="3000" dirty="0" smtClean="0"/>
              <a:t>Indexed View</a:t>
            </a:r>
          </a:p>
          <a:p>
            <a:pPr lvl="1" algn="just" eaLnBrk="1" hangingPunct="1">
              <a:spcBef>
                <a:spcPts val="1700"/>
              </a:spcBef>
            </a:pPr>
            <a:r>
              <a:rPr lang="en-US" sz="3000" dirty="0" smtClean="0"/>
              <a:t>Partitioned View</a:t>
            </a:r>
          </a:p>
          <a:p>
            <a:pPr algn="just" eaLnBrk="1" hangingPunct="1">
              <a:spcBef>
                <a:spcPts val="1700"/>
              </a:spcBef>
            </a:pPr>
            <a:endParaRPr lang="en-US" sz="3200" dirty="0" smtClean="0"/>
          </a:p>
          <a:p>
            <a:pPr algn="just" eaLnBrk="1" hangingPunct="1">
              <a:spcBef>
                <a:spcPts val="1700"/>
              </a:spcBef>
            </a:pPr>
            <a:endParaRPr lang="en-US" sz="3200" dirty="0" smtClean="0"/>
          </a:p>
          <a:p>
            <a:pPr algn="just" eaLnBrk="1" hangingPunct="1">
              <a:spcBef>
                <a:spcPts val="1700"/>
              </a:spcBef>
            </a:pPr>
            <a:endParaRPr lang="en-US" sz="3200" dirty="0" smtClean="0"/>
          </a:p>
          <a:p>
            <a:pPr algn="just" eaLnBrk="1" hangingPunct="1">
              <a:spcBef>
                <a:spcPts val="1700"/>
              </a:spcBef>
            </a:pPr>
            <a:endParaRPr lang="en-US" sz="3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Types of Views – 2  </a:t>
            </a:r>
          </a:p>
        </p:txBody>
      </p:sp>
      <p:sp>
        <p:nvSpPr>
          <p:cNvPr id="10243" name="Rectangle 3"/>
          <p:cNvSpPr>
            <a:spLocks noGrp="1" noChangeArrowheads="1"/>
          </p:cNvSpPr>
          <p:nvPr>
            <p:ph type="body" idx="1"/>
          </p:nvPr>
        </p:nvSpPr>
        <p:spPr>
          <a:noFill/>
        </p:spPr>
        <p:txBody>
          <a:bodyPr/>
          <a:lstStyle/>
          <a:p>
            <a:pPr algn="just" eaLnBrk="1" hangingPunct="1">
              <a:lnSpc>
                <a:spcPct val="90000"/>
              </a:lnSpc>
              <a:spcBef>
                <a:spcPts val="1700"/>
              </a:spcBef>
            </a:pPr>
            <a:r>
              <a:rPr lang="en-US" sz="2000" b="1" dirty="0" smtClean="0"/>
              <a:t>Standard View</a:t>
            </a:r>
            <a:r>
              <a:rPr lang="en-US" sz="2000" dirty="0" smtClean="0"/>
              <a:t>: A view created using columns from one or more tables is referred to as a standard view. Most of the advantages of views can be satisfied using standard views. These include providing specific access to data for viewing and manipulation.</a:t>
            </a:r>
          </a:p>
          <a:p>
            <a:pPr algn="just" eaLnBrk="1" hangingPunct="1">
              <a:lnSpc>
                <a:spcPct val="90000"/>
              </a:lnSpc>
              <a:spcBef>
                <a:spcPts val="1700"/>
              </a:spcBef>
            </a:pPr>
            <a:r>
              <a:rPr lang="en-US" sz="2000" b="1" dirty="0" smtClean="0"/>
              <a:t>Indexed View</a:t>
            </a:r>
            <a:r>
              <a:rPr lang="en-US" sz="2000" dirty="0" smtClean="0"/>
              <a:t>: A view defined with a unique clustered index is referred to as an indexed view. Indexed views are useful for queries that aggregate many rows. </a:t>
            </a:r>
            <a:r>
              <a:rPr lang="en-US" sz="2000" u="sng" dirty="0" smtClean="0"/>
              <a:t>Indexed views are not suitable for tables that are frequently updated.</a:t>
            </a:r>
          </a:p>
          <a:p>
            <a:pPr algn="just" eaLnBrk="1" hangingPunct="1">
              <a:lnSpc>
                <a:spcPct val="90000"/>
              </a:lnSpc>
              <a:spcBef>
                <a:spcPts val="1700"/>
              </a:spcBef>
            </a:pPr>
            <a:r>
              <a:rPr lang="en-US" sz="2000" b="1" dirty="0" smtClean="0"/>
              <a:t>Partitioned View</a:t>
            </a:r>
            <a:r>
              <a:rPr lang="en-US" sz="2000" dirty="0" smtClean="0"/>
              <a:t>: A view created using horizontally partitioned data from one or more tables is referred to as a partitioned view. If the base tables reside in the same server, the view is referred to as a local partitioned view. If the base tables reside in different servers, the view is referred to as a distributed partitioned view.</a:t>
            </a:r>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100</TotalTime>
  <Words>2889</Words>
  <Application>Microsoft Office PowerPoint</Application>
  <PresentationFormat>On-screen Show (4:3)</PresentationFormat>
  <Paragraphs>391</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Module</vt:lpstr>
      <vt:lpstr>Session 3</vt:lpstr>
      <vt:lpstr>Review</vt:lpstr>
      <vt:lpstr>Review</vt:lpstr>
      <vt:lpstr>Review</vt:lpstr>
      <vt:lpstr>Implementing Views</vt:lpstr>
      <vt:lpstr>Introduction to Views</vt:lpstr>
      <vt:lpstr>Storing Views </vt:lpstr>
      <vt:lpstr>Types of Views – 1  </vt:lpstr>
      <vt:lpstr>Types of Views – 2  </vt:lpstr>
      <vt:lpstr>Types of Views - 3</vt:lpstr>
      <vt:lpstr>Advantages of Views – 1  </vt:lpstr>
      <vt:lpstr>Advantages of Views – 2  </vt:lpstr>
      <vt:lpstr>System Views  </vt:lpstr>
      <vt:lpstr>Creating Views – 1 </vt:lpstr>
      <vt:lpstr>Creating Views – 2 </vt:lpstr>
      <vt:lpstr>Permission </vt:lpstr>
      <vt:lpstr>Creating Views  using “JOIN” Keyword </vt:lpstr>
      <vt:lpstr>Restrictions</vt:lpstr>
      <vt:lpstr>Altering Views </vt:lpstr>
      <vt:lpstr>Dropping Views</vt:lpstr>
      <vt:lpstr>Viewing Definition</vt:lpstr>
      <vt:lpstr>Locating  View Dependencies</vt:lpstr>
      <vt:lpstr>Hiding View Definition</vt:lpstr>
      <vt:lpstr>Module 5 – Summary (1)</vt:lpstr>
      <vt:lpstr>Module 5 – Summary (2)</vt:lpstr>
      <vt:lpstr>Module 6: Managing Views</vt:lpstr>
      <vt:lpstr>The “CHECK OPTION”  Option – 1 </vt:lpstr>
      <vt:lpstr>The “CHECK OPTION”  Option – 2</vt:lpstr>
      <vt:lpstr>The “CHECK OPTION”  Option – 3</vt:lpstr>
      <vt:lpstr>SCHEMABINDING” Option – 1</vt:lpstr>
      <vt:lpstr>“SCHEMABINDING” Option – 2</vt:lpstr>
      <vt:lpstr>Guidelines</vt:lpstr>
      <vt:lpstr>Indexed Views – 1 </vt:lpstr>
      <vt:lpstr>Indexed Views – 2</vt:lpstr>
      <vt:lpstr>Guidelines</vt:lpstr>
      <vt:lpstr>Modifying and Renaming a View</vt:lpstr>
      <vt:lpstr>Modifying  Data through Views</vt:lpstr>
      <vt:lpstr>“UPDATE” with Views </vt:lpstr>
      <vt:lpstr>Guidelines</vt:lpstr>
      <vt:lpstr>“INSERT” with Views </vt:lpstr>
      <vt:lpstr>Guidelines</vt:lpstr>
      <vt:lpstr>“DELETE” with Views </vt:lpstr>
      <vt:lpstr>Module 6 - Summary</vt:lpstr>
    </vt:vector>
  </TitlesOfParts>
  <Company>AxitDN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TuNN</dc:creator>
  <cp:lastModifiedBy>TuNN</cp:lastModifiedBy>
  <cp:revision>19</cp:revision>
  <dcterms:created xsi:type="dcterms:W3CDTF">2009-06-14T16:40:40Z</dcterms:created>
  <dcterms:modified xsi:type="dcterms:W3CDTF">2009-06-15T16:25:19Z</dcterms:modified>
</cp:coreProperties>
</file>