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6"/>
  </p:notesMasterIdLst>
  <p:handoutMasterIdLst>
    <p:handoutMasterId r:id="rId57"/>
  </p:handoutMasterIdLst>
  <p:sldIdLst>
    <p:sldId id="467" r:id="rId2"/>
    <p:sldId id="468" r:id="rId3"/>
    <p:sldId id="469" r:id="rId4"/>
    <p:sldId id="257" r:id="rId5"/>
    <p:sldId id="470" r:id="rId6"/>
    <p:sldId id="413" r:id="rId7"/>
    <p:sldId id="430" r:id="rId8"/>
    <p:sldId id="431" r:id="rId9"/>
    <p:sldId id="471" r:id="rId10"/>
    <p:sldId id="376" r:id="rId11"/>
    <p:sldId id="434" r:id="rId12"/>
    <p:sldId id="475" r:id="rId13"/>
    <p:sldId id="435" r:id="rId14"/>
    <p:sldId id="436" r:id="rId15"/>
    <p:sldId id="437" r:id="rId16"/>
    <p:sldId id="438" r:id="rId17"/>
    <p:sldId id="439" r:id="rId18"/>
    <p:sldId id="440" r:id="rId19"/>
    <p:sldId id="426" r:id="rId20"/>
    <p:sldId id="472" r:id="rId21"/>
    <p:sldId id="441" r:id="rId22"/>
    <p:sldId id="473" r:id="rId23"/>
    <p:sldId id="380" r:id="rId24"/>
    <p:sldId id="442" r:id="rId25"/>
    <p:sldId id="443" r:id="rId26"/>
    <p:sldId id="444" r:id="rId27"/>
    <p:sldId id="364" r:id="rId28"/>
    <p:sldId id="299"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78" r:id="rId48"/>
    <p:sldId id="479" r:id="rId49"/>
    <p:sldId id="483" r:id="rId50"/>
    <p:sldId id="476" r:id="rId51"/>
    <p:sldId id="477" r:id="rId52"/>
    <p:sldId id="480" r:id="rId53"/>
    <p:sldId id="482" r:id="rId54"/>
    <p:sldId id="481" r:id="rId55"/>
  </p:sldIdLst>
  <p:sldSz cx="9144000" cy="6858000" type="screen4x3"/>
  <p:notesSz cx="6858000" cy="9144000"/>
  <p:defaultTextStyle>
    <a:defPPr>
      <a:defRPr lang="en-US"/>
    </a:defPPr>
    <a:lvl1pPr algn="ctr" rtl="0" fontAlgn="base">
      <a:spcBef>
        <a:spcPct val="0"/>
      </a:spcBef>
      <a:spcAft>
        <a:spcPct val="0"/>
      </a:spcAft>
      <a:defRPr sz="1400" kern="1200">
        <a:solidFill>
          <a:schemeClr val="tx1"/>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9ADF7"/>
    <a:srgbClr val="F8F6A8"/>
    <a:srgbClr val="FCA0B6"/>
    <a:srgbClr val="969696"/>
    <a:srgbClr val="95FBF6"/>
    <a:srgbClr val="66CCFF"/>
    <a:srgbClr val="F3F3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450" autoAdjust="0"/>
    <p:restoredTop sz="91751" autoAdjust="0"/>
  </p:normalViewPr>
  <p:slideViewPr>
    <p:cSldViewPr>
      <p:cViewPr varScale="1">
        <p:scale>
          <a:sx n="75" d="100"/>
          <a:sy n="75" d="100"/>
        </p:scale>
        <p:origin x="-252" y="-90"/>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ACCP2005/ Developing Enterprise Applications 2.0/ Session 1/ of 23</a:t>
            </a:r>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F29BD4E-591F-4B79-B31F-169931439AB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ACCP2005/ Developing Enterprise Applications 2.0/ Session 1/ of 23</a:t>
            </a:r>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F18BB0E-9873-4FB9-8D28-8735A976B751}"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p:spPr>
        <p:txBody>
          <a:bodyPr/>
          <a:lstStyle/>
          <a:p>
            <a:r>
              <a:rPr lang="en-US" smtClean="0"/>
              <a:t>ACCP2005/ Developing Enterprise Applications 2.0/ Session 1/ of 23</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6/17/2009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5410200" y="6430963"/>
            <a:ext cx="3657600" cy="274637"/>
          </a:xfrm>
          <a:prstGeom prst="rect">
            <a:avLst/>
          </a:prstGeom>
          <a:noFill/>
          <a:ln w="9525">
            <a:noFill/>
            <a:miter lim="800000"/>
            <a:headEnd/>
            <a:tailEnd/>
          </a:ln>
          <a:effectLst/>
        </p:spPr>
        <p:txBody>
          <a:bodyPr rIns="0">
            <a:spAutoFit/>
          </a:bodyPr>
          <a:lstStyle/>
          <a:p>
            <a:pPr>
              <a:defRPr/>
            </a:pPr>
            <a:r>
              <a:rPr lang="en-US" sz="1200" dirty="0"/>
              <a:t>Database Objects/ Session 4/ </a:t>
            </a:r>
            <a:fld id="{D618E345-599D-4451-8313-C282F0915E31}" type="slidenum">
              <a:rPr lang="en-US" sz="1200"/>
              <a:pPr>
                <a:defRPr/>
              </a:pPr>
              <a:t>‹#›</a:t>
            </a:fld>
            <a:r>
              <a:rPr lang="en-US" sz="1200" dirty="0"/>
              <a:t> of 42</a:t>
            </a:r>
          </a:p>
        </p:txBody>
      </p:sp>
      <p:sp>
        <p:nvSpPr>
          <p:cNvPr id="2" name="Title 1"/>
          <p:cNvSpPr>
            <a:spLocks noGrp="1"/>
          </p:cNvSpPr>
          <p:nvPr>
            <p:ph type="title"/>
          </p:nvPr>
        </p:nvSpPr>
        <p:spPr>
          <a:xfrm>
            <a:off x="1274763" y="1524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lt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
        <p:nvSpPr>
          <p:cNvPr id="9" name="Text Box 14"/>
          <p:cNvSpPr txBox="1">
            <a:spLocks noChangeArrowheads="1"/>
          </p:cNvSpPr>
          <p:nvPr userDrawn="1"/>
        </p:nvSpPr>
        <p:spPr bwMode="auto">
          <a:xfrm>
            <a:off x="5410200" y="6430963"/>
            <a:ext cx="3657600" cy="274637"/>
          </a:xfrm>
          <a:prstGeom prst="rect">
            <a:avLst/>
          </a:prstGeom>
          <a:noFill/>
          <a:ln w="9525">
            <a:noFill/>
            <a:miter lim="800000"/>
            <a:headEnd/>
            <a:tailEnd/>
          </a:ln>
          <a:effectLst/>
        </p:spPr>
        <p:txBody>
          <a:bodyPr rIns="0">
            <a:spAutoFit/>
          </a:bodyPr>
          <a:lstStyle/>
          <a:p>
            <a:r>
              <a:rPr lang="en-US" sz="1200"/>
              <a:t>Stored Procedures / Session 4/ </a:t>
            </a:r>
            <a:fld id="{48E57CDC-7100-41A1-831B-8CE01082BD6E}" type="slidenum">
              <a:rPr lang="en-US" sz="1200"/>
              <a:pPr/>
              <a:t>‹#›</a:t>
            </a:fld>
            <a:r>
              <a:rPr lang="en-US" sz="1200"/>
              <a:t> of 41</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ms-help://MS.SQLCC.v9/MS.SQLSVR.v9.en/tsqlref9/html/589b6f8e-dc80-416f-9e74-48bed5337f58.htm" TargetMode="External"/><Relationship Id="rId3" Type="http://schemas.openxmlformats.org/officeDocument/2006/relationships/hyperlink" Target="ms-help://MS.SQLCC.v9/MS.SQLSVR.v9.en/tsqlref9/html/1d9c8247-fd89-4544-be9c-01c95b745db0.htm" TargetMode="External"/><Relationship Id="rId7" Type="http://schemas.openxmlformats.org/officeDocument/2006/relationships/hyperlink" Target="ms-help://MS.SQLCC.v9/MS.SQLSVR.v9.en/tsqlref9/html/8e896e73-af27-4cae-a725-7a156733f3bd.htm" TargetMode="External"/><Relationship Id="rId2" Type="http://schemas.openxmlformats.org/officeDocument/2006/relationships/hyperlink" Target="ms-help://MS.SQLCC.v9/MS.SQLSVR.v9.en/tsqlref9/html/fc2c7f76-f1f9-4f91-beef-bc8ef0da2feb.htm" TargetMode="External"/><Relationship Id="rId1" Type="http://schemas.openxmlformats.org/officeDocument/2006/relationships/slideLayout" Target="../slideLayouts/slideLayout2.xml"/><Relationship Id="rId6" Type="http://schemas.openxmlformats.org/officeDocument/2006/relationships/hyperlink" Target="ms-help://MS.SQLCC.v9/MS.SQLSVR.v9.en/tsqlref9/html/0f1def4e-b0ca-4175-ad58-7c8c9153dab7.htm" TargetMode="External"/><Relationship Id="rId5" Type="http://schemas.openxmlformats.org/officeDocument/2006/relationships/hyperlink" Target="ms-help://MS.SQLCC.v9/MS.SQLSVR.v9.en/tsqlref9/html/248df62a-7334-4bca-8262-235a28f4b07f.htm" TargetMode="External"/><Relationship Id="rId10" Type="http://schemas.openxmlformats.org/officeDocument/2006/relationships/hyperlink" Target="ms-help://MS.SQLCC.v9/MS.SQLSVR.v9.en/tsqlref9/html/676c881f-dee1-417a-bc51-55da62398e81.htm" TargetMode="External"/><Relationship Id="rId4" Type="http://schemas.openxmlformats.org/officeDocument/2006/relationships/hyperlink" Target="ms-help://MS.SQLCC.v9/MS.SQLSVR.v9.en/tsqlref9/html/67c30b8d-3f15-41ad-b9a9-a4ced3b2af9f.htm" TargetMode="External"/><Relationship Id="rId9" Type="http://schemas.openxmlformats.org/officeDocument/2006/relationships/hyperlink" Target="ms-help://MS.SQLCC.v9/MS.SQLSVR.v9.en/tsqlref9/html/52dd29ab-25d7-4fd3-a960-ac55c30c9ea9.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Session 4</a:t>
            </a:r>
            <a:endParaRPr lang="en-US" dirty="0"/>
          </a:p>
        </p:txBody>
      </p:sp>
      <p:sp>
        <p:nvSpPr>
          <p:cNvPr id="2" name="Subtitle 1"/>
          <p:cNvSpPr>
            <a:spLocks noGrp="1"/>
          </p:cNvSpPr>
          <p:nvPr>
            <p:ph type="subTitle" idx="1"/>
          </p:nvPr>
        </p:nvSpPr>
        <p:spPr/>
        <p:txBody>
          <a:bodyPr/>
          <a:lstStyle/>
          <a:p>
            <a:r>
              <a:rPr lang="en-US" b="1" dirty="0" smtClean="0"/>
              <a:t>Working with SQL Server Database Objects</a:t>
            </a:r>
            <a:endParaRPr lang="en-US" dirty="0" smtClean="0"/>
          </a:p>
        </p:txBody>
      </p:sp>
      <p:sp>
        <p:nvSpPr>
          <p:cNvPr id="4" name="TextBox 3"/>
          <p:cNvSpPr txBox="1"/>
          <p:nvPr/>
        </p:nvSpPr>
        <p:spPr>
          <a:xfrm>
            <a:off x="6477000" y="4736068"/>
            <a:ext cx="3200400" cy="369332"/>
          </a:xfrm>
          <a:prstGeom prst="rect">
            <a:avLst/>
          </a:prstGeom>
          <a:noFill/>
        </p:spPr>
        <p:txBody>
          <a:bodyPr wrap="square" rtlCol="0">
            <a:spAutoFit/>
          </a:bodyPr>
          <a:lstStyle/>
          <a:p>
            <a:r>
              <a:rPr lang="en-US" dirty="0" smtClean="0">
                <a:solidFill>
                  <a:schemeClr val="tx1">
                    <a:lumMod val="65000"/>
                  </a:schemeClr>
                </a:solidFill>
              </a:rPr>
              <a:t>Faculty: Nguyen Ngoc </a:t>
            </a:r>
            <a:r>
              <a:rPr lang="en-US" dirty="0" err="1" smtClean="0">
                <a:solidFill>
                  <a:schemeClr val="tx1">
                    <a:lumMod val="65000"/>
                  </a:schemeClr>
                </a:solidFill>
              </a:rPr>
              <a:t>Tu</a:t>
            </a:r>
            <a:endParaRPr lang="en-US" dirty="0">
              <a:solidFill>
                <a:schemeClr val="tx1">
                  <a:lumMod val="6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System Stored Procedures </a:t>
            </a:r>
          </a:p>
        </p:txBody>
      </p:sp>
      <p:sp>
        <p:nvSpPr>
          <p:cNvPr id="13315" name="Rectangle 3"/>
          <p:cNvSpPr>
            <a:spLocks noGrp="1" noChangeArrowheads="1"/>
          </p:cNvSpPr>
          <p:nvPr>
            <p:ph idx="1"/>
          </p:nvPr>
        </p:nvSpPr>
        <p:spPr>
          <a:noFill/>
        </p:spPr>
        <p:txBody>
          <a:bodyPr/>
          <a:lstStyle/>
          <a:p>
            <a:pPr eaLnBrk="1" hangingPunct="1">
              <a:spcBef>
                <a:spcPts val="1700"/>
              </a:spcBef>
            </a:pPr>
            <a:r>
              <a:rPr lang="en-US" sz="2400" dirty="0" smtClean="0"/>
              <a:t>System stored procedures are used in database administrative and informational activities. </a:t>
            </a:r>
          </a:p>
          <a:p>
            <a:pPr eaLnBrk="1" hangingPunct="1">
              <a:spcBef>
                <a:spcPts val="1700"/>
              </a:spcBef>
            </a:pPr>
            <a:r>
              <a:rPr lang="en-US" sz="2400" dirty="0" smtClean="0"/>
              <a:t>These procedures provide easy access to the metadata information about database objects such as system tables, user-defined tables, views, and indexes.</a:t>
            </a:r>
          </a:p>
          <a:p>
            <a:pPr eaLnBrk="1" hangingPunct="1">
              <a:spcBef>
                <a:spcPts val="1700"/>
              </a:spcBef>
            </a:pPr>
            <a:r>
              <a:rPr lang="en-US" sz="2400" dirty="0" smtClean="0"/>
              <a:t>System stored procedures logically appear in the </a:t>
            </a:r>
            <a:r>
              <a:rPr lang="en-US" sz="2400" i="1" dirty="0" smtClean="0"/>
              <a:t>sys</a:t>
            </a:r>
            <a:r>
              <a:rPr lang="en-US" sz="2400" dirty="0" smtClean="0"/>
              <a:t> schema of system and user-defined databases. When referencing a system stored procedure, the </a:t>
            </a:r>
            <a:r>
              <a:rPr lang="en-US" sz="2400" i="1" dirty="0" smtClean="0"/>
              <a:t>sys</a:t>
            </a:r>
            <a:r>
              <a:rPr lang="en-US" sz="2400" dirty="0" smtClean="0"/>
              <a:t> schema identifier is used.</a:t>
            </a:r>
          </a:p>
          <a:p>
            <a:pPr eaLnBrk="1" hangingPunct="1">
              <a:spcBef>
                <a:spcPts val="1700"/>
              </a:spcBef>
            </a:pPr>
            <a:r>
              <a:rPr lang="en-US" sz="2400" dirty="0" smtClean="0"/>
              <a:t> The system stored procedures are stored physically in the </a:t>
            </a:r>
            <a:r>
              <a:rPr lang="en-US" sz="2400" i="1" dirty="0" smtClean="0"/>
              <a:t>Resource</a:t>
            </a:r>
            <a:r>
              <a:rPr lang="en-US" sz="2400" dirty="0" smtClean="0"/>
              <a:t> database and have the ‘</a:t>
            </a:r>
            <a:r>
              <a:rPr lang="en-US" sz="2400" i="1" dirty="0" smtClean="0"/>
              <a:t>sp_</a:t>
            </a:r>
            <a:r>
              <a:rPr lang="en-US" sz="2400" dirty="0" smtClean="0"/>
              <a:t>’ prefix.</a:t>
            </a:r>
          </a:p>
          <a:p>
            <a:pPr algn="just" eaLnBrk="1" hangingPunct="1">
              <a:spcBef>
                <a:spcPts val="1700"/>
              </a:spcBef>
              <a:buFont typeface="Wingdings" pitchFamily="2" charset="2"/>
              <a:buNone/>
            </a:pPr>
            <a:endParaRPr lang="en-US" sz="2400" dirty="0" smtClean="0"/>
          </a:p>
          <a:p>
            <a:pPr algn="just" eaLnBrk="1" hangingPunct="1">
              <a:spcBef>
                <a:spcPts val="1700"/>
              </a:spcBef>
              <a:buFont typeface="Wingdings" pitchFamily="2" charset="2"/>
              <a:buNone/>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Extended Stored Procedures  </a:t>
            </a:r>
          </a:p>
        </p:txBody>
      </p:sp>
      <p:sp>
        <p:nvSpPr>
          <p:cNvPr id="14339" name="Rectangle 3"/>
          <p:cNvSpPr>
            <a:spLocks noGrp="1" noChangeArrowheads="1"/>
          </p:cNvSpPr>
          <p:nvPr>
            <p:ph idx="1"/>
          </p:nvPr>
        </p:nvSpPr>
        <p:spPr>
          <a:noFill/>
        </p:spPr>
        <p:txBody>
          <a:bodyPr/>
          <a:lstStyle/>
          <a:p>
            <a:pPr eaLnBrk="1" hangingPunct="1">
              <a:spcBef>
                <a:spcPts val="1700"/>
              </a:spcBef>
            </a:pPr>
            <a:r>
              <a:rPr lang="en-US" sz="2800" dirty="0" smtClean="0"/>
              <a:t>The extended stored procedures are not residents of SQL Server. They are procedures that are implemented as dynamic-link libraries (DLL) executed outside the SQL Server environment. </a:t>
            </a:r>
          </a:p>
          <a:p>
            <a:pPr eaLnBrk="1" hangingPunct="1">
              <a:spcBef>
                <a:spcPts val="1700"/>
              </a:spcBef>
            </a:pPr>
            <a:r>
              <a:rPr lang="en-US" sz="2800" dirty="0" smtClean="0"/>
              <a:t>Extended stored procedures use the ‘</a:t>
            </a:r>
            <a:r>
              <a:rPr lang="en-US" sz="2800" i="1" dirty="0" err="1" smtClean="0"/>
              <a:t>xp</a:t>
            </a:r>
            <a:r>
              <a:rPr lang="en-US" sz="2800" i="1" dirty="0" smtClean="0"/>
              <a:t>_</a:t>
            </a:r>
            <a:r>
              <a:rPr lang="en-US" sz="2800" dirty="0" smtClean="0"/>
              <a:t>’ prefix. Tasks that are complicated or cannot be executed using Transact-SQL statements are performed using extended stored procedures.</a:t>
            </a:r>
          </a:p>
          <a:p>
            <a:pPr algn="just" eaLnBrk="1" hangingPunct="1">
              <a:spcBef>
                <a:spcPts val="1700"/>
              </a:spcBef>
              <a:buFont typeface="Wingdings" pitchFamily="2" charset="2"/>
              <a:buNone/>
            </a:pPr>
            <a:endParaRPr lang="en-US" sz="2800" dirty="0" smtClean="0"/>
          </a:p>
          <a:p>
            <a:pPr algn="just" eaLnBrk="1" hangingPunct="1">
              <a:spcBef>
                <a:spcPts val="1700"/>
              </a:spcBef>
              <a:buFont typeface="Wingdings" pitchFamily="2" charset="2"/>
              <a:buNone/>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a:p>
            <a:pPr algn="just" eaLnBrk="1" hangingPunct="1">
              <a:spcBef>
                <a:spcPts val="1700"/>
              </a:spcBef>
            </a:pP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dirty="0" smtClean="0"/>
              <a:t>Extended Stored Procedures-2 </a:t>
            </a:r>
          </a:p>
        </p:txBody>
      </p:sp>
      <p:sp>
        <p:nvSpPr>
          <p:cNvPr id="26627" name="Rectangle 3"/>
          <p:cNvSpPr>
            <a:spLocks noGrp="1" noChangeArrowheads="1"/>
          </p:cNvSpPr>
          <p:nvPr>
            <p:ph idx="1"/>
          </p:nvPr>
        </p:nvSpPr>
        <p:spPr>
          <a:noFill/>
        </p:spPr>
        <p:txBody>
          <a:bodyPr/>
          <a:lstStyle/>
          <a:p>
            <a:pPr algn="just" eaLnBrk="1" hangingPunct="1">
              <a:spcBef>
                <a:spcPts val="1700"/>
              </a:spcBef>
            </a:pPr>
            <a:r>
              <a:rPr lang="en-US" sz="2400" smtClean="0"/>
              <a:t>These stored procedures are contained in the </a:t>
            </a:r>
            <a:r>
              <a:rPr lang="en-US" sz="2400" i="1" smtClean="0"/>
              <a:t>dbo</a:t>
            </a:r>
            <a:r>
              <a:rPr lang="en-US" sz="2400" smtClean="0"/>
              <a:t> schema of the </a:t>
            </a:r>
            <a:r>
              <a:rPr lang="en-US" sz="2400" i="1" smtClean="0"/>
              <a:t>master</a:t>
            </a:r>
            <a:r>
              <a:rPr lang="en-US" sz="2400" smtClean="0"/>
              <a:t> database.</a:t>
            </a:r>
          </a:p>
          <a:p>
            <a:pPr algn="just" eaLnBrk="1" hangingPunct="1">
              <a:spcBef>
                <a:spcPts val="1700"/>
              </a:spcBef>
            </a:pPr>
            <a:r>
              <a:rPr lang="en-US" sz="2400" smtClean="0"/>
              <a:t>Extended stored procedures can be executed under the security limitations specified by the SQL Server.</a:t>
            </a:r>
          </a:p>
          <a:p>
            <a:pPr algn="just" eaLnBrk="1" hangingPunct="1">
              <a:spcBef>
                <a:spcPts val="1700"/>
              </a:spcBef>
            </a:pPr>
            <a:r>
              <a:rPr lang="en-US" sz="2400" smtClean="0"/>
              <a:t>Extended stored procedures execute in the process space of the SQL Server.</a:t>
            </a:r>
          </a:p>
          <a:p>
            <a:pPr algn="just" eaLnBrk="1" hangingPunct="1">
              <a:spcBef>
                <a:spcPts val="1700"/>
              </a:spcBef>
            </a:pPr>
            <a:r>
              <a:rPr lang="en-US" sz="2400" smtClean="0"/>
              <a:t>When an extended stored procedure is executed, the extended stored procedure’s DLL remains in the address space of the server unless it is unloaded by the administrator.</a:t>
            </a:r>
            <a:endParaRPr lang="en-US" sz="2400" i="1" smtClean="0"/>
          </a:p>
          <a:p>
            <a:pPr algn="just" eaLnBrk="1" hangingPunct="1">
              <a:spcBef>
                <a:spcPts val="1700"/>
              </a:spcBef>
              <a:buFont typeface="Wingdings" pitchFamily="2" charset="2"/>
              <a:buNone/>
            </a:pPr>
            <a:endParaRPr lang="en-US" sz="2400" smtClean="0"/>
          </a:p>
          <a:p>
            <a:pPr algn="just" eaLnBrk="1" hangingPunct="1">
              <a:spcBef>
                <a:spcPts val="1700"/>
              </a:spcBef>
              <a:buFont typeface="Wingdings" pitchFamily="2" charset="2"/>
              <a:buNone/>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Temporary Stored Procedures  </a:t>
            </a:r>
          </a:p>
        </p:txBody>
      </p:sp>
      <p:sp>
        <p:nvSpPr>
          <p:cNvPr id="15363" name="Rectangle 3"/>
          <p:cNvSpPr>
            <a:spLocks noGrp="1" noChangeArrowheads="1"/>
          </p:cNvSpPr>
          <p:nvPr>
            <p:ph idx="1"/>
          </p:nvPr>
        </p:nvSpPr>
        <p:spPr>
          <a:noFill/>
        </p:spPr>
        <p:txBody>
          <a:bodyPr/>
          <a:lstStyle/>
          <a:p>
            <a:pPr algn="just" eaLnBrk="1" hangingPunct="1">
              <a:spcBef>
                <a:spcPts val="1700"/>
              </a:spcBef>
            </a:pPr>
            <a:r>
              <a:rPr lang="en-US" sz="2800" smtClean="0"/>
              <a:t>Stored procedures created for temporary use within a session are called temporary stored procedures. These procedures are stored in the </a:t>
            </a:r>
            <a:r>
              <a:rPr lang="en-US" sz="2800" i="1" smtClean="0"/>
              <a:t>tempdb</a:t>
            </a:r>
            <a:r>
              <a:rPr lang="en-US" sz="2800" smtClean="0"/>
              <a:t> database.</a:t>
            </a:r>
          </a:p>
          <a:p>
            <a:pPr algn="just" eaLnBrk="1" hangingPunct="1">
              <a:spcBef>
                <a:spcPts val="1700"/>
              </a:spcBef>
            </a:pPr>
            <a:r>
              <a:rPr lang="en-US" sz="2800" smtClean="0"/>
              <a:t>The </a:t>
            </a:r>
            <a:r>
              <a:rPr lang="en-US" sz="2800" i="1" smtClean="0"/>
              <a:t>tempdb</a:t>
            </a:r>
            <a:r>
              <a:rPr lang="en-US" sz="2800" smtClean="0"/>
              <a:t> system database is a global resource available to all users connected to an instance of SQL Server. It holds all temporary tables and temporary stored procedures.</a:t>
            </a:r>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sz="3600" dirty="0" smtClean="0"/>
              <a:t>Temporary Stored Procedures  - 2</a:t>
            </a:r>
            <a:endParaRPr lang="en-US" sz="4000" dirty="0" smtClean="0"/>
          </a:p>
        </p:txBody>
      </p:sp>
      <p:graphicFrame>
        <p:nvGraphicFramePr>
          <p:cNvPr id="1026" name="Object 41"/>
          <p:cNvGraphicFramePr>
            <a:graphicFrameLocks noChangeAspect="1"/>
          </p:cNvGraphicFramePr>
          <p:nvPr>
            <p:ph idx="1"/>
          </p:nvPr>
        </p:nvGraphicFramePr>
        <p:xfrm>
          <a:off x="1743075" y="3449638"/>
          <a:ext cx="5657850" cy="1276350"/>
        </p:xfrm>
        <a:graphic>
          <a:graphicData uri="http://schemas.openxmlformats.org/presentationml/2006/ole">
            <p:oleObj spid="_x0000_s1026" name="Bitmap Image" r:id="rId3" imgW="5657143" imgH="1276190" progId="PBrush">
              <p:embed/>
            </p:oleObj>
          </a:graphicData>
        </a:graphic>
      </p:graphicFrame>
      <p:sp>
        <p:nvSpPr>
          <p:cNvPr id="1028" name="Rectangle 3"/>
          <p:cNvSpPr>
            <a:spLocks noGrp="1" noChangeArrowheads="1"/>
          </p:cNvSpPr>
          <p:nvPr>
            <p:ph type="body" sz="half" idx="4294967295"/>
          </p:nvPr>
        </p:nvSpPr>
        <p:spPr>
          <a:xfrm>
            <a:off x="0" y="1719263"/>
            <a:ext cx="8229600" cy="4411662"/>
          </a:xfrm>
          <a:noFill/>
        </p:spPr>
        <p:txBody>
          <a:bodyPr/>
          <a:lstStyle/>
          <a:p>
            <a:pPr algn="just" eaLnBrk="1" hangingPunct="1">
              <a:spcBef>
                <a:spcPts val="1700"/>
              </a:spcBef>
            </a:pPr>
            <a:r>
              <a:rPr lang="en-US" sz="2800" smtClean="0"/>
              <a:t>SQL Server 2005 supports two types of temporary stored procedures namely, local and global. The differences are:</a:t>
            </a:r>
          </a:p>
          <a:p>
            <a:pPr algn="just" eaLnBrk="1" hangingPunct="1">
              <a:spcBef>
                <a:spcPts val="1700"/>
              </a:spcBef>
            </a:pPr>
            <a:endParaRPr lang="en-US" sz="2800" smtClean="0"/>
          </a:p>
          <a:p>
            <a:pPr algn="just" eaLnBrk="1" hangingPunct="1">
              <a:spcBef>
                <a:spcPts val="1700"/>
              </a:spcBef>
              <a:buFont typeface="Wingdings" pitchFamily="2" charset="2"/>
              <a:buNone/>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a:p>
            <a:pPr algn="just" eaLnBrk="1" hangingPunct="1">
              <a:spcBef>
                <a:spcPts val="1700"/>
              </a:spcBef>
            </a:pPr>
            <a:endParaRPr lang="en-US" sz="3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Remote Stored Procedures  </a:t>
            </a:r>
          </a:p>
        </p:txBody>
      </p:sp>
      <p:sp>
        <p:nvSpPr>
          <p:cNvPr id="16387" name="Rectangle 3"/>
          <p:cNvSpPr>
            <a:spLocks noGrp="1" noChangeArrowheads="1"/>
          </p:cNvSpPr>
          <p:nvPr>
            <p:ph idx="1"/>
          </p:nvPr>
        </p:nvSpPr>
        <p:spPr>
          <a:noFill/>
        </p:spPr>
        <p:txBody>
          <a:bodyPr/>
          <a:lstStyle/>
          <a:p>
            <a:pPr algn="just" eaLnBrk="1" hangingPunct="1">
              <a:spcBef>
                <a:spcPts val="1700"/>
              </a:spcBef>
            </a:pPr>
            <a:r>
              <a:rPr lang="en-US" sz="2400" smtClean="0"/>
              <a:t>Stored procedures that run on remote SQL Server are known as remote stored procedures. Remote stored procedures can be used only when the remote server allows remote access.</a:t>
            </a:r>
          </a:p>
          <a:p>
            <a:pPr algn="just" eaLnBrk="1" hangingPunct="1">
              <a:spcBef>
                <a:spcPts val="1700"/>
              </a:spcBef>
            </a:pPr>
            <a:r>
              <a:rPr lang="en-US" sz="2400" smtClean="0"/>
              <a:t>When a remote stored procedure is executed from a local instance of SQL Server to a client computer, a statement abort error might be encountered. When such an error occurs, the statement that caused the error is terminated but the remote procedure continues to be executed.</a:t>
            </a:r>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Local Stored Procedures  </a:t>
            </a:r>
          </a:p>
        </p:txBody>
      </p:sp>
      <p:sp>
        <p:nvSpPr>
          <p:cNvPr id="17411" name="Rectangle 3"/>
          <p:cNvSpPr>
            <a:spLocks noGrp="1" noChangeArrowheads="1"/>
          </p:cNvSpPr>
          <p:nvPr>
            <p:ph idx="1"/>
          </p:nvPr>
        </p:nvSpPr>
        <p:spPr>
          <a:noFill/>
        </p:spPr>
        <p:txBody>
          <a:bodyPr/>
          <a:lstStyle/>
          <a:p>
            <a:pPr algn="just" eaLnBrk="1" hangingPunct="1">
              <a:spcBef>
                <a:spcPts val="1700"/>
              </a:spcBef>
            </a:pPr>
            <a:r>
              <a:rPr lang="en-US" sz="2800" smtClean="0"/>
              <a:t>Local stored procedures are created in individual user databases. A local stored procedure cannot be accessed by any user other than the one who has created it. </a:t>
            </a:r>
          </a:p>
          <a:p>
            <a:pPr algn="just" eaLnBrk="1" hangingPunct="1">
              <a:spcBef>
                <a:spcPts val="1700"/>
              </a:spcBef>
            </a:pPr>
            <a:r>
              <a:rPr lang="en-US" sz="2800" smtClean="0"/>
              <a:t>If the local procedure is a temporary procedure, it is dropped at the end of the session.</a:t>
            </a:r>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dirty="0" smtClean="0"/>
              <a:t>User-defined Stored Procedures – 1  </a:t>
            </a:r>
          </a:p>
        </p:txBody>
      </p:sp>
      <p:sp>
        <p:nvSpPr>
          <p:cNvPr id="18435" name="Rectangle 3"/>
          <p:cNvSpPr>
            <a:spLocks noGrp="1" noChangeArrowheads="1"/>
          </p:cNvSpPr>
          <p:nvPr>
            <p:ph idx="1"/>
          </p:nvPr>
        </p:nvSpPr>
        <p:spPr>
          <a:noFill/>
        </p:spPr>
        <p:txBody>
          <a:bodyPr/>
          <a:lstStyle/>
          <a:p>
            <a:pPr algn="just" eaLnBrk="1" hangingPunct="1">
              <a:lnSpc>
                <a:spcPct val="80000"/>
              </a:lnSpc>
              <a:spcBef>
                <a:spcPts val="1700"/>
              </a:spcBef>
            </a:pPr>
            <a:r>
              <a:rPr lang="en-US" sz="2000" dirty="0" smtClean="0"/>
              <a:t>In SQL Server 2005, users are allowed to create customized stored procedures for performance of various tasks. </a:t>
            </a:r>
          </a:p>
          <a:p>
            <a:pPr algn="just" eaLnBrk="1" hangingPunct="1">
              <a:lnSpc>
                <a:spcPct val="80000"/>
              </a:lnSpc>
              <a:spcBef>
                <a:spcPts val="1700"/>
              </a:spcBef>
            </a:pPr>
            <a:r>
              <a:rPr lang="en-US" sz="20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{PROC|PROCEDURE} </a:t>
            </a:r>
            <a:r>
              <a:rPr lang="en-US" sz="2200" dirty="0" err="1" smtClean="0">
                <a:solidFill>
                  <a:schemeClr val="accent3">
                    <a:lumMod val="75000"/>
                  </a:schemeClr>
                </a:solidFill>
                <a:latin typeface="Courier New" pitchFamily="49" charset="0"/>
                <a:cs typeface="Courier New" pitchFamily="49" charset="0"/>
              </a:rPr>
              <a:t>procedure_name</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[{@parameter </a:t>
            </a:r>
            <a:r>
              <a:rPr lang="en-US" sz="2200" dirty="0" err="1" smtClean="0">
                <a:solidFill>
                  <a:schemeClr val="accent3">
                    <a:lumMod val="75000"/>
                  </a:schemeClr>
                </a:solidFill>
                <a:latin typeface="Courier New" pitchFamily="49" charset="0"/>
                <a:cs typeface="Courier New" pitchFamily="49" charset="0"/>
              </a:rPr>
              <a:t>data_type</a:t>
            </a:r>
            <a:r>
              <a:rPr lang="en-US" sz="2200" dirty="0" smtClean="0">
                <a:solidFill>
                  <a:schemeClr val="accent3">
                    <a:lumMod val="75000"/>
                  </a:schemeClr>
                </a:solidFill>
                <a:latin typeface="Courier New" pitchFamily="49" charset="0"/>
                <a:cs typeface="Courier New" pitchFamily="49" charset="0"/>
              </a:rPr>
              <a:t>}] AS &lt;</a:t>
            </a:r>
            <a:r>
              <a:rPr lang="en-US" sz="2200" dirty="0" err="1" smtClean="0">
                <a:solidFill>
                  <a:schemeClr val="accent3">
                    <a:lumMod val="75000"/>
                  </a:schemeClr>
                </a:solidFill>
                <a:latin typeface="Courier New" pitchFamily="49" charset="0"/>
                <a:cs typeface="Courier New" pitchFamily="49" charset="0"/>
              </a:rPr>
              <a:t>sql_statement</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80000"/>
              </a:lnSpc>
              <a:spcBef>
                <a:spcPts val="1700"/>
              </a:spcBef>
              <a:buFont typeface="Wingdings" pitchFamily="2" charset="2"/>
              <a:buNone/>
            </a:pPr>
            <a:r>
              <a:rPr lang="en-US" sz="2000" dirty="0" smtClean="0"/>
              <a:t>where:</a:t>
            </a:r>
          </a:p>
          <a:p>
            <a:pPr lvl="1" algn="just" eaLnBrk="1" hangingPunct="1">
              <a:lnSpc>
                <a:spcPct val="80000"/>
              </a:lnSpc>
              <a:spcBef>
                <a:spcPts val="1700"/>
              </a:spcBef>
            </a:pPr>
            <a:r>
              <a:rPr lang="en-US" sz="1800" dirty="0" smtClean="0"/>
              <a:t>@parameter: specifies the input/output parameters in the procedure.</a:t>
            </a:r>
          </a:p>
          <a:p>
            <a:pPr lvl="1" algn="just" eaLnBrk="1" hangingPunct="1">
              <a:lnSpc>
                <a:spcPct val="80000"/>
              </a:lnSpc>
              <a:spcBef>
                <a:spcPts val="1700"/>
              </a:spcBef>
            </a:pPr>
            <a:r>
              <a:rPr lang="en-US" sz="1800" dirty="0" err="1" smtClean="0"/>
              <a:t>data_type</a:t>
            </a:r>
            <a:r>
              <a:rPr lang="en-US" sz="1800" dirty="0" smtClean="0"/>
              <a:t>: specifies the data types of parameters.</a:t>
            </a:r>
          </a:p>
          <a:p>
            <a:pPr lvl="1" algn="just" eaLnBrk="1" hangingPunct="1">
              <a:lnSpc>
                <a:spcPct val="80000"/>
              </a:lnSpc>
              <a:spcBef>
                <a:spcPts val="1700"/>
              </a:spcBef>
            </a:pPr>
            <a:r>
              <a:rPr lang="en-US" sz="1800" dirty="0" err="1" smtClean="0"/>
              <a:t>sql_statement</a:t>
            </a:r>
            <a:r>
              <a:rPr lang="en-US" sz="1800" dirty="0" smtClean="0"/>
              <a:t>: specifies one or more Transact-SQL statements to be included in the procedure.</a:t>
            </a:r>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dirty="0" smtClean="0"/>
              <a:t>User-defined Stored Procedures – 2  </a:t>
            </a:r>
          </a:p>
        </p:txBody>
      </p:sp>
      <p:sp>
        <p:nvSpPr>
          <p:cNvPr id="19459" name="Rectangle 3"/>
          <p:cNvSpPr>
            <a:spLocks noGrp="1" noChangeArrowheads="1"/>
          </p:cNvSpPr>
          <p:nvPr>
            <p:ph idx="1"/>
          </p:nvPr>
        </p:nvSpPr>
        <p:spPr>
          <a:noFill/>
        </p:spPr>
        <p:txBody>
          <a:bodyPr/>
          <a:lstStyle/>
          <a:p>
            <a:pPr algn="just" eaLnBrk="1" hangingPunct="1">
              <a:lnSpc>
                <a:spcPct val="90000"/>
              </a:lnSpc>
              <a:spcBef>
                <a:spcPts val="1700"/>
              </a:spcBef>
            </a:pPr>
            <a:r>
              <a:rPr lang="en-US" sz="2400" dirty="0" smtClean="0"/>
              <a:t>Example: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PROCEDURE </a:t>
            </a:r>
            <a:r>
              <a:rPr lang="en-US" sz="2200" dirty="0" err="1" smtClean="0">
                <a:solidFill>
                  <a:schemeClr val="accent3">
                    <a:lumMod val="75000"/>
                  </a:schemeClr>
                </a:solidFill>
                <a:latin typeface="Courier New" pitchFamily="49" charset="0"/>
                <a:cs typeface="Courier New" pitchFamily="49" charset="0"/>
              </a:rPr>
              <a:t>Show_Customers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 FROM </a:t>
            </a:r>
            <a:r>
              <a:rPr lang="en-US" sz="2200" dirty="0" err="1" smtClean="0">
                <a:solidFill>
                  <a:schemeClr val="accent3">
                    <a:lumMod val="75000"/>
                  </a:schemeClr>
                </a:solidFill>
                <a:latin typeface="Courier New" pitchFamily="49" charset="0"/>
                <a:cs typeface="Courier New" pitchFamily="49" charset="0"/>
              </a:rPr>
              <a:t>Customer_Details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90000"/>
              </a:lnSpc>
              <a:spcBef>
                <a:spcPts val="1700"/>
              </a:spcBef>
            </a:pPr>
            <a:r>
              <a:rPr lang="en-US" sz="2400" dirty="0" smtClean="0"/>
              <a:t>To execute the stored procedure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EXECUTE </a:t>
            </a:r>
            <a:r>
              <a:rPr lang="en-US" sz="2200" dirty="0" err="1" smtClean="0">
                <a:solidFill>
                  <a:schemeClr val="accent3">
                    <a:lumMod val="75000"/>
                  </a:schemeClr>
                </a:solidFill>
                <a:latin typeface="Courier New" pitchFamily="49" charset="0"/>
                <a:cs typeface="Courier New" pitchFamily="49" charset="0"/>
              </a:rPr>
              <a:t>Show_Customers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90000"/>
              </a:lnSpc>
              <a:spcBef>
                <a:spcPts val="1700"/>
              </a:spcBef>
            </a:pPr>
            <a:r>
              <a:rPr lang="en-US" sz="2400" dirty="0" smtClean="0"/>
              <a:t>Custom stored procedures can be set to override the default system procedures.</a:t>
            </a:r>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Deferred Name Resolution</a:t>
            </a:r>
          </a:p>
        </p:txBody>
      </p:sp>
      <p:sp>
        <p:nvSpPr>
          <p:cNvPr id="20483" name="Rectangle 3"/>
          <p:cNvSpPr>
            <a:spLocks noGrp="1" noChangeArrowheads="1"/>
          </p:cNvSpPr>
          <p:nvPr>
            <p:ph idx="1"/>
          </p:nvPr>
        </p:nvSpPr>
        <p:spPr>
          <a:noFill/>
        </p:spPr>
        <p:txBody>
          <a:bodyPr/>
          <a:lstStyle/>
          <a:p>
            <a:pPr algn="just">
              <a:lnSpc>
                <a:spcPct val="80000"/>
              </a:lnSpc>
              <a:spcBef>
                <a:spcPts val="1700"/>
              </a:spcBef>
            </a:pPr>
            <a:r>
              <a:rPr lang="en-US" sz="2400" dirty="0" smtClean="0"/>
              <a:t>You can create stored procedures that reference tables that do not yet exist.</a:t>
            </a:r>
          </a:p>
          <a:p>
            <a:pPr algn="just">
              <a:lnSpc>
                <a:spcPct val="80000"/>
              </a:lnSpc>
              <a:spcBef>
                <a:spcPts val="1700"/>
              </a:spcBef>
            </a:pPr>
            <a:r>
              <a:rPr lang="en-US" sz="2400" b="1" i="1" dirty="0" smtClean="0"/>
              <a:t>At creation time:</a:t>
            </a:r>
            <a:r>
              <a:rPr lang="en-US" sz="2400" dirty="0" smtClean="0"/>
              <a:t> only syntax checking is performed. The stored procedure is not compiled until it is executed for the first time.</a:t>
            </a:r>
          </a:p>
          <a:p>
            <a:pPr algn="just" eaLnBrk="1" hangingPunct="1">
              <a:lnSpc>
                <a:spcPct val="80000"/>
              </a:lnSpc>
              <a:spcBef>
                <a:spcPts val="1700"/>
              </a:spcBef>
            </a:pPr>
            <a:r>
              <a:rPr lang="en-US" sz="2400" b="1" i="1" dirty="0" smtClean="0"/>
              <a:t>At first instance of the stored procedure execution:</a:t>
            </a:r>
            <a:r>
              <a:rPr lang="en-US" sz="2400" dirty="0" smtClean="0"/>
              <a:t> the query processor reads the statements in the stored procedure from the </a:t>
            </a:r>
            <a:r>
              <a:rPr lang="en-US" sz="2400" i="1" dirty="0" err="1" smtClean="0"/>
              <a:t>sys.sql_modules</a:t>
            </a:r>
            <a:r>
              <a:rPr lang="en-US" sz="2400" dirty="0" smtClean="0"/>
              <a:t> catalog view. The processor then checks for the name of all objects used by the procedure. </a:t>
            </a:r>
            <a:r>
              <a:rPr lang="en-US" sz="2400" i="1" dirty="0" smtClean="0">
                <a:solidFill>
                  <a:srgbClr val="0070C0"/>
                </a:solidFill>
              </a:rPr>
              <a:t>This check is known as deferred name resolution</a:t>
            </a:r>
            <a:r>
              <a:rPr lang="en-US" sz="2400" dirty="0" smtClean="0"/>
              <a:t>. If a referenced object is missing, the execution stops.</a:t>
            </a:r>
          </a:p>
          <a:p>
            <a:pPr algn="just" eaLnBrk="1" hangingPunct="1">
              <a:lnSpc>
                <a:spcPct val="80000"/>
              </a:lnSpc>
              <a:spcBef>
                <a:spcPts val="1700"/>
              </a:spcBef>
              <a:buFont typeface="Wingdings" pitchFamily="2" charset="2"/>
              <a:buNone/>
            </a:pPr>
            <a:endParaRPr lang="en-US" sz="2400" dirty="0" smtClean="0"/>
          </a:p>
          <a:p>
            <a:pPr algn="just" eaLnBrk="1" hangingPunct="1">
              <a:lnSpc>
                <a:spcPct val="80000"/>
              </a:lnSpc>
              <a:spcBef>
                <a:spcPts val="1700"/>
              </a:spcBef>
              <a:buFont typeface="Wingdings" pitchFamily="2" charset="2"/>
              <a:buNone/>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A view is a virtual table generated using selected columns from one or more tables. </a:t>
            </a:r>
          </a:p>
          <a:p>
            <a:r>
              <a:rPr lang="en-US" dirty="0" smtClean="0"/>
              <a:t>There are three types of views namely, Standard, Indexed and Partitioned.</a:t>
            </a:r>
          </a:p>
          <a:p>
            <a:r>
              <a:rPr lang="en-US" dirty="0" smtClean="0"/>
              <a:t>Views are used to grant users limited access to database tables depending on individual user requirements.</a:t>
            </a:r>
          </a:p>
          <a:p>
            <a:r>
              <a:rPr lang="en-US" dirty="0" smtClean="0"/>
              <a:t>System views are predefined created views for extracting SQL Server metadata.</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Name Resolution</a:t>
            </a:r>
            <a:endParaRPr lang="en-US" dirty="0"/>
          </a:p>
        </p:txBody>
      </p:sp>
      <p:sp>
        <p:nvSpPr>
          <p:cNvPr id="3" name="Content Placeholder 2"/>
          <p:cNvSpPr>
            <a:spLocks noGrp="1"/>
          </p:cNvSpPr>
          <p:nvPr>
            <p:ph idx="1"/>
          </p:nvPr>
        </p:nvSpPr>
        <p:spPr/>
        <p:txBody>
          <a:bodyPr/>
          <a:lstStyle/>
          <a:p>
            <a:r>
              <a:rPr lang="en-US" dirty="0" smtClean="0"/>
              <a:t>Example: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PROCEDURE usp_proc1 AS     SELECT column1, column2 FROM </a:t>
            </a:r>
            <a:r>
              <a:rPr lang="en-US" sz="2200" dirty="0" err="1" smtClean="0">
                <a:solidFill>
                  <a:schemeClr val="accent3">
                    <a:lumMod val="75000"/>
                  </a:schemeClr>
                </a:solidFill>
                <a:latin typeface="Courier New" pitchFamily="49" charset="0"/>
                <a:cs typeface="Courier New" pitchFamily="49" charset="0"/>
              </a:rPr>
              <a:t>table_does_not_exist</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definition FROM </a:t>
            </a:r>
            <a:r>
              <a:rPr lang="en-US" sz="2200" dirty="0" err="1" smtClean="0">
                <a:solidFill>
                  <a:schemeClr val="accent3">
                    <a:lumMod val="75000"/>
                  </a:schemeClr>
                </a:solidFill>
                <a:latin typeface="Courier New" pitchFamily="49" charset="0"/>
                <a:cs typeface="Courier New" pitchFamily="49" charset="0"/>
              </a:rPr>
              <a:t>sys.sql_modules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WHERE </a:t>
            </a:r>
            <a:r>
              <a:rPr lang="en-US" sz="2200" dirty="0" err="1" smtClean="0">
                <a:solidFill>
                  <a:schemeClr val="accent3">
                    <a:lumMod val="75000"/>
                  </a:schemeClr>
                </a:solidFill>
                <a:latin typeface="Courier New" pitchFamily="49" charset="0"/>
                <a:cs typeface="Courier New" pitchFamily="49" charset="0"/>
              </a:rPr>
              <a:t>object_id</a:t>
            </a:r>
            <a:r>
              <a:rPr lang="en-US" sz="2200" dirty="0" smtClean="0">
                <a:solidFill>
                  <a:schemeClr val="accent3">
                    <a:lumMod val="75000"/>
                  </a:schemeClr>
                </a:solidFill>
                <a:latin typeface="Courier New" pitchFamily="49" charset="0"/>
                <a:cs typeface="Courier New" pitchFamily="49" charset="0"/>
              </a:rPr>
              <a:t> = OBJECT_ID('dbo.usp_proc1');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z="4000" smtClean="0"/>
              <a:t>Deferred Name Resolution Process</a:t>
            </a:r>
          </a:p>
        </p:txBody>
      </p:sp>
      <p:graphicFrame>
        <p:nvGraphicFramePr>
          <p:cNvPr id="2050" name="Object 6"/>
          <p:cNvGraphicFramePr>
            <a:graphicFrameLocks noChangeAspect="1"/>
          </p:cNvGraphicFramePr>
          <p:nvPr>
            <p:ph idx="1"/>
          </p:nvPr>
        </p:nvGraphicFramePr>
        <p:xfrm>
          <a:off x="381000" y="2362200"/>
          <a:ext cx="3143250" cy="2914650"/>
        </p:xfrm>
        <a:graphic>
          <a:graphicData uri="http://schemas.openxmlformats.org/presentationml/2006/ole">
            <p:oleObj spid="_x0000_s2050" name="Bitmap Image" r:id="rId3" imgW="3142857" imgH="2914286" progId="PBrush">
              <p:embed/>
            </p:oleObj>
          </a:graphicData>
        </a:graphic>
      </p:graphicFrame>
      <p:sp>
        <p:nvSpPr>
          <p:cNvPr id="2052" name="Rectangle 3"/>
          <p:cNvSpPr>
            <a:spLocks noGrp="1" noChangeArrowheads="1"/>
          </p:cNvSpPr>
          <p:nvPr>
            <p:ph type="body" sz="half" idx="4294967295"/>
          </p:nvPr>
        </p:nvSpPr>
        <p:spPr>
          <a:xfrm>
            <a:off x="4191000" y="1600200"/>
            <a:ext cx="4572000" cy="4876800"/>
          </a:xfrm>
          <a:noFill/>
        </p:spPr>
        <p:txBody>
          <a:bodyPr>
            <a:normAutofit lnSpcReduction="10000"/>
          </a:bodyPr>
          <a:lstStyle/>
          <a:p>
            <a:pPr algn="just" eaLnBrk="1" hangingPunct="1">
              <a:spcBef>
                <a:spcPts val="1700"/>
              </a:spcBef>
            </a:pPr>
            <a:r>
              <a:rPr lang="en-US" sz="2000" dirty="0" smtClean="0"/>
              <a:t>Validation activities other than checking for referenced objects are also carried out in the deferred name resolution stage. For example, variables are checked for compatibility with the column data types. If an error is found in the resolution stage, SQL Server returns an error.</a:t>
            </a:r>
          </a:p>
          <a:p>
            <a:pPr algn="just" eaLnBrk="1" hangingPunct="1">
              <a:spcBef>
                <a:spcPts val="1700"/>
              </a:spcBef>
            </a:pPr>
            <a:r>
              <a:rPr lang="en-US" sz="2000" dirty="0" smtClean="0"/>
              <a:t>If the resolution stage of the execution process is successfully completed, the procedure is compiled. For every subsequent call to the procedure, this compiled version is used.</a:t>
            </a:r>
          </a:p>
          <a:p>
            <a:pPr algn="just" eaLnBrk="1" hangingPunct="1">
              <a:spcBef>
                <a:spcPts val="1700"/>
              </a:spcBef>
              <a:buFont typeface="Wingdings" pitchFamily="2" charset="2"/>
              <a:buNone/>
            </a:pPr>
            <a:endParaRPr lang="en-US" sz="2000" dirty="0" smtClean="0"/>
          </a:p>
          <a:p>
            <a:pPr algn="just" eaLnBrk="1" hangingPunct="1">
              <a:spcBef>
                <a:spcPts val="1700"/>
              </a:spcBef>
              <a:buFont typeface="Wingdings" pitchFamily="2" charset="2"/>
              <a:buNone/>
            </a:pPr>
            <a:endParaRPr lang="en-US" sz="2000" dirty="0" smtClean="0"/>
          </a:p>
          <a:p>
            <a:pPr algn="just" eaLnBrk="1" hangingPunct="1">
              <a:spcBef>
                <a:spcPts val="1700"/>
              </a:spcBef>
            </a:pPr>
            <a:endParaRPr lang="en-US" sz="2000" dirty="0" smtClean="0"/>
          </a:p>
          <a:p>
            <a:pPr algn="just" eaLnBrk="1" hangingPunct="1">
              <a:spcBef>
                <a:spcPts val="1700"/>
              </a:spcBef>
            </a:pPr>
            <a:endParaRPr lang="en-US" sz="2000" dirty="0" smtClean="0"/>
          </a:p>
          <a:p>
            <a:pPr algn="just" eaLnBrk="1" hangingPunct="1">
              <a:spcBef>
                <a:spcPts val="1700"/>
              </a:spcBef>
            </a:pPr>
            <a:endParaRPr lang="en-US" sz="2000" dirty="0" smtClean="0"/>
          </a:p>
          <a:p>
            <a:pPr algn="just" eaLnBrk="1" hangingPunct="1">
              <a:spcBef>
                <a:spcPts val="1700"/>
              </a:spcBef>
            </a:pPr>
            <a:endParaRPr lang="en-US" sz="2000" dirty="0" smtClean="0"/>
          </a:p>
          <a:p>
            <a:pPr algn="just" eaLnBrk="1" hangingPunct="1">
              <a:spcBef>
                <a:spcPts val="1700"/>
              </a:spcBef>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Stored Procedures</a:t>
            </a:r>
            <a:endParaRPr lang="en-US" dirty="0"/>
          </a:p>
        </p:txBody>
      </p:sp>
      <p:sp>
        <p:nvSpPr>
          <p:cNvPr id="4" name="Text Placeholder 3"/>
          <p:cNvSpPr>
            <a:spLocks noGrp="1"/>
          </p:cNvSpPr>
          <p:nvPr>
            <p:ph type="body" idx="1"/>
          </p:nvPr>
        </p:nvSpPr>
        <p:spPr/>
        <p:txBody>
          <a:bodyPr/>
          <a:lstStyle/>
          <a:p>
            <a:endParaRPr lang="en-US"/>
          </a:p>
        </p:txBody>
      </p:sp>
      <p:sp>
        <p:nvSpPr>
          <p:cNvPr id="5" name="TextBox 4"/>
          <p:cNvSpPr txBox="1"/>
          <p:nvPr/>
        </p:nvSpPr>
        <p:spPr>
          <a:xfrm>
            <a:off x="1219200" y="4114800"/>
            <a:ext cx="3080908" cy="954107"/>
          </a:xfrm>
          <a:prstGeom prst="rect">
            <a:avLst/>
          </a:prstGeom>
          <a:noFill/>
        </p:spPr>
        <p:txBody>
          <a:bodyPr wrap="none" rtlCol="0">
            <a:spAutoFit/>
          </a:bodyPr>
          <a:lstStyle/>
          <a:p>
            <a:r>
              <a:rPr lang="en-US" sz="2800" dirty="0" smtClean="0"/>
              <a:t>Transact-SQL </a:t>
            </a:r>
            <a:br>
              <a:rPr lang="en-US" sz="2800" dirty="0" smtClean="0"/>
            </a:br>
            <a:r>
              <a:rPr lang="en-US" sz="2800" dirty="0" smtClean="0"/>
              <a:t>Stored Procedures</a:t>
            </a:r>
            <a:endParaRPr lang="en-US" sz="2800" dirty="0"/>
          </a:p>
        </p:txBody>
      </p:sp>
      <p:sp>
        <p:nvSpPr>
          <p:cNvPr id="6" name="TextBox 5"/>
          <p:cNvSpPr txBox="1"/>
          <p:nvPr/>
        </p:nvSpPr>
        <p:spPr>
          <a:xfrm>
            <a:off x="5181600" y="4114800"/>
            <a:ext cx="3080908" cy="954107"/>
          </a:xfrm>
          <a:prstGeom prst="rect">
            <a:avLst/>
          </a:prstGeom>
          <a:noFill/>
        </p:spPr>
        <p:txBody>
          <a:bodyPr wrap="none" rtlCol="0">
            <a:spAutoFit/>
          </a:bodyPr>
          <a:lstStyle/>
          <a:p>
            <a:r>
              <a:rPr lang="en-US" sz="2800" dirty="0" smtClean="0"/>
              <a:t>CLR </a:t>
            </a:r>
            <a:br>
              <a:rPr lang="en-US" sz="2800" dirty="0" smtClean="0"/>
            </a:br>
            <a:r>
              <a:rPr lang="en-US" sz="2800" dirty="0" smtClean="0"/>
              <a:t>Stored Procedures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z="4000" dirty="0" smtClean="0"/>
              <a:t>Transact-SQL </a:t>
            </a:r>
            <a:br>
              <a:rPr lang="en-US" sz="4000" dirty="0" smtClean="0"/>
            </a:br>
            <a:r>
              <a:rPr lang="en-US" sz="4000" dirty="0" smtClean="0"/>
              <a:t>Stored Procedures – 1 </a:t>
            </a:r>
          </a:p>
        </p:txBody>
      </p:sp>
      <p:sp>
        <p:nvSpPr>
          <p:cNvPr id="21507" name="Rectangle 3"/>
          <p:cNvSpPr>
            <a:spLocks noGrp="1" noChangeArrowheads="1"/>
          </p:cNvSpPr>
          <p:nvPr>
            <p:ph idx="1"/>
          </p:nvPr>
        </p:nvSpPr>
        <p:spPr>
          <a:noFill/>
        </p:spPr>
        <p:txBody>
          <a:bodyPr/>
          <a:lstStyle/>
          <a:p>
            <a:pPr>
              <a:lnSpc>
                <a:spcPct val="90000"/>
              </a:lnSpc>
              <a:spcBef>
                <a:spcPts val="1700"/>
              </a:spcBef>
            </a:pPr>
            <a:r>
              <a:rPr lang="en-US" sz="2800" dirty="0" smtClean="0"/>
              <a:t>A Transact-SQL stored procedure is a saved collection of Transact-SQL statements that can take and return user-supplied parameters</a:t>
            </a:r>
          </a:p>
          <a:p>
            <a:pPr algn="just" eaLnBrk="1" hangingPunct="1">
              <a:lnSpc>
                <a:spcPct val="90000"/>
              </a:lnSpc>
              <a:spcBef>
                <a:spcPts val="1700"/>
              </a:spcBef>
            </a:pPr>
            <a:r>
              <a:rPr lang="en-US" sz="2800" dirty="0" smtClean="0"/>
              <a:t>A stored procedure can be created either for permanent use or for temporary use. </a:t>
            </a:r>
          </a:p>
          <a:p>
            <a:pPr algn="just" eaLnBrk="1" hangingPunct="1">
              <a:lnSpc>
                <a:spcPct val="90000"/>
              </a:lnSpc>
              <a:spcBef>
                <a:spcPts val="1700"/>
              </a:spcBef>
            </a:pPr>
            <a:r>
              <a:rPr lang="en-US" sz="2800" dirty="0" smtClean="0"/>
              <a:t>A stored procedure is created using the CREATE PROCEDURE statement.</a:t>
            </a:r>
          </a:p>
          <a:p>
            <a:pPr algn="just" eaLnBrk="1" hangingPunct="1">
              <a:lnSpc>
                <a:spcPct val="90000"/>
              </a:lnSpc>
              <a:spcBef>
                <a:spcPts val="1700"/>
              </a:spcBef>
            </a:pPr>
            <a:endParaRPr lang="en-US" sz="2800" dirty="0" smtClean="0"/>
          </a:p>
          <a:p>
            <a:pPr algn="just" eaLnBrk="1" hangingPunct="1">
              <a:lnSpc>
                <a:spcPct val="90000"/>
              </a:lnSpc>
              <a:spcBef>
                <a:spcPts val="1700"/>
              </a:spcBef>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en-US" sz="4000" smtClean="0"/>
              <a:t>Transact-SQL </a:t>
            </a:r>
            <a:br>
              <a:rPr lang="en-US" sz="4000" smtClean="0"/>
            </a:br>
            <a:r>
              <a:rPr lang="en-US" sz="4000" smtClean="0"/>
              <a:t>Stored Procedures – 2 </a:t>
            </a:r>
          </a:p>
        </p:txBody>
      </p:sp>
      <p:sp>
        <p:nvSpPr>
          <p:cNvPr id="22531" name="Rectangle 3"/>
          <p:cNvSpPr>
            <a:spLocks noGrp="1" noChangeArrowheads="1"/>
          </p:cNvSpPr>
          <p:nvPr>
            <p:ph idx="1"/>
          </p:nvPr>
        </p:nvSpPr>
        <p:spPr>
          <a:noFill/>
        </p:spPr>
        <p:txBody>
          <a:bodyPr/>
          <a:lstStyle/>
          <a:p>
            <a:pPr algn="just" eaLnBrk="1" hangingPunct="1">
              <a:lnSpc>
                <a:spcPct val="90000"/>
              </a:lnSpc>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{PROC|PROCEDURE} </a:t>
            </a:r>
            <a:r>
              <a:rPr lang="en-US" sz="2200" dirty="0" err="1" smtClean="0">
                <a:solidFill>
                  <a:schemeClr val="accent3">
                    <a:lumMod val="75000"/>
                  </a:schemeClr>
                </a:solidFill>
                <a:latin typeface="Courier New" pitchFamily="49" charset="0"/>
                <a:cs typeface="Courier New" pitchFamily="49" charset="0"/>
              </a:rPr>
              <a:t>procedure_name</a:t>
            </a:r>
            <a:r>
              <a:rPr lang="en-US" sz="2200" dirty="0" smtClean="0">
                <a:solidFill>
                  <a:schemeClr val="accent3">
                    <a:lumMod val="75000"/>
                  </a:schemeClr>
                </a:solidFill>
                <a:latin typeface="Courier New" pitchFamily="49" charset="0"/>
                <a:cs typeface="Courier New" pitchFamily="49" charset="0"/>
              </a:rPr>
              <a:t> [{@parameter </a:t>
            </a:r>
            <a:r>
              <a:rPr lang="en-US" sz="2200" dirty="0" err="1" smtClean="0">
                <a:solidFill>
                  <a:schemeClr val="accent3">
                    <a:lumMod val="75000"/>
                  </a:schemeClr>
                </a:solidFill>
                <a:latin typeface="Courier New" pitchFamily="49" charset="0"/>
                <a:cs typeface="Courier New" pitchFamily="49" charset="0"/>
              </a:rPr>
              <a:t>data_type</a:t>
            </a:r>
            <a:r>
              <a:rPr lang="en-US" sz="2200" dirty="0" smtClean="0">
                <a:solidFill>
                  <a:schemeClr val="accent3">
                    <a:lumMod val="75000"/>
                  </a:schemeClr>
                </a:solidFill>
                <a:latin typeface="Courier New" pitchFamily="49" charset="0"/>
                <a:cs typeface="Courier New" pitchFamily="49" charset="0"/>
              </a:rPr>
              <a:t>} [=DEFAULT]  [OUTPUT] ] [WITH ENCRYPTION]</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 &lt;</a:t>
            </a:r>
            <a:r>
              <a:rPr lang="en-US" sz="2200" dirty="0" err="1" smtClean="0">
                <a:solidFill>
                  <a:schemeClr val="accent3">
                    <a:lumMod val="75000"/>
                  </a:schemeClr>
                </a:solidFill>
                <a:latin typeface="Courier New" pitchFamily="49" charset="0"/>
                <a:cs typeface="Courier New" pitchFamily="49" charset="0"/>
              </a:rPr>
              <a:t>sql_statement</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buFont typeface="Wingdings" pitchFamily="2" charset="2"/>
              <a:buNone/>
            </a:pPr>
            <a:r>
              <a:rPr lang="en-US" sz="2400" dirty="0" smtClean="0"/>
              <a:t>where</a:t>
            </a:r>
          </a:p>
          <a:p>
            <a:pPr lvl="1" algn="just" eaLnBrk="1" hangingPunct="1">
              <a:lnSpc>
                <a:spcPct val="90000"/>
              </a:lnSpc>
              <a:spcBef>
                <a:spcPts val="1700"/>
              </a:spcBef>
            </a:pPr>
            <a:r>
              <a:rPr lang="en-US" sz="2000" dirty="0" smtClean="0"/>
              <a:t>DEFAULT: specifies a default value for the parameter.</a:t>
            </a:r>
          </a:p>
          <a:p>
            <a:pPr lvl="1" algn="just" eaLnBrk="1" hangingPunct="1">
              <a:lnSpc>
                <a:spcPct val="90000"/>
              </a:lnSpc>
              <a:spcBef>
                <a:spcPts val="1700"/>
              </a:spcBef>
            </a:pPr>
            <a:r>
              <a:rPr lang="en-US" sz="2000" dirty="0" smtClean="0"/>
              <a:t>OUTPUT: specifies that the parameter is an output parameter.</a:t>
            </a:r>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r>
              <a:rPr lang="en-US" sz="4000" smtClean="0"/>
              <a:t>Transact-SQL </a:t>
            </a:r>
            <a:br>
              <a:rPr lang="en-US" sz="4000" smtClean="0"/>
            </a:br>
            <a:r>
              <a:rPr lang="en-US" sz="4000" smtClean="0"/>
              <a:t>Stored Procedures – 3 </a:t>
            </a:r>
          </a:p>
        </p:txBody>
      </p:sp>
      <p:sp>
        <p:nvSpPr>
          <p:cNvPr id="23555" name="Rectangle 3"/>
          <p:cNvSpPr>
            <a:spLocks noGrp="1" noChangeArrowheads="1"/>
          </p:cNvSpPr>
          <p:nvPr>
            <p:ph idx="1"/>
          </p:nvPr>
        </p:nvSpPr>
        <p:spPr>
          <a:noFill/>
        </p:spPr>
        <p:txBody>
          <a:bodyPr>
            <a:normAutofit/>
          </a:bodyPr>
          <a:lstStyle/>
          <a:p>
            <a:pPr algn="just" eaLnBrk="1" hangingPunct="1">
              <a:lnSpc>
                <a:spcPct val="90000"/>
              </a:lnSpc>
              <a:spcBef>
                <a:spcPts val="1700"/>
              </a:spcBef>
            </a:pPr>
            <a:r>
              <a:rPr lang="en-US" sz="2800" dirty="0" smtClean="0"/>
              <a:t>Example: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PROCEDURE </a:t>
            </a:r>
            <a:r>
              <a:rPr lang="en-US" sz="2200" dirty="0" err="1" smtClean="0">
                <a:solidFill>
                  <a:schemeClr val="accent3">
                    <a:lumMod val="75000"/>
                  </a:schemeClr>
                </a:solidFill>
                <a:latin typeface="Courier New" pitchFamily="49" charset="0"/>
                <a:cs typeface="Courier New" pitchFamily="49" charset="0"/>
              </a:rPr>
              <a:t>Display_Customers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SELECT </a:t>
            </a:r>
            <a:r>
              <a:rPr lang="en-US" sz="2200" dirty="0" err="1" smtClean="0">
                <a:solidFill>
                  <a:schemeClr val="accent3">
                    <a:lumMod val="75000"/>
                  </a:schemeClr>
                </a:solidFill>
                <a:latin typeface="Courier New" pitchFamily="49" charset="0"/>
                <a:cs typeface="Courier New" pitchFamily="49" charset="0"/>
              </a:rPr>
              <a:t>CustID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AccNo</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AccName</a:t>
            </a:r>
            <a:r>
              <a:rPr lang="en-US" sz="2200" dirty="0" smtClean="0">
                <a:solidFill>
                  <a:schemeClr val="accent3">
                    <a:lumMod val="75000"/>
                  </a:schemeClr>
                </a:solidFill>
                <a:latin typeface="Courier New" pitchFamily="49" charset="0"/>
                <a:cs typeface="Courier New" pitchFamily="49" charset="0"/>
              </a:rPr>
              <a:t>, City, State, Country FROM </a:t>
            </a:r>
            <a:r>
              <a:rPr lang="en-US" sz="2200" dirty="0" err="1" smtClean="0">
                <a:solidFill>
                  <a:schemeClr val="accent3">
                    <a:lumMod val="75000"/>
                  </a:schemeClr>
                </a:solidFill>
                <a:latin typeface="Courier New" pitchFamily="49" charset="0"/>
                <a:cs typeface="Courier New" pitchFamily="49" charset="0"/>
              </a:rPr>
              <a:t>Customer_Details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90000"/>
              </a:lnSpc>
              <a:spcBef>
                <a:spcPts val="1700"/>
              </a:spcBef>
              <a:buFont typeface="Wingdings" pitchFamily="2" charset="2"/>
              <a:buNone/>
            </a:pPr>
            <a:endParaRPr lang="en-US" sz="2800" dirty="0" smtClean="0"/>
          </a:p>
          <a:p>
            <a:pPr algn="just" eaLnBrk="1" hangingPunct="1">
              <a:lnSpc>
                <a:spcPct val="90000"/>
              </a:lnSpc>
              <a:spcBef>
                <a:spcPts val="1700"/>
              </a:spcBef>
              <a:buFont typeface="Wingdings" pitchFamily="2" charset="2"/>
              <a:buNone/>
            </a:pPr>
            <a:r>
              <a:rPr lang="en-US" sz="2800" dirty="0" smtClean="0"/>
              <a:t>To execute:</a:t>
            </a:r>
          </a:p>
          <a:p>
            <a:pPr marL="438912" lvl="1" indent="-320040">
              <a:lnSpc>
                <a:spcPct val="8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EXECUTE </a:t>
            </a:r>
            <a:r>
              <a:rPr lang="en-US" sz="2200" dirty="0" err="1" smtClean="0">
                <a:solidFill>
                  <a:schemeClr val="accent3">
                    <a:lumMod val="75000"/>
                  </a:schemeClr>
                </a:solidFill>
                <a:latin typeface="Courier New" pitchFamily="49" charset="0"/>
                <a:cs typeface="Courier New" pitchFamily="49" charset="0"/>
              </a:rPr>
              <a:t>Display_Customers</a:t>
            </a:r>
            <a:endParaRPr lang="en-US" sz="2200" dirty="0" smtClean="0">
              <a:solidFill>
                <a:schemeClr val="accent3">
                  <a:lumMod val="75000"/>
                </a:schemeClr>
              </a:solidFill>
              <a:latin typeface="Courier New" pitchFamily="49" charset="0"/>
              <a:cs typeface="Courier New" pitchFamily="49" charset="0"/>
            </a:endParaRPr>
          </a:p>
          <a:p>
            <a:pPr algn="just" eaLnBrk="1" hangingPunct="1">
              <a:lnSpc>
                <a:spcPct val="90000"/>
              </a:lnSpc>
              <a:spcBef>
                <a:spcPts val="1700"/>
              </a:spcBef>
            </a:pPr>
            <a:endParaRPr lang="en-US" sz="2800" dirty="0" smtClean="0"/>
          </a:p>
          <a:p>
            <a:pPr algn="just" eaLnBrk="1" hangingPunct="1">
              <a:lnSpc>
                <a:spcPct val="90000"/>
              </a:lnSpc>
              <a:spcBef>
                <a:spcPts val="1700"/>
              </a:spcBef>
            </a:pPr>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Using “OUTPUT” Clause </a:t>
            </a:r>
          </a:p>
        </p:txBody>
      </p:sp>
      <p:sp>
        <p:nvSpPr>
          <p:cNvPr id="24579" name="Rectangle 3"/>
          <p:cNvSpPr>
            <a:spLocks noGrp="1" noChangeArrowheads="1"/>
          </p:cNvSpPr>
          <p:nvPr>
            <p:ph idx="1"/>
          </p:nvPr>
        </p:nvSpPr>
        <p:spPr>
          <a:noFill/>
        </p:spPr>
        <p:txBody>
          <a:bodyPr>
            <a:normAutofit fontScale="85000" lnSpcReduction="20000"/>
          </a:bodyPr>
          <a:lstStyle/>
          <a:p>
            <a:pPr algn="just" eaLnBrk="1" hangingPunct="1">
              <a:lnSpc>
                <a:spcPct val="80000"/>
              </a:lnSpc>
              <a:spcBef>
                <a:spcPts val="1700"/>
              </a:spcBef>
            </a:pPr>
            <a:r>
              <a:rPr lang="en-US" sz="2000" dirty="0" smtClean="0"/>
              <a:t>The OUTPUT clause returns information from each row on which the INSERT, UPDATE and DELETE statements have been executed. This clause is useful to retrieve the value of an identity or computed column after an INSERT or UPDATE operation.</a:t>
            </a:r>
          </a:p>
          <a:p>
            <a:pPr algn="just" eaLnBrk="1" hangingPunct="1">
              <a:lnSpc>
                <a:spcPct val="80000"/>
              </a:lnSpc>
              <a:spcBef>
                <a:spcPts val="1700"/>
              </a:spcBef>
            </a:pPr>
            <a:r>
              <a:rPr lang="en-US" sz="2000" dirty="0" smtClean="0"/>
              <a:t>Example: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CREATE PROCEDURE </a:t>
            </a:r>
            <a:r>
              <a:rPr lang="en-US" sz="2400" dirty="0" err="1" smtClean="0">
                <a:solidFill>
                  <a:schemeClr val="accent3">
                    <a:lumMod val="75000"/>
                  </a:schemeClr>
                </a:solidFill>
                <a:latin typeface="Courier New" pitchFamily="49" charset="0"/>
                <a:cs typeface="Courier New" pitchFamily="49" charset="0"/>
              </a:rPr>
              <a:t>Display_Customers</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max_sal</a:t>
            </a:r>
            <a:r>
              <a:rPr lang="en-US" sz="2400" dirty="0" smtClean="0">
                <a:solidFill>
                  <a:schemeClr val="accent3">
                    <a:lumMod val="75000"/>
                  </a:schemeClr>
                </a:solidFill>
                <a:latin typeface="Courier New" pitchFamily="49" charset="0"/>
                <a:cs typeface="Courier New" pitchFamily="49" charset="0"/>
              </a:rPr>
              <a:t> </a:t>
            </a:r>
            <a:r>
              <a:rPr lang="en-US" sz="2400" dirty="0" err="1" smtClean="0">
                <a:solidFill>
                  <a:schemeClr val="accent3">
                    <a:lumMod val="75000"/>
                  </a:schemeClr>
                </a:solidFill>
                <a:latin typeface="Courier New" pitchFamily="49" charset="0"/>
                <a:cs typeface="Courier New" pitchFamily="49" charset="0"/>
              </a:rPr>
              <a:t>int</a:t>
            </a:r>
            <a:r>
              <a:rPr lang="en-US" sz="2400" dirty="0" smtClean="0">
                <a:solidFill>
                  <a:schemeClr val="accent3">
                    <a:lumMod val="75000"/>
                  </a:schemeClr>
                </a:solidFill>
                <a:latin typeface="Courier New" pitchFamily="49" charset="0"/>
                <a:cs typeface="Courier New" pitchFamily="49" charset="0"/>
              </a:rPr>
              <a:t> OUTPUT</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AS SELECT @</a:t>
            </a:r>
            <a:r>
              <a:rPr lang="en-US" sz="2400" dirty="0" err="1" smtClean="0">
                <a:solidFill>
                  <a:schemeClr val="accent3">
                    <a:lumMod val="75000"/>
                  </a:schemeClr>
                </a:solidFill>
                <a:latin typeface="Courier New" pitchFamily="49" charset="0"/>
                <a:cs typeface="Courier New" pitchFamily="49" charset="0"/>
              </a:rPr>
              <a:t>max_sal</a:t>
            </a:r>
            <a:r>
              <a:rPr lang="en-US" sz="2400" dirty="0" smtClean="0">
                <a:solidFill>
                  <a:schemeClr val="accent3">
                    <a:lumMod val="75000"/>
                  </a:schemeClr>
                </a:solidFill>
                <a:latin typeface="Courier New" pitchFamily="49" charset="0"/>
                <a:cs typeface="Courier New" pitchFamily="49" charset="0"/>
              </a:rPr>
              <a:t> = MAX(Salary) FROM </a:t>
            </a:r>
            <a:r>
              <a:rPr lang="en-US" sz="2400" dirty="0" err="1" smtClean="0">
                <a:solidFill>
                  <a:schemeClr val="accent3">
                    <a:lumMod val="75000"/>
                  </a:schemeClr>
                </a:solidFill>
                <a:latin typeface="Courier New" pitchFamily="49" charset="0"/>
                <a:cs typeface="Courier New" pitchFamily="49" charset="0"/>
              </a:rPr>
              <a:t>Employee_Details</a:t>
            </a: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t>
            </a:r>
          </a:p>
          <a:p>
            <a:pPr>
              <a:spcBef>
                <a:spcPts val="1700"/>
              </a:spcBef>
              <a:buNone/>
              <a:defRPr/>
            </a:pPr>
            <a:r>
              <a:rPr lang="en-US" sz="2400" dirty="0" smtClean="0">
                <a:solidFill>
                  <a:schemeClr val="accent3">
                    <a:lumMod val="75000"/>
                  </a:schemeClr>
                </a:solidFill>
                <a:latin typeface="Courier New" pitchFamily="49" charset="0"/>
                <a:cs typeface="Courier New" pitchFamily="49" charset="0"/>
              </a:rPr>
              <a:t>DECLARE @</a:t>
            </a:r>
            <a:r>
              <a:rPr lang="en-US" sz="2400" dirty="0" err="1" smtClean="0">
                <a:solidFill>
                  <a:schemeClr val="accent3">
                    <a:lumMod val="75000"/>
                  </a:schemeClr>
                </a:solidFill>
                <a:latin typeface="Courier New" pitchFamily="49" charset="0"/>
                <a:cs typeface="Courier New" pitchFamily="49" charset="0"/>
              </a:rPr>
              <a:t>max_sal</a:t>
            </a:r>
            <a:r>
              <a:rPr lang="en-US" sz="2400" dirty="0" smtClean="0">
                <a:solidFill>
                  <a:schemeClr val="accent3">
                    <a:lumMod val="75000"/>
                  </a:schemeClr>
                </a:solidFill>
                <a:latin typeface="Courier New" pitchFamily="49" charset="0"/>
                <a:cs typeface="Courier New" pitchFamily="49" charset="0"/>
              </a:rPr>
              <a:t> </a:t>
            </a:r>
            <a:r>
              <a:rPr lang="en-US" sz="2400" dirty="0" err="1" smtClean="0">
                <a:solidFill>
                  <a:schemeClr val="accent3">
                    <a:lumMod val="75000"/>
                  </a:schemeClr>
                </a:solidFill>
                <a:latin typeface="Courier New" pitchFamily="49" charset="0"/>
                <a:cs typeface="Courier New" pitchFamily="49" charset="0"/>
              </a:rPr>
              <a:t>int</a:t>
            </a:r>
            <a:r>
              <a:rPr lang="en-US" sz="2400" dirty="0" smtClean="0">
                <a:solidFill>
                  <a:schemeClr val="accent3">
                    <a:lumMod val="75000"/>
                  </a:schemeClr>
                </a:solidFill>
                <a:latin typeface="Courier New" pitchFamily="49" charset="0"/>
                <a:cs typeface="Courier New" pitchFamily="49" charset="0"/>
              </a:rPr>
              <a:t>;</a:t>
            </a:r>
          </a:p>
          <a:p>
            <a:pPr>
              <a:spcBef>
                <a:spcPts val="1700"/>
              </a:spcBef>
              <a:buNone/>
              <a:defRPr/>
            </a:pPr>
            <a:r>
              <a:rPr lang="en-US" sz="2400" dirty="0" smtClean="0">
                <a:solidFill>
                  <a:schemeClr val="accent3">
                    <a:lumMod val="75000"/>
                  </a:schemeClr>
                </a:solidFill>
                <a:latin typeface="Courier New" pitchFamily="49" charset="0"/>
                <a:cs typeface="Courier New" pitchFamily="49" charset="0"/>
              </a:rPr>
              <a:t>EXECUTE </a:t>
            </a:r>
            <a:r>
              <a:rPr lang="en-US" sz="2400" dirty="0" err="1" smtClean="0">
                <a:solidFill>
                  <a:schemeClr val="accent3">
                    <a:lumMod val="75000"/>
                  </a:schemeClr>
                </a:solidFill>
                <a:latin typeface="Courier New" pitchFamily="49" charset="0"/>
                <a:cs typeface="Courier New" pitchFamily="49" charset="0"/>
              </a:rPr>
              <a:t>Display_Customers</a:t>
            </a:r>
            <a:r>
              <a:rPr lang="en-US" sz="2400" dirty="0" smtClean="0">
                <a:solidFill>
                  <a:schemeClr val="accent3">
                    <a:lumMod val="75000"/>
                  </a:schemeClr>
                </a:solidFill>
                <a:latin typeface="Courier New" pitchFamily="49" charset="0"/>
                <a:cs typeface="Courier New" pitchFamily="49" charset="0"/>
              </a:rPr>
              <a:t> @</a:t>
            </a:r>
            <a:r>
              <a:rPr lang="en-US" sz="2400" dirty="0" err="1" smtClean="0">
                <a:solidFill>
                  <a:schemeClr val="accent3">
                    <a:lumMod val="75000"/>
                  </a:schemeClr>
                </a:solidFill>
                <a:latin typeface="Courier New" pitchFamily="49" charset="0"/>
                <a:cs typeface="Courier New" pitchFamily="49" charset="0"/>
              </a:rPr>
              <a:t>max_sal</a:t>
            </a:r>
            <a:r>
              <a:rPr lang="en-US" sz="2400" dirty="0" smtClean="0">
                <a:solidFill>
                  <a:schemeClr val="accent3">
                    <a:lumMod val="75000"/>
                  </a:schemeClr>
                </a:solidFill>
                <a:latin typeface="Courier New" pitchFamily="49" charset="0"/>
                <a:cs typeface="Courier New" pitchFamily="49" charset="0"/>
              </a:rPr>
              <a:t> OUTPUT;</a:t>
            </a:r>
          </a:p>
          <a:p>
            <a:pPr>
              <a:spcBef>
                <a:spcPts val="1700"/>
              </a:spcBef>
              <a:buNone/>
              <a:defRPr/>
            </a:pPr>
            <a:r>
              <a:rPr lang="en-US" sz="2400" dirty="0" smtClean="0">
                <a:solidFill>
                  <a:schemeClr val="accent3">
                    <a:lumMod val="75000"/>
                  </a:schemeClr>
                </a:solidFill>
                <a:latin typeface="Courier New" pitchFamily="49" charset="0"/>
                <a:cs typeface="Courier New" pitchFamily="49" charset="0"/>
              </a:rPr>
              <a:t>PRINT @</a:t>
            </a:r>
            <a:r>
              <a:rPr lang="en-US" sz="2400" dirty="0" err="1" smtClean="0">
                <a:solidFill>
                  <a:schemeClr val="accent3">
                    <a:lumMod val="75000"/>
                  </a:schemeClr>
                </a:solidFill>
                <a:latin typeface="Courier New" pitchFamily="49" charset="0"/>
                <a:cs typeface="Courier New" pitchFamily="49" charset="0"/>
              </a:rPr>
              <a:t>max_sal</a:t>
            </a:r>
            <a:r>
              <a:rPr lang="en-US" sz="2400" dirty="0" smtClean="0">
                <a:solidFill>
                  <a:schemeClr val="accent3">
                    <a:lumMod val="75000"/>
                  </a:schemeClr>
                </a:solidFill>
                <a:latin typeface="Courier New" pitchFamily="49" charset="0"/>
                <a:cs typeface="Courier New" pitchFamily="49" charset="0"/>
              </a:rPr>
              <a:t>;</a:t>
            </a:r>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Guidelines </a:t>
            </a:r>
          </a:p>
        </p:txBody>
      </p:sp>
      <p:sp>
        <p:nvSpPr>
          <p:cNvPr id="25603" name="Rectangle 3"/>
          <p:cNvSpPr>
            <a:spLocks noGrp="1" noChangeArrowheads="1"/>
          </p:cNvSpPr>
          <p:nvPr>
            <p:ph idx="1"/>
          </p:nvPr>
        </p:nvSpPr>
        <p:spPr>
          <a:noFill/>
        </p:spPr>
        <p:txBody>
          <a:bodyPr/>
          <a:lstStyle/>
          <a:p>
            <a:pPr algn="just" eaLnBrk="1" hangingPunct="1">
              <a:lnSpc>
                <a:spcPct val="90000"/>
              </a:lnSpc>
              <a:spcBef>
                <a:spcPts val="1700"/>
              </a:spcBef>
            </a:pPr>
            <a:r>
              <a:rPr lang="en-US" sz="2000" dirty="0" smtClean="0"/>
              <a:t>When a local temporary table is created inside a stored procedure, the table disappears when the procedure is exited.</a:t>
            </a:r>
          </a:p>
          <a:p>
            <a:pPr algn="just" eaLnBrk="1" hangingPunct="1">
              <a:lnSpc>
                <a:spcPct val="90000"/>
              </a:lnSpc>
              <a:spcBef>
                <a:spcPts val="1700"/>
              </a:spcBef>
            </a:pPr>
            <a:r>
              <a:rPr lang="en-US" sz="2000" dirty="0" smtClean="0"/>
              <a:t>Stored procedures can reference tables, views, user-defined functions and other stored procedures.</a:t>
            </a:r>
          </a:p>
          <a:p>
            <a:pPr algn="just" eaLnBrk="1" hangingPunct="1">
              <a:lnSpc>
                <a:spcPct val="90000"/>
              </a:lnSpc>
              <a:spcBef>
                <a:spcPts val="1700"/>
              </a:spcBef>
            </a:pPr>
            <a:r>
              <a:rPr lang="en-US" sz="2000" dirty="0" smtClean="0"/>
              <a:t>When a stored procedure calls another stored procedure, the called procedure can access all objects created by the calling procedure.</a:t>
            </a:r>
          </a:p>
          <a:p>
            <a:pPr algn="just" eaLnBrk="1" hangingPunct="1">
              <a:lnSpc>
                <a:spcPct val="90000"/>
              </a:lnSpc>
              <a:spcBef>
                <a:spcPts val="1700"/>
              </a:spcBef>
            </a:pPr>
            <a:r>
              <a:rPr lang="en-US" sz="2000" dirty="0" smtClean="0"/>
              <a:t>Changes made by a remote stored procedure on a remote instance of Microsoft SQL Server 2005 cannot be rolled back.</a:t>
            </a:r>
          </a:p>
          <a:p>
            <a:pPr algn="just" eaLnBrk="1" hangingPunct="1">
              <a:lnSpc>
                <a:spcPct val="90000"/>
              </a:lnSpc>
              <a:spcBef>
                <a:spcPts val="1700"/>
              </a:spcBef>
            </a:pPr>
            <a:r>
              <a:rPr lang="en-US" sz="2000" dirty="0" smtClean="0"/>
              <a:t>A stored procedure can have a maximum of 2100 parameters.</a:t>
            </a:r>
          </a:p>
          <a:p>
            <a:pPr algn="just" eaLnBrk="1" hangingPunct="1">
              <a:lnSpc>
                <a:spcPct val="90000"/>
              </a:lnSpc>
              <a:spcBef>
                <a:spcPts val="1700"/>
              </a:spcBef>
            </a:pPr>
            <a:r>
              <a:rPr lang="en-US" sz="2000" dirty="0" smtClean="0"/>
              <a:t>The number of local variables in a stored procedure depends upon available memory.</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Module 7 - Summary</a:t>
            </a:r>
          </a:p>
        </p:txBody>
      </p:sp>
      <p:sp>
        <p:nvSpPr>
          <p:cNvPr id="27650" name="Rectangle 3"/>
          <p:cNvSpPr>
            <a:spLocks noGrp="1" noChangeArrowheads="1"/>
          </p:cNvSpPr>
          <p:nvPr>
            <p:ph idx="1"/>
          </p:nvPr>
        </p:nvSpPr>
        <p:spPr>
          <a:xfrm>
            <a:off x="762000" y="1600200"/>
            <a:ext cx="7848600" cy="4724400"/>
          </a:xfrm>
        </p:spPr>
        <p:txBody>
          <a:bodyPr/>
          <a:lstStyle/>
          <a:p>
            <a:pPr eaLnBrk="1" hangingPunct="1">
              <a:lnSpc>
                <a:spcPct val="90000"/>
              </a:lnSpc>
            </a:pPr>
            <a:r>
              <a:rPr lang="en-US" sz="2400" smtClean="0"/>
              <a:t>A stored procedure is a group of Transact-SQL statements executed as a single block of code. </a:t>
            </a:r>
          </a:p>
          <a:p>
            <a:pPr eaLnBrk="1" hangingPunct="1">
              <a:lnSpc>
                <a:spcPct val="90000"/>
              </a:lnSpc>
            </a:pPr>
            <a:r>
              <a:rPr lang="en-US" sz="2400" smtClean="0"/>
              <a:t>SQL Server 2005 provides various system stored procedures that assist in database administrative activities. </a:t>
            </a:r>
          </a:p>
          <a:p>
            <a:pPr eaLnBrk="1" hangingPunct="1">
              <a:lnSpc>
                <a:spcPct val="90000"/>
              </a:lnSpc>
            </a:pPr>
            <a:r>
              <a:rPr lang="en-US" sz="2400" smtClean="0"/>
              <a:t>User can create custom stored procedures for performing various tasks.</a:t>
            </a:r>
          </a:p>
          <a:p>
            <a:pPr eaLnBrk="1" hangingPunct="1">
              <a:lnSpc>
                <a:spcPct val="90000"/>
              </a:lnSpc>
            </a:pPr>
            <a:r>
              <a:rPr lang="en-US" sz="2400" smtClean="0"/>
              <a:t>Deferred name resolution is the stage where the processor checks for names of the objects referenced by the procedure. This check is done during the execution of the procedure. </a:t>
            </a:r>
          </a:p>
          <a:p>
            <a:pPr eaLnBrk="1" hangingPunct="1">
              <a:lnSpc>
                <a:spcPct val="90000"/>
              </a:lnSpc>
            </a:pPr>
            <a:r>
              <a:rPr lang="en-US" sz="2400" smtClean="0"/>
              <a:t>When a procedure is executed, parameters can be passed between the calling program and the stored procedure.</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2"/>
          <p:cNvSpPr>
            <a:spLocks noGrp="1"/>
          </p:cNvSpPr>
          <p:nvPr>
            <p:ph type="title"/>
          </p:nvPr>
        </p:nvSpPr>
        <p:spPr/>
        <p:txBody>
          <a:bodyPr>
            <a:normAutofit/>
          </a:bodyPr>
          <a:lstStyle/>
          <a:p>
            <a:pPr eaLnBrk="1" hangingPunct="1"/>
            <a:r>
              <a:rPr lang="en-US" sz="4000" smtClean="0"/>
              <a:t>Module 8: More About Stored procedures</a:t>
            </a:r>
            <a:endParaRPr lang="en-US" smtClean="0"/>
          </a:p>
        </p:txBody>
      </p:sp>
      <p:sp>
        <p:nvSpPr>
          <p:cNvPr id="28674" name="Content Placeholder 1"/>
          <p:cNvSpPr>
            <a:spLocks noGrp="1"/>
          </p:cNvSpPr>
          <p:nvPr>
            <p:ph type="body" idx="1"/>
          </p:nvPr>
        </p:nvSpPr>
        <p:spPr/>
        <p:txBody>
          <a:bodyPr/>
          <a:lstStyle/>
          <a:p>
            <a:pPr eaLnBrk="1" hangingPunct="1">
              <a:buFont typeface="Wingdings" pitchFamily="2" charset="2"/>
              <a:buNone/>
            </a:pPr>
            <a:r>
              <a:rPr lang="en-US" sz="2800" b="1" smtClean="0"/>
              <a:t>Objectives</a:t>
            </a:r>
          </a:p>
        </p:txBody>
      </p:sp>
      <p:pic>
        <p:nvPicPr>
          <p:cNvPr id="28676" name="Picture 2"/>
          <p:cNvPicPr>
            <a:picLocks noChangeAspect="1" noChangeArrowheads="1"/>
          </p:cNvPicPr>
          <p:nvPr/>
        </p:nvPicPr>
        <p:blipFill>
          <a:blip r:embed="rId2"/>
          <a:srcRect/>
          <a:stretch>
            <a:fillRect/>
          </a:stretch>
        </p:blipFill>
        <p:spPr bwMode="auto">
          <a:xfrm>
            <a:off x="2743200" y="2971800"/>
            <a:ext cx="3381375"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pPr marL="342900" indent="-342900">
              <a:lnSpc>
                <a:spcPct val="80000"/>
              </a:lnSpc>
              <a:spcBef>
                <a:spcPct val="20000"/>
              </a:spcBef>
              <a:buClr>
                <a:schemeClr val="accent2"/>
              </a:buClr>
              <a:buSzPct val="70000"/>
              <a:buFont typeface="Wingdings" pitchFamily="2" charset="2"/>
              <a:buChar char="v"/>
              <a:defRPr/>
            </a:pPr>
            <a:r>
              <a:rPr lang="en-US" sz="2600" kern="0" dirty="0" smtClean="0"/>
              <a:t>A view can be indexed by defining a UNIQUE CLUSTERED index on it.  </a:t>
            </a:r>
          </a:p>
          <a:p>
            <a:pPr marL="342900" indent="-342900">
              <a:lnSpc>
                <a:spcPct val="80000"/>
              </a:lnSpc>
              <a:spcBef>
                <a:spcPct val="20000"/>
              </a:spcBef>
              <a:buClr>
                <a:schemeClr val="accent2"/>
              </a:buClr>
              <a:buSzPct val="70000"/>
              <a:buFont typeface="Wingdings" pitchFamily="2" charset="2"/>
              <a:buChar char="v"/>
              <a:defRPr/>
            </a:pPr>
            <a:r>
              <a:rPr lang="en-US" sz="2600" kern="0" dirty="0" smtClean="0"/>
              <a:t>The </a:t>
            </a:r>
            <a:r>
              <a:rPr lang="en-US" sz="2600" b="1" kern="0" dirty="0" smtClean="0">
                <a:solidFill>
                  <a:srgbClr val="C00000"/>
                </a:solidFill>
              </a:rPr>
              <a:t>CHECK OPTION </a:t>
            </a:r>
            <a:r>
              <a:rPr lang="en-US" sz="2600" kern="0" dirty="0" smtClean="0"/>
              <a:t>prevents data in a view from being modified such that the modified data </a:t>
            </a:r>
            <a:r>
              <a:rPr lang="en-US" sz="2600" kern="0" dirty="0" smtClean="0">
                <a:solidFill>
                  <a:srgbClr val="FF0000"/>
                </a:solidFill>
              </a:rPr>
              <a:t>violates the view definition condition </a:t>
            </a:r>
            <a:r>
              <a:rPr lang="en-US" sz="2600" i="1" kern="0" dirty="0" smtClean="0">
                <a:solidFill>
                  <a:srgbClr val="0070C0"/>
                </a:solidFill>
              </a:rPr>
              <a:t>(that makes records disappear  from the view!)</a:t>
            </a:r>
            <a:r>
              <a:rPr lang="en-US" sz="2600" kern="0" dirty="0" smtClean="0"/>
              <a:t>.</a:t>
            </a:r>
          </a:p>
          <a:p>
            <a:pPr marL="342900" indent="-342900">
              <a:lnSpc>
                <a:spcPct val="80000"/>
              </a:lnSpc>
              <a:spcBef>
                <a:spcPct val="20000"/>
              </a:spcBef>
              <a:buClr>
                <a:schemeClr val="accent2"/>
              </a:buClr>
              <a:buSzPct val="70000"/>
              <a:buFont typeface="Wingdings" pitchFamily="2" charset="2"/>
              <a:buChar char="v"/>
              <a:defRPr/>
            </a:pPr>
            <a:r>
              <a:rPr lang="en-US" sz="2600" kern="0" dirty="0" smtClean="0"/>
              <a:t>The SCHEMABINDING option is used to bind the view to the schema of the base table</a:t>
            </a:r>
            <a:r>
              <a:rPr lang="en-US" sz="1900" i="1" kern="0" dirty="0" smtClean="0">
                <a:solidFill>
                  <a:srgbClr val="0070C0"/>
                </a:solidFill>
              </a:rPr>
              <a:t>.(</a:t>
            </a:r>
            <a:r>
              <a:rPr lang="en-US" sz="1900" i="1" dirty="0" smtClean="0">
                <a:solidFill>
                  <a:srgbClr val="0070C0"/>
                </a:solidFill>
              </a:rPr>
              <a:t>When SCHEMABINDING is specified, the base table or tables cannot be modified in a way that would affect the view definition</a:t>
            </a:r>
            <a:r>
              <a:rPr lang="en-US" sz="1900" i="1" kern="0" dirty="0" smtClean="0">
                <a:solidFill>
                  <a:srgbClr val="0070C0"/>
                </a:solidFill>
              </a:rPr>
              <a:t>)</a:t>
            </a:r>
            <a:endParaRPr lang="en-US" sz="1900" i="1" kern="0" dirty="0" smtClean="0">
              <a:solidFill>
                <a:srgbClr val="0070C0"/>
              </a:solidFill>
            </a:endParaRPr>
          </a:p>
          <a:p>
            <a:pPr marL="342900" indent="-342900">
              <a:lnSpc>
                <a:spcPct val="80000"/>
              </a:lnSpc>
              <a:spcBef>
                <a:spcPct val="20000"/>
              </a:spcBef>
              <a:buClr>
                <a:schemeClr val="accent2"/>
              </a:buClr>
              <a:buSzPct val="70000"/>
              <a:buFont typeface="Wingdings" pitchFamily="2" charset="2"/>
              <a:buChar char="v"/>
              <a:defRPr/>
            </a:pPr>
            <a:r>
              <a:rPr lang="en-US" sz="2600" kern="0" dirty="0" smtClean="0"/>
              <a:t>Data can be modified through a view using the UPDATE, INSERT and DELETE statements. </a:t>
            </a:r>
          </a:p>
          <a:p>
            <a:pPr marL="342900" indent="-342900">
              <a:lnSpc>
                <a:spcPct val="80000"/>
              </a:lnSpc>
              <a:spcBef>
                <a:spcPct val="20000"/>
              </a:spcBef>
              <a:buClr>
                <a:schemeClr val="accent2"/>
              </a:buClr>
              <a:buSzPct val="70000"/>
              <a:buFont typeface="Wingdings" pitchFamily="2" charset="2"/>
              <a:buChar char="v"/>
              <a:defRPr/>
            </a:pPr>
            <a:r>
              <a:rPr lang="en-US" sz="2600" kern="0" dirty="0" smtClean="0"/>
              <a:t>For modifying data through a view, all important columns in the base table must be included in the view.</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smtClean="0"/>
              <a:t>Viewing Definitions</a:t>
            </a:r>
          </a:p>
        </p:txBody>
      </p:sp>
      <p:sp>
        <p:nvSpPr>
          <p:cNvPr id="4" name="Rectangle 3"/>
          <p:cNvSpPr txBox="1">
            <a:spLocks noChangeArrowheads="1"/>
          </p:cNvSpPr>
          <p:nvPr/>
        </p:nvSpPr>
        <p:spPr bwMode="auto">
          <a:xfrm>
            <a:off x="914400" y="1600200"/>
            <a:ext cx="74676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400" kern="0">
                <a:latin typeface="+mn-lt"/>
              </a:rPr>
              <a:t>A stored procedure is defined using a set of Transact-SQL statements. This definition consists of two parts:</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Name, input and output parameters.</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Body</a:t>
            </a:r>
          </a:p>
          <a:p>
            <a:pPr marL="342900" indent="-342900" algn="just">
              <a:lnSpc>
                <a:spcPct val="90000"/>
              </a:lnSpc>
              <a:spcBef>
                <a:spcPts val="1700"/>
              </a:spcBef>
              <a:buClr>
                <a:schemeClr val="accent2"/>
              </a:buClr>
              <a:buSzPct val="70000"/>
              <a:buFont typeface="Wingdings" pitchFamily="2" charset="2"/>
              <a:buChar char="v"/>
              <a:defRPr/>
            </a:pPr>
            <a:r>
              <a:rPr lang="en-US" sz="2400" kern="0">
                <a:latin typeface="+mn-lt"/>
              </a:rPr>
              <a:t>You can view the definition of a stored procedure using one of the following:</a:t>
            </a:r>
          </a:p>
          <a:p>
            <a:pPr marL="692150" lvl="1" indent="-347663" algn="just">
              <a:lnSpc>
                <a:spcPct val="90000"/>
              </a:lnSpc>
              <a:spcBef>
                <a:spcPts val="1700"/>
              </a:spcBef>
              <a:buClr>
                <a:schemeClr val="accent1"/>
              </a:buClr>
              <a:buSzPct val="70000"/>
              <a:buFont typeface="Wingdings" pitchFamily="2" charset="2"/>
              <a:buChar char="l"/>
              <a:defRPr/>
            </a:pPr>
            <a:r>
              <a:rPr lang="en-US" sz="2000" i="1" kern="0">
                <a:latin typeface="+mn-lt"/>
              </a:rPr>
              <a:t>sp_helptext</a:t>
            </a:r>
            <a:r>
              <a:rPr lang="en-US" sz="2000" kern="0">
                <a:latin typeface="+mn-lt"/>
              </a:rPr>
              <a:t> system stored procedure.</a:t>
            </a:r>
          </a:p>
          <a:p>
            <a:pPr marL="692150" lvl="1" indent="-347663" algn="just">
              <a:lnSpc>
                <a:spcPct val="90000"/>
              </a:lnSpc>
              <a:spcBef>
                <a:spcPts val="1700"/>
              </a:spcBef>
              <a:buClr>
                <a:schemeClr val="accent1"/>
              </a:buClr>
              <a:buSzPct val="70000"/>
              <a:buFont typeface="Wingdings" pitchFamily="2" charset="2"/>
              <a:buChar char="l"/>
              <a:defRPr/>
            </a:pPr>
            <a:r>
              <a:rPr lang="en-US" sz="2000" i="1" kern="0">
                <a:latin typeface="+mn-lt"/>
              </a:rPr>
              <a:t>sys.sql_modules</a:t>
            </a:r>
            <a:r>
              <a:rPr lang="en-US" sz="2000" kern="0">
                <a:latin typeface="+mn-lt"/>
              </a:rPr>
              <a:t> system view</a:t>
            </a:r>
          </a:p>
          <a:p>
            <a:pPr marL="692150" lvl="1" indent="-347663" algn="just">
              <a:lnSpc>
                <a:spcPct val="90000"/>
              </a:lnSpc>
              <a:spcBef>
                <a:spcPts val="1700"/>
              </a:spcBef>
              <a:buClr>
                <a:schemeClr val="accent1"/>
              </a:buClr>
              <a:buSzPct val="70000"/>
              <a:buFont typeface="Wingdings" pitchFamily="2" charset="2"/>
              <a:buChar char="l"/>
              <a:defRPr/>
            </a:pPr>
            <a:r>
              <a:rPr lang="en-US" sz="2000" kern="0">
                <a:latin typeface="+mn-lt"/>
              </a:rPr>
              <a:t>OBJECT_DEFINITION function</a:t>
            </a: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pPr eaLnBrk="1" hangingPunct="1"/>
            <a:r>
              <a:rPr lang="en-US" sz="3600" smtClean="0"/>
              <a:t>Viewing Definitions </a:t>
            </a:r>
            <a:br>
              <a:rPr lang="en-US" sz="3600" smtClean="0"/>
            </a:br>
            <a:r>
              <a:rPr lang="en-US" sz="3600" smtClean="0"/>
              <a:t>Using  “OBJECT_DEFINITION”</a:t>
            </a:r>
            <a:endParaRPr lang="en-US" smtClean="0"/>
          </a:p>
        </p:txBody>
      </p:sp>
      <p:sp>
        <p:nvSpPr>
          <p:cNvPr id="4" name="Rectangle 3"/>
          <p:cNvSpPr txBox="1">
            <a:spLocks noChangeArrowheads="1"/>
          </p:cNvSpPr>
          <p:nvPr/>
        </p:nvSpPr>
        <p:spPr bwMode="auto">
          <a:xfrm>
            <a:off x="685800" y="1600200"/>
            <a:ext cx="79248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400" kern="0" dirty="0">
                <a:latin typeface="+mn-lt"/>
              </a:rPr>
              <a:t>Syntax:</a:t>
            </a:r>
          </a:p>
          <a:p>
            <a:pPr marL="438912" lvl="1" indent="-320040" algn="l">
              <a:lnSpc>
                <a:spcPct val="80000"/>
              </a:lnSpc>
              <a:spcBef>
                <a:spcPts val="1700"/>
              </a:spcBef>
              <a:buClr>
                <a:schemeClr val="accent1"/>
              </a:buClr>
              <a:buSzPct val="80000"/>
              <a:defRPr/>
            </a:pPr>
            <a:r>
              <a:rPr lang="en-US" sz="2000" dirty="0">
                <a:solidFill>
                  <a:schemeClr val="accent3">
                    <a:lumMod val="75000"/>
                  </a:schemeClr>
                </a:solidFill>
                <a:latin typeface="Courier New" pitchFamily="49" charset="0"/>
                <a:cs typeface="Courier New" pitchFamily="49" charset="0"/>
              </a:rPr>
              <a:t>OBJECT_DEFINITION ‘&lt;</a:t>
            </a:r>
            <a:r>
              <a:rPr lang="en-US" sz="2000" dirty="0" err="1">
                <a:solidFill>
                  <a:schemeClr val="accent3">
                    <a:lumMod val="75000"/>
                  </a:schemeClr>
                </a:solidFill>
                <a:latin typeface="Courier New" pitchFamily="49" charset="0"/>
                <a:cs typeface="Courier New" pitchFamily="49" charset="0"/>
              </a:rPr>
              <a:t>object_id</a:t>
            </a:r>
            <a:r>
              <a:rPr lang="en-US" sz="2000" dirty="0">
                <a:solidFill>
                  <a:schemeClr val="accent3">
                    <a:lumMod val="75000"/>
                  </a:schemeClr>
                </a:solidFill>
                <a:latin typeface="Courier New" pitchFamily="49" charset="0"/>
                <a:cs typeface="Courier New" pitchFamily="49" charset="0"/>
              </a:rPr>
              <a:t>&gt;’</a:t>
            </a:r>
          </a:p>
          <a:p>
            <a:pPr marL="692150" lvl="1" indent="-347663" algn="just">
              <a:lnSpc>
                <a:spcPct val="90000"/>
              </a:lnSpc>
              <a:spcBef>
                <a:spcPts val="1700"/>
              </a:spcBef>
              <a:buClr>
                <a:schemeClr val="accent1"/>
              </a:buClr>
              <a:buSzPct val="70000"/>
              <a:buFont typeface="Wingdings" pitchFamily="2" charset="2"/>
              <a:buNone/>
              <a:defRPr/>
            </a:pPr>
            <a:r>
              <a:rPr lang="en-US" sz="2000" kern="0" dirty="0">
                <a:latin typeface="+mn-lt"/>
              </a:rPr>
              <a:t>where,</a:t>
            </a:r>
          </a:p>
          <a:p>
            <a:pPr marL="692150" lvl="1" indent="-347663" algn="just">
              <a:lnSpc>
                <a:spcPct val="90000"/>
              </a:lnSpc>
              <a:spcBef>
                <a:spcPts val="1700"/>
              </a:spcBef>
              <a:buClr>
                <a:schemeClr val="accent1"/>
              </a:buClr>
              <a:buSzPct val="70000"/>
              <a:buFont typeface="Wingdings" pitchFamily="2" charset="2"/>
              <a:buNone/>
              <a:defRPr/>
            </a:pPr>
            <a:r>
              <a:rPr lang="en-US" sz="2000" kern="0" dirty="0" err="1">
                <a:latin typeface="+mn-lt"/>
              </a:rPr>
              <a:t>object_id</a:t>
            </a:r>
            <a:r>
              <a:rPr lang="en-US" sz="2000" kern="0" dirty="0">
                <a:latin typeface="+mn-lt"/>
              </a:rPr>
              <a:t>: specifies the ID of the stored procedure.</a:t>
            </a:r>
          </a:p>
          <a:p>
            <a:pPr marL="342900" indent="-342900" algn="just">
              <a:lnSpc>
                <a:spcPct val="90000"/>
              </a:lnSpc>
              <a:spcBef>
                <a:spcPts val="1700"/>
              </a:spcBef>
              <a:buClr>
                <a:schemeClr val="accent2"/>
              </a:buClr>
              <a:buSzPct val="70000"/>
              <a:buFont typeface="Wingdings" pitchFamily="2" charset="2"/>
              <a:buChar char="v"/>
              <a:defRPr/>
            </a:pPr>
            <a:r>
              <a:rPr lang="en-US" sz="2400" kern="0" dirty="0">
                <a:latin typeface="+mn-lt"/>
              </a:rPr>
              <a:t>Example: </a:t>
            </a:r>
          </a:p>
          <a:p>
            <a:pPr marL="438912" lvl="1" indent="-320040" algn="l">
              <a:lnSpc>
                <a:spcPct val="80000"/>
              </a:lnSpc>
              <a:spcBef>
                <a:spcPts val="1700"/>
              </a:spcBef>
              <a:buClr>
                <a:schemeClr val="accent1"/>
              </a:buClr>
              <a:buSzPct val="80000"/>
              <a:defRPr/>
            </a:pPr>
            <a:r>
              <a:rPr lang="en-US" sz="2000" dirty="0">
                <a:solidFill>
                  <a:schemeClr val="accent3">
                    <a:lumMod val="75000"/>
                  </a:schemeClr>
                </a:solidFill>
                <a:latin typeface="Courier New" pitchFamily="49" charset="0"/>
                <a:cs typeface="Courier New" pitchFamily="49" charset="0"/>
              </a:rPr>
              <a:t>SELECT OBJECT_DEFINITION  (OBJECT_ID (‘</a:t>
            </a:r>
            <a:r>
              <a:rPr lang="en-US" sz="2000" dirty="0" err="1">
                <a:solidFill>
                  <a:schemeClr val="accent3">
                    <a:lumMod val="75000"/>
                  </a:schemeClr>
                </a:solidFill>
                <a:latin typeface="Courier New" pitchFamily="49" charset="0"/>
                <a:cs typeface="Courier New" pitchFamily="49" charset="0"/>
              </a:rPr>
              <a:t>Display_Customers</a:t>
            </a:r>
            <a:r>
              <a:rPr lang="en-US" sz="2000" dirty="0">
                <a:solidFill>
                  <a:schemeClr val="accent3">
                    <a:lumMod val="75000"/>
                  </a:schemeClr>
                </a:solidFill>
                <a:latin typeface="Courier New" pitchFamily="49" charset="0"/>
                <a:cs typeface="Courier New" pitchFamily="49" charset="0"/>
              </a:rPr>
              <a:t>’) ) AS Definition</a:t>
            </a:r>
          </a:p>
          <a:p>
            <a:pPr marL="342900" indent="-342900" algn="just">
              <a:lnSpc>
                <a:spcPct val="90000"/>
              </a:lnSpc>
              <a:spcBef>
                <a:spcPts val="1700"/>
              </a:spcBef>
              <a:buClr>
                <a:schemeClr val="accent2"/>
              </a:buClr>
              <a:buSzPct val="70000"/>
              <a:buFont typeface="Wingdings" pitchFamily="2" charset="2"/>
              <a:buNone/>
              <a:defRPr/>
            </a:pPr>
            <a:r>
              <a:rPr lang="en-US" sz="2400" kern="0" dirty="0">
                <a:latin typeface="+mn-lt"/>
              </a:rPr>
              <a:t>where,</a:t>
            </a:r>
          </a:p>
          <a:p>
            <a:pPr marL="692150" lvl="1" indent="-347663" algn="just">
              <a:lnSpc>
                <a:spcPct val="90000"/>
              </a:lnSpc>
              <a:spcBef>
                <a:spcPts val="1700"/>
              </a:spcBef>
              <a:buClr>
                <a:schemeClr val="accent1"/>
              </a:buClr>
              <a:buSzPct val="70000"/>
              <a:buFont typeface="Wingdings" pitchFamily="2" charset="2"/>
              <a:buChar char="l"/>
              <a:defRPr/>
            </a:pPr>
            <a:r>
              <a:rPr lang="en-US" sz="2000" kern="0" dirty="0">
                <a:latin typeface="+mn-lt"/>
              </a:rPr>
              <a:t>OBJECT_ID: is the system function that returns ID of the specified object.</a:t>
            </a: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lstStyle/>
          <a:p>
            <a:pPr eaLnBrk="1" hangingPunct="1"/>
            <a:r>
              <a:rPr lang="en-US" sz="3600" smtClean="0"/>
              <a:t>Viewing Definitions </a:t>
            </a:r>
            <a:br>
              <a:rPr lang="en-US" sz="3600" smtClean="0"/>
            </a:br>
            <a:r>
              <a:rPr lang="en-US" sz="3600" smtClean="0"/>
              <a:t>Using “sys.sql_modules”</a:t>
            </a:r>
            <a:endParaRPr lang="en-US" smtClean="0"/>
          </a:p>
        </p:txBody>
      </p:sp>
      <p:sp>
        <p:nvSpPr>
          <p:cNvPr id="4" name="Rectangle 3"/>
          <p:cNvSpPr txBox="1">
            <a:spLocks noChangeArrowheads="1"/>
          </p:cNvSpPr>
          <p:nvPr/>
        </p:nvSpPr>
        <p:spPr bwMode="auto">
          <a:xfrm>
            <a:off x="685800" y="1600200"/>
            <a:ext cx="7924800" cy="4648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800" kern="0" dirty="0">
                <a:latin typeface="+mn-lt"/>
              </a:rPr>
              <a:t>Example: </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SELECT definition FROM </a:t>
            </a:r>
            <a:r>
              <a:rPr lang="en-US" sz="2000" dirty="0" err="1">
                <a:solidFill>
                  <a:schemeClr val="accent3">
                    <a:lumMod val="75000"/>
                  </a:schemeClr>
                </a:solidFill>
                <a:latin typeface="Courier New" pitchFamily="49" charset="0"/>
                <a:cs typeface="Courier New" pitchFamily="49" charset="0"/>
              </a:rPr>
              <a:t>sys.sql_modules</a:t>
            </a:r>
            <a:r>
              <a:rPr lang="en-US" sz="2000" dirty="0">
                <a:solidFill>
                  <a:schemeClr val="accent3">
                    <a:lumMod val="75000"/>
                  </a:schemeClr>
                </a:solidFill>
                <a:latin typeface="Courier New" pitchFamily="49" charset="0"/>
                <a:cs typeface="Courier New" pitchFamily="49" charset="0"/>
              </a:rPr>
              <a:t> WHERE </a:t>
            </a:r>
            <a:r>
              <a:rPr lang="en-US" sz="2000" dirty="0" err="1">
                <a:solidFill>
                  <a:schemeClr val="accent3">
                    <a:lumMod val="75000"/>
                  </a:schemeClr>
                </a:solidFill>
                <a:latin typeface="Courier New" pitchFamily="49" charset="0"/>
                <a:cs typeface="Courier New" pitchFamily="49" charset="0"/>
              </a:rPr>
              <a:t>object_id</a:t>
            </a:r>
            <a:r>
              <a:rPr lang="en-US" sz="2000" dirty="0">
                <a:solidFill>
                  <a:schemeClr val="accent3">
                    <a:lumMod val="75000"/>
                  </a:schemeClr>
                </a:solidFill>
                <a:latin typeface="Courier New" pitchFamily="49" charset="0"/>
                <a:cs typeface="Courier New" pitchFamily="49" charset="0"/>
              </a:rPr>
              <a:t> = OBJECT_ID (‘</a:t>
            </a:r>
            <a:r>
              <a:rPr lang="en-US" sz="2000" dirty="0" err="1">
                <a:solidFill>
                  <a:schemeClr val="accent3">
                    <a:lumMod val="75000"/>
                  </a:schemeClr>
                </a:solidFill>
                <a:latin typeface="Courier New" pitchFamily="49" charset="0"/>
                <a:cs typeface="Courier New" pitchFamily="49" charset="0"/>
              </a:rPr>
              <a:t>Display_Customers</a:t>
            </a:r>
            <a:r>
              <a:rPr lang="en-US" sz="2000" dirty="0">
                <a:solidFill>
                  <a:schemeClr val="accent3">
                    <a:lumMod val="75000"/>
                  </a:schemeClr>
                </a:solidFill>
                <a:latin typeface="Courier New" pitchFamily="49" charset="0"/>
                <a:cs typeface="Courier New" pitchFamily="49" charset="0"/>
              </a:rPr>
              <a:t>’)</a:t>
            </a:r>
          </a:p>
          <a:p>
            <a:pPr marL="342900" indent="-342900" algn="just">
              <a:spcBef>
                <a:spcPts val="1700"/>
              </a:spcBef>
              <a:buClr>
                <a:schemeClr val="accent2"/>
              </a:buClr>
              <a:buSzPct val="70000"/>
              <a:buFont typeface="Wingdings" pitchFamily="2" charset="2"/>
              <a:buNone/>
              <a:defRPr/>
            </a:pPr>
            <a:r>
              <a:rPr lang="en-US" sz="2800" kern="0" dirty="0">
                <a:latin typeface="+mn-lt"/>
              </a:rPr>
              <a:t>where,</a:t>
            </a:r>
          </a:p>
          <a:p>
            <a:pPr marL="692150" lvl="1" indent="-347663" algn="just">
              <a:spcBef>
                <a:spcPts val="1700"/>
              </a:spcBef>
              <a:buClr>
                <a:schemeClr val="accent1"/>
              </a:buClr>
              <a:buSzPct val="70000"/>
              <a:buFont typeface="Wingdings" pitchFamily="2" charset="2"/>
              <a:buChar char="l"/>
              <a:defRPr/>
            </a:pPr>
            <a:r>
              <a:rPr lang="en-US" sz="2400" kern="0" dirty="0">
                <a:latin typeface="+mn-lt"/>
              </a:rPr>
              <a:t>definition: is the column in the </a:t>
            </a:r>
            <a:r>
              <a:rPr lang="en-US" sz="2400" i="1" kern="0" dirty="0" err="1">
                <a:latin typeface="+mn-lt"/>
              </a:rPr>
              <a:t>sys.sql_modules</a:t>
            </a:r>
            <a:r>
              <a:rPr lang="en-US" sz="2400" kern="0" dirty="0">
                <a:latin typeface="+mn-lt"/>
              </a:rPr>
              <a:t> system view that display the definition of the specified object.</a:t>
            </a: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p:txBody>
          <a:bodyPr/>
          <a:lstStyle/>
          <a:p>
            <a:pPr eaLnBrk="1" hangingPunct="1"/>
            <a:r>
              <a:rPr lang="en-US" smtClean="0"/>
              <a:t>Viewing Dependencies</a:t>
            </a:r>
          </a:p>
        </p:txBody>
      </p:sp>
      <p:sp>
        <p:nvSpPr>
          <p:cNvPr id="4" name="Rectangle 3"/>
          <p:cNvSpPr txBox="1">
            <a:spLocks noChangeArrowheads="1"/>
          </p:cNvSpPr>
          <p:nvPr/>
        </p:nvSpPr>
        <p:spPr bwMode="auto">
          <a:xfrm>
            <a:off x="914400" y="1600200"/>
            <a:ext cx="7620000" cy="4648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800" kern="0" dirty="0">
                <a:latin typeface="+mn-lt"/>
              </a:rPr>
              <a:t>In SQL Server 2005, the dependencies of a stored procedure can be viewed using the </a:t>
            </a:r>
            <a:r>
              <a:rPr lang="en-US" sz="2800" kern="0" dirty="0" err="1">
                <a:latin typeface="+mn-lt"/>
              </a:rPr>
              <a:t>sp_depends</a:t>
            </a:r>
            <a:r>
              <a:rPr lang="en-US" sz="2800" kern="0" dirty="0">
                <a:latin typeface="+mn-lt"/>
              </a:rPr>
              <a:t> system stored procedure. </a:t>
            </a:r>
          </a:p>
          <a:p>
            <a:pPr marL="342900" indent="-342900" algn="just">
              <a:spcBef>
                <a:spcPts val="1700"/>
              </a:spcBef>
              <a:buClr>
                <a:schemeClr val="accent2"/>
              </a:buClr>
              <a:buSzPct val="70000"/>
              <a:buFont typeface="Wingdings" pitchFamily="2" charset="2"/>
              <a:buChar char="v"/>
              <a:defRPr/>
            </a:pPr>
            <a:r>
              <a:rPr lang="en-US" sz="2800" kern="0" dirty="0">
                <a:latin typeface="+mn-lt"/>
              </a:rPr>
              <a:t>Syntax: </a:t>
            </a:r>
          </a:p>
          <a:p>
            <a:pPr marL="438912" lvl="1" indent="-320040" algn="l">
              <a:lnSpc>
                <a:spcPct val="80000"/>
              </a:lnSpc>
              <a:spcBef>
                <a:spcPts val="1700"/>
              </a:spcBef>
              <a:buClr>
                <a:schemeClr val="accent1"/>
              </a:buClr>
              <a:buSzPct val="80000"/>
              <a:buFont typeface="Wingdings" pitchFamily="2" charset="2"/>
              <a:buNone/>
              <a:defRPr/>
            </a:pPr>
            <a:r>
              <a:rPr lang="en-US" sz="2000" dirty="0" err="1">
                <a:solidFill>
                  <a:schemeClr val="accent3">
                    <a:lumMod val="75000"/>
                  </a:schemeClr>
                </a:solidFill>
                <a:latin typeface="Courier New" pitchFamily="49" charset="0"/>
                <a:cs typeface="Courier New" pitchFamily="49" charset="0"/>
              </a:rPr>
              <a:t>sp_depends</a:t>
            </a:r>
            <a:r>
              <a:rPr lang="en-US" sz="2000" dirty="0">
                <a:solidFill>
                  <a:schemeClr val="accent3">
                    <a:lumMod val="75000"/>
                  </a:schemeClr>
                </a:solidFill>
                <a:latin typeface="Courier New" pitchFamily="49" charset="0"/>
                <a:cs typeface="Courier New" pitchFamily="49" charset="0"/>
              </a:rPr>
              <a:t> ‘&lt;</a:t>
            </a:r>
            <a:r>
              <a:rPr lang="en-US" sz="2000" dirty="0" err="1">
                <a:solidFill>
                  <a:schemeClr val="accent3">
                    <a:lumMod val="75000"/>
                  </a:schemeClr>
                </a:solidFill>
                <a:latin typeface="Courier New" pitchFamily="49" charset="0"/>
                <a:cs typeface="Courier New" pitchFamily="49" charset="0"/>
              </a:rPr>
              <a:t>procedure_name</a:t>
            </a:r>
            <a:r>
              <a:rPr lang="en-US" sz="2000" dirty="0">
                <a:solidFill>
                  <a:schemeClr val="accent3">
                    <a:lumMod val="75000"/>
                  </a:schemeClr>
                </a:solidFill>
                <a:latin typeface="Courier New" pitchFamily="49" charset="0"/>
                <a:cs typeface="Courier New" pitchFamily="49" charset="0"/>
              </a:rPr>
              <a:t>&gt;’</a:t>
            </a:r>
          </a:p>
          <a:p>
            <a:pPr marL="342900" indent="-342900" algn="just">
              <a:spcBef>
                <a:spcPts val="1700"/>
              </a:spcBef>
              <a:buClr>
                <a:schemeClr val="accent2"/>
              </a:buClr>
              <a:buSzPct val="70000"/>
              <a:buFont typeface="Wingdings" pitchFamily="2" charset="2"/>
              <a:buChar char="v"/>
              <a:defRPr/>
            </a:pPr>
            <a:r>
              <a:rPr lang="en-US" sz="2800" kern="0" dirty="0">
                <a:latin typeface="+mn-lt"/>
              </a:rPr>
              <a:t>Example: </a:t>
            </a:r>
          </a:p>
          <a:p>
            <a:pPr marL="438912" lvl="1" indent="-320040" algn="l">
              <a:lnSpc>
                <a:spcPct val="80000"/>
              </a:lnSpc>
              <a:spcBef>
                <a:spcPts val="1700"/>
              </a:spcBef>
              <a:buClr>
                <a:schemeClr val="accent1"/>
              </a:buClr>
              <a:buSzPct val="80000"/>
              <a:buFont typeface="Wingdings" pitchFamily="2" charset="2"/>
              <a:buNone/>
              <a:defRPr/>
            </a:pPr>
            <a:r>
              <a:rPr lang="en-US" sz="2000" dirty="0" err="1">
                <a:solidFill>
                  <a:schemeClr val="accent3">
                    <a:lumMod val="75000"/>
                  </a:schemeClr>
                </a:solidFill>
                <a:latin typeface="Courier New" pitchFamily="49" charset="0"/>
                <a:cs typeface="Courier New" pitchFamily="49" charset="0"/>
              </a:rPr>
              <a:t>sp_depends</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Display_Customers</a:t>
            </a:r>
            <a:r>
              <a:rPr lang="en-US" sz="2000" dirty="0">
                <a:solidFill>
                  <a:schemeClr val="accent3">
                    <a:lumMod val="75000"/>
                  </a:schemeClr>
                </a:solidFill>
                <a:latin typeface="Courier New" pitchFamily="49" charset="0"/>
                <a:cs typeface="Courier New" pitchFamily="49" charset="0"/>
              </a:rPr>
              <a:t>’</a:t>
            </a: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a:p>
            <a:pPr marL="342900" indent="-342900" algn="just">
              <a:spcBef>
                <a:spcPts val="1700"/>
              </a:spcBef>
              <a:buClr>
                <a:schemeClr val="accent2"/>
              </a:buClr>
              <a:buSzPct val="70000"/>
              <a:buFont typeface="Wingdings" pitchFamily="2" charset="2"/>
              <a:buChar char="v"/>
              <a:defRPr/>
            </a:pPr>
            <a:endParaRPr lang="en-US" sz="2800" kern="0"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pPr eaLnBrk="1" hangingPunct="1"/>
            <a:r>
              <a:rPr lang="en-US" sz="3600" smtClean="0"/>
              <a:t>Modifying and </a:t>
            </a:r>
            <a:br>
              <a:rPr lang="en-US" sz="3600" smtClean="0"/>
            </a:br>
            <a:r>
              <a:rPr lang="en-US" sz="3600" smtClean="0"/>
              <a:t>Dropping Stored Procedures</a:t>
            </a:r>
            <a:endParaRPr lang="en-US" smtClean="0"/>
          </a:p>
        </p:txBody>
      </p:sp>
      <p:sp>
        <p:nvSpPr>
          <p:cNvPr id="4"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400" kern="0">
                <a:latin typeface="+mn-lt"/>
              </a:rPr>
              <a:t>A stored procedure can be modified to change the procedure name as well as the procedure definition. You can change the procedure statements or parameters by either re-creating the stored procedure or by altering the existing procedure.</a:t>
            </a:r>
          </a:p>
          <a:p>
            <a:pPr marL="342900" indent="-342900" algn="just">
              <a:spcBef>
                <a:spcPts val="1700"/>
              </a:spcBef>
              <a:buClr>
                <a:schemeClr val="accent2"/>
              </a:buClr>
              <a:buSzPct val="70000"/>
              <a:buFont typeface="Wingdings" pitchFamily="2" charset="2"/>
              <a:buChar char="v"/>
              <a:defRPr/>
            </a:pPr>
            <a:r>
              <a:rPr lang="en-US" sz="2400" kern="0">
                <a:latin typeface="+mn-lt"/>
              </a:rPr>
              <a:t>To modify or rename a procedure, you must either own the procedure or have the required permissions to carry out the modifications.</a:t>
            </a:r>
          </a:p>
          <a:p>
            <a:pPr marL="342900" indent="-342900" algn="just">
              <a:spcBef>
                <a:spcPts val="1700"/>
              </a:spcBef>
              <a:buClr>
                <a:schemeClr val="accent2"/>
              </a:buClr>
              <a:buSzPct val="70000"/>
              <a:buFont typeface="Wingdings" pitchFamily="2" charset="2"/>
              <a:buChar char="v"/>
              <a:defRPr/>
            </a:pPr>
            <a:r>
              <a:rPr lang="en-US" sz="2400" kern="0">
                <a:latin typeface="+mn-lt"/>
              </a:rPr>
              <a:t>The database owner can modify or rename all procedures.</a:t>
            </a:r>
          </a:p>
          <a:p>
            <a:pPr marL="342900" indent="-342900" algn="just">
              <a:spcBef>
                <a:spcPts val="1700"/>
              </a:spcBef>
              <a:buClr>
                <a:schemeClr val="accent2"/>
              </a:buClr>
              <a:buSzPct val="70000"/>
              <a:buFont typeface="Wingdings" pitchFamily="2" charset="2"/>
              <a:buNone/>
              <a:defRPr/>
            </a:pPr>
            <a:endParaRPr lang="en-US" sz="2400" kern="0">
              <a:latin typeface="+mn-lt"/>
            </a:endParaRPr>
          </a:p>
          <a:p>
            <a:pPr marL="342900" indent="-342900" algn="just">
              <a:spcBef>
                <a:spcPts val="1700"/>
              </a:spcBef>
              <a:buClr>
                <a:schemeClr val="accent2"/>
              </a:buClr>
              <a:buSzPct val="70000"/>
              <a:buFont typeface="Wingdings" pitchFamily="2" charset="2"/>
              <a:buChar char="v"/>
              <a:defRPr/>
            </a:pPr>
            <a:endParaRPr lang="en-US" sz="2400" kern="0">
              <a:latin typeface="+mn-lt"/>
            </a:endParaRPr>
          </a:p>
          <a:p>
            <a:pPr marL="342900" indent="-342900" algn="just">
              <a:spcBef>
                <a:spcPts val="1700"/>
              </a:spcBef>
              <a:buClr>
                <a:schemeClr val="accent2"/>
              </a:buClr>
              <a:buSzPct val="70000"/>
              <a:buFont typeface="Wingdings" pitchFamily="2" charset="2"/>
              <a:buChar char="v"/>
              <a:defRPr/>
            </a:pPr>
            <a:endParaRPr lang="en-US" sz="2400" kern="0">
              <a:latin typeface="+mn-lt"/>
            </a:endParaRPr>
          </a:p>
          <a:p>
            <a:pPr marL="342900" indent="-342900" algn="just">
              <a:spcBef>
                <a:spcPts val="1700"/>
              </a:spcBef>
              <a:buClr>
                <a:schemeClr val="accent2"/>
              </a:buClr>
              <a:buSzPct val="70000"/>
              <a:buFont typeface="Wingdings" pitchFamily="2" charset="2"/>
              <a:buChar char="v"/>
              <a:defRPr/>
            </a:pPr>
            <a:endParaRPr lang="en-US" sz="2400" kern="0">
              <a:latin typeface="+mn-lt"/>
            </a:endParaRPr>
          </a:p>
          <a:p>
            <a:pPr marL="342900" indent="-342900" algn="just">
              <a:spcBef>
                <a:spcPts val="1700"/>
              </a:spcBef>
              <a:buClr>
                <a:schemeClr val="accent2"/>
              </a:buClr>
              <a:buSzPct val="70000"/>
              <a:buFont typeface="Wingdings" pitchFamily="2" charset="2"/>
              <a:buChar char="v"/>
              <a:defRPr/>
            </a:pPr>
            <a:endParaRPr lang="en-US" sz="2400" kern="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pPr eaLnBrk="1" hangingPunct="1"/>
            <a:r>
              <a:rPr lang="en-US" sz="3600" smtClean="0"/>
              <a:t>Modifying Stored Procedures</a:t>
            </a:r>
            <a:endParaRPr lang="en-US" smtClean="0"/>
          </a:p>
        </p:txBody>
      </p:sp>
      <p:sp>
        <p:nvSpPr>
          <p:cNvPr id="4"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1800" kern="0" dirty="0">
                <a:latin typeface="+mn-lt"/>
              </a:rPr>
              <a:t>Syntax:</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ALTER PROCEDURE &lt;</a:t>
            </a:r>
            <a:r>
              <a:rPr lang="en-US" sz="2000" dirty="0" err="1">
                <a:solidFill>
                  <a:schemeClr val="accent3">
                    <a:lumMod val="75000"/>
                  </a:schemeClr>
                </a:solidFill>
                <a:latin typeface="Courier New" pitchFamily="49" charset="0"/>
                <a:cs typeface="Courier New" pitchFamily="49" charset="0"/>
              </a:rPr>
              <a:t>procedure_name</a:t>
            </a:r>
            <a:r>
              <a:rPr lang="en-US" sz="2000" dirty="0">
                <a:solidFill>
                  <a:schemeClr val="accent3">
                    <a:lumMod val="75000"/>
                  </a:schemeClr>
                </a:solidFill>
                <a:latin typeface="Courier New" pitchFamily="49" charset="0"/>
                <a:cs typeface="Courier New" pitchFamily="49" charset="0"/>
              </a:rPr>
              <a:t>&gt;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@parameter &lt;</a:t>
            </a:r>
            <a:r>
              <a:rPr lang="en-US" sz="2000" dirty="0" err="1">
                <a:solidFill>
                  <a:schemeClr val="accent3">
                    <a:lumMod val="75000"/>
                  </a:schemeClr>
                </a:solidFill>
                <a:latin typeface="Courier New" pitchFamily="49" charset="0"/>
                <a:cs typeface="Courier New" pitchFamily="49" charset="0"/>
              </a:rPr>
              <a:t>data_type</a:t>
            </a:r>
            <a:r>
              <a:rPr lang="en-US" sz="2000" dirty="0">
                <a:solidFill>
                  <a:schemeClr val="accent3">
                    <a:lumMod val="75000"/>
                  </a:schemeClr>
                </a:solidFill>
                <a:latin typeface="Courier New" pitchFamily="49" charset="0"/>
                <a:cs typeface="Courier New" pitchFamily="49" charset="0"/>
              </a:rPr>
              <a:t>&gt; [OUTPUT][WITH { ENCRYPTION|RECOMPILE }]</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AS &lt;</a:t>
            </a:r>
            <a:r>
              <a:rPr lang="en-US" sz="2000" dirty="0" err="1">
                <a:solidFill>
                  <a:schemeClr val="accent3">
                    <a:lumMod val="75000"/>
                  </a:schemeClr>
                </a:solidFill>
                <a:latin typeface="Courier New" pitchFamily="49" charset="0"/>
                <a:cs typeface="Courier New" pitchFamily="49" charset="0"/>
              </a:rPr>
              <a:t>sql_statement</a:t>
            </a:r>
            <a:r>
              <a:rPr lang="en-US" sz="2000" dirty="0">
                <a:solidFill>
                  <a:schemeClr val="accent3">
                    <a:lumMod val="75000"/>
                  </a:schemeClr>
                </a:solidFill>
                <a:latin typeface="Courier New" pitchFamily="49" charset="0"/>
                <a:cs typeface="Courier New" pitchFamily="49" charset="0"/>
              </a:rPr>
              <a:t>&gt;</a:t>
            </a:r>
          </a:p>
          <a:p>
            <a:pPr marL="342900" indent="-342900" algn="just">
              <a:lnSpc>
                <a:spcPct val="80000"/>
              </a:lnSpc>
              <a:spcBef>
                <a:spcPts val="1700"/>
              </a:spcBef>
              <a:buClr>
                <a:schemeClr val="accent2"/>
              </a:buClr>
              <a:buSzPct val="70000"/>
              <a:buFont typeface="Wingdings" pitchFamily="2" charset="2"/>
              <a:buNone/>
              <a:defRPr/>
            </a:pPr>
            <a:r>
              <a:rPr lang="en-US" sz="1800" kern="0" dirty="0">
                <a:latin typeface="+mn-lt"/>
              </a:rPr>
              <a:t>where</a:t>
            </a:r>
          </a:p>
          <a:p>
            <a:pPr marL="692150" lvl="1" indent="-347663" algn="just">
              <a:lnSpc>
                <a:spcPct val="80000"/>
              </a:lnSpc>
              <a:spcBef>
                <a:spcPts val="1700"/>
              </a:spcBef>
              <a:buClr>
                <a:schemeClr val="accent1"/>
              </a:buClr>
              <a:buSzPct val="70000"/>
              <a:buFont typeface="Wingdings" pitchFamily="2" charset="2"/>
              <a:buChar char="l"/>
              <a:defRPr/>
            </a:pPr>
            <a:r>
              <a:rPr lang="en-US" sz="1600" kern="0" dirty="0">
                <a:latin typeface="+mn-lt"/>
              </a:rPr>
              <a:t>RECOMPILE: indicates that the procedure is compiled at run time.</a:t>
            </a:r>
          </a:p>
          <a:p>
            <a:pPr marL="342900" indent="-342900" algn="just">
              <a:lnSpc>
                <a:spcPct val="80000"/>
              </a:lnSpc>
              <a:spcBef>
                <a:spcPts val="1700"/>
              </a:spcBef>
              <a:buClr>
                <a:schemeClr val="accent2"/>
              </a:buClr>
              <a:buSzPct val="70000"/>
              <a:buFont typeface="Wingdings" pitchFamily="2" charset="2"/>
              <a:buChar char="v"/>
              <a:defRPr/>
            </a:pPr>
            <a:r>
              <a:rPr lang="en-US" sz="1800" kern="0" dirty="0">
                <a:latin typeface="+mn-lt"/>
              </a:rPr>
              <a:t>Example: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ALTER PROCEDURE </a:t>
            </a:r>
            <a:r>
              <a:rPr lang="en-US" sz="2000" dirty="0" err="1">
                <a:solidFill>
                  <a:schemeClr val="accent3">
                    <a:lumMod val="75000"/>
                  </a:schemeClr>
                </a:solidFill>
                <a:latin typeface="Courier New" pitchFamily="49" charset="0"/>
                <a:cs typeface="Courier New" pitchFamily="49" charset="0"/>
              </a:rPr>
              <a:t>Display_Customers</a:t>
            </a:r>
            <a:r>
              <a:rPr lang="en-US" sz="2000" dirty="0">
                <a:solidFill>
                  <a:schemeClr val="accent3">
                    <a:lumMod val="75000"/>
                  </a:schemeClr>
                </a:solidFill>
                <a:latin typeface="Courier New" pitchFamily="49" charset="0"/>
                <a:cs typeface="Courier New" pitchFamily="49" charset="0"/>
              </a:rPr>
              <a:t> AS</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SELECT </a:t>
            </a:r>
            <a:r>
              <a:rPr lang="en-US" sz="2000" dirty="0" err="1">
                <a:solidFill>
                  <a:schemeClr val="accent3">
                    <a:lumMod val="75000"/>
                  </a:schemeClr>
                </a:solidFill>
                <a:latin typeface="Courier New" pitchFamily="49" charset="0"/>
                <a:cs typeface="Courier New" pitchFamily="49" charset="0"/>
              </a:rPr>
              <a:t>CustID</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AccNo</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AccName</a:t>
            </a:r>
            <a:r>
              <a:rPr lang="en-US" sz="2000" dirty="0">
                <a:solidFill>
                  <a:schemeClr val="accent3">
                    <a:lumMod val="75000"/>
                  </a:schemeClr>
                </a:solidFill>
                <a:latin typeface="Courier New" pitchFamily="49" charset="0"/>
                <a:cs typeface="Courier New" pitchFamily="49" charset="0"/>
              </a:rPr>
              <a:t>, City, State, Country </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FROM </a:t>
            </a:r>
            <a:r>
              <a:rPr lang="en-US" sz="2000" dirty="0" err="1">
                <a:solidFill>
                  <a:schemeClr val="accent3">
                    <a:lumMod val="75000"/>
                  </a:schemeClr>
                </a:solidFill>
                <a:latin typeface="Courier New" pitchFamily="49" charset="0"/>
                <a:cs typeface="Courier New" pitchFamily="49" charset="0"/>
              </a:rPr>
              <a:t>Customer_Details</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WHERE City=‘New York’</a:t>
            </a:r>
          </a:p>
          <a:p>
            <a:pPr marL="342900" indent="-342900" algn="just">
              <a:lnSpc>
                <a:spcPct val="80000"/>
              </a:lnSpc>
              <a:spcBef>
                <a:spcPts val="1700"/>
              </a:spcBef>
              <a:buClr>
                <a:schemeClr val="accent2"/>
              </a:buClr>
              <a:buSzPct val="70000"/>
              <a:buFont typeface="Wingdings" pitchFamily="2" charset="2"/>
              <a:buNone/>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1800" kern="0"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lstStyle/>
          <a:p>
            <a:pPr eaLnBrk="1" hangingPunct="1"/>
            <a:r>
              <a:rPr lang="en-US" smtClean="0"/>
              <a:t>Guidelines</a:t>
            </a:r>
          </a:p>
        </p:txBody>
      </p:sp>
      <p:sp>
        <p:nvSpPr>
          <p:cNvPr id="4"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When a stored procedure is created using options such as the WITH ENCRYPTION option, these options should be also be included in the ALTER PROCEDURE statement.</a:t>
            </a:r>
          </a:p>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The ALTER PROCEDURE statement alters a single procedure. When a stored procedure calls other stored procedures, the nested stored procedures are not affected by altering the calling procedure.</a:t>
            </a:r>
          </a:p>
          <a:p>
            <a:pPr marL="342900" indent="-342900" algn="just">
              <a:lnSpc>
                <a:spcPct val="80000"/>
              </a:lnSpc>
              <a:spcBef>
                <a:spcPts val="1700"/>
              </a:spcBef>
              <a:buClr>
                <a:schemeClr val="accent2"/>
              </a:buClr>
              <a:buSzPct val="70000"/>
              <a:buFont typeface="Wingdings" pitchFamily="2" charset="2"/>
              <a:buChar char="v"/>
              <a:defRPr/>
            </a:pPr>
            <a:r>
              <a:rPr lang="en-US" sz="2400" kern="0">
                <a:latin typeface="+mn-lt"/>
              </a:rPr>
              <a:t>The creators of the stored procedure, members of the </a:t>
            </a:r>
            <a:r>
              <a:rPr lang="en-US" sz="2400" i="1" kern="0">
                <a:latin typeface="+mn-lt"/>
              </a:rPr>
              <a:t>sysadmin</a:t>
            </a:r>
            <a:r>
              <a:rPr lang="en-US" sz="2400" kern="0">
                <a:latin typeface="+mn-lt"/>
              </a:rPr>
              <a:t> server role and members of the </a:t>
            </a:r>
            <a:r>
              <a:rPr lang="en-US" sz="2400" i="1" kern="0">
                <a:latin typeface="+mn-lt"/>
              </a:rPr>
              <a:t>db_owner</a:t>
            </a:r>
            <a:r>
              <a:rPr lang="en-US" sz="2400" kern="0">
                <a:latin typeface="+mn-lt"/>
              </a:rPr>
              <a:t> and </a:t>
            </a:r>
            <a:r>
              <a:rPr lang="en-US" sz="2400" i="1" kern="0">
                <a:latin typeface="+mn-lt"/>
              </a:rPr>
              <a:t>db_ddladmin</a:t>
            </a:r>
            <a:r>
              <a:rPr lang="en-US" sz="2400" kern="0">
                <a:latin typeface="+mn-lt"/>
              </a:rPr>
              <a:t> fixed database roles have the permission to execute the ALTER PROCEDURE statement.</a:t>
            </a:r>
          </a:p>
          <a:p>
            <a:pPr marL="342900" indent="-342900" algn="just">
              <a:lnSpc>
                <a:spcPct val="80000"/>
              </a:lnSpc>
              <a:spcBef>
                <a:spcPts val="1700"/>
              </a:spcBef>
              <a:buClr>
                <a:schemeClr val="accent2"/>
              </a:buClr>
              <a:buSzPct val="70000"/>
              <a:buFont typeface="Wingdings" pitchFamily="2" charset="2"/>
              <a:buNone/>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p:txBody>
          <a:bodyPr/>
          <a:lstStyle/>
          <a:p>
            <a:pPr eaLnBrk="1" hangingPunct="1"/>
            <a:r>
              <a:rPr lang="en-US" smtClean="0"/>
              <a:t>Dropping Stored Procedures</a:t>
            </a:r>
          </a:p>
        </p:txBody>
      </p:sp>
      <p:sp>
        <p:nvSpPr>
          <p:cNvPr id="4"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spcBef>
                <a:spcPts val="1700"/>
              </a:spcBef>
              <a:buClr>
                <a:schemeClr val="accent2"/>
              </a:buClr>
              <a:buSzPct val="70000"/>
              <a:buFont typeface="Wingdings" pitchFamily="2" charset="2"/>
              <a:buChar char="v"/>
              <a:defRPr/>
            </a:pPr>
            <a:r>
              <a:rPr lang="en-US" sz="2400" kern="0" dirty="0">
                <a:latin typeface="+mn-lt"/>
              </a:rPr>
              <a:t>Stored procedures can be dropped if they are no longer needed. If another stored procedure calls a deleted procedure, an error message is displayed.</a:t>
            </a:r>
          </a:p>
          <a:p>
            <a:pPr marL="342900" indent="-342900" algn="just">
              <a:spcBef>
                <a:spcPts val="1700"/>
              </a:spcBef>
              <a:buClr>
                <a:schemeClr val="accent2"/>
              </a:buClr>
              <a:buSzPct val="70000"/>
              <a:buFont typeface="Wingdings" pitchFamily="2" charset="2"/>
              <a:buChar char="v"/>
              <a:defRPr/>
            </a:pPr>
            <a:r>
              <a:rPr lang="en-US" sz="2400" kern="0" dirty="0">
                <a:latin typeface="+mn-lt"/>
              </a:rPr>
              <a:t>Before dropping a stored procedure, execute the </a:t>
            </a:r>
            <a:r>
              <a:rPr lang="en-US" sz="2400" kern="0" dirty="0" err="1">
                <a:latin typeface="+mn-lt"/>
              </a:rPr>
              <a:t>sp_depends</a:t>
            </a:r>
            <a:r>
              <a:rPr lang="en-US" sz="2400" kern="0" dirty="0">
                <a:latin typeface="+mn-lt"/>
              </a:rPr>
              <a:t> system stored procedure to determine which objects depend on the procedure.</a:t>
            </a:r>
          </a:p>
          <a:p>
            <a:pPr marL="342900" indent="-342900" algn="just">
              <a:spcBef>
                <a:spcPts val="1700"/>
              </a:spcBef>
              <a:buClr>
                <a:schemeClr val="accent2"/>
              </a:buClr>
              <a:buSzPct val="70000"/>
              <a:buFont typeface="Wingdings" pitchFamily="2" charset="2"/>
              <a:buChar char="v"/>
              <a:defRPr/>
            </a:pPr>
            <a:r>
              <a:rPr lang="en-US" sz="2400" kern="0" dirty="0">
                <a:latin typeface="+mn-lt"/>
              </a:rPr>
              <a:t>A procedure is dropped using the DROP PROCEDURE  statement.</a:t>
            </a:r>
          </a:p>
          <a:p>
            <a:pPr marL="342900" indent="-342900" algn="just">
              <a:spcBef>
                <a:spcPts val="1700"/>
              </a:spcBef>
              <a:buClr>
                <a:schemeClr val="accent2"/>
              </a:buClr>
              <a:buSzPct val="70000"/>
              <a:buFont typeface="Wingdings" pitchFamily="2" charset="2"/>
              <a:buChar char="v"/>
              <a:defRPr/>
            </a:pPr>
            <a:r>
              <a:rPr lang="en-US" sz="2400" kern="0" dirty="0">
                <a:latin typeface="+mn-lt"/>
              </a:rPr>
              <a:t>Syntax: </a:t>
            </a:r>
            <a:r>
              <a:rPr lang="en-US" sz="2000" dirty="0">
                <a:solidFill>
                  <a:schemeClr val="accent3">
                    <a:lumMod val="75000"/>
                  </a:schemeClr>
                </a:solidFill>
                <a:latin typeface="Courier New" pitchFamily="49" charset="0"/>
                <a:cs typeface="Courier New" pitchFamily="49" charset="0"/>
              </a:rPr>
              <a:t>DROP PROCEDURE &lt;</a:t>
            </a:r>
            <a:r>
              <a:rPr lang="en-US" sz="2000" dirty="0" err="1">
                <a:solidFill>
                  <a:schemeClr val="accent3">
                    <a:lumMod val="75000"/>
                  </a:schemeClr>
                </a:solidFill>
                <a:latin typeface="Courier New" pitchFamily="49" charset="0"/>
                <a:cs typeface="Courier New" pitchFamily="49" charset="0"/>
              </a:rPr>
              <a:t>procedure_name</a:t>
            </a:r>
            <a:r>
              <a:rPr lang="en-US" sz="2000" dirty="0">
                <a:solidFill>
                  <a:schemeClr val="accent3">
                    <a:lumMod val="75000"/>
                  </a:schemeClr>
                </a:solidFill>
                <a:latin typeface="Courier New" pitchFamily="49" charset="0"/>
                <a:cs typeface="Courier New" pitchFamily="49" charset="0"/>
              </a:rPr>
              <a:t>&gt;</a:t>
            </a:r>
          </a:p>
          <a:p>
            <a:pPr marL="342900" indent="-342900" algn="just">
              <a:spcBef>
                <a:spcPts val="1700"/>
              </a:spcBef>
              <a:buClr>
                <a:schemeClr val="accent2"/>
              </a:buClr>
              <a:buSzPct val="70000"/>
              <a:buFont typeface="Wingdings" pitchFamily="2" charset="2"/>
              <a:buChar char="v"/>
              <a:defRPr/>
            </a:pPr>
            <a:r>
              <a:rPr lang="en-US" sz="2400" kern="0" dirty="0">
                <a:latin typeface="+mn-lt"/>
              </a:rPr>
              <a:t>Example: </a:t>
            </a:r>
            <a:r>
              <a:rPr lang="en-US" sz="2000" dirty="0">
                <a:solidFill>
                  <a:schemeClr val="accent3">
                    <a:lumMod val="75000"/>
                  </a:schemeClr>
                </a:solidFill>
                <a:latin typeface="Courier New" pitchFamily="49" charset="0"/>
                <a:cs typeface="Courier New" pitchFamily="49" charset="0"/>
              </a:rPr>
              <a:t>DROP PROCEDURE </a:t>
            </a:r>
            <a:r>
              <a:rPr lang="en-US" sz="2000" dirty="0" err="1">
                <a:solidFill>
                  <a:schemeClr val="accent3">
                    <a:lumMod val="75000"/>
                  </a:schemeClr>
                </a:solidFill>
                <a:latin typeface="Courier New" pitchFamily="49" charset="0"/>
                <a:cs typeface="Courier New" pitchFamily="49" charset="0"/>
              </a:rPr>
              <a:t>Display_Customers</a:t>
            </a:r>
            <a:endParaRPr lang="en-US" sz="2000" dirty="0">
              <a:solidFill>
                <a:schemeClr val="accent3">
                  <a:lumMod val="75000"/>
                </a:schemeClr>
              </a:solidFill>
              <a:latin typeface="Courier New" pitchFamily="49" charset="0"/>
              <a:cs typeface="Courier New" pitchFamily="49" charset="0"/>
            </a:endParaRPr>
          </a:p>
          <a:p>
            <a:pPr marL="342900" indent="-342900" algn="just">
              <a:spcBef>
                <a:spcPts val="1700"/>
              </a:spcBef>
              <a:buClr>
                <a:schemeClr val="accent2"/>
              </a:buClr>
              <a:buSzPct val="70000"/>
              <a:buFont typeface="Wingdings" pitchFamily="2" charset="2"/>
              <a:buNone/>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p:txBody>
          <a:bodyPr/>
          <a:lstStyle/>
          <a:p>
            <a:pPr eaLnBrk="1" hangingPunct="1"/>
            <a:r>
              <a:rPr lang="en-US" smtClean="0"/>
              <a:t>Returning Values</a:t>
            </a:r>
          </a:p>
        </p:txBody>
      </p:sp>
      <p:pic>
        <p:nvPicPr>
          <p:cNvPr id="37891" name="Picture 3"/>
          <p:cNvPicPr>
            <a:picLocks noChangeAspect="1" noChangeArrowheads="1"/>
          </p:cNvPicPr>
          <p:nvPr/>
        </p:nvPicPr>
        <p:blipFill>
          <a:blip r:embed="rId2"/>
          <a:srcRect/>
          <a:stretch>
            <a:fillRect/>
          </a:stretch>
        </p:blipFill>
        <p:spPr bwMode="auto">
          <a:xfrm>
            <a:off x="1371600" y="1447800"/>
            <a:ext cx="5867400" cy="4545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lstStyle/>
          <a:p>
            <a:pPr eaLnBrk="1" hangingPunct="1"/>
            <a:r>
              <a:rPr lang="en-US" sz="3600" smtClean="0"/>
              <a:t>“RETURN” Statement</a:t>
            </a:r>
            <a:endParaRPr lang="en-US" smtClean="0"/>
          </a:p>
        </p:txBody>
      </p:sp>
      <p:sp>
        <p:nvSpPr>
          <p:cNvPr id="4" name="Rectangle 3"/>
          <p:cNvSpPr txBox="1">
            <a:spLocks noChangeArrowheads="1"/>
          </p:cNvSpPr>
          <p:nvPr/>
        </p:nvSpPr>
        <p:spPr bwMode="auto">
          <a:xfrm>
            <a:off x="914400" y="1600200"/>
            <a:ext cx="7924800" cy="4648200"/>
          </a:xfrm>
          <a:prstGeom prst="rect">
            <a:avLst/>
          </a:prstGeom>
          <a:noFill/>
          <a:ln w="9525">
            <a:noFill/>
            <a:miter lim="800000"/>
            <a:headEnd/>
            <a:tailEnd/>
          </a:ln>
        </p:spPr>
        <p:txBody>
          <a:bodyPr/>
          <a:lstStyle/>
          <a:p>
            <a:pPr marL="342900" indent="-342900" algn="just">
              <a:lnSpc>
                <a:spcPct val="80000"/>
              </a:lnSpc>
              <a:spcBef>
                <a:spcPts val="1700"/>
              </a:spcBef>
              <a:buClr>
                <a:schemeClr val="accent2"/>
              </a:buClr>
              <a:buSzPct val="70000"/>
              <a:buFont typeface="Wingdings" pitchFamily="2" charset="2"/>
              <a:buChar char="v"/>
              <a:defRPr/>
            </a:pPr>
            <a:r>
              <a:rPr lang="en-US" sz="2000" kern="0" dirty="0">
                <a:latin typeface="+mn-lt"/>
              </a:rPr>
              <a:t>Example: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CREATE PROCEDURE </a:t>
            </a:r>
            <a:r>
              <a:rPr lang="en-US" sz="2000" dirty="0" err="1">
                <a:solidFill>
                  <a:schemeClr val="accent3">
                    <a:lumMod val="75000"/>
                  </a:schemeClr>
                </a:solidFill>
                <a:latin typeface="Courier New" pitchFamily="49" charset="0"/>
                <a:cs typeface="Courier New" pitchFamily="49" charset="0"/>
              </a:rPr>
              <a:t>Cal_Square</a:t>
            </a:r>
            <a:r>
              <a:rPr lang="en-US" sz="2000" dirty="0">
                <a:solidFill>
                  <a:schemeClr val="accent3">
                    <a:lumMod val="75000"/>
                  </a:schemeClr>
                </a:solidFill>
                <a:latin typeface="Courier New" pitchFamily="49" charset="0"/>
                <a:cs typeface="Courier New" pitchFamily="49" charset="0"/>
              </a:rPr>
              <a:t> @num </a:t>
            </a:r>
            <a:r>
              <a:rPr lang="en-US" sz="2000" dirty="0" err="1">
                <a:solidFill>
                  <a:schemeClr val="accent3">
                    <a:lumMod val="75000"/>
                  </a:schemeClr>
                </a:solidFill>
                <a:latin typeface="Courier New" pitchFamily="49" charset="0"/>
                <a:cs typeface="Courier New" pitchFamily="49" charset="0"/>
              </a:rPr>
              <a:t>int</a:t>
            </a:r>
            <a:r>
              <a:rPr lang="en-US" sz="2000" dirty="0">
                <a:solidFill>
                  <a:schemeClr val="accent3">
                    <a:lumMod val="75000"/>
                  </a:schemeClr>
                </a:solidFill>
                <a:latin typeface="Courier New" pitchFamily="49" charset="0"/>
                <a:cs typeface="Courier New" pitchFamily="49" charset="0"/>
              </a:rPr>
              <a:t> = 0 </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AS</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BEGIN</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RETURN (@num * @num);</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END</a:t>
            </a:r>
          </a:p>
          <a:p>
            <a:pPr marL="342900" indent="-342900" algn="just">
              <a:lnSpc>
                <a:spcPct val="80000"/>
              </a:lnSpc>
              <a:spcBef>
                <a:spcPts val="1700"/>
              </a:spcBef>
              <a:buClr>
                <a:schemeClr val="accent2"/>
              </a:buClr>
              <a:buSzPct val="70000"/>
              <a:buFont typeface="Wingdings" pitchFamily="2" charset="2"/>
              <a:buChar char="v"/>
              <a:defRPr/>
            </a:pPr>
            <a:r>
              <a:rPr lang="en-US" sz="2000" kern="0" dirty="0">
                <a:latin typeface="+mn-lt"/>
              </a:rPr>
              <a:t>Executing the stored procedure: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DECLARE @square </a:t>
            </a:r>
            <a:r>
              <a:rPr lang="en-US" sz="2000" dirty="0" err="1">
                <a:solidFill>
                  <a:schemeClr val="accent3">
                    <a:lumMod val="75000"/>
                  </a:schemeClr>
                </a:solidFill>
                <a:latin typeface="Courier New" pitchFamily="49" charset="0"/>
                <a:cs typeface="Courier New" pitchFamily="49" charset="0"/>
              </a:rPr>
              <a:t>int</a:t>
            </a:r>
            <a:r>
              <a:rPr lang="en-US" sz="2000" dirty="0">
                <a:solidFill>
                  <a:schemeClr val="accent3">
                    <a:lumMod val="75000"/>
                  </a:schemeClr>
                </a:solidFill>
                <a:latin typeface="Courier New" pitchFamily="49" charset="0"/>
                <a:cs typeface="Courier New" pitchFamily="49" charset="0"/>
              </a:rPr>
              <a: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EXECUTE @square = </a:t>
            </a:r>
            <a:r>
              <a:rPr lang="en-US" sz="2000" dirty="0" err="1">
                <a:solidFill>
                  <a:schemeClr val="accent3">
                    <a:lumMod val="75000"/>
                  </a:schemeClr>
                </a:solidFill>
                <a:latin typeface="Courier New" pitchFamily="49" charset="0"/>
                <a:cs typeface="Courier New" pitchFamily="49" charset="0"/>
              </a:rPr>
              <a:t>Cal_Square</a:t>
            </a:r>
            <a:r>
              <a:rPr lang="en-US" sz="2000" dirty="0">
                <a:solidFill>
                  <a:schemeClr val="accent3">
                    <a:lumMod val="75000"/>
                  </a:schemeClr>
                </a:solidFill>
                <a:latin typeface="Courier New" pitchFamily="49" charset="0"/>
                <a:cs typeface="Courier New" pitchFamily="49" charset="0"/>
              </a:rPr>
              <a:t> 10;</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PRINT @square;</a:t>
            </a:r>
          </a:p>
          <a:p>
            <a:pPr marL="342900" indent="-342900" algn="just">
              <a:lnSpc>
                <a:spcPct val="8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800" kern="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smtClean="0"/>
              <a:t>Module 7: Introducing stored procedures</a:t>
            </a:r>
          </a:p>
        </p:txBody>
      </p:sp>
      <p:sp>
        <p:nvSpPr>
          <p:cNvPr id="8194" name="Rectangle 3"/>
          <p:cNvSpPr>
            <a:spLocks noGrp="1" noChangeArrowheads="1"/>
          </p:cNvSpPr>
          <p:nvPr>
            <p:ph type="body" idx="1"/>
          </p:nvPr>
        </p:nvSpPr>
        <p:spPr/>
        <p:txBody>
          <a:bodyPr/>
          <a:lstStyle/>
          <a:p>
            <a:pPr eaLnBrk="1" hangingPunct="1">
              <a:buFont typeface="Wingdings" pitchFamily="2" charset="2"/>
              <a:buNone/>
            </a:pPr>
            <a:r>
              <a:rPr lang="en-US" sz="2800" b="1" smtClean="0"/>
              <a:t>Objectives</a:t>
            </a:r>
          </a:p>
          <a:p>
            <a:pPr eaLnBrk="1" hangingPunct="1"/>
            <a:endParaRPr lang="en-US" sz="2800" smtClean="0"/>
          </a:p>
        </p:txBody>
      </p:sp>
      <p:pic>
        <p:nvPicPr>
          <p:cNvPr id="8196" name="Picture 4"/>
          <p:cNvPicPr>
            <a:picLocks noChangeAspect="1" noChangeArrowheads="1"/>
          </p:cNvPicPr>
          <p:nvPr/>
        </p:nvPicPr>
        <p:blipFill>
          <a:blip r:embed="rId3"/>
          <a:srcRect/>
          <a:stretch>
            <a:fillRect/>
          </a:stretch>
        </p:blipFill>
        <p:spPr bwMode="auto">
          <a:xfrm>
            <a:off x="3962400" y="3124200"/>
            <a:ext cx="1438275"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p:cNvSpPr>
            <a:spLocks noGrp="1"/>
          </p:cNvSpPr>
          <p:nvPr>
            <p:ph type="title"/>
          </p:nvPr>
        </p:nvSpPr>
        <p:spPr/>
        <p:txBody>
          <a:bodyPr/>
          <a:lstStyle/>
          <a:p>
            <a:pPr eaLnBrk="1" hangingPunct="1"/>
            <a:r>
              <a:rPr lang="en-US" smtClean="0"/>
              <a:t>Input Parameters</a:t>
            </a:r>
          </a:p>
        </p:txBody>
      </p:sp>
      <p:sp>
        <p:nvSpPr>
          <p:cNvPr id="5"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Example: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CREATE PROCEDURE </a:t>
            </a:r>
            <a:r>
              <a:rPr lang="en-US" sz="2000" dirty="0" err="1">
                <a:solidFill>
                  <a:schemeClr val="accent3">
                    <a:lumMod val="75000"/>
                  </a:schemeClr>
                </a:solidFill>
                <a:latin typeface="Courier New" pitchFamily="49" charset="0"/>
                <a:cs typeface="Courier New" pitchFamily="49" charset="0"/>
              </a:rPr>
              <a:t>StateWise_Customers</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t>
            </a:r>
            <a:r>
              <a:rPr lang="en-US" sz="2000" dirty="0" err="1">
                <a:solidFill>
                  <a:schemeClr val="accent3">
                    <a:lumMod val="75000"/>
                  </a:schemeClr>
                </a:solidFill>
                <a:latin typeface="Courier New" pitchFamily="49" charset="0"/>
                <a:cs typeface="Courier New" pitchFamily="49" charset="0"/>
              </a:rPr>
              <a:t>statename</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varchar</a:t>
            </a:r>
            <a:r>
              <a:rPr lang="en-US" sz="2000" dirty="0">
                <a:solidFill>
                  <a:schemeClr val="accent3">
                    <a:lumMod val="75000"/>
                  </a:schemeClr>
                </a:solidFill>
                <a:latin typeface="Courier New" pitchFamily="49" charset="0"/>
                <a:cs typeface="Courier New" pitchFamily="49" charset="0"/>
              </a:rPr>
              <a:t>(40)</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AS </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SELECT </a:t>
            </a:r>
            <a:r>
              <a:rPr lang="en-US" sz="2000" dirty="0" err="1">
                <a:solidFill>
                  <a:schemeClr val="accent3">
                    <a:lumMod val="75000"/>
                  </a:schemeClr>
                </a:solidFill>
                <a:latin typeface="Courier New" pitchFamily="49" charset="0"/>
                <a:cs typeface="Courier New" pitchFamily="49" charset="0"/>
              </a:rPr>
              <a:t>AccNo</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AccName</a:t>
            </a:r>
            <a:r>
              <a:rPr lang="en-US" sz="2000" dirty="0">
                <a:solidFill>
                  <a:schemeClr val="accent3">
                    <a:lumMod val="75000"/>
                  </a:schemeClr>
                </a:solidFill>
                <a:latin typeface="Courier New" pitchFamily="49" charset="0"/>
                <a:cs typeface="Courier New" pitchFamily="49" charset="0"/>
              </a:rPr>
              <a:t>, City, State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FROM </a:t>
            </a:r>
            <a:r>
              <a:rPr lang="en-US" sz="2000" dirty="0" err="1">
                <a:solidFill>
                  <a:schemeClr val="accent3">
                    <a:lumMod val="75000"/>
                  </a:schemeClr>
                </a:solidFill>
                <a:latin typeface="Courier New" pitchFamily="49" charset="0"/>
                <a:cs typeface="Courier New" pitchFamily="49" charset="0"/>
              </a:rPr>
              <a:t>Customer_Details</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WHERE State= @</a:t>
            </a:r>
            <a:r>
              <a:rPr lang="en-US" sz="2000" dirty="0" err="1">
                <a:solidFill>
                  <a:schemeClr val="accent3">
                    <a:lumMod val="75000"/>
                  </a:schemeClr>
                </a:solidFill>
                <a:latin typeface="Courier New" pitchFamily="49" charset="0"/>
                <a:cs typeface="Courier New" pitchFamily="49" charset="0"/>
              </a:rPr>
              <a:t>statename</a:t>
            </a:r>
            <a:r>
              <a:rPr lang="en-US" sz="2000" dirty="0">
                <a:solidFill>
                  <a:schemeClr val="accent3">
                    <a:lumMod val="75000"/>
                  </a:schemeClr>
                </a:solidFill>
                <a:latin typeface="Courier New" pitchFamily="49" charset="0"/>
                <a:cs typeface="Courier New" pitchFamily="49" charset="0"/>
              </a:rPr>
              <a:t> </a:t>
            </a:r>
          </a:p>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To execute the stored procedure and pass values as input parameters:</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EXECUTE </a:t>
            </a:r>
            <a:r>
              <a:rPr lang="en-US" sz="2000" dirty="0" err="1">
                <a:solidFill>
                  <a:schemeClr val="accent3">
                    <a:lumMod val="75000"/>
                  </a:schemeClr>
                </a:solidFill>
                <a:latin typeface="Courier New" pitchFamily="49" charset="0"/>
                <a:cs typeface="Courier New" pitchFamily="49" charset="0"/>
              </a:rPr>
              <a:t>StateWise_Customers</a:t>
            </a:r>
            <a:r>
              <a:rPr lang="en-US" sz="2000" dirty="0">
                <a:solidFill>
                  <a:schemeClr val="accent3">
                    <a:lumMod val="75000"/>
                  </a:schemeClr>
                </a:solidFill>
                <a:latin typeface="Courier New" pitchFamily="49" charset="0"/>
                <a:cs typeface="Courier New" pitchFamily="49" charset="0"/>
              </a:rPr>
              <a:t> ‘California’</a:t>
            </a: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None/>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pPr eaLnBrk="1" hangingPunct="1"/>
            <a:r>
              <a:rPr lang="en-US" smtClean="0"/>
              <a:t>Output Parameters</a:t>
            </a:r>
          </a:p>
        </p:txBody>
      </p:sp>
      <p:sp>
        <p:nvSpPr>
          <p:cNvPr id="5" name="Rectangle 3"/>
          <p:cNvSpPr txBox="1">
            <a:spLocks noChangeArrowheads="1"/>
          </p:cNvSpPr>
          <p:nvPr/>
        </p:nvSpPr>
        <p:spPr bwMode="auto">
          <a:xfrm>
            <a:off x="914400" y="1600200"/>
            <a:ext cx="77724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400" kern="0" dirty="0">
                <a:latin typeface="+mn-lt"/>
              </a:rPr>
              <a:t>Syntax:</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CREATE PROCEDURE &lt;</a:t>
            </a:r>
            <a:r>
              <a:rPr lang="en-US" sz="2000" dirty="0" err="1">
                <a:solidFill>
                  <a:schemeClr val="accent3">
                    <a:lumMod val="75000"/>
                  </a:schemeClr>
                </a:solidFill>
                <a:latin typeface="Courier New" pitchFamily="49" charset="0"/>
                <a:cs typeface="Courier New" pitchFamily="49" charset="0"/>
              </a:rPr>
              <a:t>procedure_name</a:t>
            </a:r>
            <a:r>
              <a:rPr lang="en-US" sz="2000" dirty="0">
                <a:solidFill>
                  <a:schemeClr val="accent3">
                    <a:lumMod val="75000"/>
                  </a:schemeClr>
                </a:solidFill>
                <a:latin typeface="Courier New" pitchFamily="49" charset="0"/>
                <a:cs typeface="Courier New" pitchFamily="49" charset="0"/>
              </a:rPr>
              <a:t>&gt;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@parameter &lt;</a:t>
            </a:r>
            <a:r>
              <a:rPr lang="en-US" sz="2000" dirty="0" err="1">
                <a:solidFill>
                  <a:schemeClr val="accent3">
                    <a:lumMod val="75000"/>
                  </a:schemeClr>
                </a:solidFill>
                <a:latin typeface="Courier New" pitchFamily="49" charset="0"/>
                <a:cs typeface="Courier New" pitchFamily="49" charset="0"/>
              </a:rPr>
              <a:t>data_type</a:t>
            </a:r>
            <a:r>
              <a:rPr lang="en-US" sz="2000" dirty="0">
                <a:solidFill>
                  <a:schemeClr val="accent3">
                    <a:lumMod val="75000"/>
                  </a:schemeClr>
                </a:solidFill>
                <a:latin typeface="Courier New" pitchFamily="49" charset="0"/>
                <a:cs typeface="Courier New" pitchFamily="49" charset="0"/>
              </a:rPr>
              <a:t>&gt;,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@parameter &lt;</a:t>
            </a:r>
            <a:r>
              <a:rPr lang="en-US" sz="2000" dirty="0" err="1">
                <a:solidFill>
                  <a:schemeClr val="accent3">
                    <a:lumMod val="75000"/>
                  </a:schemeClr>
                </a:solidFill>
                <a:latin typeface="Courier New" pitchFamily="49" charset="0"/>
                <a:cs typeface="Courier New" pitchFamily="49" charset="0"/>
              </a:rPr>
              <a:t>data_type</a:t>
            </a:r>
            <a:r>
              <a:rPr lang="en-US" sz="2000" dirty="0">
                <a:solidFill>
                  <a:schemeClr val="accent3">
                    <a:lumMod val="75000"/>
                  </a:schemeClr>
                </a:solidFill>
                <a:latin typeface="Courier New" pitchFamily="49" charset="0"/>
                <a:cs typeface="Courier New" pitchFamily="49" charset="0"/>
              </a:rPr>
              <a:t>&gt; OUTPUT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AS &lt;</a:t>
            </a:r>
            <a:r>
              <a:rPr lang="en-US" sz="2000" dirty="0" err="1">
                <a:solidFill>
                  <a:schemeClr val="accent3">
                    <a:lumMod val="75000"/>
                  </a:schemeClr>
                </a:solidFill>
                <a:latin typeface="Courier New" pitchFamily="49" charset="0"/>
                <a:cs typeface="Courier New" pitchFamily="49" charset="0"/>
              </a:rPr>
              <a:t>sql_statement</a:t>
            </a:r>
            <a:r>
              <a:rPr lang="en-US" sz="2000" dirty="0">
                <a:solidFill>
                  <a:schemeClr val="accent3">
                    <a:lumMod val="75000"/>
                  </a:schemeClr>
                </a:solidFill>
                <a:latin typeface="Courier New" pitchFamily="49" charset="0"/>
                <a:cs typeface="Courier New" pitchFamily="49" charset="0"/>
              </a:rPr>
              <a:t>&gt;</a:t>
            </a:r>
          </a:p>
          <a:p>
            <a:pPr marL="342900" indent="-342900" algn="just">
              <a:lnSpc>
                <a:spcPct val="90000"/>
              </a:lnSpc>
              <a:spcBef>
                <a:spcPts val="1700"/>
              </a:spcBef>
              <a:buClr>
                <a:schemeClr val="accent2"/>
              </a:buClr>
              <a:buSzPct val="70000"/>
              <a:buFont typeface="Wingdings" pitchFamily="2" charset="2"/>
              <a:buChar char="v"/>
              <a:defRPr/>
            </a:pPr>
            <a:r>
              <a:rPr lang="en-US" sz="2400" kern="0" dirty="0">
                <a:latin typeface="+mn-lt"/>
              </a:rPr>
              <a:t>To execute: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EXECUTE &lt;</a:t>
            </a:r>
            <a:r>
              <a:rPr lang="en-US" sz="2000" dirty="0" err="1">
                <a:solidFill>
                  <a:schemeClr val="accent3">
                    <a:lumMod val="75000"/>
                  </a:schemeClr>
                </a:solidFill>
                <a:latin typeface="Courier New" pitchFamily="49" charset="0"/>
                <a:cs typeface="Courier New" pitchFamily="49" charset="0"/>
              </a:rPr>
              <a:t>procedure_name</a:t>
            </a:r>
            <a:r>
              <a:rPr lang="en-US" sz="2000" dirty="0">
                <a:solidFill>
                  <a:schemeClr val="accent3">
                    <a:lumMod val="75000"/>
                  </a:schemeClr>
                </a:solidFill>
                <a:latin typeface="Courier New" pitchFamily="49" charset="0"/>
                <a:cs typeface="Courier New" pitchFamily="49" charset="0"/>
              </a:rPr>
              <a:t>&gt;&lt; parameters&gt; [OUTPUT]</a:t>
            </a:r>
          </a:p>
          <a:p>
            <a:pPr marL="342900" indent="-342900" algn="just">
              <a:lnSpc>
                <a:spcPct val="90000"/>
              </a:lnSpc>
              <a:spcBef>
                <a:spcPts val="1700"/>
              </a:spcBef>
              <a:buClr>
                <a:schemeClr val="accent2"/>
              </a:buClr>
              <a:buSzPct val="70000"/>
              <a:buFont typeface="Wingdings" pitchFamily="2" charset="2"/>
              <a:buNone/>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p:txBody>
          <a:bodyPr/>
          <a:lstStyle/>
          <a:p>
            <a:pPr eaLnBrk="1" hangingPunct="1"/>
            <a:r>
              <a:rPr lang="en-US" smtClean="0"/>
              <a:t>Nested Stored Procedures </a:t>
            </a:r>
          </a:p>
        </p:txBody>
      </p:sp>
      <p:sp>
        <p:nvSpPr>
          <p:cNvPr id="4" name="Rectangle 3"/>
          <p:cNvSpPr txBox="1">
            <a:spLocks noChangeArrowheads="1"/>
          </p:cNvSpPr>
          <p:nvPr/>
        </p:nvSpPr>
        <p:spPr bwMode="auto">
          <a:xfrm>
            <a:off x="914400" y="1600200"/>
            <a:ext cx="79248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In SQL Server 2005, you can call stored procedures from inside </a:t>
            </a:r>
            <a:r>
              <a:rPr lang="en-US" sz="2000" kern="0" dirty="0" err="1">
                <a:latin typeface="+mn-lt"/>
              </a:rPr>
              <a:t>othe</a:t>
            </a:r>
            <a:r>
              <a:rPr lang="en-US" sz="2000" kern="0" dirty="0">
                <a:latin typeface="+mn-lt"/>
              </a:rPr>
              <a:t> stored procedures. This architecture of calling one procedure from another procedure is referred to as nested stored procedure architecture.</a:t>
            </a:r>
          </a:p>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The maximum level of nesting supported by SQL Server 2005 is 32. If the level of nesting exceeds 32, the calling process fails.</a:t>
            </a:r>
          </a:p>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Example: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CREATE PROCEDURE </a:t>
            </a:r>
            <a:r>
              <a:rPr lang="en-US" sz="2000" dirty="0" err="1">
                <a:solidFill>
                  <a:schemeClr val="accent3">
                    <a:lumMod val="75000"/>
                  </a:schemeClr>
                </a:solidFill>
                <a:latin typeface="Courier New" pitchFamily="49" charset="0"/>
                <a:cs typeface="Courier New" pitchFamily="49" charset="0"/>
              </a:rPr>
              <a:t>NestedProcedure</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AS</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EXECUTE </a:t>
            </a:r>
            <a:r>
              <a:rPr lang="en-US" sz="2000" dirty="0" err="1">
                <a:solidFill>
                  <a:schemeClr val="accent3">
                    <a:lumMod val="75000"/>
                  </a:schemeClr>
                </a:solidFill>
                <a:latin typeface="Courier New" pitchFamily="49" charset="0"/>
                <a:cs typeface="Courier New" pitchFamily="49" charset="0"/>
              </a:rPr>
              <a:t>Display_Customers</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EXECUTE </a:t>
            </a:r>
            <a:r>
              <a:rPr lang="en-US" sz="2000" dirty="0" err="1">
                <a:solidFill>
                  <a:schemeClr val="accent3">
                    <a:lumMod val="75000"/>
                  </a:schemeClr>
                </a:solidFill>
                <a:latin typeface="Courier New" pitchFamily="49" charset="0"/>
                <a:cs typeface="Courier New" pitchFamily="49" charset="0"/>
              </a:rPr>
              <a:t>CityWise_Customers</a:t>
            </a:r>
            <a:r>
              <a:rPr lang="en-US" sz="2000" dirty="0">
                <a:solidFill>
                  <a:schemeClr val="accent3">
                    <a:lumMod val="75000"/>
                  </a:schemeClr>
                </a:solidFill>
                <a:latin typeface="Courier New" pitchFamily="49" charset="0"/>
                <a:cs typeface="Courier New" pitchFamily="49" charset="0"/>
              </a:rPr>
              <a:t> ‘New York’</a:t>
            </a: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2"/>
          <p:cNvSpPr>
            <a:spLocks noGrp="1"/>
          </p:cNvSpPr>
          <p:nvPr>
            <p:ph type="title"/>
          </p:nvPr>
        </p:nvSpPr>
        <p:spPr/>
        <p:txBody>
          <a:bodyPr/>
          <a:lstStyle/>
          <a:p>
            <a:pPr eaLnBrk="1" hangingPunct="1"/>
            <a:r>
              <a:rPr lang="en-US" smtClean="0"/>
              <a:t>Handling Error Messages </a:t>
            </a:r>
          </a:p>
        </p:txBody>
      </p:sp>
      <p:sp>
        <p:nvSpPr>
          <p:cNvPr id="4" name="Rectangle 3"/>
          <p:cNvSpPr txBox="1">
            <a:spLocks noChangeArrowheads="1"/>
          </p:cNvSpPr>
          <p:nvPr/>
        </p:nvSpPr>
        <p:spPr bwMode="auto">
          <a:xfrm>
            <a:off x="914400" y="1600200"/>
            <a:ext cx="79248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400" kern="0">
                <a:latin typeface="+mn-lt"/>
              </a:rPr>
              <a:t>SQL Server 2005 introduces the TRY…CATCH construct for handling errors in stored procedures. The TRY…CATCH construct consists of two blocks of code, the TRY block and the CATCH block.</a:t>
            </a:r>
          </a:p>
          <a:p>
            <a:pPr marL="342900" indent="-342900" algn="just">
              <a:lnSpc>
                <a:spcPct val="90000"/>
              </a:lnSpc>
              <a:spcBef>
                <a:spcPts val="1700"/>
              </a:spcBef>
              <a:buClr>
                <a:schemeClr val="accent2"/>
              </a:buClr>
              <a:buSzPct val="70000"/>
              <a:buFont typeface="Wingdings" pitchFamily="2" charset="2"/>
              <a:buChar char="v"/>
              <a:defRPr/>
            </a:pPr>
            <a:r>
              <a:rPr lang="en-US" sz="2400" kern="0">
                <a:latin typeface="+mn-lt"/>
              </a:rPr>
              <a:t>When an error is detected in an SQL statement inside a TRY block, control is passed to the CATCH block, where the error can be processed. After the error is processed in the CATCH block, the control is transferred to the SQL statement that is written after the END CATCH statement. The SQL statements in the TRY block written after the statement that generates the error are not executed.</a:t>
            </a: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p:txBody>
          <a:bodyPr/>
          <a:lstStyle/>
          <a:p>
            <a:pPr eaLnBrk="1" hangingPunct="1"/>
            <a:r>
              <a:rPr lang="en-US" smtClean="0"/>
              <a:t>TRY…CATCH Construct</a:t>
            </a:r>
          </a:p>
        </p:txBody>
      </p:sp>
      <p:sp>
        <p:nvSpPr>
          <p:cNvPr id="4" name="Rectangle 3"/>
          <p:cNvSpPr txBox="1">
            <a:spLocks noChangeArrowheads="1"/>
          </p:cNvSpPr>
          <p:nvPr/>
        </p:nvSpPr>
        <p:spPr bwMode="auto">
          <a:xfrm>
            <a:off x="914400" y="1600200"/>
            <a:ext cx="7924800" cy="4648200"/>
          </a:xfrm>
          <a:prstGeom prst="rect">
            <a:avLst/>
          </a:prstGeom>
          <a:noFill/>
          <a:ln w="9525">
            <a:noFill/>
            <a:miter lim="800000"/>
            <a:headEnd/>
            <a:tailEnd/>
          </a:ln>
        </p:spPr>
        <p:txBody>
          <a:bodyPr/>
          <a:lstStyle/>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BEGIN TRY</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{Error detected}</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END TRY</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BEGIN CATCH</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{Error detected}</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END CATCH</a:t>
            </a:r>
          </a:p>
          <a:p>
            <a:pPr marL="342900" indent="-342900" algn="just">
              <a:lnSpc>
                <a:spcPct val="80000"/>
              </a:lnSpc>
              <a:spcBef>
                <a:spcPts val="1700"/>
              </a:spcBef>
              <a:buClr>
                <a:schemeClr val="accent2"/>
              </a:buClr>
              <a:buSzPct val="70000"/>
              <a:buFont typeface="Wingdings" pitchFamily="2" charset="2"/>
              <a:buChar char="v"/>
              <a:defRPr/>
            </a:pPr>
            <a:r>
              <a:rPr lang="en-US" sz="2400" kern="0" dirty="0">
                <a:latin typeface="+mn-lt"/>
              </a:rPr>
              <a:t>If there are no errors inside the TRY block, control passes to the statement written after the END CATCH statement of the corresponding CATCH block.</a:t>
            </a: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a:p>
            <a:pPr marL="342900" indent="-342900" algn="just">
              <a:lnSpc>
                <a:spcPct val="80000"/>
              </a:lnSpc>
              <a:spcBef>
                <a:spcPts val="17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p:txBody>
          <a:bodyPr/>
          <a:lstStyle/>
          <a:p>
            <a:pPr eaLnBrk="1" hangingPunct="1"/>
            <a:r>
              <a:rPr lang="en-US" dirty="0" smtClean="0"/>
              <a:t>“@@ERROR” Function </a:t>
            </a:r>
          </a:p>
        </p:txBody>
      </p:sp>
      <p:sp>
        <p:nvSpPr>
          <p:cNvPr id="4" name="Rectangle 3"/>
          <p:cNvSpPr txBox="1">
            <a:spLocks noChangeArrowheads="1"/>
          </p:cNvSpPr>
          <p:nvPr/>
        </p:nvSpPr>
        <p:spPr bwMode="auto">
          <a:xfrm>
            <a:off x="914400" y="1600200"/>
            <a:ext cx="7924800" cy="4648200"/>
          </a:xfrm>
          <a:prstGeom prst="rect">
            <a:avLst/>
          </a:prstGeom>
          <a:noFill/>
          <a:ln w="9525">
            <a:noFill/>
            <a:miter lim="800000"/>
            <a:headEnd/>
            <a:tailEnd/>
          </a:ln>
        </p:spPr>
        <p:txBody>
          <a:bodyPr/>
          <a:lstStyle/>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Error handling in stored procedures can also be assisted by the </a:t>
            </a:r>
            <a:r>
              <a:rPr lang="en-US" sz="2000" i="1" kern="0" dirty="0">
                <a:latin typeface="+mn-lt"/>
              </a:rPr>
              <a:t>@@ERROR</a:t>
            </a:r>
            <a:r>
              <a:rPr lang="en-US" sz="2000" kern="0" dirty="0">
                <a:latin typeface="+mn-lt"/>
              </a:rPr>
              <a:t> function. The </a:t>
            </a:r>
            <a:r>
              <a:rPr lang="en-US" sz="2000" i="1" kern="0" dirty="0">
                <a:latin typeface="+mn-lt"/>
              </a:rPr>
              <a:t>@@ERROR</a:t>
            </a:r>
            <a:r>
              <a:rPr lang="en-US" sz="2000" kern="0" dirty="0">
                <a:latin typeface="+mn-lt"/>
              </a:rPr>
              <a:t> function returns the error number for the error occurring in the last Transact-SQL statement (returns 0 if no errors).</a:t>
            </a:r>
          </a:p>
          <a:p>
            <a:pPr marL="342900" indent="-342900" algn="just">
              <a:lnSpc>
                <a:spcPct val="90000"/>
              </a:lnSpc>
              <a:spcBef>
                <a:spcPts val="1700"/>
              </a:spcBef>
              <a:buClr>
                <a:schemeClr val="accent2"/>
              </a:buClr>
              <a:buSzPct val="70000"/>
              <a:buFont typeface="Wingdings" pitchFamily="2" charset="2"/>
              <a:buChar char="v"/>
              <a:defRPr/>
            </a:pPr>
            <a:r>
              <a:rPr lang="en-US" sz="2000" kern="0" dirty="0">
                <a:latin typeface="+mn-lt"/>
              </a:rPr>
              <a:t>Example:</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INSERT INTO </a:t>
            </a:r>
            <a:r>
              <a:rPr lang="en-US" sz="2000" dirty="0" err="1">
                <a:solidFill>
                  <a:schemeClr val="accent3">
                    <a:lumMod val="75000"/>
                  </a:schemeClr>
                </a:solidFill>
                <a:latin typeface="Courier New" pitchFamily="49" charset="0"/>
                <a:cs typeface="Courier New" pitchFamily="49" charset="0"/>
              </a:rPr>
              <a:t>Employee_Details</a:t>
            </a:r>
            <a:endParaRPr lang="en-US" sz="2000" dirty="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VALUES (16,’David’,’Johnson’,’1981/12/29’,’M’,’Miami’,’12000’);</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IF @@ERROR &lt;&gt; 0</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	PRINT ‘An error occurred while inserting the record.’;</a:t>
            </a:r>
          </a:p>
          <a:p>
            <a:pPr marL="438912" lvl="1" indent="-320040" algn="l">
              <a:lnSpc>
                <a:spcPct val="80000"/>
              </a:lnSpc>
              <a:spcBef>
                <a:spcPts val="1700"/>
              </a:spcBef>
              <a:buClr>
                <a:schemeClr val="accent1"/>
              </a:buClr>
              <a:buSzPct val="80000"/>
              <a:buFont typeface="Wingdings" pitchFamily="2" charset="2"/>
              <a:buNone/>
              <a:defRPr/>
            </a:pPr>
            <a:r>
              <a:rPr lang="en-US" sz="2000" dirty="0">
                <a:solidFill>
                  <a:schemeClr val="accent3">
                    <a:lumMod val="75000"/>
                  </a:schemeClr>
                </a:solidFill>
                <a:latin typeface="Courier New" pitchFamily="49" charset="0"/>
                <a:cs typeface="Courier New" pitchFamily="49" charset="0"/>
              </a:rPr>
              <a:t>GO</a:t>
            </a: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a:p>
            <a:pPr marL="342900" indent="-342900" algn="just">
              <a:lnSpc>
                <a:spcPct val="90000"/>
              </a:lnSpc>
              <a:spcBef>
                <a:spcPts val="1700"/>
              </a:spcBef>
              <a:buClr>
                <a:schemeClr val="accent2"/>
              </a:buClr>
              <a:buSzPct val="70000"/>
              <a:buFont typeface="Wingdings" pitchFamily="2" charset="2"/>
              <a:buChar char="v"/>
              <a:defRPr/>
            </a:pPr>
            <a:endParaRPr lang="en-US" sz="2000" kern="0"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p:nvPr>
        </p:nvSpPr>
        <p:spPr/>
        <p:txBody>
          <a:bodyPr/>
          <a:lstStyle/>
          <a:p>
            <a:pPr eaLnBrk="1" hangingPunct="1"/>
            <a:r>
              <a:rPr lang="en-US" smtClean="0"/>
              <a:t>Module 8 - Summary</a:t>
            </a:r>
          </a:p>
        </p:txBody>
      </p:sp>
      <p:sp>
        <p:nvSpPr>
          <p:cNvPr id="4" name="Rectangle 3"/>
          <p:cNvSpPr txBox="1">
            <a:spLocks noChangeArrowheads="1"/>
          </p:cNvSpPr>
          <p:nvPr/>
        </p:nvSpPr>
        <p:spPr bwMode="auto">
          <a:xfrm>
            <a:off x="609600" y="1524000"/>
            <a:ext cx="7848600" cy="4724400"/>
          </a:xfrm>
          <a:prstGeom prst="rect">
            <a:avLst/>
          </a:prstGeom>
          <a:noFill/>
          <a:ln w="9525">
            <a:noFill/>
            <a:miter lim="800000"/>
            <a:headEnd/>
            <a:tailEnd/>
          </a:ln>
        </p:spPr>
        <p:txBody>
          <a:bodyPr/>
          <a:lstStyle/>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The </a:t>
            </a:r>
            <a:r>
              <a:rPr lang="en-US" sz="2400" i="1" kern="0" dirty="0" err="1">
                <a:latin typeface="+mn-lt"/>
              </a:rPr>
              <a:t>sp_helptext</a:t>
            </a:r>
            <a:r>
              <a:rPr lang="en-US" sz="2400" kern="0" dirty="0">
                <a:latin typeface="+mn-lt"/>
              </a:rPr>
              <a:t> procedure can be used to display the stored procedure definition.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An object that references another object is considered dependent on that object. The </a:t>
            </a:r>
            <a:r>
              <a:rPr lang="en-US" sz="2400" i="1" kern="0" dirty="0" err="1">
                <a:latin typeface="+mn-lt"/>
              </a:rPr>
              <a:t>sp_depends</a:t>
            </a:r>
            <a:r>
              <a:rPr lang="en-US" sz="2400" kern="0" dirty="0">
                <a:latin typeface="+mn-lt"/>
              </a:rPr>
              <a:t> procedure is used to display the information about database object dependencies.</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In a stored procedure, statements or parameters can be changed by either re-creating the stored procedure or by altering an existing stored procedure.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A stored procedure can be dropped if it is not needed anymore.</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Stored procedures can be nested; that is, a stored procedure can be called from within another stored procedure.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In stored procedures, error handling is done using the TRY…CATCH construct.</a:t>
            </a:r>
          </a:p>
          <a:p>
            <a:pPr marL="342900" indent="-342900" algn="l">
              <a:lnSpc>
                <a:spcPct val="80000"/>
              </a:lnSpc>
              <a:spcBef>
                <a:spcPct val="200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Transact-SQL control-of-flow language keywords are:</a:t>
            </a:r>
          </a:p>
          <a:p>
            <a:pPr lvl="1"/>
            <a:r>
              <a:rPr lang="en-US" dirty="0" smtClean="0">
                <a:hlinkClick r:id="rId2" action="ppaction://hlinkfile"/>
              </a:rPr>
              <a:t>BEGIN...END</a:t>
            </a:r>
            <a:endParaRPr lang="en-US" dirty="0" smtClean="0"/>
          </a:p>
          <a:p>
            <a:pPr lvl="1"/>
            <a:r>
              <a:rPr lang="en-US" dirty="0" smtClean="0">
                <a:hlinkClick r:id="rId3" action="ppaction://hlinkfile"/>
              </a:rPr>
              <a:t>RETURN</a:t>
            </a:r>
            <a:endParaRPr lang="en-US" dirty="0" smtClean="0"/>
          </a:p>
          <a:p>
            <a:pPr lvl="1"/>
            <a:r>
              <a:rPr lang="en-US" dirty="0" smtClean="0">
                <a:hlinkClick r:id="rId4" action="ppaction://hlinkfile"/>
              </a:rPr>
              <a:t>BREAK</a:t>
            </a:r>
            <a:endParaRPr lang="en-US" dirty="0" smtClean="0"/>
          </a:p>
          <a:p>
            <a:pPr lvl="1"/>
            <a:r>
              <a:rPr lang="en-US" dirty="0" smtClean="0">
                <a:hlinkClick r:id="rId5" action="ppaction://hlinkfile"/>
              </a:rPr>
              <a:t>TRY...CATCH</a:t>
            </a:r>
            <a:endParaRPr lang="en-US" dirty="0" smtClean="0"/>
          </a:p>
          <a:p>
            <a:pPr lvl="1"/>
            <a:r>
              <a:rPr lang="en-US" dirty="0" smtClean="0">
                <a:hlinkClick r:id="rId6" action="ppaction://hlinkfile"/>
              </a:rPr>
              <a:t>CONTINUE</a:t>
            </a:r>
            <a:endParaRPr lang="en-US" dirty="0" smtClean="0"/>
          </a:p>
          <a:p>
            <a:pPr lvl="1"/>
            <a:r>
              <a:rPr lang="en-US" dirty="0" smtClean="0">
                <a:hlinkClick r:id="rId7" action="ppaction://hlinkfile"/>
              </a:rPr>
              <a:t>WAITFOR</a:t>
            </a:r>
            <a:endParaRPr lang="en-US" dirty="0" smtClean="0"/>
          </a:p>
          <a:p>
            <a:pPr lvl="1"/>
            <a:r>
              <a:rPr lang="en-US" dirty="0" smtClean="0">
                <a:hlinkClick r:id="rId8" action="ppaction://hlinkfile"/>
              </a:rPr>
              <a:t>GOTO</a:t>
            </a:r>
            <a:r>
              <a:rPr lang="en-US" dirty="0" smtClean="0"/>
              <a:t> </a:t>
            </a:r>
            <a:r>
              <a:rPr lang="en-US" i="1" dirty="0" smtClean="0"/>
              <a:t>label</a:t>
            </a:r>
            <a:endParaRPr lang="en-US" dirty="0" smtClean="0"/>
          </a:p>
          <a:p>
            <a:pPr lvl="1"/>
            <a:r>
              <a:rPr lang="en-US" dirty="0" smtClean="0">
                <a:hlinkClick r:id="rId9" action="ppaction://hlinkfile"/>
              </a:rPr>
              <a:t>WHILE</a:t>
            </a:r>
            <a:endParaRPr lang="en-US" dirty="0" smtClean="0"/>
          </a:p>
          <a:p>
            <a:pPr lvl="1"/>
            <a:r>
              <a:rPr lang="en-US" dirty="0" smtClean="0">
                <a:hlinkClick r:id="rId10" action="ppaction://hlinkfile"/>
              </a:rPr>
              <a:t>IF...ELSE</a:t>
            </a:r>
            <a:endParaRPr lang="en-US"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5" name="Content Placeholder 2"/>
          <p:cNvSpPr>
            <a:spLocks noGrp="1"/>
          </p:cNvSpPr>
          <p:nvPr>
            <p:ph idx="1"/>
          </p:nvPr>
        </p:nvSpPr>
        <p:spPr>
          <a:xfrm>
            <a:off x="457200" y="1775191"/>
            <a:ext cx="8229600" cy="1577609"/>
          </a:xfrm>
          <a:solidFill>
            <a:srgbClr val="FFFFCC"/>
          </a:solidFill>
        </p:spPr>
        <p:txBody>
          <a:bodyPr>
            <a:normAutofit/>
          </a:bodyPr>
          <a:lstStyle/>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BEGIN</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sql_statement</a:t>
            </a: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statement_block</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END</a:t>
            </a:r>
          </a:p>
        </p:txBody>
      </p:sp>
      <p:sp>
        <p:nvSpPr>
          <p:cNvPr id="6" name="Content Placeholder 2"/>
          <p:cNvSpPr txBox="1">
            <a:spLocks/>
          </p:cNvSpPr>
          <p:nvPr/>
        </p:nvSpPr>
        <p:spPr>
          <a:xfrm>
            <a:off x="457200" y="3657600"/>
            <a:ext cx="8229600" cy="1577609"/>
          </a:xfrm>
          <a:prstGeom prst="rect">
            <a:avLst/>
          </a:prstGeom>
          <a:solidFill>
            <a:srgbClr val="FFFFCC"/>
          </a:solidFill>
        </p:spPr>
        <p:txBody>
          <a:bodyPr vert="horz" lIns="54864" tIns="91440" rtlCol="0">
            <a:normAutofit/>
          </a:bodyPr>
          <a:lstStyle/>
          <a:p>
            <a:pPr marL="438912" lvl="1" indent="-320040" algn="l">
              <a:lnSpc>
                <a:spcPct val="80000"/>
              </a:lnSpc>
              <a:spcBef>
                <a:spcPts val="1700"/>
              </a:spcBef>
              <a:buClr>
                <a:schemeClr val="accent1"/>
              </a:buClr>
              <a:buSzPct val="80000"/>
              <a:defRPr/>
            </a:pPr>
            <a:r>
              <a:rPr lang="en-US" sz="2000" i="1" dirty="0" smtClean="0">
                <a:solidFill>
                  <a:srgbClr val="0070C0"/>
                </a:solidFill>
                <a:latin typeface="Courier New" pitchFamily="49" charset="0"/>
                <a:cs typeface="Courier New" pitchFamily="49" charset="0"/>
              </a:rPr>
              <a:t>--Define </a:t>
            </a:r>
            <a:r>
              <a:rPr lang="en-US" sz="2000" i="1" dirty="0">
                <a:solidFill>
                  <a:srgbClr val="0070C0"/>
                </a:solidFill>
                <a:latin typeface="Courier New" pitchFamily="49" charset="0"/>
                <a:cs typeface="Courier New" pitchFamily="49" charset="0"/>
              </a:rPr>
              <a:t>the label:</a:t>
            </a:r>
            <a:r>
              <a:rPr lang="en-US" sz="2000" b="1" dirty="0">
                <a:solidFill>
                  <a:schemeClr val="accent3">
                    <a:lumMod val="75000"/>
                  </a:schemeClr>
                </a:solidFill>
                <a:latin typeface="Courier New" pitchFamily="49" charset="0"/>
                <a:cs typeface="Courier New" pitchFamily="49" charset="0"/>
              </a:rPr>
              <a:t>    </a:t>
            </a:r>
            <a:endParaRPr lang="en-US" sz="2000" b="1" dirty="0" smtClean="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defRPr/>
            </a:pPr>
            <a:r>
              <a:rPr lang="en-US" sz="2000" dirty="0" smtClean="0">
                <a:solidFill>
                  <a:schemeClr val="accent3">
                    <a:lumMod val="75000"/>
                  </a:schemeClr>
                </a:solidFill>
                <a:latin typeface="Courier New" pitchFamily="49" charset="0"/>
                <a:cs typeface="Courier New" pitchFamily="49" charset="0"/>
              </a:rPr>
              <a:t>label </a:t>
            </a:r>
            <a:r>
              <a:rPr lang="en-US" sz="2000" dirty="0">
                <a:solidFill>
                  <a:schemeClr val="accent3">
                    <a:lumMod val="75000"/>
                  </a:schemeClr>
                </a:solidFill>
                <a:latin typeface="Courier New" pitchFamily="49" charset="0"/>
                <a:cs typeface="Courier New" pitchFamily="49" charset="0"/>
              </a:rPr>
              <a:t>: Alter the execution:      </a:t>
            </a:r>
            <a:endParaRPr lang="en-US" sz="2000" dirty="0" smtClean="0">
              <a:solidFill>
                <a:schemeClr val="accent3">
                  <a:lumMod val="75000"/>
                </a:schemeClr>
              </a:solidFill>
              <a:latin typeface="Courier New" pitchFamily="49" charset="0"/>
              <a:cs typeface="Courier New" pitchFamily="49" charset="0"/>
            </a:endParaRPr>
          </a:p>
          <a:p>
            <a:pPr marL="438912" lvl="1" indent="-320040" algn="l">
              <a:lnSpc>
                <a:spcPct val="80000"/>
              </a:lnSpc>
              <a:spcBef>
                <a:spcPts val="1700"/>
              </a:spcBef>
              <a:buClr>
                <a:schemeClr val="accent1"/>
              </a:buClr>
              <a:buSzPct val="80000"/>
              <a:defRPr/>
            </a:pPr>
            <a:r>
              <a:rPr lang="en-US" sz="2000" b="1" dirty="0" smtClean="0">
                <a:solidFill>
                  <a:schemeClr val="accent3">
                    <a:lumMod val="75000"/>
                  </a:schemeClr>
                </a:solidFill>
                <a:latin typeface="Courier New" pitchFamily="49" charset="0"/>
                <a:cs typeface="Courier New" pitchFamily="49" charset="0"/>
              </a:rPr>
              <a:t>GOTO</a:t>
            </a:r>
            <a:r>
              <a:rPr lang="en-US" sz="2000" dirty="0" smtClean="0">
                <a:solidFill>
                  <a:schemeClr val="accent3">
                    <a:lumMod val="75000"/>
                  </a:schemeClr>
                </a:solidFill>
                <a:latin typeface="Courier New" pitchFamily="49" charset="0"/>
                <a:cs typeface="Courier New" pitchFamily="49" charset="0"/>
              </a:rPr>
              <a:t> </a:t>
            </a:r>
            <a:r>
              <a:rPr lang="en-US" sz="2000" dirty="0">
                <a:solidFill>
                  <a:schemeClr val="accent3">
                    <a:lumMod val="75000"/>
                  </a:schemeClr>
                </a:solidFill>
                <a:latin typeface="Courier New" pitchFamily="49" charset="0"/>
                <a:cs typeface="Courier New" pitchFamily="49" charset="0"/>
              </a:rPr>
              <a:t>label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4" name="Rectangle 3"/>
          <p:cNvSpPr/>
          <p:nvPr/>
        </p:nvSpPr>
        <p:spPr>
          <a:xfrm>
            <a:off x="457200" y="4876800"/>
            <a:ext cx="8458200" cy="738664"/>
          </a:xfrm>
          <a:prstGeom prst="rect">
            <a:avLst/>
          </a:prstGeom>
        </p:spPr>
        <p:txBody>
          <a:bodyPr wrap="square">
            <a:spAutoFit/>
          </a:bodyPr>
          <a:lstStyle/>
          <a:p>
            <a:pPr algn="l"/>
            <a:r>
              <a:rPr lang="en-US" dirty="0" smtClean="0"/>
              <a:t>Exits unconditionally from a query or procedure. RETURN is immediate and complete and can be used at any point to exit from a procedure, batch, or statement block. Statements that follow RETURN are not executed. </a:t>
            </a:r>
            <a:endParaRPr lang="en-US" dirty="0"/>
          </a:p>
        </p:txBody>
      </p:sp>
      <p:sp>
        <p:nvSpPr>
          <p:cNvPr id="5" name="Content Placeholder 2"/>
          <p:cNvSpPr txBox="1">
            <a:spLocks/>
          </p:cNvSpPr>
          <p:nvPr/>
        </p:nvSpPr>
        <p:spPr>
          <a:xfrm>
            <a:off x="457200" y="3200400"/>
            <a:ext cx="8229600" cy="457200"/>
          </a:xfrm>
          <a:prstGeom prst="rect">
            <a:avLst/>
          </a:prstGeom>
          <a:solidFill>
            <a:srgbClr val="FFFFCC"/>
          </a:solidFill>
        </p:spPr>
        <p:txBody>
          <a:bodyPr vert="horz" lIns="54864" tIns="91440" rtlCol="0">
            <a:normAutofit/>
          </a:bodyPr>
          <a:lstStyle/>
          <a:p>
            <a:pPr marL="438912" lvl="1" indent="-320040" algn="l">
              <a:lnSpc>
                <a:spcPct val="80000"/>
              </a:lnSpc>
              <a:spcBef>
                <a:spcPts val="1700"/>
              </a:spcBef>
              <a:buClr>
                <a:schemeClr val="accent1"/>
              </a:buClr>
              <a:buSzPct val="80000"/>
              <a:defRPr/>
            </a:pPr>
            <a:r>
              <a:rPr lang="en-US" sz="2000" b="1" dirty="0">
                <a:solidFill>
                  <a:schemeClr val="accent3">
                    <a:lumMod val="75000"/>
                  </a:schemeClr>
                </a:solidFill>
                <a:latin typeface="Courier New" pitchFamily="49" charset="0"/>
                <a:cs typeface="Courier New" pitchFamily="49" charset="0"/>
              </a:rPr>
              <a:t>RETURN </a:t>
            </a:r>
            <a:r>
              <a:rPr lang="en-US" sz="2000" dirty="0">
                <a:solidFill>
                  <a:schemeClr val="accent3">
                    <a:lumMod val="75000"/>
                  </a:schemeClr>
                </a:solidFill>
                <a:latin typeface="Courier New" pitchFamily="49" charset="0"/>
                <a:cs typeface="Courier New" pitchFamily="49" charset="0"/>
              </a:rPr>
              <a:t>[ </a:t>
            </a:r>
            <a:r>
              <a:rPr lang="en-US" sz="2000" dirty="0" err="1">
                <a:solidFill>
                  <a:schemeClr val="accent3">
                    <a:lumMod val="75000"/>
                  </a:schemeClr>
                </a:solidFill>
                <a:latin typeface="Courier New" pitchFamily="49" charset="0"/>
                <a:cs typeface="Courier New" pitchFamily="49" charset="0"/>
              </a:rPr>
              <a:t>integer_expression</a:t>
            </a:r>
            <a:r>
              <a:rPr lang="en-US" sz="2000" dirty="0">
                <a:solidFill>
                  <a:schemeClr val="accent3">
                    <a:lumMod val="75000"/>
                  </a:schemeClr>
                </a:solidFill>
                <a:latin typeface="Courier New" pitchFamily="49" charset="0"/>
                <a:cs typeface="Courier New" pitchFamily="49" charset="0"/>
              </a:rPr>
              <a: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Stored Procedures</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Stored procedures in Microsoft SQL Server are similar to procedures in </a:t>
            </a:r>
            <a:r>
              <a:rPr lang="en-US" i="1" dirty="0" smtClean="0"/>
              <a:t>other programming languages </a:t>
            </a:r>
            <a:r>
              <a:rPr lang="en-US" dirty="0" smtClean="0"/>
              <a:t>in that they can:</a:t>
            </a:r>
          </a:p>
          <a:p>
            <a:pPr lvl="1"/>
            <a:r>
              <a:rPr lang="en-US" dirty="0" smtClean="0"/>
              <a:t>Accept </a:t>
            </a:r>
            <a:r>
              <a:rPr lang="en-US" dirty="0" smtClean="0">
                <a:solidFill>
                  <a:srgbClr val="C00000"/>
                </a:solidFill>
              </a:rPr>
              <a:t>input parameters </a:t>
            </a:r>
            <a:r>
              <a:rPr lang="en-US" dirty="0" smtClean="0"/>
              <a:t>and </a:t>
            </a:r>
            <a:r>
              <a:rPr lang="en-US" dirty="0" smtClean="0">
                <a:solidFill>
                  <a:srgbClr val="C00000"/>
                </a:solidFill>
              </a:rPr>
              <a:t>return multiple values </a:t>
            </a:r>
            <a:r>
              <a:rPr lang="en-US" dirty="0" smtClean="0"/>
              <a:t>in the form of </a:t>
            </a:r>
            <a:r>
              <a:rPr lang="en-US" dirty="0" smtClean="0">
                <a:solidFill>
                  <a:srgbClr val="C00000"/>
                </a:solidFill>
              </a:rPr>
              <a:t>output parameters </a:t>
            </a:r>
            <a:r>
              <a:rPr lang="en-US" dirty="0" smtClean="0"/>
              <a:t>to the calling procedure or batch.</a:t>
            </a:r>
          </a:p>
          <a:p>
            <a:pPr lvl="1"/>
            <a:r>
              <a:rPr lang="en-US" dirty="0" smtClean="0">
                <a:solidFill>
                  <a:srgbClr val="C00000"/>
                </a:solidFill>
              </a:rPr>
              <a:t>Contain programming statements </a:t>
            </a:r>
            <a:r>
              <a:rPr lang="en-US" dirty="0" smtClean="0"/>
              <a:t>that perform operations in the database, including calling other procedures. </a:t>
            </a:r>
          </a:p>
          <a:p>
            <a:pPr lvl="1"/>
            <a:r>
              <a:rPr lang="en-US" dirty="0" smtClean="0">
                <a:solidFill>
                  <a:srgbClr val="C00000"/>
                </a:solidFill>
              </a:rPr>
              <a:t>Return a status value </a:t>
            </a:r>
            <a:r>
              <a:rPr lang="en-US" dirty="0" smtClean="0"/>
              <a:t>to a calling procedure or batch to indicate success or failure (and the reason for failure).</a:t>
            </a:r>
            <a:br>
              <a:rPr lang="en-US" dirty="0" smtClean="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3" name="Content Placeholder 2"/>
          <p:cNvSpPr>
            <a:spLocks noGrp="1"/>
          </p:cNvSpPr>
          <p:nvPr>
            <p:ph idx="1"/>
          </p:nvPr>
        </p:nvSpPr>
        <p:spPr>
          <a:xfrm>
            <a:off x="457200" y="1775191"/>
            <a:ext cx="8229600" cy="2034809"/>
          </a:xfrm>
          <a:solidFill>
            <a:srgbClr val="FFFFCC"/>
          </a:solidFill>
        </p:spPr>
        <p:txBody>
          <a:bodyPr>
            <a:normAutofit/>
          </a:bodyPr>
          <a:lstStyle/>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IF</a:t>
            </a:r>
            <a:r>
              <a:rPr lang="en-US" sz="2000" dirty="0" smtClean="0">
                <a:solidFill>
                  <a:schemeClr val="accent3">
                    <a:lumMod val="75000"/>
                  </a:schemeClr>
                </a:solidFill>
                <a:latin typeface="Courier New" pitchFamily="49" charset="0"/>
                <a:cs typeface="Courier New" pitchFamily="49" charset="0"/>
              </a:rPr>
              <a:t> </a:t>
            </a:r>
            <a:r>
              <a:rPr lang="en-US" sz="2000" i="1" dirty="0" err="1" smtClean="0">
                <a:solidFill>
                  <a:schemeClr val="accent3">
                    <a:lumMod val="75000"/>
                  </a:schemeClr>
                </a:solidFill>
                <a:latin typeface="Courier New" pitchFamily="49" charset="0"/>
                <a:cs typeface="Courier New" pitchFamily="49" charset="0"/>
              </a:rPr>
              <a:t>Boolean_expression</a:t>
            </a:r>
            <a:r>
              <a:rPr lang="en-US" sz="2000" i="1" dirty="0" smtClean="0">
                <a:solidFill>
                  <a:schemeClr val="accent3">
                    <a:lumMod val="75000"/>
                  </a:schemeClr>
                </a:solidFill>
                <a:latin typeface="Courier New" pitchFamily="49" charset="0"/>
                <a:cs typeface="Courier New" pitchFamily="49" charset="0"/>
              </a:rPr>
              <a:t> </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sql_statement</a:t>
            </a: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statement_block</a:t>
            </a:r>
            <a:r>
              <a:rPr lang="en-US" sz="2000" dirty="0" smtClean="0">
                <a:solidFill>
                  <a:schemeClr val="accent3">
                    <a:lumMod val="75000"/>
                  </a:schemeClr>
                </a:solidFill>
                <a:latin typeface="Courier New" pitchFamily="49" charset="0"/>
                <a:cs typeface="Courier New" pitchFamily="49" charset="0"/>
              </a:rPr>
              <a:t> }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ELSE</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sql_statement</a:t>
            </a: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statement_block</a:t>
            </a:r>
            <a:r>
              <a:rPr lang="en-US" sz="2000" dirty="0" smtClean="0">
                <a:solidFill>
                  <a:schemeClr val="accent3">
                    <a:lumMod val="75000"/>
                  </a:schemeClr>
                </a:solidFill>
                <a:latin typeface="Courier New" pitchFamily="49" charset="0"/>
                <a:cs typeface="Courier New" pitchFamily="49" charset="0"/>
              </a:rPr>
              <a:t> } ]</a:t>
            </a:r>
            <a:endParaRPr lang="en-US" sz="2000" dirty="0">
              <a:solidFill>
                <a:schemeClr val="accent3">
                  <a:lumMod val="75000"/>
                </a:schemeClr>
              </a:solidFill>
              <a:latin typeface="Courier New" pitchFamily="49" charset="0"/>
              <a:cs typeface="Courier New" pitchFamily="49" charset="0"/>
            </a:endParaRPr>
          </a:p>
        </p:txBody>
      </p:sp>
      <p:sp>
        <p:nvSpPr>
          <p:cNvPr id="4" name="Rectangle 3"/>
          <p:cNvSpPr/>
          <p:nvPr/>
        </p:nvSpPr>
        <p:spPr>
          <a:xfrm>
            <a:off x="533400" y="4267200"/>
            <a:ext cx="8229600" cy="954107"/>
          </a:xfrm>
          <a:prstGeom prst="rect">
            <a:avLst/>
          </a:prstGeom>
        </p:spPr>
        <p:txBody>
          <a:bodyPr wrap="square">
            <a:spAutoFit/>
          </a:bodyPr>
          <a:lstStyle/>
          <a:p>
            <a:pPr algn="l"/>
            <a:r>
              <a:rPr lang="en-US" dirty="0" smtClean="0"/>
              <a:t>The Transact-SQL statement that follows an IF keyword and its condition is executed if the condition is satisfied: the Boolean expression returns TRUE. The optional ELSE keyword introduces another Transact-SQL statement that is executed when the IF condition is not satisfied: the Boolean expression returns FALSE.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4" name="Content Placeholder 2"/>
          <p:cNvSpPr>
            <a:spLocks noGrp="1"/>
          </p:cNvSpPr>
          <p:nvPr>
            <p:ph idx="1"/>
          </p:nvPr>
        </p:nvSpPr>
        <p:spPr>
          <a:xfrm>
            <a:off x="457200" y="1775191"/>
            <a:ext cx="8229600" cy="3635009"/>
          </a:xfrm>
          <a:solidFill>
            <a:srgbClr val="FFFFCC"/>
          </a:solidFill>
        </p:spPr>
        <p:txBody>
          <a:bodyPr>
            <a:normAutofit fontScale="85000" lnSpcReduction="20000"/>
          </a:bodyPr>
          <a:lstStyle/>
          <a:p>
            <a:pPr marL="438912" lvl="1" indent="-320040" fontAlgn="base">
              <a:lnSpc>
                <a:spcPct val="80000"/>
              </a:lnSpc>
              <a:spcBef>
                <a:spcPts val="1700"/>
              </a:spcBef>
              <a:spcAft>
                <a:spcPct val="0"/>
              </a:spcAft>
              <a:buClr>
                <a:schemeClr val="accent1"/>
              </a:buClr>
              <a:buSzPct val="80000"/>
              <a:buNone/>
              <a:defRPr/>
            </a:pPr>
            <a:r>
              <a:rPr lang="en-US" sz="2000" u="sng" dirty="0" smtClean="0">
                <a:solidFill>
                  <a:srgbClr val="0070C0"/>
                </a:solidFill>
                <a:latin typeface="Courier New" pitchFamily="49" charset="0"/>
                <a:cs typeface="Courier New" pitchFamily="49" charset="0"/>
              </a:rPr>
              <a:t>Simple CASE function:</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CASE</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input_expression</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WHEN</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when_expression</a:t>
            </a: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THEN</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result_expression</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 ...n ]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a:t>
            </a:r>
            <a:r>
              <a:rPr lang="en-US" sz="2000" b="1" dirty="0" smtClean="0">
                <a:solidFill>
                  <a:schemeClr val="accent3">
                    <a:lumMod val="75000"/>
                  </a:schemeClr>
                </a:solidFill>
                <a:latin typeface="Courier New" pitchFamily="49" charset="0"/>
                <a:cs typeface="Courier New" pitchFamily="49" charset="0"/>
              </a:rPr>
              <a:t>ELSE</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else_result_expression</a:t>
            </a:r>
            <a:r>
              <a:rPr lang="en-US" sz="2000" dirty="0" smtClean="0">
                <a:solidFill>
                  <a:schemeClr val="accent3">
                    <a:lumMod val="75000"/>
                  </a:schemeClr>
                </a:solidFill>
                <a:latin typeface="Courier New" pitchFamily="49" charset="0"/>
                <a:cs typeface="Courier New" pitchFamily="49" charset="0"/>
              </a:rPr>
              <a:t>      ] </a:t>
            </a:r>
            <a:r>
              <a:rPr lang="en-US" sz="2000" b="1" dirty="0" smtClean="0">
                <a:solidFill>
                  <a:schemeClr val="accent3">
                    <a:lumMod val="75000"/>
                  </a:schemeClr>
                </a:solidFill>
                <a:latin typeface="Courier New" pitchFamily="49" charset="0"/>
                <a:cs typeface="Courier New" pitchFamily="49" charset="0"/>
              </a:rPr>
              <a:t>END </a:t>
            </a:r>
          </a:p>
          <a:p>
            <a:pPr marL="438912" lvl="1" indent="-320040" fontAlgn="base">
              <a:lnSpc>
                <a:spcPct val="80000"/>
              </a:lnSpc>
              <a:spcBef>
                <a:spcPts val="1700"/>
              </a:spcBef>
              <a:spcAft>
                <a:spcPct val="0"/>
              </a:spcAft>
              <a:buClr>
                <a:schemeClr val="accent1"/>
              </a:buClr>
              <a:buSzPct val="80000"/>
              <a:buNone/>
              <a:defRPr/>
            </a:pPr>
            <a:r>
              <a:rPr lang="en-US" sz="2000" u="sng" dirty="0" smtClean="0">
                <a:solidFill>
                  <a:srgbClr val="0070C0"/>
                </a:solidFill>
                <a:latin typeface="Courier New" pitchFamily="49" charset="0"/>
                <a:cs typeface="Courier New" pitchFamily="49" charset="0"/>
              </a:rPr>
              <a:t>Searched CASE function: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CASE</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WHEN</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Boolean_expression</a:t>
            </a: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THEN</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result_expression</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 ...n ]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a:t>
            </a:r>
            <a:r>
              <a:rPr lang="en-US" sz="2000" b="1" dirty="0" smtClean="0">
                <a:solidFill>
                  <a:schemeClr val="accent3">
                    <a:lumMod val="75000"/>
                  </a:schemeClr>
                </a:solidFill>
                <a:latin typeface="Courier New" pitchFamily="49" charset="0"/>
                <a:cs typeface="Courier New" pitchFamily="49" charset="0"/>
              </a:rPr>
              <a:t>ELSE</a:t>
            </a:r>
            <a:r>
              <a:rPr lang="en-US" sz="2000" dirty="0" smtClean="0">
                <a:solidFill>
                  <a:schemeClr val="accent3">
                    <a:lumMod val="75000"/>
                  </a:schemeClr>
                </a:solidFill>
                <a:latin typeface="Courier New" pitchFamily="49" charset="0"/>
                <a:cs typeface="Courier New" pitchFamily="49" charset="0"/>
              </a:rPr>
              <a:t> </a:t>
            </a:r>
            <a:r>
              <a:rPr lang="en-US" sz="2000" dirty="0" err="1" smtClean="0">
                <a:solidFill>
                  <a:schemeClr val="accent3">
                    <a:lumMod val="75000"/>
                  </a:schemeClr>
                </a:solidFill>
                <a:latin typeface="Courier New" pitchFamily="49" charset="0"/>
                <a:cs typeface="Courier New" pitchFamily="49" charset="0"/>
              </a:rPr>
              <a:t>else_result_expression</a:t>
            </a: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END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4" name="Content Placeholder 2"/>
          <p:cNvSpPr>
            <a:spLocks noGrp="1"/>
          </p:cNvSpPr>
          <p:nvPr>
            <p:ph idx="1"/>
          </p:nvPr>
        </p:nvSpPr>
        <p:spPr>
          <a:xfrm>
            <a:off x="381000" y="1927591"/>
            <a:ext cx="8229600" cy="2644409"/>
          </a:xfrm>
          <a:solidFill>
            <a:srgbClr val="FFFFCC"/>
          </a:solidFill>
        </p:spPr>
        <p:txBody>
          <a:bodyPr>
            <a:normAutofit/>
          </a:bodyPr>
          <a:lstStyle/>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WHILE</a:t>
            </a:r>
            <a:r>
              <a:rPr lang="en-US" sz="2000" dirty="0" smtClean="0">
                <a:solidFill>
                  <a:schemeClr val="accent3">
                    <a:lumMod val="75000"/>
                  </a:schemeClr>
                </a:solidFill>
                <a:latin typeface="Courier New" pitchFamily="49" charset="0"/>
                <a:cs typeface="Courier New" pitchFamily="49" charset="0"/>
              </a:rPr>
              <a:t> </a:t>
            </a:r>
            <a:r>
              <a:rPr lang="en-US" sz="2000" i="1" dirty="0" err="1" smtClean="0">
                <a:solidFill>
                  <a:schemeClr val="accent3">
                    <a:lumMod val="75000"/>
                  </a:schemeClr>
                </a:solidFill>
                <a:latin typeface="Courier New" pitchFamily="49" charset="0"/>
                <a:cs typeface="Courier New" pitchFamily="49" charset="0"/>
              </a:rPr>
              <a:t>Boolean_expression</a:t>
            </a:r>
            <a:r>
              <a:rPr lang="en-US" sz="2000" dirty="0" smtClean="0">
                <a:solidFill>
                  <a:schemeClr val="accent3">
                    <a:lumMod val="75000"/>
                  </a:schemeClr>
                </a:solidFill>
                <a:latin typeface="Courier New" pitchFamily="49" charset="0"/>
                <a:cs typeface="Courier New" pitchFamily="49" charset="0"/>
              </a:rPr>
              <a:t>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sql_statement</a:t>
            </a:r>
            <a:r>
              <a:rPr lang="en-US" sz="1600" dirty="0" smtClean="0">
                <a:solidFill>
                  <a:schemeClr val="accent3">
                    <a:lumMod val="75000"/>
                  </a:schemeClr>
                </a:solidFill>
                <a:latin typeface="Courier New" pitchFamily="49" charset="0"/>
                <a:cs typeface="Courier New" pitchFamily="49" charset="0"/>
              </a:rPr>
              <a:t> | </a:t>
            </a:r>
            <a:r>
              <a:rPr lang="en-US" sz="1600" dirty="0" err="1" smtClean="0">
                <a:solidFill>
                  <a:schemeClr val="accent3">
                    <a:lumMod val="75000"/>
                  </a:schemeClr>
                </a:solidFill>
                <a:latin typeface="Courier New" pitchFamily="49" charset="0"/>
                <a:cs typeface="Courier New" pitchFamily="49" charset="0"/>
              </a:rPr>
              <a:t>statement_block</a:t>
            </a:r>
            <a:r>
              <a:rPr lang="en-US" sz="1600" dirty="0" smtClean="0">
                <a:solidFill>
                  <a:schemeClr val="accent3">
                    <a:lumMod val="75000"/>
                  </a:schemeClr>
                </a:solidFill>
                <a:latin typeface="Courier New" pitchFamily="49" charset="0"/>
                <a:cs typeface="Courier New" pitchFamily="49" charset="0"/>
              </a:rPr>
              <a:t> }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b="1" dirty="0" smtClean="0">
                <a:solidFill>
                  <a:schemeClr val="accent3">
                    <a:lumMod val="75000"/>
                  </a:schemeClr>
                </a:solidFill>
                <a:latin typeface="Courier New" pitchFamily="49" charset="0"/>
                <a:cs typeface="Courier New" pitchFamily="49" charset="0"/>
              </a:rPr>
              <a:t>BREAK</a:t>
            </a:r>
            <a:r>
              <a:rPr lang="en-US" sz="1600" dirty="0" smtClean="0">
                <a:solidFill>
                  <a:schemeClr val="accent3">
                    <a:lumMod val="75000"/>
                  </a:schemeClr>
                </a:solidFill>
                <a:latin typeface="Courier New" pitchFamily="49" charset="0"/>
                <a:cs typeface="Courier New" pitchFamily="49" charset="0"/>
              </a:rPr>
              <a:t> ]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sql_statement</a:t>
            </a:r>
            <a:r>
              <a:rPr lang="en-US" sz="1600" dirty="0" smtClean="0">
                <a:solidFill>
                  <a:schemeClr val="accent3">
                    <a:lumMod val="75000"/>
                  </a:schemeClr>
                </a:solidFill>
                <a:latin typeface="Courier New" pitchFamily="49" charset="0"/>
                <a:cs typeface="Courier New" pitchFamily="49" charset="0"/>
              </a:rPr>
              <a:t> | </a:t>
            </a:r>
            <a:r>
              <a:rPr lang="en-US" sz="1600" dirty="0" err="1" smtClean="0">
                <a:solidFill>
                  <a:schemeClr val="accent3">
                    <a:lumMod val="75000"/>
                  </a:schemeClr>
                </a:solidFill>
                <a:latin typeface="Courier New" pitchFamily="49" charset="0"/>
                <a:cs typeface="Courier New" pitchFamily="49" charset="0"/>
              </a:rPr>
              <a:t>statement_block</a:t>
            </a:r>
            <a:r>
              <a:rPr lang="en-US" sz="1600" dirty="0" smtClean="0">
                <a:solidFill>
                  <a:schemeClr val="accent3">
                    <a:lumMod val="75000"/>
                  </a:schemeClr>
                </a:solidFill>
                <a:latin typeface="Courier New" pitchFamily="49" charset="0"/>
                <a:cs typeface="Courier New" pitchFamily="49" charset="0"/>
              </a:rPr>
              <a:t> }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b="1" dirty="0" smtClean="0">
                <a:solidFill>
                  <a:schemeClr val="accent3">
                    <a:lumMod val="75000"/>
                  </a:schemeClr>
                </a:solidFill>
                <a:latin typeface="Courier New" pitchFamily="49" charset="0"/>
                <a:cs typeface="Courier New" pitchFamily="49" charset="0"/>
              </a:rPr>
              <a:t>CONTINUE</a:t>
            </a:r>
            <a:r>
              <a:rPr lang="en-US" sz="1600" dirty="0" smtClean="0">
                <a:solidFill>
                  <a:schemeClr val="accent3">
                    <a:lumMod val="75000"/>
                  </a:schemeClr>
                </a:solidFill>
                <a:latin typeface="Courier New" pitchFamily="49" charset="0"/>
                <a:cs typeface="Courier New" pitchFamily="49" charset="0"/>
              </a:rPr>
              <a:t> ]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sql_statement</a:t>
            </a:r>
            <a:r>
              <a:rPr lang="en-US" sz="1600" dirty="0" smtClean="0">
                <a:solidFill>
                  <a:schemeClr val="accent3">
                    <a:lumMod val="75000"/>
                  </a:schemeClr>
                </a:solidFill>
                <a:latin typeface="Courier New" pitchFamily="49" charset="0"/>
                <a:cs typeface="Courier New" pitchFamily="49" charset="0"/>
              </a:rPr>
              <a:t> | </a:t>
            </a:r>
            <a:r>
              <a:rPr lang="en-US" sz="1600" dirty="0" err="1" smtClean="0">
                <a:solidFill>
                  <a:schemeClr val="accent3">
                    <a:lumMod val="75000"/>
                  </a:schemeClr>
                </a:solidFill>
                <a:latin typeface="Courier New" pitchFamily="49" charset="0"/>
                <a:cs typeface="Courier New" pitchFamily="49" charset="0"/>
              </a:rPr>
              <a:t>statement_block</a:t>
            </a:r>
            <a:r>
              <a:rPr lang="en-US" sz="1600" dirty="0" smtClean="0">
                <a:solidFill>
                  <a:schemeClr val="accent3">
                    <a:lumMod val="75000"/>
                  </a:schemeClr>
                </a:solidFill>
                <a:latin typeface="Courier New" pitchFamily="49" charset="0"/>
                <a:cs typeface="Courier New" pitchFamily="49" charset="0"/>
              </a:rPr>
              <a:t> } </a:t>
            </a:r>
          </a:p>
        </p:txBody>
      </p:sp>
      <p:sp>
        <p:nvSpPr>
          <p:cNvPr id="126977" name="Rectangle 1"/>
          <p:cNvSpPr>
            <a:spLocks noChangeArrowheads="1"/>
          </p:cNvSpPr>
          <p:nvPr/>
        </p:nvSpPr>
        <p:spPr bwMode="auto">
          <a:xfrm>
            <a:off x="0" y="0"/>
            <a:ext cx="9144000" cy="457200"/>
          </a:xfrm>
          <a:prstGeom prst="rect">
            <a:avLst/>
          </a:prstGeom>
          <a:noFill/>
          <a:ln w="9525" cap="flat" cmpd="sng">
            <a:noFill/>
            <a:prstDash val="solid"/>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WAITFOR { DELAY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time_to_pass</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TIME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time_to_execute</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receive_statement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TIMEOUT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timeout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900" b="0" i="0" u="none" strike="noStrike" cap="none" normalizeH="0" baseline="0" smtClean="0">
                <a:ln>
                  <a:noFill/>
                </a:ln>
                <a:solidFill>
                  <a:schemeClr val="tx1"/>
                </a:solidFill>
                <a:effectLst/>
                <a:latin typeface="Tahoma" pitchFamily="34" charset="0"/>
              </a:rPr>
              <a:t> </a:t>
            </a:r>
            <a:endParaRPr kumimoji="0" lang="en-US" sz="1400" b="0" i="0" u="none" strike="noStrike" cap="none" normalizeH="0" baseline="0" smtClean="0">
              <a:ln>
                <a:noFill/>
              </a:ln>
              <a:solidFill>
                <a:schemeClr val="tx1"/>
              </a:solidFill>
              <a:effectLst/>
              <a:latin typeface="Tahoma" pitchFamily="34" charset="0"/>
            </a:endParaRPr>
          </a:p>
        </p:txBody>
      </p:sp>
      <p:sp>
        <p:nvSpPr>
          <p:cNvPr id="126978" name="Rectangle 2"/>
          <p:cNvSpPr>
            <a:spLocks noChangeArrowheads="1"/>
          </p:cNvSpPr>
          <p:nvPr/>
        </p:nvSpPr>
        <p:spPr bwMode="auto">
          <a:xfrm>
            <a:off x="0" y="0"/>
            <a:ext cx="9144000" cy="457200"/>
          </a:xfrm>
          <a:prstGeom prst="rect">
            <a:avLst/>
          </a:prstGeom>
          <a:noFill/>
          <a:ln w="9525" cap="flat" cmpd="sng">
            <a:noFill/>
            <a:prstDash val="solid"/>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WAITFOR { DELAY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time_to_pass</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TIME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time_to_execute</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receive_statement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1000" b="1" i="0" u="none" strike="noStrike" cap="none" normalizeH="0" baseline="0" smtClean="0">
                <a:ln>
                  <a:noFill/>
                </a:ln>
                <a:solidFill>
                  <a:srgbClr val="000000"/>
                </a:solidFill>
                <a:effectLst/>
                <a:latin typeface="Arial Unicode MS" pitchFamily="34" charset="-128"/>
                <a:cs typeface="Courier New" pitchFamily="49" charset="0"/>
              </a:rPr>
              <a: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TIMEOUT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timeout</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 }</a:t>
            </a:r>
            <a:r>
              <a:rPr kumimoji="0" lang="en-US" sz="900" b="0" i="0" u="none" strike="noStrike" cap="none" normalizeH="0" baseline="0" smtClean="0">
                <a:ln>
                  <a:noFill/>
                </a:ln>
                <a:solidFill>
                  <a:schemeClr val="tx1"/>
                </a:solidFill>
                <a:effectLst/>
                <a:latin typeface="Tahoma" pitchFamily="34" charset="0"/>
              </a:rPr>
              <a:t> </a:t>
            </a:r>
            <a:endParaRPr kumimoji="0" lang="en-US" sz="1400" b="0" i="0" u="none" strike="noStrike" cap="none" normalizeH="0" baseline="0" smtClean="0">
              <a:ln>
                <a:noFill/>
              </a:ln>
              <a:solidFill>
                <a:schemeClr val="tx1"/>
              </a:solidFill>
              <a:effectLst/>
              <a:latin typeface="Tahoma" pitchFamily="34" charset="0"/>
            </a:endParaRPr>
          </a:p>
        </p:txBody>
      </p:sp>
      <p:sp>
        <p:nvSpPr>
          <p:cNvPr id="7" name="Rectangle 6"/>
          <p:cNvSpPr/>
          <p:nvPr/>
        </p:nvSpPr>
        <p:spPr>
          <a:xfrm>
            <a:off x="381000" y="4800600"/>
            <a:ext cx="8229600" cy="738664"/>
          </a:xfrm>
          <a:prstGeom prst="rect">
            <a:avLst/>
          </a:prstGeom>
        </p:spPr>
        <p:txBody>
          <a:bodyPr wrap="square">
            <a:spAutoFit/>
          </a:bodyPr>
          <a:lstStyle/>
          <a:p>
            <a:pPr algn="l"/>
            <a:r>
              <a:rPr lang="en-US" dirty="0" smtClean="0"/>
              <a:t>The statements are executed repeatedly as long as the specified condition is true. The execution of statements in the WHILE loop can be controlled from inside the loop with the BREAK and CONTINUE keywords.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154625" name="Rectangle 1"/>
          <p:cNvSpPr>
            <a:spLocks noChangeArrowheads="1"/>
          </p:cNvSpPr>
          <p:nvPr/>
        </p:nvSpPr>
        <p:spPr bwMode="auto">
          <a:xfrm>
            <a:off x="0" y="0"/>
            <a:ext cx="9144000" cy="45720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BEGIN TRY </a:t>
            </a:r>
            <a:r>
              <a:rPr kumimoji="0" lang="en-US" sz="1000" b="0" i="0" u="none" strike="noStrike" cap="none" normalizeH="0" baseline="0" smtClean="0">
                <a:ln>
                  <a:noFill/>
                </a:ln>
                <a:solidFill>
                  <a:srgbClr val="000000"/>
                </a:solidFill>
                <a:effectLst/>
                <a:latin typeface="Tahoma"/>
                <a:cs typeface="Courier New" pitchFamily="49" charset="0"/>
              </a:rPr>
              <a:t>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sql_statement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statement_block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END TRY BEGIN CATCH </a:t>
            </a:r>
            <a:r>
              <a:rPr kumimoji="0" lang="en-US" sz="1000" b="0" i="0" u="none" strike="noStrike" cap="none" normalizeH="0" baseline="0" smtClean="0">
                <a:ln>
                  <a:noFill/>
                </a:ln>
                <a:solidFill>
                  <a:srgbClr val="000000"/>
                </a:solidFill>
                <a:effectLst/>
                <a:latin typeface="Tahoma"/>
                <a:cs typeface="Courier New" pitchFamily="49" charset="0"/>
              </a:rPr>
              <a:t>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sql_statement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a:t>
            </a:r>
            <a:r>
              <a:rPr kumimoji="0" lang="en-US" sz="1000" b="0" i="1" u="none" strike="noStrike" cap="none" normalizeH="0" baseline="0" smtClean="0">
                <a:ln>
                  <a:noFill/>
                </a:ln>
                <a:solidFill>
                  <a:srgbClr val="000000"/>
                </a:solidFill>
                <a:effectLst/>
                <a:latin typeface="Arial Unicode MS" pitchFamily="34" charset="-128"/>
                <a:cs typeface="Courier New" pitchFamily="49" charset="0"/>
              </a:rPr>
              <a:t>statement_block </a:t>
            </a:r>
            <a:r>
              <a:rPr kumimoji="0" lang="en-US" sz="1000" b="0" i="0" u="none" strike="noStrike" cap="none" normalizeH="0" baseline="0" smtClean="0">
                <a:ln>
                  <a:noFill/>
                </a:ln>
                <a:solidFill>
                  <a:srgbClr val="000000"/>
                </a:solidFill>
                <a:effectLst/>
                <a:latin typeface="Arial Unicode MS" pitchFamily="34" charset="-128"/>
                <a:cs typeface="Courier New" pitchFamily="49" charset="0"/>
              </a:rPr>
              <a:t>} END CATCH [ ; ]</a:t>
            </a:r>
            <a:r>
              <a:rPr kumimoji="0" lang="en-US" sz="900" b="0" i="0" u="none" strike="noStrike" cap="none" normalizeH="0" baseline="0" smtClean="0">
                <a:ln>
                  <a:noFill/>
                </a:ln>
                <a:solidFill>
                  <a:schemeClr val="tx1"/>
                </a:solidFill>
                <a:effectLst/>
                <a:latin typeface="Tahoma" pitchFamily="34" charset="0"/>
              </a:rPr>
              <a:t> </a:t>
            </a:r>
            <a:endParaRPr kumimoji="0" lang="en-US" sz="1400" b="0" i="0" u="none" strike="noStrike" cap="none" normalizeH="0" baseline="0" smtClean="0">
              <a:ln>
                <a:noFill/>
              </a:ln>
              <a:solidFill>
                <a:schemeClr val="tx1"/>
              </a:solidFill>
              <a:effectLst/>
              <a:latin typeface="Tahoma" pitchFamily="34" charset="0"/>
            </a:endParaRPr>
          </a:p>
        </p:txBody>
      </p:sp>
      <p:sp>
        <p:nvSpPr>
          <p:cNvPr id="5" name="Content Placeholder 2"/>
          <p:cNvSpPr>
            <a:spLocks noGrp="1"/>
          </p:cNvSpPr>
          <p:nvPr>
            <p:ph idx="1"/>
          </p:nvPr>
        </p:nvSpPr>
        <p:spPr>
          <a:xfrm>
            <a:off x="381000" y="1927591"/>
            <a:ext cx="8229600" cy="2644409"/>
          </a:xfrm>
          <a:solidFill>
            <a:srgbClr val="FFFFCC"/>
          </a:solidFill>
        </p:spPr>
        <p:txBody>
          <a:bodyPr>
            <a:normAutofit lnSpcReduction="10000"/>
          </a:bodyPr>
          <a:lstStyle/>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BEGIN</a:t>
            </a:r>
            <a:r>
              <a:rPr lang="en-US" sz="2000" dirty="0" smtClean="0">
                <a:solidFill>
                  <a:schemeClr val="accent3">
                    <a:lumMod val="75000"/>
                  </a:schemeClr>
                </a:solidFill>
                <a:latin typeface="Courier New" pitchFamily="49" charset="0"/>
                <a:cs typeface="Courier New" pitchFamily="49" charset="0"/>
              </a:rPr>
              <a:t> </a:t>
            </a:r>
            <a:r>
              <a:rPr lang="en-US" sz="2000" b="1" dirty="0" smtClean="0">
                <a:solidFill>
                  <a:schemeClr val="accent3">
                    <a:lumMod val="75000"/>
                  </a:schemeClr>
                </a:solidFill>
                <a:latin typeface="Courier New" pitchFamily="49" charset="0"/>
                <a:cs typeface="Courier New" pitchFamily="49" charset="0"/>
              </a:rPr>
              <a:t>TRY</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sql_statement</a:t>
            </a: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statement_block</a:t>
            </a:r>
            <a:r>
              <a:rPr lang="en-US" sz="2000" dirty="0" smtClean="0">
                <a:solidFill>
                  <a:schemeClr val="accent3">
                    <a:lumMod val="75000"/>
                  </a:schemeClr>
                </a:solidFill>
                <a:latin typeface="Courier New" pitchFamily="49" charset="0"/>
                <a:cs typeface="Courier New" pitchFamily="49" charset="0"/>
              </a:rPr>
              <a:t> }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END TRY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BEGIN CATCH </a:t>
            </a:r>
            <a:r>
              <a:rPr lang="en-US" sz="2000" dirty="0" smtClean="0">
                <a:solidFill>
                  <a:schemeClr val="accent3">
                    <a:lumMod val="75000"/>
                  </a:schemeClr>
                </a:solidFill>
                <a:latin typeface="Courier New" pitchFamily="49" charset="0"/>
                <a:cs typeface="Courier New" pitchFamily="49" charset="0"/>
              </a:rPr>
              <a:t>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sql_statement</a:t>
            </a:r>
            <a:r>
              <a:rPr lang="en-US" sz="2000" dirty="0" smtClean="0">
                <a:solidFill>
                  <a:schemeClr val="accent3">
                    <a:lumMod val="75000"/>
                  </a:schemeClr>
                </a:solidFill>
                <a:latin typeface="Courier New" pitchFamily="49" charset="0"/>
                <a:cs typeface="Courier New" pitchFamily="49" charset="0"/>
              </a:rPr>
              <a:t> | </a:t>
            </a:r>
            <a:r>
              <a:rPr lang="en-US" sz="2000" dirty="0" err="1" smtClean="0">
                <a:solidFill>
                  <a:schemeClr val="accent3">
                    <a:lumMod val="75000"/>
                  </a:schemeClr>
                </a:solidFill>
                <a:latin typeface="Courier New" pitchFamily="49" charset="0"/>
                <a:cs typeface="Courier New" pitchFamily="49" charset="0"/>
              </a:rPr>
              <a:t>statement_block</a:t>
            </a:r>
            <a:r>
              <a:rPr lang="en-US" sz="2000" dirty="0" smtClean="0">
                <a:solidFill>
                  <a:schemeClr val="accent3">
                    <a:lumMod val="75000"/>
                  </a:schemeClr>
                </a:solidFill>
                <a:latin typeface="Courier New" pitchFamily="49" charset="0"/>
                <a:cs typeface="Courier New" pitchFamily="49" charset="0"/>
              </a:rPr>
              <a:t> } </a:t>
            </a:r>
          </a:p>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END CATCH </a:t>
            </a:r>
            <a:r>
              <a:rPr lang="en-US" sz="2000" dirty="0" smtClean="0">
                <a:solidFill>
                  <a:schemeClr val="accent3">
                    <a:lumMod val="75000"/>
                  </a:schemeClr>
                </a:solidFill>
                <a:latin typeface="Courier New" pitchFamily="49" charset="0"/>
                <a:cs typeface="Courier New" pitchFamily="49" charset="0"/>
              </a:rPr>
              <a:t>[ ; ]</a:t>
            </a:r>
          </a:p>
        </p:txBody>
      </p:sp>
      <p:sp>
        <p:nvSpPr>
          <p:cNvPr id="6" name="Rectangle 5"/>
          <p:cNvSpPr/>
          <p:nvPr/>
        </p:nvSpPr>
        <p:spPr>
          <a:xfrm>
            <a:off x="381000" y="4724400"/>
            <a:ext cx="8229600" cy="954107"/>
          </a:xfrm>
          <a:prstGeom prst="rect">
            <a:avLst/>
          </a:prstGeom>
        </p:spPr>
        <p:txBody>
          <a:bodyPr wrap="square">
            <a:spAutoFit/>
          </a:bodyPr>
          <a:lstStyle/>
          <a:p>
            <a:pPr algn="l"/>
            <a:r>
              <a:rPr lang="en-US" dirty="0" smtClean="0"/>
              <a:t>Implements error handling for Transact-SQL that is similar to the exception handling in the C# and C++ languages. A group of Transact-SQL statements can be enclosed in a TRY block. If an error occurs within the TRY block, control is passed to another group of statements enclosed in a CATCH block.</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programming statements</a:t>
            </a:r>
            <a:endParaRPr lang="en-US" dirty="0"/>
          </a:p>
        </p:txBody>
      </p:sp>
      <p:sp>
        <p:nvSpPr>
          <p:cNvPr id="4" name="Content Placeholder 2"/>
          <p:cNvSpPr>
            <a:spLocks noGrp="1"/>
          </p:cNvSpPr>
          <p:nvPr>
            <p:ph idx="1"/>
          </p:nvPr>
        </p:nvSpPr>
        <p:spPr>
          <a:xfrm>
            <a:off x="381000" y="1927591"/>
            <a:ext cx="8229600" cy="2644409"/>
          </a:xfrm>
          <a:solidFill>
            <a:srgbClr val="FFFFCC"/>
          </a:solidFill>
        </p:spPr>
        <p:txBody>
          <a:bodyPr>
            <a:normAutofit/>
          </a:bodyPr>
          <a:lstStyle/>
          <a:p>
            <a:pPr marL="438912" lvl="1" indent="-320040" fontAlgn="base">
              <a:lnSpc>
                <a:spcPct val="80000"/>
              </a:lnSpc>
              <a:spcBef>
                <a:spcPts val="1700"/>
              </a:spcBef>
              <a:spcAft>
                <a:spcPct val="0"/>
              </a:spcAft>
              <a:buClr>
                <a:schemeClr val="accent1"/>
              </a:buClr>
              <a:buSzPct val="80000"/>
              <a:buNone/>
              <a:defRPr/>
            </a:pPr>
            <a:r>
              <a:rPr lang="en-US" sz="2000" b="1" dirty="0" smtClean="0">
                <a:solidFill>
                  <a:schemeClr val="accent3">
                    <a:lumMod val="75000"/>
                  </a:schemeClr>
                </a:solidFill>
                <a:latin typeface="Courier New" pitchFamily="49" charset="0"/>
                <a:cs typeface="Courier New" pitchFamily="49" charset="0"/>
              </a:rPr>
              <a:t>WAITFOR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 </a:t>
            </a:r>
          </a:p>
          <a:p>
            <a:pPr marL="704088" lvl="2" indent="-320040" fontAlgn="base">
              <a:lnSpc>
                <a:spcPct val="80000"/>
              </a:lnSpc>
              <a:spcBef>
                <a:spcPts val="1700"/>
              </a:spcBef>
              <a:spcAft>
                <a:spcPct val="0"/>
              </a:spcAft>
              <a:buClr>
                <a:schemeClr val="accent1"/>
              </a:buClr>
              <a:buSzPct val="80000"/>
              <a:buNone/>
              <a:defRPr/>
            </a:pPr>
            <a:r>
              <a:rPr lang="en-US" sz="1600" b="1" dirty="0" smtClean="0">
                <a:solidFill>
                  <a:schemeClr val="accent3">
                    <a:lumMod val="75000"/>
                  </a:schemeClr>
                </a:solidFill>
                <a:latin typeface="Courier New" pitchFamily="49" charset="0"/>
                <a:cs typeface="Courier New" pitchFamily="49" charset="0"/>
              </a:rPr>
              <a:t>DELAY</a:t>
            </a: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time_to_pass</a:t>
            </a:r>
            <a:r>
              <a:rPr lang="en-US" sz="1600" dirty="0" smtClean="0">
                <a:solidFill>
                  <a:schemeClr val="accent3">
                    <a:lumMod val="75000"/>
                  </a:schemeClr>
                </a:solidFill>
                <a:latin typeface="Courier New" pitchFamily="49" charset="0"/>
                <a:cs typeface="Courier New" pitchFamily="49" charset="0"/>
              </a:rPr>
              <a:t>'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a:t>
            </a:r>
            <a:r>
              <a:rPr lang="en-US" sz="1600" b="1" dirty="0" smtClean="0">
                <a:solidFill>
                  <a:schemeClr val="accent3">
                    <a:lumMod val="75000"/>
                  </a:schemeClr>
                </a:solidFill>
                <a:latin typeface="Courier New" pitchFamily="49" charset="0"/>
                <a:cs typeface="Courier New" pitchFamily="49" charset="0"/>
              </a:rPr>
              <a:t>TIME</a:t>
            </a: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time_to_execute</a:t>
            </a:r>
            <a:r>
              <a:rPr lang="en-US" sz="1600" dirty="0" smtClean="0">
                <a:solidFill>
                  <a:schemeClr val="accent3">
                    <a:lumMod val="75000"/>
                  </a:schemeClr>
                </a:solidFill>
                <a:latin typeface="Courier New" pitchFamily="49" charset="0"/>
                <a:cs typeface="Courier New" pitchFamily="49" charset="0"/>
              </a:rPr>
              <a:t>' </a:t>
            </a:r>
          </a:p>
          <a:p>
            <a:pPr marL="704088" lvl="2" indent="-320040" fontAlgn="base">
              <a:lnSpc>
                <a:spcPct val="80000"/>
              </a:lnSpc>
              <a:spcBef>
                <a:spcPts val="1700"/>
              </a:spcBef>
              <a:spcAft>
                <a:spcPct val="0"/>
              </a:spcAft>
              <a:buClr>
                <a:schemeClr val="accent1"/>
              </a:buClr>
              <a:buSzPct val="80000"/>
              <a:buNone/>
              <a:defRPr/>
            </a:pPr>
            <a:r>
              <a:rPr lang="en-US" sz="1600" dirty="0" smtClean="0">
                <a:solidFill>
                  <a:schemeClr val="accent3">
                    <a:lumMod val="75000"/>
                  </a:schemeClr>
                </a:solidFill>
                <a:latin typeface="Courier New" pitchFamily="49" charset="0"/>
                <a:cs typeface="Courier New" pitchFamily="49" charset="0"/>
              </a:rPr>
              <a:t>| ( </a:t>
            </a:r>
            <a:r>
              <a:rPr lang="en-US" sz="1600" dirty="0" err="1" smtClean="0">
                <a:solidFill>
                  <a:schemeClr val="accent3">
                    <a:lumMod val="75000"/>
                  </a:schemeClr>
                </a:solidFill>
                <a:latin typeface="Courier New" pitchFamily="49" charset="0"/>
                <a:cs typeface="Courier New" pitchFamily="49" charset="0"/>
              </a:rPr>
              <a:t>receive_statement</a:t>
            </a:r>
            <a:r>
              <a:rPr lang="en-US" sz="1600" dirty="0" smtClean="0">
                <a:solidFill>
                  <a:schemeClr val="accent3">
                    <a:lumMod val="75000"/>
                  </a:schemeClr>
                </a:solidFill>
                <a:latin typeface="Courier New" pitchFamily="49" charset="0"/>
                <a:cs typeface="Courier New" pitchFamily="49" charset="0"/>
              </a:rPr>
              <a:t> ) [ , </a:t>
            </a:r>
            <a:r>
              <a:rPr lang="en-US" sz="1600" b="1" dirty="0" smtClean="0">
                <a:solidFill>
                  <a:schemeClr val="accent3">
                    <a:lumMod val="75000"/>
                  </a:schemeClr>
                </a:solidFill>
                <a:latin typeface="Courier New" pitchFamily="49" charset="0"/>
                <a:cs typeface="Courier New" pitchFamily="49" charset="0"/>
              </a:rPr>
              <a:t>TIMEOUT</a:t>
            </a:r>
            <a:r>
              <a:rPr lang="en-US" sz="1600" dirty="0" smtClean="0">
                <a:solidFill>
                  <a:schemeClr val="accent3">
                    <a:lumMod val="75000"/>
                  </a:schemeClr>
                </a:solidFill>
                <a:latin typeface="Courier New" pitchFamily="49" charset="0"/>
                <a:cs typeface="Courier New" pitchFamily="49" charset="0"/>
              </a:rPr>
              <a:t> </a:t>
            </a:r>
            <a:r>
              <a:rPr lang="en-US" sz="1600" dirty="0" err="1" smtClean="0">
                <a:solidFill>
                  <a:schemeClr val="accent3">
                    <a:lumMod val="75000"/>
                  </a:schemeClr>
                </a:solidFill>
                <a:latin typeface="Courier New" pitchFamily="49" charset="0"/>
                <a:cs typeface="Courier New" pitchFamily="49" charset="0"/>
              </a:rPr>
              <a:t>timeout</a:t>
            </a:r>
            <a:r>
              <a:rPr lang="en-US" sz="1600" dirty="0" smtClean="0">
                <a:solidFill>
                  <a:schemeClr val="accent3">
                    <a:lumMod val="75000"/>
                  </a:schemeClr>
                </a:solidFill>
                <a:latin typeface="Courier New" pitchFamily="49" charset="0"/>
                <a:cs typeface="Courier New" pitchFamily="49" charset="0"/>
              </a:rPr>
              <a:t> ] </a:t>
            </a:r>
          </a:p>
          <a:p>
            <a:pPr marL="438912" lvl="1" indent="-320040" fontAlgn="base">
              <a:lnSpc>
                <a:spcPct val="80000"/>
              </a:lnSpc>
              <a:spcBef>
                <a:spcPts val="1700"/>
              </a:spcBef>
              <a:spcAft>
                <a:spcPct val="0"/>
              </a:spcAft>
              <a:buClr>
                <a:schemeClr val="accent1"/>
              </a:buClr>
              <a:buSzPct val="80000"/>
              <a:buNone/>
              <a:defRPr/>
            </a:pPr>
            <a:r>
              <a:rPr lang="en-US" sz="2000" dirty="0" smtClean="0">
                <a:solidFill>
                  <a:schemeClr val="accent3">
                    <a:lumMod val="75000"/>
                  </a:schemeClr>
                </a:solidFill>
                <a:latin typeface="Courier New" pitchFamily="49" charset="0"/>
                <a:cs typeface="Courier New" pitchFamily="49" charset="0"/>
              </a:rPr>
              <a:t>}</a:t>
            </a:r>
          </a:p>
        </p:txBody>
      </p:sp>
      <p:sp>
        <p:nvSpPr>
          <p:cNvPr id="5" name="Rectangle 4"/>
          <p:cNvSpPr/>
          <p:nvPr/>
        </p:nvSpPr>
        <p:spPr>
          <a:xfrm>
            <a:off x="381000" y="4724400"/>
            <a:ext cx="8229600" cy="523220"/>
          </a:xfrm>
          <a:prstGeom prst="rect">
            <a:avLst/>
          </a:prstGeom>
        </p:spPr>
        <p:txBody>
          <a:bodyPr wrap="square">
            <a:spAutoFit/>
          </a:bodyPr>
          <a:lstStyle/>
          <a:p>
            <a:pPr algn="l"/>
            <a:r>
              <a:rPr lang="en-US" dirty="0" smtClean="0"/>
              <a:t>Blocks the execution of a batch, stored procedure, or transaction until a specified time or time interval is reached, or a specified statement modifies or returns at least one row.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Advantages – 1 </a:t>
            </a:r>
          </a:p>
        </p:txBody>
      </p:sp>
      <p:sp>
        <p:nvSpPr>
          <p:cNvPr id="10243" name="Rectangle 3"/>
          <p:cNvSpPr>
            <a:spLocks noGrp="1" noChangeArrowheads="1"/>
          </p:cNvSpPr>
          <p:nvPr>
            <p:ph idx="1"/>
          </p:nvPr>
        </p:nvSpPr>
        <p:spPr>
          <a:noFill/>
        </p:spPr>
        <p:txBody>
          <a:bodyPr/>
          <a:lstStyle/>
          <a:p>
            <a:pPr algn="just" eaLnBrk="1" hangingPunct="1">
              <a:spcBef>
                <a:spcPts val="1700"/>
              </a:spcBef>
            </a:pPr>
            <a:r>
              <a:rPr lang="en-US" sz="2400" smtClean="0"/>
              <a:t>Database developers or administrators write stored procedures to perform a variety of tasks related to database access and management. </a:t>
            </a:r>
          </a:p>
          <a:p>
            <a:pPr algn="just" eaLnBrk="1" hangingPunct="1">
              <a:spcBef>
                <a:spcPts val="1700"/>
              </a:spcBef>
            </a:pPr>
            <a:r>
              <a:rPr lang="en-US" sz="2400" smtClean="0"/>
              <a:t>Using stored procedures offer numerous advantages over using Transact-SQL statements. These are:</a:t>
            </a:r>
          </a:p>
          <a:p>
            <a:pPr lvl="1" algn="just" eaLnBrk="1" hangingPunct="1">
              <a:spcBef>
                <a:spcPts val="1700"/>
              </a:spcBef>
            </a:pPr>
            <a:r>
              <a:rPr lang="en-US" sz="2000" smtClean="0"/>
              <a:t>Improved Security</a:t>
            </a:r>
          </a:p>
          <a:p>
            <a:pPr lvl="1" algn="just" eaLnBrk="1" hangingPunct="1">
              <a:spcBef>
                <a:spcPts val="1700"/>
              </a:spcBef>
            </a:pPr>
            <a:r>
              <a:rPr lang="en-US" sz="2000" smtClean="0"/>
              <a:t>Precompiled Execution</a:t>
            </a:r>
          </a:p>
          <a:p>
            <a:pPr lvl="1" algn="just" eaLnBrk="1" hangingPunct="1">
              <a:spcBef>
                <a:spcPts val="1700"/>
              </a:spcBef>
            </a:pPr>
            <a:r>
              <a:rPr lang="en-US" sz="2000" smtClean="0"/>
              <a:t>Reduced Client/Server Traffic</a:t>
            </a:r>
          </a:p>
          <a:p>
            <a:pPr lvl="1" algn="just" eaLnBrk="1" hangingPunct="1">
              <a:spcBef>
                <a:spcPts val="1700"/>
              </a:spcBef>
            </a:pPr>
            <a:r>
              <a:rPr lang="en-US" sz="2000" smtClean="0"/>
              <a:t>Reuse of Code</a:t>
            </a:r>
          </a:p>
          <a:p>
            <a:pPr algn="just" eaLnBrk="1" hangingPunct="1">
              <a:spcBef>
                <a:spcPts val="1700"/>
              </a:spcBef>
              <a:buFont typeface="Wingdings" pitchFamily="2" charset="2"/>
              <a:buNone/>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Advantages – 2 </a:t>
            </a:r>
          </a:p>
        </p:txBody>
      </p:sp>
      <p:sp>
        <p:nvSpPr>
          <p:cNvPr id="11267" name="Rectangle 3"/>
          <p:cNvSpPr>
            <a:spLocks noGrp="1" noChangeArrowheads="1"/>
          </p:cNvSpPr>
          <p:nvPr>
            <p:ph idx="1"/>
          </p:nvPr>
        </p:nvSpPr>
        <p:spPr>
          <a:noFill/>
        </p:spPr>
        <p:txBody>
          <a:bodyPr/>
          <a:lstStyle/>
          <a:p>
            <a:pPr algn="just" eaLnBrk="1" hangingPunct="1">
              <a:spcBef>
                <a:spcPts val="1700"/>
              </a:spcBef>
            </a:pPr>
            <a:r>
              <a:rPr lang="en-US" sz="2400" b="1" dirty="0" smtClean="0">
                <a:solidFill>
                  <a:srgbClr val="0070C0"/>
                </a:solidFill>
              </a:rPr>
              <a:t>Improved Security</a:t>
            </a:r>
            <a:r>
              <a:rPr lang="en-US" sz="2400" dirty="0" smtClean="0"/>
              <a:t>: by associating database privileges with stored procedures. Users can be given permission to execute a stored procedure even if the user does not have permission to access the tables or views.</a:t>
            </a:r>
          </a:p>
          <a:p>
            <a:pPr algn="just" eaLnBrk="1" hangingPunct="1">
              <a:spcBef>
                <a:spcPts val="1700"/>
              </a:spcBef>
            </a:pPr>
            <a:r>
              <a:rPr lang="en-US" sz="2400" b="1" dirty="0" smtClean="0">
                <a:solidFill>
                  <a:srgbClr val="0070C0"/>
                </a:solidFill>
              </a:rPr>
              <a:t>Precompiled Execution</a:t>
            </a:r>
            <a:r>
              <a:rPr lang="en-US" sz="2400" dirty="0" smtClean="0"/>
              <a:t>: stored procedures are compiled during the first execution. For every subsequent execution, SQL Server reuses this precompiled version. This reduces the time and resources required for compilation.</a:t>
            </a:r>
          </a:p>
          <a:p>
            <a:pPr algn="just" eaLnBrk="1" hangingPunct="1">
              <a:spcBef>
                <a:spcPts val="1700"/>
              </a:spcBef>
              <a:buFont typeface="Wingdings" pitchFamily="2" charset="2"/>
              <a:buNone/>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Advantages – 3 </a:t>
            </a:r>
          </a:p>
        </p:txBody>
      </p:sp>
      <p:sp>
        <p:nvSpPr>
          <p:cNvPr id="12291" name="Rectangle 3"/>
          <p:cNvSpPr>
            <a:spLocks noGrp="1" noChangeArrowheads="1"/>
          </p:cNvSpPr>
          <p:nvPr>
            <p:ph idx="1"/>
          </p:nvPr>
        </p:nvSpPr>
        <p:spPr>
          <a:noFill/>
        </p:spPr>
        <p:txBody>
          <a:bodyPr/>
          <a:lstStyle/>
          <a:p>
            <a:pPr algn="just" eaLnBrk="1" hangingPunct="1">
              <a:lnSpc>
                <a:spcPct val="90000"/>
              </a:lnSpc>
              <a:spcBef>
                <a:spcPts val="1700"/>
              </a:spcBef>
            </a:pPr>
            <a:r>
              <a:rPr lang="en-US" sz="2400" b="1" dirty="0" smtClean="0">
                <a:solidFill>
                  <a:srgbClr val="0070C0"/>
                </a:solidFill>
              </a:rPr>
              <a:t>Reduced Client/Server Traffic: </a:t>
            </a:r>
            <a:r>
              <a:rPr lang="en-US" sz="2400" dirty="0" smtClean="0"/>
              <a:t>stored procedures help in reducing network traffic. </a:t>
            </a:r>
          </a:p>
          <a:p>
            <a:pPr algn="just" eaLnBrk="1" hangingPunct="1">
              <a:lnSpc>
                <a:spcPct val="90000"/>
              </a:lnSpc>
              <a:spcBef>
                <a:spcPts val="1700"/>
              </a:spcBef>
            </a:pPr>
            <a:r>
              <a:rPr lang="en-US" sz="2400" b="1" dirty="0" smtClean="0">
                <a:solidFill>
                  <a:srgbClr val="0070C0"/>
                </a:solidFill>
              </a:rPr>
              <a:t>Reuse of Code: </a:t>
            </a:r>
            <a:r>
              <a:rPr lang="en-US" sz="2400" dirty="0" smtClean="0"/>
              <a:t>stored procedures can be used multiple times. This eliminates the need to repetitively type out hundreds of Transact-SQL statements every time a similar task is to be performed.</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Stored Procedures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types of stored procedures available in Microsoft SQL Server 2005:</a:t>
            </a:r>
          </a:p>
          <a:p>
            <a:pPr lvl="1"/>
            <a:r>
              <a:rPr lang="en-US" dirty="0" smtClean="0"/>
              <a:t>User-defined Stored Procedures</a:t>
            </a:r>
          </a:p>
          <a:p>
            <a:pPr lvl="1"/>
            <a:r>
              <a:rPr lang="en-US" dirty="0" smtClean="0"/>
              <a:t>Extended Stored Procedures </a:t>
            </a:r>
            <a:r>
              <a:rPr lang="en-US" i="1" dirty="0" smtClean="0">
                <a:solidFill>
                  <a:srgbClr val="0070C0"/>
                </a:solidFill>
              </a:rPr>
              <a:t>(not use)</a:t>
            </a:r>
          </a:p>
          <a:p>
            <a:pPr lvl="1"/>
            <a:r>
              <a:rPr lang="en-US" dirty="0" smtClean="0"/>
              <a:t>System Stored Procedures</a:t>
            </a:r>
          </a:p>
          <a:p>
            <a:r>
              <a:rPr lang="en-US" dirty="0" smtClean="0"/>
              <a:t>Others type:</a:t>
            </a:r>
          </a:p>
          <a:p>
            <a:pPr lvl="1"/>
            <a:r>
              <a:rPr lang="en-US" dirty="0" smtClean="0"/>
              <a:t>Temporary Stored Procedures </a:t>
            </a:r>
          </a:p>
          <a:p>
            <a:pPr lvl="1"/>
            <a:r>
              <a:rPr lang="en-US" dirty="0" smtClean="0"/>
              <a:t>Remote Stored Procedures </a:t>
            </a:r>
          </a:p>
          <a:p>
            <a:pPr lvl="1"/>
            <a:r>
              <a:rPr lang="en-US" dirty="0" smtClean="0"/>
              <a:t>Local Stored Procedures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9262</TotalTime>
  <Words>3022</Words>
  <Application>Microsoft PowerPoint</Application>
  <PresentationFormat>On-screen Show (4:3)</PresentationFormat>
  <Paragraphs>452</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Module</vt:lpstr>
      <vt:lpstr>Bitmap Image</vt:lpstr>
      <vt:lpstr>Session 4</vt:lpstr>
      <vt:lpstr>Review</vt:lpstr>
      <vt:lpstr>Review</vt:lpstr>
      <vt:lpstr>Module 7: Introducing stored procedures</vt:lpstr>
      <vt:lpstr>Stored Procedures</vt:lpstr>
      <vt:lpstr>Advantages – 1 </vt:lpstr>
      <vt:lpstr>Advantages – 2 </vt:lpstr>
      <vt:lpstr>Advantages – 3 </vt:lpstr>
      <vt:lpstr>Types of Stored Procedures</vt:lpstr>
      <vt:lpstr>System Stored Procedures </vt:lpstr>
      <vt:lpstr>Extended Stored Procedures  </vt:lpstr>
      <vt:lpstr>Extended Stored Procedures-2 </vt:lpstr>
      <vt:lpstr>Temporary Stored Procedures  </vt:lpstr>
      <vt:lpstr>Temporary Stored Procedures  - 2</vt:lpstr>
      <vt:lpstr>Remote Stored Procedures  </vt:lpstr>
      <vt:lpstr>Local Stored Procedures  </vt:lpstr>
      <vt:lpstr>User-defined Stored Procedures – 1  </vt:lpstr>
      <vt:lpstr>User-defined Stored Procedures – 2  </vt:lpstr>
      <vt:lpstr>Deferred Name Resolution</vt:lpstr>
      <vt:lpstr>Deferred Name Resolution</vt:lpstr>
      <vt:lpstr>Deferred Name Resolution Process</vt:lpstr>
      <vt:lpstr>User-defined Stored Procedures</vt:lpstr>
      <vt:lpstr>Transact-SQL  Stored Procedures – 1 </vt:lpstr>
      <vt:lpstr>Transact-SQL  Stored Procedures – 2 </vt:lpstr>
      <vt:lpstr>Transact-SQL  Stored Procedures – 3 </vt:lpstr>
      <vt:lpstr>Using “OUTPUT” Clause </vt:lpstr>
      <vt:lpstr>Guidelines </vt:lpstr>
      <vt:lpstr>Module 7 - Summary</vt:lpstr>
      <vt:lpstr>Module 8: More About Stored procedures</vt:lpstr>
      <vt:lpstr>Viewing Definitions</vt:lpstr>
      <vt:lpstr>Viewing Definitions  Using  “OBJECT_DEFINITION”</vt:lpstr>
      <vt:lpstr>Viewing Definitions  Using “sys.sql_modules”</vt:lpstr>
      <vt:lpstr>Viewing Dependencies</vt:lpstr>
      <vt:lpstr>Modifying and  Dropping Stored Procedures</vt:lpstr>
      <vt:lpstr>Modifying Stored Procedures</vt:lpstr>
      <vt:lpstr>Guidelines</vt:lpstr>
      <vt:lpstr>Dropping Stored Procedures</vt:lpstr>
      <vt:lpstr>Returning Values</vt:lpstr>
      <vt:lpstr>“RETURN” Statement</vt:lpstr>
      <vt:lpstr>Input Parameters</vt:lpstr>
      <vt:lpstr>Output Parameters</vt:lpstr>
      <vt:lpstr>Nested Stored Procedures </vt:lpstr>
      <vt:lpstr>Handling Error Messages </vt:lpstr>
      <vt:lpstr>TRY…CATCH Construct</vt:lpstr>
      <vt:lpstr>“@@ERROR” Function </vt:lpstr>
      <vt:lpstr>Module 8 - Summary</vt:lpstr>
      <vt:lpstr>programming statements</vt:lpstr>
      <vt:lpstr>programming statements</vt:lpstr>
      <vt:lpstr>programming statements</vt:lpstr>
      <vt:lpstr>programming statements</vt:lpstr>
      <vt:lpstr>programming statements</vt:lpstr>
      <vt:lpstr>programming statements</vt:lpstr>
      <vt:lpstr>programming statements</vt:lpstr>
      <vt:lpstr>programming statements</vt:lpstr>
    </vt:vector>
  </TitlesOfParts>
  <Company>FPT-Aptech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SDO - Session4</dc:title>
  <dc:creator>FPT-Aptech</dc:creator>
  <cp:lastModifiedBy>TuNN</cp:lastModifiedBy>
  <cp:revision>784</cp:revision>
  <dcterms:created xsi:type="dcterms:W3CDTF">2000-10-02T07:37:11Z</dcterms:created>
  <dcterms:modified xsi:type="dcterms:W3CDTF">2009-06-17T14:31:33Z</dcterms:modified>
</cp:coreProperties>
</file>