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55"/>
  </p:notesMasterIdLst>
  <p:handoutMasterIdLst>
    <p:handoutMasterId r:id="rId56"/>
  </p:handoutMasterIdLst>
  <p:sldIdLst>
    <p:sldId id="503" r:id="rId2"/>
    <p:sldId id="505" r:id="rId3"/>
    <p:sldId id="504" r:id="rId4"/>
    <p:sldId id="257" r:id="rId5"/>
    <p:sldId id="319" r:id="rId6"/>
    <p:sldId id="447" r:id="rId7"/>
    <p:sldId id="464" r:id="rId8"/>
    <p:sldId id="448" r:id="rId9"/>
    <p:sldId id="449" r:id="rId10"/>
    <p:sldId id="413" r:id="rId11"/>
    <p:sldId id="450" r:id="rId12"/>
    <p:sldId id="451" r:id="rId13"/>
    <p:sldId id="465" r:id="rId14"/>
    <p:sldId id="466" r:id="rId15"/>
    <p:sldId id="467" r:id="rId16"/>
    <p:sldId id="468" r:id="rId17"/>
    <p:sldId id="469" r:id="rId18"/>
    <p:sldId id="470" r:id="rId19"/>
    <p:sldId id="471" r:id="rId20"/>
    <p:sldId id="472" r:id="rId21"/>
    <p:sldId id="473" r:id="rId22"/>
    <p:sldId id="474" r:id="rId23"/>
    <p:sldId id="475" r:id="rId24"/>
    <p:sldId id="476" r:id="rId25"/>
    <p:sldId id="477" r:id="rId26"/>
    <p:sldId id="478" r:id="rId27"/>
    <p:sldId id="452" r:id="rId28"/>
    <p:sldId id="479" r:id="rId29"/>
    <p:sldId id="480" r:id="rId30"/>
    <p:sldId id="481" r:id="rId31"/>
    <p:sldId id="482" r:id="rId32"/>
    <p:sldId id="483" r:id="rId33"/>
    <p:sldId id="484" r:id="rId34"/>
    <p:sldId id="431" r:id="rId35"/>
    <p:sldId id="454" r:id="rId36"/>
    <p:sldId id="485" r:id="rId37"/>
    <p:sldId id="376" r:id="rId38"/>
    <p:sldId id="486" r:id="rId39"/>
    <p:sldId id="488" r:id="rId40"/>
    <p:sldId id="489" r:id="rId41"/>
    <p:sldId id="432" r:id="rId42"/>
    <p:sldId id="491" r:id="rId43"/>
    <p:sldId id="492" r:id="rId44"/>
    <p:sldId id="493" r:id="rId45"/>
    <p:sldId id="494" r:id="rId46"/>
    <p:sldId id="495" r:id="rId47"/>
    <p:sldId id="496" r:id="rId48"/>
    <p:sldId id="498" r:id="rId49"/>
    <p:sldId id="456" r:id="rId50"/>
    <p:sldId id="499" r:id="rId51"/>
    <p:sldId id="501" r:id="rId52"/>
    <p:sldId id="502" r:id="rId53"/>
    <p:sldId id="299" r:id="rId54"/>
  </p:sldIdLst>
  <p:sldSz cx="9144000" cy="6858000" type="screen4x3"/>
  <p:notesSz cx="6858000" cy="9144000"/>
  <p:defaultTextStyle>
    <a:defPPr>
      <a:defRPr lang="en-US"/>
    </a:defPPr>
    <a:lvl1pPr algn="ctr" rtl="0" fontAlgn="base">
      <a:spcBef>
        <a:spcPct val="0"/>
      </a:spcBef>
      <a:spcAft>
        <a:spcPct val="0"/>
      </a:spcAft>
      <a:defRPr sz="1400" kern="1200">
        <a:solidFill>
          <a:schemeClr val="tx1"/>
        </a:solidFill>
        <a:latin typeface="Tahoma" pitchFamily="34" charset="0"/>
        <a:ea typeface="+mn-ea"/>
        <a:cs typeface="+mn-cs"/>
      </a:defRPr>
    </a:lvl1pPr>
    <a:lvl2pPr marL="457200" algn="ctr" rtl="0" fontAlgn="base">
      <a:spcBef>
        <a:spcPct val="0"/>
      </a:spcBef>
      <a:spcAft>
        <a:spcPct val="0"/>
      </a:spcAft>
      <a:defRPr sz="1400" kern="1200">
        <a:solidFill>
          <a:schemeClr val="tx1"/>
        </a:solidFill>
        <a:latin typeface="Tahoma" pitchFamily="34" charset="0"/>
        <a:ea typeface="+mn-ea"/>
        <a:cs typeface="+mn-cs"/>
      </a:defRPr>
    </a:lvl2pPr>
    <a:lvl3pPr marL="914400" algn="ctr" rtl="0" fontAlgn="base">
      <a:spcBef>
        <a:spcPct val="0"/>
      </a:spcBef>
      <a:spcAft>
        <a:spcPct val="0"/>
      </a:spcAft>
      <a:defRPr sz="1400" kern="1200">
        <a:solidFill>
          <a:schemeClr val="tx1"/>
        </a:solidFill>
        <a:latin typeface="Tahoma" pitchFamily="34" charset="0"/>
        <a:ea typeface="+mn-ea"/>
        <a:cs typeface="+mn-cs"/>
      </a:defRPr>
    </a:lvl3pPr>
    <a:lvl4pPr marL="1371600" algn="ctr" rtl="0" fontAlgn="base">
      <a:spcBef>
        <a:spcPct val="0"/>
      </a:spcBef>
      <a:spcAft>
        <a:spcPct val="0"/>
      </a:spcAft>
      <a:defRPr sz="1400" kern="1200">
        <a:solidFill>
          <a:schemeClr val="tx1"/>
        </a:solidFill>
        <a:latin typeface="Tahoma" pitchFamily="34" charset="0"/>
        <a:ea typeface="+mn-ea"/>
        <a:cs typeface="+mn-cs"/>
      </a:defRPr>
    </a:lvl4pPr>
    <a:lvl5pPr marL="1828800" algn="ctr" rtl="0" fontAlgn="base">
      <a:spcBef>
        <a:spcPct val="0"/>
      </a:spcBef>
      <a:spcAft>
        <a:spcPct val="0"/>
      </a:spcAft>
      <a:defRPr sz="1400" kern="1200">
        <a:solidFill>
          <a:schemeClr val="tx1"/>
        </a:solidFill>
        <a:latin typeface="Tahoma" pitchFamily="34" charset="0"/>
        <a:ea typeface="+mn-ea"/>
        <a:cs typeface="+mn-cs"/>
      </a:defRPr>
    </a:lvl5pPr>
    <a:lvl6pPr marL="2286000" algn="l" defTabSz="914400" rtl="0" eaLnBrk="1" latinLnBrk="0" hangingPunct="1">
      <a:defRPr sz="1400" kern="1200">
        <a:solidFill>
          <a:schemeClr val="tx1"/>
        </a:solidFill>
        <a:latin typeface="Tahoma" pitchFamily="34" charset="0"/>
        <a:ea typeface="+mn-ea"/>
        <a:cs typeface="+mn-cs"/>
      </a:defRPr>
    </a:lvl6pPr>
    <a:lvl7pPr marL="2743200" algn="l" defTabSz="914400" rtl="0" eaLnBrk="1" latinLnBrk="0" hangingPunct="1">
      <a:defRPr sz="1400" kern="1200">
        <a:solidFill>
          <a:schemeClr val="tx1"/>
        </a:solidFill>
        <a:latin typeface="Tahoma" pitchFamily="34" charset="0"/>
        <a:ea typeface="+mn-ea"/>
        <a:cs typeface="+mn-cs"/>
      </a:defRPr>
    </a:lvl7pPr>
    <a:lvl8pPr marL="3200400" algn="l" defTabSz="914400" rtl="0" eaLnBrk="1" latinLnBrk="0" hangingPunct="1">
      <a:defRPr sz="1400" kern="1200">
        <a:solidFill>
          <a:schemeClr val="tx1"/>
        </a:solidFill>
        <a:latin typeface="Tahoma" pitchFamily="34" charset="0"/>
        <a:ea typeface="+mn-ea"/>
        <a:cs typeface="+mn-cs"/>
      </a:defRPr>
    </a:lvl8pPr>
    <a:lvl9pPr marL="3657600" algn="l" defTabSz="914400" rtl="0" eaLnBrk="1" latinLnBrk="0" hangingPunct="1">
      <a:defRPr sz="1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ADF7"/>
    <a:srgbClr val="FFFFCC"/>
    <a:srgbClr val="F8F6A8"/>
    <a:srgbClr val="FCA0B6"/>
    <a:srgbClr val="969696"/>
    <a:srgbClr val="95FBF6"/>
    <a:srgbClr val="66CCFF"/>
    <a:srgbClr val="F3F38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450" autoAdjust="0"/>
    <p:restoredTop sz="91751" autoAdjust="0"/>
  </p:normalViewPr>
  <p:slideViewPr>
    <p:cSldViewPr>
      <p:cViewPr varScale="1">
        <p:scale>
          <a:sx n="79" d="100"/>
          <a:sy n="79" d="100"/>
        </p:scale>
        <p:origin x="-750" y="-96"/>
      </p:cViewPr>
      <p:guideLst>
        <p:guide orient="horz" pos="2160"/>
        <p:guide pos="28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92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307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r>
              <a:rPr lang="en-US"/>
              <a:t>ACCP2005/ Developing Enterprise Applications 2.0/ Session 1/ of 23</a:t>
            </a:r>
          </a:p>
        </p:txBody>
      </p:sp>
      <p:sp>
        <p:nvSpPr>
          <p:cNvPr id="307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806652A-60FE-4A79-BF7E-EAB70FA3A8DA}"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317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73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r>
              <a:rPr lang="en-US"/>
              <a:t>ACCP2005/ Developing Enterprise Applications 2.0/ Session 1/ of 23</a:t>
            </a:r>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6A5A1AE-8C3D-4A06-BBDA-D3A253A2F923}" type="slidenum">
              <a:rPr lang="en-US"/>
              <a:pPr>
                <a:defRPr/>
              </a:pPr>
              <a:t>‹#›</a:t>
            </a:fld>
            <a:endParaRPr 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a:spLocks noGrp="1" noChangeArrowheads="1"/>
          </p:cNvSpPr>
          <p:nvPr>
            <p:ph type="ftr" sz="quarter" idx="4"/>
          </p:nvPr>
        </p:nvSpPr>
        <p:spPr>
          <a:noFill/>
        </p:spPr>
        <p:txBody>
          <a:bodyPr/>
          <a:lstStyle/>
          <a:p>
            <a:r>
              <a:rPr lang="en-US" smtClean="0"/>
              <a:t>ACCP2005/ Developing Enterprise Applications 2.0/ Session 1/ of 23</a:t>
            </a:r>
          </a:p>
        </p:txBody>
      </p:sp>
      <p:sp>
        <p:nvSpPr>
          <p:cNvPr id="59395" name="Rectangle 1026"/>
          <p:cNvSpPr>
            <a:spLocks noGrp="1" noRot="1" noChangeAspect="1" noChangeArrowheads="1" noTextEdit="1"/>
          </p:cNvSpPr>
          <p:nvPr>
            <p:ph type="sldImg"/>
          </p:nvPr>
        </p:nvSpPr>
        <p:spPr>
          <a:ln/>
        </p:spPr>
      </p:sp>
      <p:sp>
        <p:nvSpPr>
          <p:cNvPr id="59396" name="Rectangle 1027"/>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noChangeArrowheads="1"/>
          </p:cNvSpPr>
          <p:nvPr>
            <p:ph type="ftr" sz="quarter" idx="4"/>
          </p:nvPr>
        </p:nvSpPr>
        <p:spPr>
          <a:noFill/>
        </p:spPr>
        <p:txBody>
          <a:bodyPr/>
          <a:lstStyle/>
          <a:p>
            <a:r>
              <a:rPr lang="en-US" smtClean="0"/>
              <a:t>ACCP2005/ Developing Enterprise Applications 2.0/ Session 1/ of 23</a:t>
            </a: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pPr/>
              <a:t>6/19/2009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a:xfrm>
            <a:off x="2640597" y="6377459"/>
            <a:ext cx="3836404" cy="365125"/>
          </a:xfrm>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8" name="Text Box 14"/>
          <p:cNvSpPr txBox="1">
            <a:spLocks noChangeArrowheads="1"/>
          </p:cNvSpPr>
          <p:nvPr userDrawn="1"/>
        </p:nvSpPr>
        <p:spPr bwMode="auto">
          <a:xfrm>
            <a:off x="5410200" y="6430963"/>
            <a:ext cx="3657600" cy="274637"/>
          </a:xfrm>
          <a:prstGeom prst="rect">
            <a:avLst/>
          </a:prstGeom>
          <a:noFill/>
          <a:ln w="9525">
            <a:noFill/>
            <a:miter lim="800000"/>
            <a:headEnd/>
            <a:tailEnd/>
          </a:ln>
          <a:effectLst/>
        </p:spPr>
        <p:txBody>
          <a:bodyPr rIns="0">
            <a:spAutoFit/>
          </a:bodyPr>
          <a:lstStyle/>
          <a:p>
            <a:pPr>
              <a:defRPr/>
            </a:pPr>
            <a:r>
              <a:rPr lang="en-US" sz="1200" dirty="0"/>
              <a:t>Database Objects/ Session 5/ </a:t>
            </a:r>
            <a:fld id="{1C758BF6-5827-49C4-9459-1A5FC8CA7FFF}" type="slidenum">
              <a:rPr lang="en-US" sz="1200"/>
              <a:pPr>
                <a:defRPr/>
              </a:pPr>
              <a:t>‹#›</a:t>
            </a:fld>
            <a:r>
              <a:rPr lang="en-US" sz="1200" dirty="0"/>
              <a:t> of 52</a:t>
            </a:r>
          </a:p>
        </p:txBody>
      </p:sp>
      <p:sp>
        <p:nvSpPr>
          <p:cNvPr id="2" name="Title 1"/>
          <p:cNvSpPr>
            <a:spLocks noGrp="1"/>
          </p:cNvSpPr>
          <p:nvPr>
            <p:ph type="title"/>
          </p:nvPr>
        </p:nvSpPr>
        <p:spPr>
          <a:xfrm>
            <a:off x="1274763" y="152400"/>
            <a:ext cx="7793037"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430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5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pPr/>
              <a:t>‹#›</a:t>
            </a:fld>
            <a:endParaRPr kumimoji="0"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pPr>
              <a:defRPr/>
            </a:pPr>
            <a:endParaRPr lang="en-US" alt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kumimoji="0" lang="en-US" dirty="0"/>
          </a:p>
        </p:txBody>
      </p:sp>
      <p:sp>
        <p:nvSpPr>
          <p:cNvPr id="7" name="Slide Number Placeholder 6"/>
          <p:cNvSpPr>
            <a:spLocks noGrp="1"/>
          </p:cNvSpPr>
          <p:nvPr>
            <p:ph type="sldNum" sz="quarter" idx="12"/>
          </p:nvPr>
        </p:nvSpPr>
        <p:spPr>
          <a:xfrm>
            <a:off x="8339328" y="1170432"/>
            <a:ext cx="733864" cy="201168"/>
          </a:xfrm>
        </p:spPr>
        <p:txBody>
          <a:bodyPr/>
          <a:lstStyle/>
          <a:p>
            <a:fld id="{9648F39E-9C37-485F-AC97-16BB4BDF9F49}"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a:defRPr/>
            </a:pPr>
            <a:endParaRPr lang="en-US" alt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kumimoji="0" lang="en-US"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648F39E-9C37-485F-AC97-16BB4BDF9F49}" type="slidenum">
              <a:rPr kumimoji="0" lang="en-US" smtClean="0"/>
              <a:pPr/>
              <a:t>‹#›</a:t>
            </a:fld>
            <a:endParaRPr kumimoji="0" lang="en-US" dirty="0"/>
          </a:p>
        </p:txBody>
      </p:sp>
      <p:sp>
        <p:nvSpPr>
          <p:cNvPr id="9" name="Text Box 14"/>
          <p:cNvSpPr txBox="1">
            <a:spLocks noChangeArrowheads="1"/>
          </p:cNvSpPr>
          <p:nvPr userDrawn="1"/>
        </p:nvSpPr>
        <p:spPr bwMode="auto">
          <a:xfrm>
            <a:off x="5410200" y="6430963"/>
            <a:ext cx="3657600" cy="274637"/>
          </a:xfrm>
          <a:prstGeom prst="rect">
            <a:avLst/>
          </a:prstGeom>
          <a:noFill/>
          <a:ln w="9525">
            <a:noFill/>
            <a:miter lim="800000"/>
            <a:headEnd/>
            <a:tailEnd/>
          </a:ln>
          <a:effectLst/>
        </p:spPr>
        <p:txBody>
          <a:bodyPr rIns="0">
            <a:spAutoFit/>
          </a:bodyPr>
          <a:lstStyle/>
          <a:p>
            <a:r>
              <a:rPr lang="en-US" sz="1200"/>
              <a:t>Triggers / Session 5/ </a:t>
            </a:r>
            <a:fld id="{9675906E-6145-4585-897A-58753A5313B0}" type="slidenum">
              <a:rPr lang="en-US" sz="1200"/>
              <a:pPr/>
              <a:t>‹#›</a:t>
            </a:fld>
            <a:r>
              <a:rPr lang="en-US" sz="1200"/>
              <a:t> of 53</a:t>
            </a:r>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p:txBody>
          <a:bodyPr/>
          <a:lstStyle/>
          <a:p>
            <a:pPr algn="l" eaLnBrk="1" hangingPunct="1"/>
            <a:r>
              <a:rPr lang="en-US" smtClean="0"/>
              <a:t>Session 5</a:t>
            </a:r>
          </a:p>
        </p:txBody>
      </p:sp>
      <p:sp>
        <p:nvSpPr>
          <p:cNvPr id="7171" name="Rectangle 3"/>
          <p:cNvSpPr>
            <a:spLocks noGrp="1" noChangeArrowheads="1"/>
          </p:cNvSpPr>
          <p:nvPr>
            <p:ph type="subTitle" idx="1"/>
          </p:nvPr>
        </p:nvSpPr>
        <p:spPr>
          <a:xfrm>
            <a:off x="609600" y="3200400"/>
            <a:ext cx="6477000" cy="1219200"/>
          </a:xfrm>
        </p:spPr>
        <p:txBody>
          <a:bodyPr/>
          <a:lstStyle/>
          <a:p>
            <a:pPr algn="l" eaLnBrk="1" hangingPunct="1">
              <a:lnSpc>
                <a:spcPct val="90000"/>
              </a:lnSpc>
            </a:pPr>
            <a:r>
              <a:rPr lang="en-US" smtClean="0">
                <a:solidFill>
                  <a:schemeClr val="tx2"/>
                </a:solidFill>
              </a:rPr>
              <a:t>Module 9: Introduction to triggers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DML Triggers  </a:t>
            </a:r>
          </a:p>
        </p:txBody>
      </p:sp>
      <p:sp>
        <p:nvSpPr>
          <p:cNvPr id="13315" name="Rectangle 3"/>
          <p:cNvSpPr>
            <a:spLocks noGrp="1" noChangeArrowheads="1"/>
          </p:cNvSpPr>
          <p:nvPr>
            <p:ph idx="1"/>
          </p:nvPr>
        </p:nvSpPr>
        <p:spPr>
          <a:noFill/>
        </p:spPr>
        <p:txBody>
          <a:bodyPr/>
          <a:lstStyle/>
          <a:p>
            <a:pPr algn="just" eaLnBrk="1" hangingPunct="1">
              <a:lnSpc>
                <a:spcPct val="90000"/>
              </a:lnSpc>
              <a:spcBef>
                <a:spcPts val="1700"/>
              </a:spcBef>
            </a:pPr>
            <a:r>
              <a:rPr lang="en-US" sz="2800" smtClean="0"/>
              <a:t>DML Triggers can executed either on completion of the DML events or in place of the DML events.</a:t>
            </a:r>
          </a:p>
          <a:p>
            <a:pPr algn="just" eaLnBrk="1" hangingPunct="1">
              <a:lnSpc>
                <a:spcPct val="90000"/>
              </a:lnSpc>
              <a:spcBef>
                <a:spcPts val="1700"/>
              </a:spcBef>
            </a:pPr>
            <a:r>
              <a:rPr lang="en-US" sz="2800" smtClean="0"/>
              <a:t>DML Triggers enforce referential integrity by cascading changes to related tables when a row is modified. DML Triggers can perform multiple actions for each modification statement.</a:t>
            </a:r>
          </a:p>
          <a:p>
            <a:pPr algn="just" eaLnBrk="1" hangingPunct="1">
              <a:lnSpc>
                <a:spcPct val="90000"/>
              </a:lnSpc>
              <a:spcBef>
                <a:spcPts val="1700"/>
              </a:spcBef>
            </a:pPr>
            <a:r>
              <a:rPr lang="en-US" sz="2800" smtClean="0"/>
              <a:t>DML Triggers are of three main types: INSERT, UPDATE, DELETE trigger.</a:t>
            </a:r>
          </a:p>
          <a:p>
            <a:pPr algn="just" eaLnBrk="1" hangingPunct="1">
              <a:lnSpc>
                <a:spcPct val="90000"/>
              </a:lnSpc>
              <a:spcBef>
                <a:spcPts val="1700"/>
              </a:spcBef>
            </a:pPr>
            <a:endParaRPr lang="en-US" sz="2800" smtClean="0"/>
          </a:p>
          <a:p>
            <a:pPr algn="just" eaLnBrk="1" hangingPunct="1">
              <a:lnSpc>
                <a:spcPct val="90000"/>
              </a:lnSpc>
              <a:spcBef>
                <a:spcPts val="1700"/>
              </a:spcBef>
            </a:pPr>
            <a:endParaRPr lang="en-US" sz="2800" smtClean="0"/>
          </a:p>
          <a:p>
            <a:pPr algn="just" eaLnBrk="1" hangingPunct="1">
              <a:lnSpc>
                <a:spcPct val="90000"/>
              </a:lnSpc>
              <a:spcBef>
                <a:spcPts val="1700"/>
              </a:spcBef>
            </a:pPr>
            <a:endParaRPr lang="en-US" sz="2800" smtClean="0"/>
          </a:p>
          <a:p>
            <a:pPr algn="just" eaLnBrk="1" hangingPunct="1">
              <a:lnSpc>
                <a:spcPct val="90000"/>
              </a:lnSpc>
              <a:spcBef>
                <a:spcPts val="1700"/>
              </a:spcBef>
            </a:pPr>
            <a:endParaRPr lang="en-US" sz="2800" smtClean="0"/>
          </a:p>
          <a:p>
            <a:pPr algn="just" eaLnBrk="1" hangingPunct="1">
              <a:lnSpc>
                <a:spcPct val="90000"/>
              </a:lnSpc>
              <a:spcBef>
                <a:spcPts val="1700"/>
              </a:spcBef>
            </a:pPr>
            <a:endParaRPr lang="en-US" sz="28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pPr eaLnBrk="1" hangingPunct="1"/>
            <a:r>
              <a:rPr lang="en-US" sz="4000" smtClean="0"/>
              <a:t>Introduction to </a:t>
            </a:r>
            <a:br>
              <a:rPr lang="en-US" sz="4000" smtClean="0"/>
            </a:br>
            <a:r>
              <a:rPr lang="en-US" sz="4000" smtClean="0"/>
              <a:t>Inserted and Deleted Tables  </a:t>
            </a:r>
          </a:p>
        </p:txBody>
      </p:sp>
      <p:sp>
        <p:nvSpPr>
          <p:cNvPr id="14339" name="Rectangle 3"/>
          <p:cNvSpPr>
            <a:spLocks noGrp="1" noChangeArrowheads="1"/>
          </p:cNvSpPr>
          <p:nvPr>
            <p:ph idx="1"/>
          </p:nvPr>
        </p:nvSpPr>
        <p:spPr>
          <a:noFill/>
        </p:spPr>
        <p:txBody>
          <a:bodyPr/>
          <a:lstStyle/>
          <a:p>
            <a:pPr algn="just" eaLnBrk="1" hangingPunct="1">
              <a:lnSpc>
                <a:spcPct val="90000"/>
              </a:lnSpc>
              <a:spcBef>
                <a:spcPts val="1700"/>
              </a:spcBef>
            </a:pPr>
            <a:r>
              <a:rPr lang="en-US" sz="2000" smtClean="0"/>
              <a:t>When the data is modified, SQL Server 2005 creates and manages two special tables automatically.  The tables temporarily store the original as well as the modified data. These table are: </a:t>
            </a:r>
          </a:p>
          <a:p>
            <a:pPr algn="just" eaLnBrk="1" hangingPunct="1">
              <a:lnSpc>
                <a:spcPct val="90000"/>
              </a:lnSpc>
              <a:spcBef>
                <a:spcPts val="1700"/>
              </a:spcBef>
            </a:pPr>
            <a:r>
              <a:rPr lang="en-US" sz="2000" smtClean="0"/>
              <a:t>Inserted Table</a:t>
            </a:r>
          </a:p>
          <a:p>
            <a:pPr lvl="1" algn="just" eaLnBrk="1" hangingPunct="1">
              <a:lnSpc>
                <a:spcPct val="90000"/>
              </a:lnSpc>
              <a:spcBef>
                <a:spcPts val="1700"/>
              </a:spcBef>
            </a:pPr>
            <a:r>
              <a:rPr lang="en-US" sz="1800" smtClean="0"/>
              <a:t>Contains copies of records that are modified with the INSERT and UPDATE operations on the trigger table.</a:t>
            </a:r>
          </a:p>
          <a:p>
            <a:pPr algn="just" eaLnBrk="1" hangingPunct="1">
              <a:lnSpc>
                <a:spcPct val="90000"/>
              </a:lnSpc>
              <a:spcBef>
                <a:spcPts val="1700"/>
              </a:spcBef>
            </a:pPr>
            <a:r>
              <a:rPr lang="en-US" sz="2000" smtClean="0"/>
              <a:t>Deleted Table </a:t>
            </a:r>
          </a:p>
          <a:p>
            <a:pPr lvl="1" algn="just" eaLnBrk="1" hangingPunct="1">
              <a:lnSpc>
                <a:spcPct val="90000"/>
              </a:lnSpc>
              <a:spcBef>
                <a:spcPts val="1700"/>
              </a:spcBef>
            </a:pPr>
            <a:r>
              <a:rPr lang="en-US" sz="1800" smtClean="0"/>
              <a:t>Contains copies of records that are modified with the DELETE and UPDATE operations on the trigger table.</a:t>
            </a:r>
          </a:p>
          <a:p>
            <a:pPr algn="just" eaLnBrk="1" hangingPunct="1">
              <a:lnSpc>
                <a:spcPct val="90000"/>
              </a:lnSpc>
              <a:spcBef>
                <a:spcPts val="1700"/>
              </a:spcBef>
            </a:pPr>
            <a:r>
              <a:rPr lang="en-US" sz="2000" smtClean="0"/>
              <a:t>The Inserted and Deleted tables do not physically remain present in the database. They are created and dropped as and when triggering events occur.</a:t>
            </a:r>
          </a:p>
          <a:p>
            <a:pPr algn="just" eaLnBrk="1" hangingPunct="1">
              <a:lnSpc>
                <a:spcPct val="90000"/>
              </a:lnSpc>
              <a:spcBef>
                <a:spcPts val="1700"/>
              </a:spcBef>
            </a:pPr>
            <a:endParaRPr lang="en-US" sz="2000" smtClean="0"/>
          </a:p>
          <a:p>
            <a:pPr algn="just" eaLnBrk="1" hangingPunct="1">
              <a:lnSpc>
                <a:spcPct val="90000"/>
              </a:lnSpc>
              <a:spcBef>
                <a:spcPts val="1700"/>
              </a:spcBef>
            </a:pPr>
            <a:endParaRPr lang="en-US" sz="2000" smtClean="0"/>
          </a:p>
          <a:p>
            <a:pPr algn="just" eaLnBrk="1" hangingPunct="1">
              <a:lnSpc>
                <a:spcPct val="90000"/>
              </a:lnSpc>
              <a:spcBef>
                <a:spcPts val="1700"/>
              </a:spcBef>
            </a:pPr>
            <a:endParaRPr lang="en-US" sz="20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“INSERT” Triggers – 1 </a:t>
            </a:r>
          </a:p>
        </p:txBody>
      </p:sp>
      <p:sp>
        <p:nvSpPr>
          <p:cNvPr id="15363" name="Rectangle 3"/>
          <p:cNvSpPr>
            <a:spLocks noGrp="1" noChangeArrowheads="1"/>
          </p:cNvSpPr>
          <p:nvPr>
            <p:ph idx="1"/>
          </p:nvPr>
        </p:nvSpPr>
        <p:spPr>
          <a:noFill/>
        </p:spPr>
        <p:txBody>
          <a:bodyPr/>
          <a:lstStyle/>
          <a:p>
            <a:pPr algn="just" eaLnBrk="1" hangingPunct="1">
              <a:lnSpc>
                <a:spcPct val="80000"/>
              </a:lnSpc>
              <a:spcBef>
                <a:spcPts val="1700"/>
              </a:spcBef>
            </a:pPr>
            <a:r>
              <a:rPr lang="en-US" sz="2400" smtClean="0"/>
              <a:t>An INSERT trigger is executed when a new record is inserted in a table. It ensures that the value being entered conforms to the constraint defined on that table.</a:t>
            </a:r>
          </a:p>
          <a:p>
            <a:pPr algn="just" eaLnBrk="1" hangingPunct="1">
              <a:lnSpc>
                <a:spcPct val="80000"/>
              </a:lnSpc>
              <a:spcBef>
                <a:spcPts val="1700"/>
              </a:spcBef>
            </a:pPr>
            <a:r>
              <a:rPr lang="en-US" sz="2400" smtClean="0"/>
              <a:t>When you insert a record in a table, the INSERT trigger saves a copy of that record in the Inserted table. It then checks whether the new value in the Inserted table conforms to the specified constraints. If the record is valid, the INSERT trigger inserts the row in the trigger table, otherwise it displays an error message.</a:t>
            </a:r>
          </a:p>
          <a:p>
            <a:pPr algn="just" eaLnBrk="1" hangingPunct="1">
              <a:lnSpc>
                <a:spcPct val="80000"/>
              </a:lnSpc>
              <a:spcBef>
                <a:spcPts val="1700"/>
              </a:spcBef>
            </a:pPr>
            <a:r>
              <a:rPr lang="en-US" sz="2400" smtClean="0"/>
              <a:t>An INSERT trigger is created using the INSERT keyword in the CREATE TRIGGER and ALTER TRIGGER statements.</a:t>
            </a:r>
          </a:p>
          <a:p>
            <a:pPr lvl="1" algn="just" eaLnBrk="1" hangingPunct="1">
              <a:lnSpc>
                <a:spcPct val="80000"/>
              </a:lnSpc>
              <a:spcBef>
                <a:spcPts val="1700"/>
              </a:spcBef>
            </a:pPr>
            <a:endParaRPr lang="en-US" sz="2000" smtClean="0"/>
          </a:p>
          <a:p>
            <a:pPr algn="just" eaLnBrk="1" hangingPunct="1">
              <a:lnSpc>
                <a:spcPct val="80000"/>
              </a:lnSpc>
              <a:spcBef>
                <a:spcPts val="1700"/>
              </a:spcBef>
            </a:pPr>
            <a:endParaRPr lang="en-US" sz="2400" smtClean="0"/>
          </a:p>
          <a:p>
            <a:pPr algn="just" eaLnBrk="1" hangingPunct="1">
              <a:lnSpc>
                <a:spcPct val="80000"/>
              </a:lnSpc>
              <a:spcBef>
                <a:spcPts val="1700"/>
              </a:spcBef>
            </a:pPr>
            <a:endParaRPr lang="en-US" sz="2400" smtClean="0"/>
          </a:p>
          <a:p>
            <a:pPr algn="just" eaLnBrk="1" hangingPunct="1">
              <a:lnSpc>
                <a:spcPct val="80000"/>
              </a:lnSpc>
              <a:spcBef>
                <a:spcPts val="1700"/>
              </a:spcBef>
            </a:pPr>
            <a:endParaRPr lang="en-US" sz="24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“INSERT” Triggers – 2 </a:t>
            </a:r>
          </a:p>
        </p:txBody>
      </p:sp>
      <p:sp>
        <p:nvSpPr>
          <p:cNvPr id="16387" name="Rectangle 3"/>
          <p:cNvSpPr>
            <a:spLocks noGrp="1" noChangeArrowheads="1"/>
          </p:cNvSpPr>
          <p:nvPr>
            <p:ph idx="1"/>
          </p:nvPr>
        </p:nvSpPr>
        <p:spPr>
          <a:noFill/>
        </p:spPr>
        <p:txBody>
          <a:bodyPr>
            <a:normAutofit/>
          </a:bodyPr>
          <a:lstStyle/>
          <a:p>
            <a:pPr algn="just" eaLnBrk="1" hangingPunct="1">
              <a:lnSpc>
                <a:spcPct val="80000"/>
              </a:lnSpc>
              <a:spcBef>
                <a:spcPts val="1700"/>
              </a:spcBef>
            </a:pPr>
            <a:r>
              <a:rPr lang="en-US" sz="2400" dirty="0" smtClean="0"/>
              <a:t>Syntax:</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CREATE TRIGGER [</a:t>
            </a:r>
            <a:r>
              <a:rPr lang="en-US" sz="2200" dirty="0" err="1" smtClean="0">
                <a:solidFill>
                  <a:schemeClr val="accent3">
                    <a:lumMod val="75000"/>
                  </a:schemeClr>
                </a:solidFill>
                <a:latin typeface="Courier New" pitchFamily="49" charset="0"/>
                <a:cs typeface="Courier New" pitchFamily="49" charset="0"/>
              </a:rPr>
              <a:t>schema_name</a:t>
            </a:r>
            <a:r>
              <a:rPr lang="en-US" sz="2200" dirty="0" smtClean="0">
                <a:solidFill>
                  <a:schemeClr val="accent3">
                    <a:lumMod val="75000"/>
                  </a:schemeClr>
                </a:solidFill>
                <a:latin typeface="Courier New" pitchFamily="49" charset="0"/>
                <a:cs typeface="Courier New" pitchFamily="49" charset="0"/>
              </a:rPr>
              <a:t>.] </a:t>
            </a:r>
            <a:r>
              <a:rPr lang="en-US" sz="2200" dirty="0" err="1" smtClean="0">
                <a:solidFill>
                  <a:schemeClr val="accent3">
                    <a:lumMod val="75000"/>
                  </a:schemeClr>
                </a:solidFill>
                <a:latin typeface="Courier New" pitchFamily="49" charset="0"/>
                <a:cs typeface="Courier New" pitchFamily="49" charset="0"/>
              </a:rPr>
              <a:t>trigger_name</a:t>
            </a:r>
            <a:r>
              <a:rPr lang="en-US" sz="2200" dirty="0" smtClean="0">
                <a:solidFill>
                  <a:schemeClr val="accent3">
                    <a:lumMod val="75000"/>
                  </a:schemeClr>
                </a:solidFill>
                <a:latin typeface="Courier New" pitchFamily="49" charset="0"/>
                <a:cs typeface="Courier New" pitchFamily="49" charset="0"/>
              </a:rPr>
              <a:t> </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ON [</a:t>
            </a:r>
            <a:r>
              <a:rPr lang="en-US" sz="2200" dirty="0" err="1" smtClean="0">
                <a:solidFill>
                  <a:schemeClr val="accent3">
                    <a:lumMod val="75000"/>
                  </a:schemeClr>
                </a:solidFill>
                <a:latin typeface="Courier New" pitchFamily="49" charset="0"/>
                <a:cs typeface="Courier New" pitchFamily="49" charset="0"/>
              </a:rPr>
              <a:t>schema_name</a:t>
            </a:r>
            <a:r>
              <a:rPr lang="en-US" sz="2200" dirty="0" smtClean="0">
                <a:solidFill>
                  <a:schemeClr val="accent3">
                    <a:lumMod val="75000"/>
                  </a:schemeClr>
                </a:solidFill>
                <a:latin typeface="Courier New" pitchFamily="49" charset="0"/>
                <a:cs typeface="Courier New" pitchFamily="49" charset="0"/>
              </a:rPr>
              <a:t>.] </a:t>
            </a:r>
            <a:r>
              <a:rPr lang="en-US" sz="2200" dirty="0" err="1" smtClean="0">
                <a:solidFill>
                  <a:schemeClr val="accent3">
                    <a:lumMod val="75000"/>
                  </a:schemeClr>
                </a:solidFill>
                <a:latin typeface="Courier New" pitchFamily="49" charset="0"/>
                <a:cs typeface="Courier New" pitchFamily="49" charset="0"/>
              </a:rPr>
              <a:t>table_name</a:t>
            </a:r>
            <a:r>
              <a:rPr lang="en-US" sz="2200" dirty="0" smtClean="0">
                <a:solidFill>
                  <a:schemeClr val="accent3">
                    <a:lumMod val="75000"/>
                  </a:schemeClr>
                </a:solidFill>
                <a:latin typeface="Courier New" pitchFamily="49" charset="0"/>
                <a:cs typeface="Courier New" pitchFamily="49" charset="0"/>
              </a:rPr>
              <a:t> </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[WITH ENCRYPTION]</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{FOR INSERT}</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AS</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[IF UPDATE (</a:t>
            </a:r>
            <a:r>
              <a:rPr lang="en-US" sz="2200" dirty="0" err="1" smtClean="0">
                <a:solidFill>
                  <a:schemeClr val="accent3">
                    <a:lumMod val="75000"/>
                  </a:schemeClr>
                </a:solidFill>
                <a:latin typeface="Courier New" pitchFamily="49" charset="0"/>
                <a:cs typeface="Courier New" pitchFamily="49" charset="0"/>
              </a:rPr>
              <a:t>column_name</a:t>
            </a:r>
            <a:r>
              <a:rPr lang="en-US" sz="2200" dirty="0" smtClean="0">
                <a:solidFill>
                  <a:schemeClr val="accent3">
                    <a:lumMod val="75000"/>
                  </a:schemeClr>
                </a:solidFill>
                <a:latin typeface="Courier New" pitchFamily="49" charset="0"/>
                <a:cs typeface="Courier New" pitchFamily="49" charset="0"/>
              </a:rPr>
              <a:t>)…]</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[(AND|OR) UPDATE (</a:t>
            </a:r>
            <a:r>
              <a:rPr lang="en-US" sz="2200" dirty="0" err="1" smtClean="0">
                <a:solidFill>
                  <a:schemeClr val="accent3">
                    <a:lumMod val="75000"/>
                  </a:schemeClr>
                </a:solidFill>
                <a:latin typeface="Courier New" pitchFamily="49" charset="0"/>
                <a:cs typeface="Courier New" pitchFamily="49" charset="0"/>
              </a:rPr>
              <a:t>column_name</a:t>
            </a:r>
            <a:r>
              <a:rPr lang="en-US" sz="2200" dirty="0" smtClean="0">
                <a:solidFill>
                  <a:schemeClr val="accent3">
                    <a:lumMod val="75000"/>
                  </a:schemeClr>
                </a:solidFill>
                <a:latin typeface="Courier New" pitchFamily="49" charset="0"/>
                <a:cs typeface="Courier New" pitchFamily="49" charset="0"/>
              </a:rPr>
              <a:t>)…]</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&lt;</a:t>
            </a:r>
            <a:r>
              <a:rPr lang="en-US" sz="2200" dirty="0" err="1" smtClean="0">
                <a:solidFill>
                  <a:schemeClr val="accent3">
                    <a:lumMod val="75000"/>
                  </a:schemeClr>
                </a:solidFill>
                <a:latin typeface="Courier New" pitchFamily="49" charset="0"/>
                <a:cs typeface="Courier New" pitchFamily="49" charset="0"/>
              </a:rPr>
              <a:t>sql_statements</a:t>
            </a:r>
            <a:r>
              <a:rPr lang="en-US" sz="2200" dirty="0" smtClean="0">
                <a:solidFill>
                  <a:schemeClr val="accent3">
                    <a:lumMod val="75000"/>
                  </a:schemeClr>
                </a:solidFill>
                <a:latin typeface="Courier New" pitchFamily="49" charset="0"/>
                <a:cs typeface="Courier New" pitchFamily="49" charset="0"/>
              </a:rPr>
              <a:t>&gt;</a:t>
            </a:r>
          </a:p>
          <a:p>
            <a:pPr algn="just" eaLnBrk="1" hangingPunct="1">
              <a:lnSpc>
                <a:spcPct val="80000"/>
              </a:lnSpc>
              <a:spcBef>
                <a:spcPts val="1700"/>
              </a:spcBef>
            </a:pPr>
            <a:endParaRPr lang="en-US" sz="2400" dirty="0" smtClean="0"/>
          </a:p>
          <a:p>
            <a:pPr algn="just" eaLnBrk="1" hangingPunct="1">
              <a:lnSpc>
                <a:spcPct val="80000"/>
              </a:lnSpc>
              <a:spcBef>
                <a:spcPts val="1700"/>
              </a:spcBef>
            </a:pPr>
            <a:endParaRPr lang="en-US" sz="2400" dirty="0" smtClean="0"/>
          </a:p>
          <a:p>
            <a:pPr algn="just" eaLnBrk="1" hangingPunct="1">
              <a:lnSpc>
                <a:spcPct val="80000"/>
              </a:lnSpc>
              <a:spcBef>
                <a:spcPts val="1700"/>
              </a:spcBef>
            </a:pPr>
            <a:endParaRPr lang="en-US" sz="24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“INSERT” Triggers – 3 </a:t>
            </a:r>
          </a:p>
        </p:txBody>
      </p:sp>
      <p:sp>
        <p:nvSpPr>
          <p:cNvPr id="17411" name="Rectangle 3"/>
          <p:cNvSpPr>
            <a:spLocks noGrp="1" noChangeArrowheads="1"/>
          </p:cNvSpPr>
          <p:nvPr>
            <p:ph idx="1"/>
          </p:nvPr>
        </p:nvSpPr>
        <p:spPr>
          <a:noFill/>
        </p:spPr>
        <p:txBody>
          <a:bodyPr>
            <a:normAutofit fontScale="92500" lnSpcReduction="10000"/>
          </a:bodyPr>
          <a:lstStyle/>
          <a:p>
            <a:pPr algn="just" eaLnBrk="1" hangingPunct="1">
              <a:lnSpc>
                <a:spcPct val="90000"/>
              </a:lnSpc>
              <a:spcBef>
                <a:spcPts val="1700"/>
              </a:spcBef>
            </a:pPr>
            <a:r>
              <a:rPr lang="en-US" sz="2000" dirty="0" smtClean="0"/>
              <a:t>Example:</a:t>
            </a:r>
          </a:p>
          <a:p>
            <a:pPr>
              <a:lnSpc>
                <a:spcPct val="9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CREATE TRIGGER </a:t>
            </a:r>
            <a:r>
              <a:rPr lang="en-US" sz="2200" dirty="0" err="1" smtClean="0">
                <a:solidFill>
                  <a:schemeClr val="accent3">
                    <a:lumMod val="75000"/>
                  </a:schemeClr>
                </a:solidFill>
                <a:latin typeface="Courier New" pitchFamily="49" charset="0"/>
                <a:cs typeface="Courier New" pitchFamily="49" charset="0"/>
              </a:rPr>
              <a:t>CheckWithdrawal_Amount</a:t>
            </a:r>
            <a:r>
              <a:rPr lang="en-US" sz="2200" dirty="0" smtClean="0">
                <a:solidFill>
                  <a:schemeClr val="accent3">
                    <a:lumMod val="75000"/>
                  </a:schemeClr>
                </a:solidFill>
                <a:latin typeface="Courier New" pitchFamily="49" charset="0"/>
                <a:cs typeface="Courier New" pitchFamily="49" charset="0"/>
              </a:rPr>
              <a:t> </a:t>
            </a:r>
          </a:p>
          <a:p>
            <a:pPr>
              <a:lnSpc>
                <a:spcPct val="9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ON </a:t>
            </a:r>
            <a:r>
              <a:rPr lang="en-US" sz="2200" dirty="0" err="1" smtClean="0">
                <a:solidFill>
                  <a:schemeClr val="accent3">
                    <a:lumMod val="75000"/>
                  </a:schemeClr>
                </a:solidFill>
                <a:latin typeface="Courier New" pitchFamily="49" charset="0"/>
                <a:cs typeface="Courier New" pitchFamily="49" charset="0"/>
              </a:rPr>
              <a:t>Account_Transactions</a:t>
            </a:r>
            <a:r>
              <a:rPr lang="en-US" sz="2200" dirty="0" smtClean="0">
                <a:solidFill>
                  <a:schemeClr val="accent3">
                    <a:lumMod val="75000"/>
                  </a:schemeClr>
                </a:solidFill>
                <a:latin typeface="Courier New" pitchFamily="49" charset="0"/>
                <a:cs typeface="Courier New" pitchFamily="49" charset="0"/>
              </a:rPr>
              <a:t> </a:t>
            </a:r>
          </a:p>
          <a:p>
            <a:pPr>
              <a:lnSpc>
                <a:spcPct val="9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FOR INSERT</a:t>
            </a:r>
          </a:p>
          <a:p>
            <a:pPr>
              <a:lnSpc>
                <a:spcPct val="9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AS</a:t>
            </a:r>
          </a:p>
          <a:p>
            <a:pPr marL="438912" lvl="1" indent="-320040">
              <a:lnSpc>
                <a:spcPct val="90000"/>
              </a:lnSpc>
              <a:spcBef>
                <a:spcPts val="1700"/>
              </a:spcBef>
              <a:buClr>
                <a:schemeClr val="accent1"/>
              </a:buClr>
              <a:buSzPct val="80000"/>
              <a:buNone/>
              <a:defRPr/>
            </a:pPr>
            <a:r>
              <a:rPr lang="en-US" sz="2200" dirty="0" smtClean="0">
                <a:solidFill>
                  <a:schemeClr val="accent3">
                    <a:lumMod val="75000"/>
                  </a:schemeClr>
                </a:solidFill>
                <a:latin typeface="Courier New" pitchFamily="49" charset="0"/>
                <a:cs typeface="Courier New" pitchFamily="49" charset="0"/>
              </a:rPr>
              <a:t>IF (SELECT Withdrawal From inserted) &gt; 50000</a:t>
            </a:r>
          </a:p>
          <a:p>
            <a:pPr marL="438912" lvl="1" indent="-320040">
              <a:lnSpc>
                <a:spcPct val="90000"/>
              </a:lnSpc>
              <a:spcBef>
                <a:spcPts val="1700"/>
              </a:spcBef>
              <a:buClr>
                <a:schemeClr val="accent1"/>
              </a:buClr>
              <a:buSzPct val="80000"/>
              <a:buNone/>
              <a:defRPr/>
            </a:pPr>
            <a:r>
              <a:rPr lang="en-US" sz="2200" dirty="0" smtClean="0">
                <a:solidFill>
                  <a:schemeClr val="accent3">
                    <a:lumMod val="75000"/>
                  </a:schemeClr>
                </a:solidFill>
                <a:latin typeface="Courier New" pitchFamily="49" charset="0"/>
                <a:cs typeface="Courier New" pitchFamily="49" charset="0"/>
              </a:rPr>
              <a:t>BEGIN</a:t>
            </a:r>
          </a:p>
          <a:p>
            <a:pPr marL="438912" lvl="1" indent="-320040">
              <a:lnSpc>
                <a:spcPct val="90000"/>
              </a:lnSpc>
              <a:spcBef>
                <a:spcPts val="1700"/>
              </a:spcBef>
              <a:buClr>
                <a:schemeClr val="accent1"/>
              </a:buClr>
              <a:buSzPct val="80000"/>
              <a:buNone/>
              <a:defRPr/>
            </a:pPr>
            <a:r>
              <a:rPr lang="en-US" sz="2200" dirty="0" smtClean="0">
                <a:solidFill>
                  <a:schemeClr val="accent3">
                    <a:lumMod val="75000"/>
                  </a:schemeClr>
                </a:solidFill>
                <a:latin typeface="Courier New" pitchFamily="49" charset="0"/>
                <a:cs typeface="Courier New" pitchFamily="49" charset="0"/>
              </a:rPr>
              <a:t>PRINT ‘Withdrawal amount cannot exceed 50000’</a:t>
            </a:r>
          </a:p>
          <a:p>
            <a:pPr marL="438912" lvl="1" indent="-320040">
              <a:lnSpc>
                <a:spcPct val="90000"/>
              </a:lnSpc>
              <a:spcBef>
                <a:spcPts val="1700"/>
              </a:spcBef>
              <a:buClr>
                <a:schemeClr val="accent1"/>
              </a:buClr>
              <a:buSzPct val="80000"/>
              <a:buNone/>
              <a:defRPr/>
            </a:pPr>
            <a:r>
              <a:rPr lang="en-US" sz="2200" dirty="0" smtClean="0">
                <a:solidFill>
                  <a:schemeClr val="accent3">
                    <a:lumMod val="75000"/>
                  </a:schemeClr>
                </a:solidFill>
                <a:latin typeface="Courier New" pitchFamily="49" charset="0"/>
                <a:cs typeface="Courier New" pitchFamily="49" charset="0"/>
              </a:rPr>
              <a:t>ROLLBACK TRANSACTION</a:t>
            </a:r>
          </a:p>
          <a:p>
            <a:pPr marL="438912" lvl="1" indent="-320040">
              <a:lnSpc>
                <a:spcPct val="90000"/>
              </a:lnSpc>
              <a:spcBef>
                <a:spcPts val="1700"/>
              </a:spcBef>
              <a:buClr>
                <a:schemeClr val="accent1"/>
              </a:buClr>
              <a:buSzPct val="80000"/>
              <a:buNone/>
              <a:defRPr/>
            </a:pPr>
            <a:r>
              <a:rPr lang="en-US" sz="2200" dirty="0" smtClean="0">
                <a:solidFill>
                  <a:schemeClr val="accent3">
                    <a:lumMod val="75000"/>
                  </a:schemeClr>
                </a:solidFill>
                <a:latin typeface="Courier New" pitchFamily="49" charset="0"/>
                <a:cs typeface="Courier New" pitchFamily="49" charset="0"/>
              </a:rPr>
              <a:t>END</a:t>
            </a:r>
          </a:p>
          <a:p>
            <a:pPr algn="just" eaLnBrk="1" hangingPunct="1">
              <a:lnSpc>
                <a:spcPct val="90000"/>
              </a:lnSpc>
              <a:spcBef>
                <a:spcPts val="1700"/>
              </a:spcBef>
            </a:pPr>
            <a:endParaRPr lang="en-US" sz="2000" dirty="0" smtClean="0"/>
          </a:p>
          <a:p>
            <a:pPr algn="just" eaLnBrk="1" hangingPunct="1">
              <a:lnSpc>
                <a:spcPct val="90000"/>
              </a:lnSpc>
              <a:spcBef>
                <a:spcPts val="1700"/>
              </a:spcBef>
            </a:pPr>
            <a:endParaRPr lang="en-US" sz="2000" dirty="0" smtClean="0"/>
          </a:p>
          <a:p>
            <a:pPr algn="just" eaLnBrk="1" hangingPunct="1">
              <a:lnSpc>
                <a:spcPct val="90000"/>
              </a:lnSpc>
              <a:spcBef>
                <a:spcPts val="1700"/>
              </a:spcBef>
            </a:pPr>
            <a:endParaRPr lang="en-US" sz="20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“INSERT” Triggers – 4 </a:t>
            </a:r>
          </a:p>
        </p:txBody>
      </p:sp>
      <p:sp>
        <p:nvSpPr>
          <p:cNvPr id="18435" name="Rectangle 3"/>
          <p:cNvSpPr>
            <a:spLocks noGrp="1" noChangeArrowheads="1"/>
          </p:cNvSpPr>
          <p:nvPr>
            <p:ph idx="1"/>
          </p:nvPr>
        </p:nvSpPr>
        <p:spPr>
          <a:noFill/>
        </p:spPr>
        <p:txBody>
          <a:bodyPr/>
          <a:lstStyle/>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INSERT INTO </a:t>
            </a:r>
            <a:r>
              <a:rPr lang="en-US" sz="2200" dirty="0" err="1" smtClean="0">
                <a:solidFill>
                  <a:schemeClr val="accent3">
                    <a:lumMod val="75000"/>
                  </a:schemeClr>
                </a:solidFill>
                <a:latin typeface="Courier New" pitchFamily="49" charset="0"/>
                <a:cs typeface="Courier New" pitchFamily="49" charset="0"/>
              </a:rPr>
              <a:t>Account_Transactions</a:t>
            </a:r>
            <a:r>
              <a:rPr lang="en-US" sz="2200" dirty="0" smtClean="0">
                <a:solidFill>
                  <a:schemeClr val="accent3">
                    <a:lumMod val="75000"/>
                  </a:schemeClr>
                </a:solidFill>
                <a:latin typeface="Courier New" pitchFamily="49" charset="0"/>
                <a:cs typeface="Courier New" pitchFamily="49" charset="0"/>
              </a:rPr>
              <a:t> (</a:t>
            </a:r>
            <a:r>
              <a:rPr lang="en-US" sz="2200" dirty="0" err="1" smtClean="0">
                <a:solidFill>
                  <a:schemeClr val="accent3">
                    <a:lumMod val="75000"/>
                  </a:schemeClr>
                </a:solidFill>
                <a:latin typeface="Courier New" pitchFamily="49" charset="0"/>
                <a:cs typeface="Courier New" pitchFamily="49" charset="0"/>
              </a:rPr>
              <a:t>TransID</a:t>
            </a:r>
            <a:r>
              <a:rPr lang="en-US" sz="2200" dirty="0" smtClean="0">
                <a:solidFill>
                  <a:schemeClr val="accent3">
                    <a:lumMod val="75000"/>
                  </a:schemeClr>
                </a:solidFill>
                <a:latin typeface="Courier New" pitchFamily="49" charset="0"/>
                <a:cs typeface="Courier New" pitchFamily="49" charset="0"/>
              </a:rPr>
              <a:t>, </a:t>
            </a:r>
            <a:r>
              <a:rPr lang="en-US" sz="2200" dirty="0" err="1" smtClean="0">
                <a:solidFill>
                  <a:schemeClr val="accent3">
                    <a:lumMod val="75000"/>
                  </a:schemeClr>
                </a:solidFill>
                <a:latin typeface="Courier New" pitchFamily="49" charset="0"/>
                <a:cs typeface="Courier New" pitchFamily="49" charset="0"/>
              </a:rPr>
              <a:t>EmpID</a:t>
            </a:r>
            <a:r>
              <a:rPr lang="en-US" sz="2200" dirty="0" smtClean="0">
                <a:solidFill>
                  <a:schemeClr val="accent3">
                    <a:lumMod val="75000"/>
                  </a:schemeClr>
                </a:solidFill>
                <a:latin typeface="Courier New" pitchFamily="49" charset="0"/>
                <a:cs typeface="Courier New" pitchFamily="49" charset="0"/>
              </a:rPr>
              <a:t>, </a:t>
            </a:r>
            <a:r>
              <a:rPr lang="en-US" sz="2200" dirty="0" err="1" smtClean="0">
                <a:solidFill>
                  <a:schemeClr val="accent3">
                    <a:lumMod val="75000"/>
                  </a:schemeClr>
                </a:solidFill>
                <a:latin typeface="Courier New" pitchFamily="49" charset="0"/>
                <a:cs typeface="Courier New" pitchFamily="49" charset="0"/>
              </a:rPr>
              <a:t>CustID</a:t>
            </a:r>
            <a:r>
              <a:rPr lang="en-US" sz="2200" dirty="0" smtClean="0">
                <a:solidFill>
                  <a:schemeClr val="accent3">
                    <a:lumMod val="75000"/>
                  </a:schemeClr>
                </a:solidFill>
                <a:latin typeface="Courier New" pitchFamily="49" charset="0"/>
                <a:cs typeface="Courier New" pitchFamily="49" charset="0"/>
              </a:rPr>
              <a:t>, </a:t>
            </a:r>
            <a:r>
              <a:rPr lang="en-US" sz="2200" dirty="0" err="1" smtClean="0">
                <a:solidFill>
                  <a:schemeClr val="accent3">
                    <a:lumMod val="75000"/>
                  </a:schemeClr>
                </a:solidFill>
                <a:latin typeface="Courier New" pitchFamily="49" charset="0"/>
                <a:cs typeface="Courier New" pitchFamily="49" charset="0"/>
              </a:rPr>
              <a:t>TransTypeID</a:t>
            </a:r>
            <a:r>
              <a:rPr lang="en-US" sz="2200" dirty="0" smtClean="0">
                <a:solidFill>
                  <a:schemeClr val="accent3">
                    <a:lumMod val="75000"/>
                  </a:schemeClr>
                </a:solidFill>
                <a:latin typeface="Courier New" pitchFamily="49" charset="0"/>
                <a:cs typeface="Courier New" pitchFamily="49" charset="0"/>
              </a:rPr>
              <a:t>, </a:t>
            </a:r>
            <a:r>
              <a:rPr lang="en-US" sz="2200" dirty="0" err="1" smtClean="0">
                <a:solidFill>
                  <a:schemeClr val="accent3">
                    <a:lumMod val="75000"/>
                  </a:schemeClr>
                </a:solidFill>
                <a:latin typeface="Courier New" pitchFamily="49" charset="0"/>
                <a:cs typeface="Courier New" pitchFamily="49" charset="0"/>
              </a:rPr>
              <a:t>TransDate</a:t>
            </a:r>
            <a:r>
              <a:rPr lang="en-US" sz="2200" dirty="0" smtClean="0">
                <a:solidFill>
                  <a:schemeClr val="accent3">
                    <a:lumMod val="75000"/>
                  </a:schemeClr>
                </a:solidFill>
                <a:latin typeface="Courier New" pitchFamily="49" charset="0"/>
                <a:cs typeface="Courier New" pitchFamily="49" charset="0"/>
              </a:rPr>
              <a:t>, </a:t>
            </a:r>
            <a:r>
              <a:rPr lang="en-US" sz="2200" dirty="0" err="1" smtClean="0">
                <a:solidFill>
                  <a:schemeClr val="accent3">
                    <a:lumMod val="75000"/>
                  </a:schemeClr>
                </a:solidFill>
                <a:latin typeface="Courier New" pitchFamily="49" charset="0"/>
                <a:cs typeface="Courier New" pitchFamily="49" charset="0"/>
              </a:rPr>
              <a:t>TransNumber</a:t>
            </a:r>
            <a:r>
              <a:rPr lang="en-US" sz="2200" dirty="0" smtClean="0">
                <a:solidFill>
                  <a:schemeClr val="accent3">
                    <a:lumMod val="75000"/>
                  </a:schemeClr>
                </a:solidFill>
                <a:latin typeface="Courier New" pitchFamily="49" charset="0"/>
                <a:cs typeface="Courier New" pitchFamily="49" charset="0"/>
              </a:rPr>
              <a:t>, Deposit, Withdrawal) </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VALUES (4,5,’C0013’,2,’2007/4/18’,5,0,60000)</a:t>
            </a:r>
          </a:p>
          <a:p>
            <a:pPr algn="just" eaLnBrk="1" hangingPunct="1">
              <a:lnSpc>
                <a:spcPct val="80000"/>
              </a:lnSpc>
              <a:spcBef>
                <a:spcPts val="1700"/>
              </a:spcBef>
              <a:buFont typeface="Wingdings" pitchFamily="2" charset="2"/>
              <a:buNone/>
            </a:pPr>
            <a:endParaRPr lang="en-US" sz="2000" dirty="0" smtClean="0"/>
          </a:p>
          <a:p>
            <a:pPr algn="just" eaLnBrk="1" hangingPunct="1">
              <a:lnSpc>
                <a:spcPct val="80000"/>
              </a:lnSpc>
              <a:spcBef>
                <a:spcPts val="1700"/>
              </a:spcBef>
              <a:buFont typeface="Wingdings" pitchFamily="2" charset="2"/>
              <a:buNone/>
            </a:pPr>
            <a:r>
              <a:rPr lang="en-US" sz="2000" dirty="0" smtClean="0"/>
              <a:t>The following error message is displayed as specified by the PRINT statement:</a:t>
            </a:r>
          </a:p>
          <a:p>
            <a:pPr algn="just" eaLnBrk="1" hangingPunct="1">
              <a:lnSpc>
                <a:spcPct val="80000"/>
              </a:lnSpc>
              <a:spcBef>
                <a:spcPts val="1700"/>
              </a:spcBef>
              <a:buFont typeface="Wingdings" pitchFamily="2" charset="2"/>
              <a:buNone/>
            </a:pPr>
            <a:r>
              <a:rPr lang="en-US" sz="2000" dirty="0" smtClean="0"/>
              <a:t>Withdrawal amount cannot exceed 50000</a:t>
            </a:r>
          </a:p>
          <a:p>
            <a:pPr algn="just" eaLnBrk="1" hangingPunct="1">
              <a:lnSpc>
                <a:spcPct val="80000"/>
              </a:lnSpc>
              <a:spcBef>
                <a:spcPts val="1700"/>
              </a:spcBef>
              <a:buFont typeface="Wingdings" pitchFamily="2" charset="2"/>
              <a:buNone/>
            </a:pPr>
            <a:endParaRPr lang="en-US" sz="2000" dirty="0" smtClean="0"/>
          </a:p>
          <a:p>
            <a:pPr algn="just" eaLnBrk="1" hangingPunct="1">
              <a:lnSpc>
                <a:spcPct val="80000"/>
              </a:lnSpc>
              <a:spcBef>
                <a:spcPts val="1700"/>
              </a:spcBef>
              <a:buFont typeface="Wingdings" pitchFamily="2" charset="2"/>
              <a:buNone/>
            </a:pPr>
            <a:r>
              <a:rPr lang="en-US" sz="2000" dirty="0" smtClean="0"/>
              <a:t>and rollback the transaction.</a:t>
            </a:r>
          </a:p>
          <a:p>
            <a:pPr lvl="1" algn="just" eaLnBrk="1" hangingPunct="1">
              <a:lnSpc>
                <a:spcPct val="80000"/>
              </a:lnSpc>
              <a:spcBef>
                <a:spcPts val="1700"/>
              </a:spcBef>
              <a:buFont typeface="Wingdings" pitchFamily="2" charset="2"/>
              <a:buNone/>
            </a:pPr>
            <a:endParaRPr lang="en-US" sz="2000" dirty="0" smtClean="0"/>
          </a:p>
          <a:p>
            <a:pPr algn="just" eaLnBrk="1" hangingPunct="1">
              <a:lnSpc>
                <a:spcPct val="80000"/>
              </a:lnSpc>
              <a:spcBef>
                <a:spcPts val="1700"/>
              </a:spcBef>
            </a:pPr>
            <a:endParaRPr lang="en-US" sz="2000" dirty="0" smtClean="0"/>
          </a:p>
          <a:p>
            <a:pPr algn="just" eaLnBrk="1" hangingPunct="1">
              <a:lnSpc>
                <a:spcPct val="80000"/>
              </a:lnSpc>
              <a:spcBef>
                <a:spcPts val="1700"/>
              </a:spcBef>
            </a:pPr>
            <a:endParaRPr lang="en-US" sz="2000" dirty="0" smtClean="0"/>
          </a:p>
          <a:p>
            <a:pPr algn="just" eaLnBrk="1" hangingPunct="1">
              <a:lnSpc>
                <a:spcPct val="80000"/>
              </a:lnSpc>
              <a:spcBef>
                <a:spcPts val="1700"/>
              </a:spcBef>
            </a:pPr>
            <a:endParaRPr lang="en-US" sz="20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a:t>
            </a:r>
            <a:r>
              <a:rPr lang="en-US" sz="4800" smtClean="0"/>
              <a:t>UPDATE</a:t>
            </a:r>
            <a:r>
              <a:rPr lang="en-US" smtClean="0"/>
              <a:t>” Triggers – 1 </a:t>
            </a:r>
          </a:p>
        </p:txBody>
      </p:sp>
      <p:sp>
        <p:nvSpPr>
          <p:cNvPr id="19459" name="Rectangle 3"/>
          <p:cNvSpPr>
            <a:spLocks noGrp="1" noChangeArrowheads="1"/>
          </p:cNvSpPr>
          <p:nvPr>
            <p:ph idx="1"/>
          </p:nvPr>
        </p:nvSpPr>
        <p:spPr>
          <a:noFill/>
        </p:spPr>
        <p:txBody>
          <a:bodyPr/>
          <a:lstStyle/>
          <a:p>
            <a:pPr algn="just" eaLnBrk="1" hangingPunct="1">
              <a:lnSpc>
                <a:spcPct val="80000"/>
              </a:lnSpc>
              <a:spcBef>
                <a:spcPts val="1700"/>
              </a:spcBef>
            </a:pPr>
            <a:r>
              <a:rPr lang="en-US" sz="2400" smtClean="0"/>
              <a:t>The UPDATE trigger copies the original record in the Deleted table and the new record into the Inserted table when a record is updated. It then evaluates the new record to determine if the values conform to constraints specified in the trigger table.</a:t>
            </a:r>
          </a:p>
          <a:p>
            <a:pPr algn="just" eaLnBrk="1" hangingPunct="1">
              <a:lnSpc>
                <a:spcPct val="80000"/>
              </a:lnSpc>
              <a:spcBef>
                <a:spcPts val="1700"/>
              </a:spcBef>
            </a:pPr>
            <a:r>
              <a:rPr lang="en-US" sz="2400" smtClean="0"/>
              <a:t>If the new values are valid, the record from the Inserted table is copied to the trigger table. However, if the new values are invalid, an error message is displayed. Also, the original record is copies from the Deleted table back into the trigger table. </a:t>
            </a:r>
          </a:p>
          <a:p>
            <a:pPr algn="just" eaLnBrk="1" hangingPunct="1">
              <a:lnSpc>
                <a:spcPct val="80000"/>
              </a:lnSpc>
              <a:spcBef>
                <a:spcPts val="1700"/>
              </a:spcBef>
            </a:pPr>
            <a:r>
              <a:rPr lang="en-US" sz="2400" smtClean="0"/>
              <a:t>An UPDATE trigger is created using the UPDATE keyword in the CREATE TRIGGER and ALTER TRIGGER statements.</a:t>
            </a:r>
          </a:p>
          <a:p>
            <a:pPr lvl="1" algn="just" eaLnBrk="1" hangingPunct="1">
              <a:lnSpc>
                <a:spcPct val="80000"/>
              </a:lnSpc>
              <a:spcBef>
                <a:spcPts val="1700"/>
              </a:spcBef>
            </a:pPr>
            <a:endParaRPr lang="en-US" sz="2400" smtClean="0"/>
          </a:p>
          <a:p>
            <a:pPr algn="just" eaLnBrk="1" hangingPunct="1">
              <a:lnSpc>
                <a:spcPct val="80000"/>
              </a:lnSpc>
              <a:spcBef>
                <a:spcPts val="1700"/>
              </a:spcBef>
            </a:pPr>
            <a:endParaRPr lang="en-US" sz="2400" smtClean="0"/>
          </a:p>
          <a:p>
            <a:pPr algn="just" eaLnBrk="1" hangingPunct="1">
              <a:lnSpc>
                <a:spcPct val="80000"/>
              </a:lnSpc>
              <a:spcBef>
                <a:spcPts val="1700"/>
              </a:spcBef>
            </a:pPr>
            <a:endParaRPr lang="en-US" sz="2400" smtClean="0"/>
          </a:p>
          <a:p>
            <a:pPr algn="just" eaLnBrk="1" hangingPunct="1">
              <a:lnSpc>
                <a:spcPct val="80000"/>
              </a:lnSpc>
              <a:spcBef>
                <a:spcPts val="1700"/>
              </a:spcBef>
            </a:pPr>
            <a:endParaRPr lang="en-US" sz="24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a:t>
            </a:r>
            <a:r>
              <a:rPr lang="en-US" sz="4800" smtClean="0"/>
              <a:t>UPDATE</a:t>
            </a:r>
            <a:r>
              <a:rPr lang="en-US" smtClean="0"/>
              <a:t>” Triggers – 2 </a:t>
            </a:r>
          </a:p>
        </p:txBody>
      </p:sp>
      <p:sp>
        <p:nvSpPr>
          <p:cNvPr id="20483" name="Rectangle 3"/>
          <p:cNvSpPr>
            <a:spLocks noGrp="1" noChangeArrowheads="1"/>
          </p:cNvSpPr>
          <p:nvPr>
            <p:ph idx="1"/>
          </p:nvPr>
        </p:nvSpPr>
        <p:spPr>
          <a:noFill/>
        </p:spPr>
        <p:txBody>
          <a:bodyPr>
            <a:normAutofit/>
          </a:bodyPr>
          <a:lstStyle/>
          <a:p>
            <a:pPr algn="just" eaLnBrk="1" hangingPunct="1">
              <a:lnSpc>
                <a:spcPct val="80000"/>
              </a:lnSpc>
              <a:spcBef>
                <a:spcPts val="1700"/>
              </a:spcBef>
            </a:pPr>
            <a:r>
              <a:rPr lang="en-US" sz="2400" dirty="0" smtClean="0"/>
              <a:t>Syntax:</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CREATE TRIGGER [</a:t>
            </a:r>
            <a:r>
              <a:rPr lang="en-US" sz="2200" dirty="0" err="1" smtClean="0">
                <a:solidFill>
                  <a:schemeClr val="accent3">
                    <a:lumMod val="75000"/>
                  </a:schemeClr>
                </a:solidFill>
                <a:latin typeface="Courier New" pitchFamily="49" charset="0"/>
                <a:cs typeface="Courier New" pitchFamily="49" charset="0"/>
              </a:rPr>
              <a:t>schema_name</a:t>
            </a:r>
            <a:r>
              <a:rPr lang="en-US" sz="2200" dirty="0" smtClean="0">
                <a:solidFill>
                  <a:schemeClr val="accent3">
                    <a:lumMod val="75000"/>
                  </a:schemeClr>
                </a:solidFill>
                <a:latin typeface="Courier New" pitchFamily="49" charset="0"/>
                <a:cs typeface="Courier New" pitchFamily="49" charset="0"/>
              </a:rPr>
              <a:t>.] </a:t>
            </a:r>
            <a:r>
              <a:rPr lang="en-US" sz="2200" dirty="0" err="1" smtClean="0">
                <a:solidFill>
                  <a:schemeClr val="accent3">
                    <a:lumMod val="75000"/>
                  </a:schemeClr>
                </a:solidFill>
                <a:latin typeface="Courier New" pitchFamily="49" charset="0"/>
                <a:cs typeface="Courier New" pitchFamily="49" charset="0"/>
              </a:rPr>
              <a:t>trigger_name</a:t>
            </a:r>
            <a:r>
              <a:rPr lang="en-US" sz="2200" dirty="0" smtClean="0">
                <a:solidFill>
                  <a:schemeClr val="accent3">
                    <a:lumMod val="75000"/>
                  </a:schemeClr>
                </a:solidFill>
                <a:latin typeface="Courier New" pitchFamily="49" charset="0"/>
                <a:cs typeface="Courier New" pitchFamily="49" charset="0"/>
              </a:rPr>
              <a:t> </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ON [</a:t>
            </a:r>
            <a:r>
              <a:rPr lang="en-US" sz="2200" dirty="0" err="1" smtClean="0">
                <a:solidFill>
                  <a:schemeClr val="accent3">
                    <a:lumMod val="75000"/>
                  </a:schemeClr>
                </a:solidFill>
                <a:latin typeface="Courier New" pitchFamily="49" charset="0"/>
                <a:cs typeface="Courier New" pitchFamily="49" charset="0"/>
              </a:rPr>
              <a:t>schema_name</a:t>
            </a:r>
            <a:r>
              <a:rPr lang="en-US" sz="2200" dirty="0" smtClean="0">
                <a:solidFill>
                  <a:schemeClr val="accent3">
                    <a:lumMod val="75000"/>
                  </a:schemeClr>
                </a:solidFill>
                <a:latin typeface="Courier New" pitchFamily="49" charset="0"/>
                <a:cs typeface="Courier New" pitchFamily="49" charset="0"/>
              </a:rPr>
              <a:t>.] </a:t>
            </a:r>
            <a:r>
              <a:rPr lang="en-US" sz="2200" dirty="0" err="1" smtClean="0">
                <a:solidFill>
                  <a:schemeClr val="accent3">
                    <a:lumMod val="75000"/>
                  </a:schemeClr>
                </a:solidFill>
                <a:latin typeface="Courier New" pitchFamily="49" charset="0"/>
                <a:cs typeface="Courier New" pitchFamily="49" charset="0"/>
              </a:rPr>
              <a:t>table_name</a:t>
            </a:r>
            <a:r>
              <a:rPr lang="en-US" sz="2200" dirty="0" smtClean="0">
                <a:solidFill>
                  <a:schemeClr val="accent3">
                    <a:lumMod val="75000"/>
                  </a:schemeClr>
                </a:solidFill>
                <a:latin typeface="Courier New" pitchFamily="49" charset="0"/>
                <a:cs typeface="Courier New" pitchFamily="49" charset="0"/>
              </a:rPr>
              <a:t> </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[WITH ENCRYPTION]</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{FOR UPDATE}</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AS</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[IF UPDATE (</a:t>
            </a:r>
            <a:r>
              <a:rPr lang="en-US" sz="2200" dirty="0" err="1" smtClean="0">
                <a:solidFill>
                  <a:schemeClr val="accent3">
                    <a:lumMod val="75000"/>
                  </a:schemeClr>
                </a:solidFill>
                <a:latin typeface="Courier New" pitchFamily="49" charset="0"/>
                <a:cs typeface="Courier New" pitchFamily="49" charset="0"/>
              </a:rPr>
              <a:t>column_name</a:t>
            </a:r>
            <a:r>
              <a:rPr lang="en-US" sz="2200" dirty="0" smtClean="0">
                <a:solidFill>
                  <a:schemeClr val="accent3">
                    <a:lumMod val="75000"/>
                  </a:schemeClr>
                </a:solidFill>
                <a:latin typeface="Courier New" pitchFamily="49" charset="0"/>
                <a:cs typeface="Courier New" pitchFamily="49" charset="0"/>
              </a:rPr>
              <a:t>)…]</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[(AND|OR) UPDATE (</a:t>
            </a:r>
            <a:r>
              <a:rPr lang="en-US" sz="2200" dirty="0" err="1" smtClean="0">
                <a:solidFill>
                  <a:schemeClr val="accent3">
                    <a:lumMod val="75000"/>
                  </a:schemeClr>
                </a:solidFill>
                <a:latin typeface="Courier New" pitchFamily="49" charset="0"/>
                <a:cs typeface="Courier New" pitchFamily="49" charset="0"/>
              </a:rPr>
              <a:t>column_name</a:t>
            </a:r>
            <a:r>
              <a:rPr lang="en-US" sz="2200" dirty="0" smtClean="0">
                <a:solidFill>
                  <a:schemeClr val="accent3">
                    <a:lumMod val="75000"/>
                  </a:schemeClr>
                </a:solidFill>
                <a:latin typeface="Courier New" pitchFamily="49" charset="0"/>
                <a:cs typeface="Courier New" pitchFamily="49" charset="0"/>
              </a:rPr>
              <a:t>)…]</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&lt;</a:t>
            </a:r>
            <a:r>
              <a:rPr lang="en-US" sz="2200" dirty="0" err="1" smtClean="0">
                <a:solidFill>
                  <a:schemeClr val="accent3">
                    <a:lumMod val="75000"/>
                  </a:schemeClr>
                </a:solidFill>
                <a:latin typeface="Courier New" pitchFamily="49" charset="0"/>
                <a:cs typeface="Courier New" pitchFamily="49" charset="0"/>
              </a:rPr>
              <a:t>sql_statements</a:t>
            </a:r>
            <a:r>
              <a:rPr lang="en-US" sz="2200" dirty="0" smtClean="0">
                <a:solidFill>
                  <a:schemeClr val="accent3">
                    <a:lumMod val="75000"/>
                  </a:schemeClr>
                </a:solidFill>
                <a:latin typeface="Courier New" pitchFamily="49" charset="0"/>
                <a:cs typeface="Courier New" pitchFamily="49" charset="0"/>
              </a:rPr>
              <a:t>&gt;</a:t>
            </a:r>
          </a:p>
          <a:p>
            <a:pPr algn="just" eaLnBrk="1" hangingPunct="1">
              <a:lnSpc>
                <a:spcPct val="80000"/>
              </a:lnSpc>
              <a:spcBef>
                <a:spcPts val="1700"/>
              </a:spcBef>
            </a:pPr>
            <a:endParaRPr lang="en-US" sz="2400" dirty="0" smtClean="0"/>
          </a:p>
          <a:p>
            <a:pPr algn="just" eaLnBrk="1" hangingPunct="1">
              <a:lnSpc>
                <a:spcPct val="80000"/>
              </a:lnSpc>
              <a:spcBef>
                <a:spcPts val="1700"/>
              </a:spcBef>
            </a:pPr>
            <a:endParaRPr lang="en-US" sz="2400" dirty="0" smtClean="0"/>
          </a:p>
          <a:p>
            <a:pPr algn="just" eaLnBrk="1" hangingPunct="1">
              <a:lnSpc>
                <a:spcPct val="80000"/>
              </a:lnSpc>
              <a:spcBef>
                <a:spcPts val="1700"/>
              </a:spcBef>
            </a:pPr>
            <a:endParaRPr lang="en-US" sz="2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a:t>
            </a:r>
            <a:r>
              <a:rPr lang="en-US" sz="4800" smtClean="0"/>
              <a:t>UPDATE</a:t>
            </a:r>
            <a:r>
              <a:rPr lang="en-US" smtClean="0"/>
              <a:t>” Triggers – 3 </a:t>
            </a:r>
          </a:p>
        </p:txBody>
      </p:sp>
      <p:sp>
        <p:nvSpPr>
          <p:cNvPr id="21507" name="Rectangle 3"/>
          <p:cNvSpPr>
            <a:spLocks noGrp="1" noChangeArrowheads="1"/>
          </p:cNvSpPr>
          <p:nvPr>
            <p:ph idx="1"/>
          </p:nvPr>
        </p:nvSpPr>
        <p:spPr>
          <a:noFill/>
        </p:spPr>
        <p:txBody>
          <a:bodyPr>
            <a:normAutofit fontScale="92500" lnSpcReduction="20000"/>
          </a:bodyPr>
          <a:lstStyle/>
          <a:p>
            <a:pPr algn="just" eaLnBrk="1" hangingPunct="1">
              <a:lnSpc>
                <a:spcPct val="90000"/>
              </a:lnSpc>
              <a:spcBef>
                <a:spcPts val="1700"/>
              </a:spcBef>
            </a:pPr>
            <a:r>
              <a:rPr lang="en-US" sz="2000" dirty="0" smtClean="0"/>
              <a:t>Example:</a:t>
            </a:r>
          </a:p>
          <a:p>
            <a:pPr>
              <a:lnSpc>
                <a:spcPct val="9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CREATE TRIGGER </a:t>
            </a:r>
            <a:r>
              <a:rPr lang="en-US" sz="2200" dirty="0" err="1" smtClean="0">
                <a:solidFill>
                  <a:schemeClr val="accent3">
                    <a:lumMod val="75000"/>
                  </a:schemeClr>
                </a:solidFill>
                <a:latin typeface="Courier New" pitchFamily="49" charset="0"/>
                <a:cs typeface="Courier New" pitchFamily="49" charset="0"/>
              </a:rPr>
              <a:t>CheckDateofBirth</a:t>
            </a:r>
            <a:r>
              <a:rPr lang="en-US" sz="2200" dirty="0" smtClean="0">
                <a:solidFill>
                  <a:schemeClr val="accent3">
                    <a:lumMod val="75000"/>
                  </a:schemeClr>
                </a:solidFill>
                <a:latin typeface="Courier New" pitchFamily="49" charset="0"/>
                <a:cs typeface="Courier New" pitchFamily="49" charset="0"/>
              </a:rPr>
              <a:t> </a:t>
            </a:r>
          </a:p>
          <a:p>
            <a:pPr>
              <a:lnSpc>
                <a:spcPct val="9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ON </a:t>
            </a:r>
            <a:r>
              <a:rPr lang="en-US" sz="2200" dirty="0" err="1" smtClean="0">
                <a:solidFill>
                  <a:schemeClr val="accent3">
                    <a:lumMod val="75000"/>
                  </a:schemeClr>
                </a:solidFill>
                <a:latin typeface="Courier New" pitchFamily="49" charset="0"/>
                <a:cs typeface="Courier New" pitchFamily="49" charset="0"/>
              </a:rPr>
              <a:t>Employee_Details</a:t>
            </a:r>
            <a:r>
              <a:rPr lang="en-US" sz="2200" dirty="0" smtClean="0">
                <a:solidFill>
                  <a:schemeClr val="accent3">
                    <a:lumMod val="75000"/>
                  </a:schemeClr>
                </a:solidFill>
                <a:latin typeface="Courier New" pitchFamily="49" charset="0"/>
                <a:cs typeface="Courier New" pitchFamily="49" charset="0"/>
              </a:rPr>
              <a:t> </a:t>
            </a:r>
          </a:p>
          <a:p>
            <a:pPr>
              <a:lnSpc>
                <a:spcPct val="9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FOR UPDATE</a:t>
            </a:r>
          </a:p>
          <a:p>
            <a:pPr>
              <a:lnSpc>
                <a:spcPct val="9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AS</a:t>
            </a:r>
          </a:p>
          <a:p>
            <a:pPr marL="438912" lvl="1" indent="-320040">
              <a:lnSpc>
                <a:spcPct val="90000"/>
              </a:lnSpc>
              <a:spcBef>
                <a:spcPts val="1700"/>
              </a:spcBef>
              <a:buClr>
                <a:schemeClr val="accent1"/>
              </a:buClr>
              <a:buSzPct val="80000"/>
              <a:buNone/>
              <a:defRPr/>
            </a:pPr>
            <a:r>
              <a:rPr lang="en-US" sz="2200" dirty="0" smtClean="0">
                <a:solidFill>
                  <a:schemeClr val="accent3">
                    <a:lumMod val="75000"/>
                  </a:schemeClr>
                </a:solidFill>
                <a:latin typeface="Courier New" pitchFamily="49" charset="0"/>
                <a:cs typeface="Courier New" pitchFamily="49" charset="0"/>
              </a:rPr>
              <a:t>IF (SELECT </a:t>
            </a:r>
            <a:r>
              <a:rPr lang="en-US" sz="2200" dirty="0" err="1" smtClean="0">
                <a:solidFill>
                  <a:schemeClr val="accent3">
                    <a:lumMod val="75000"/>
                  </a:schemeClr>
                </a:solidFill>
                <a:latin typeface="Courier New" pitchFamily="49" charset="0"/>
                <a:cs typeface="Courier New" pitchFamily="49" charset="0"/>
              </a:rPr>
              <a:t>DateofBirth</a:t>
            </a:r>
            <a:r>
              <a:rPr lang="en-US" sz="2200" dirty="0" smtClean="0">
                <a:solidFill>
                  <a:schemeClr val="accent3">
                    <a:lumMod val="75000"/>
                  </a:schemeClr>
                </a:solidFill>
                <a:latin typeface="Courier New" pitchFamily="49" charset="0"/>
                <a:cs typeface="Courier New" pitchFamily="49" charset="0"/>
              </a:rPr>
              <a:t> From inserted) &gt; </a:t>
            </a:r>
            <a:r>
              <a:rPr lang="en-US" sz="2200" dirty="0" err="1" smtClean="0">
                <a:solidFill>
                  <a:schemeClr val="accent3">
                    <a:lumMod val="75000"/>
                  </a:schemeClr>
                </a:solidFill>
                <a:latin typeface="Courier New" pitchFamily="49" charset="0"/>
                <a:cs typeface="Courier New" pitchFamily="49" charset="0"/>
              </a:rPr>
              <a:t>getDate</a:t>
            </a:r>
            <a:r>
              <a:rPr lang="en-US" sz="2200" dirty="0" smtClean="0">
                <a:solidFill>
                  <a:schemeClr val="accent3">
                    <a:lumMod val="75000"/>
                  </a:schemeClr>
                </a:solidFill>
                <a:latin typeface="Courier New" pitchFamily="49" charset="0"/>
                <a:cs typeface="Courier New" pitchFamily="49" charset="0"/>
              </a:rPr>
              <a:t>()</a:t>
            </a:r>
          </a:p>
          <a:p>
            <a:pPr marL="438912" lvl="1" indent="-320040">
              <a:lnSpc>
                <a:spcPct val="90000"/>
              </a:lnSpc>
              <a:spcBef>
                <a:spcPts val="1700"/>
              </a:spcBef>
              <a:buClr>
                <a:schemeClr val="accent1"/>
              </a:buClr>
              <a:buSzPct val="80000"/>
              <a:buNone/>
              <a:defRPr/>
            </a:pPr>
            <a:r>
              <a:rPr lang="en-US" sz="2200" dirty="0" smtClean="0">
                <a:solidFill>
                  <a:schemeClr val="accent3">
                    <a:lumMod val="75000"/>
                  </a:schemeClr>
                </a:solidFill>
                <a:latin typeface="Courier New" pitchFamily="49" charset="0"/>
                <a:cs typeface="Courier New" pitchFamily="49" charset="0"/>
              </a:rPr>
              <a:t>BEGIN</a:t>
            </a:r>
          </a:p>
          <a:p>
            <a:pPr marL="438912" lvl="1" indent="-320040">
              <a:lnSpc>
                <a:spcPct val="90000"/>
              </a:lnSpc>
              <a:spcBef>
                <a:spcPts val="1700"/>
              </a:spcBef>
              <a:buClr>
                <a:schemeClr val="accent1"/>
              </a:buClr>
              <a:buSzPct val="80000"/>
              <a:buNone/>
              <a:defRPr/>
            </a:pPr>
            <a:r>
              <a:rPr lang="en-US" sz="2200" dirty="0" smtClean="0">
                <a:solidFill>
                  <a:schemeClr val="accent3">
                    <a:lumMod val="75000"/>
                  </a:schemeClr>
                </a:solidFill>
                <a:latin typeface="Courier New" pitchFamily="49" charset="0"/>
                <a:cs typeface="Courier New" pitchFamily="49" charset="0"/>
              </a:rPr>
              <a:t>PRINT ‘Date of birth cannot be greater than today’s date.’</a:t>
            </a:r>
          </a:p>
          <a:p>
            <a:pPr marL="438912" lvl="1" indent="-320040">
              <a:lnSpc>
                <a:spcPct val="90000"/>
              </a:lnSpc>
              <a:spcBef>
                <a:spcPts val="1700"/>
              </a:spcBef>
              <a:buClr>
                <a:schemeClr val="accent1"/>
              </a:buClr>
              <a:buSzPct val="80000"/>
              <a:buNone/>
              <a:defRPr/>
            </a:pPr>
            <a:r>
              <a:rPr lang="en-US" sz="2200" dirty="0" smtClean="0">
                <a:solidFill>
                  <a:schemeClr val="accent3">
                    <a:lumMod val="75000"/>
                  </a:schemeClr>
                </a:solidFill>
                <a:latin typeface="Courier New" pitchFamily="49" charset="0"/>
                <a:cs typeface="Courier New" pitchFamily="49" charset="0"/>
              </a:rPr>
              <a:t>ROLLBACK TRANSACTION</a:t>
            </a:r>
          </a:p>
          <a:p>
            <a:pPr marL="438912" lvl="1" indent="-320040">
              <a:lnSpc>
                <a:spcPct val="90000"/>
              </a:lnSpc>
              <a:spcBef>
                <a:spcPts val="1700"/>
              </a:spcBef>
              <a:buClr>
                <a:schemeClr val="accent1"/>
              </a:buClr>
              <a:buSzPct val="80000"/>
              <a:buNone/>
              <a:defRPr/>
            </a:pPr>
            <a:r>
              <a:rPr lang="en-US" sz="2200" dirty="0" smtClean="0">
                <a:solidFill>
                  <a:schemeClr val="accent3">
                    <a:lumMod val="75000"/>
                  </a:schemeClr>
                </a:solidFill>
                <a:latin typeface="Courier New" pitchFamily="49" charset="0"/>
                <a:cs typeface="Courier New" pitchFamily="49" charset="0"/>
              </a:rPr>
              <a:t>END</a:t>
            </a:r>
          </a:p>
          <a:p>
            <a:pPr algn="just" eaLnBrk="1" hangingPunct="1">
              <a:lnSpc>
                <a:spcPct val="90000"/>
              </a:lnSpc>
              <a:spcBef>
                <a:spcPts val="1700"/>
              </a:spcBef>
            </a:pPr>
            <a:endParaRPr lang="en-US" sz="2000" dirty="0" smtClean="0"/>
          </a:p>
          <a:p>
            <a:pPr algn="just" eaLnBrk="1" hangingPunct="1">
              <a:lnSpc>
                <a:spcPct val="90000"/>
              </a:lnSpc>
              <a:spcBef>
                <a:spcPts val="1700"/>
              </a:spcBef>
            </a:pPr>
            <a:endParaRPr lang="en-US" sz="2000" dirty="0" smtClean="0"/>
          </a:p>
          <a:p>
            <a:pPr algn="just" eaLnBrk="1" hangingPunct="1">
              <a:lnSpc>
                <a:spcPct val="90000"/>
              </a:lnSpc>
              <a:spcBef>
                <a:spcPts val="1700"/>
              </a:spcBef>
            </a:pPr>
            <a:endParaRPr lang="en-US" sz="20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a:t>
            </a:r>
            <a:r>
              <a:rPr lang="en-US" sz="4800" smtClean="0"/>
              <a:t>UPDATE</a:t>
            </a:r>
            <a:r>
              <a:rPr lang="en-US" smtClean="0"/>
              <a:t>” Triggers – 4 </a:t>
            </a:r>
          </a:p>
        </p:txBody>
      </p:sp>
      <p:sp>
        <p:nvSpPr>
          <p:cNvPr id="22531" name="Rectangle 3"/>
          <p:cNvSpPr>
            <a:spLocks noGrp="1" noChangeArrowheads="1"/>
          </p:cNvSpPr>
          <p:nvPr>
            <p:ph idx="1"/>
          </p:nvPr>
        </p:nvSpPr>
        <p:spPr>
          <a:noFill/>
        </p:spPr>
        <p:txBody>
          <a:bodyPr/>
          <a:lstStyle/>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UPDATE </a:t>
            </a:r>
            <a:r>
              <a:rPr lang="en-US" sz="2200" dirty="0" err="1" smtClean="0">
                <a:solidFill>
                  <a:schemeClr val="accent3">
                    <a:lumMod val="75000"/>
                  </a:schemeClr>
                </a:solidFill>
                <a:latin typeface="Courier New" pitchFamily="49" charset="0"/>
                <a:cs typeface="Courier New" pitchFamily="49" charset="0"/>
              </a:rPr>
              <a:t>Employee_Details</a:t>
            </a:r>
            <a:endParaRPr lang="en-US" sz="2200" dirty="0" smtClean="0">
              <a:solidFill>
                <a:schemeClr val="accent3">
                  <a:lumMod val="75000"/>
                </a:schemeClr>
              </a:solidFill>
              <a:latin typeface="Courier New" pitchFamily="49" charset="0"/>
              <a:cs typeface="Courier New" pitchFamily="49" charset="0"/>
            </a:endParaRP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SET </a:t>
            </a:r>
            <a:r>
              <a:rPr lang="en-US" sz="2200" dirty="0" err="1" smtClean="0">
                <a:solidFill>
                  <a:schemeClr val="accent3">
                    <a:lumMod val="75000"/>
                  </a:schemeClr>
                </a:solidFill>
                <a:latin typeface="Courier New" pitchFamily="49" charset="0"/>
                <a:cs typeface="Courier New" pitchFamily="49" charset="0"/>
              </a:rPr>
              <a:t>DateofBirth</a:t>
            </a:r>
            <a:r>
              <a:rPr lang="en-US" sz="2200" dirty="0" smtClean="0">
                <a:solidFill>
                  <a:schemeClr val="accent3">
                    <a:lumMod val="75000"/>
                  </a:schemeClr>
                </a:solidFill>
                <a:latin typeface="Courier New" pitchFamily="49" charset="0"/>
                <a:cs typeface="Courier New" pitchFamily="49" charset="0"/>
              </a:rPr>
              <a:t>=‘2008/06/02’</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WHERE </a:t>
            </a:r>
            <a:r>
              <a:rPr lang="en-US" sz="2200" dirty="0" err="1" smtClean="0">
                <a:solidFill>
                  <a:schemeClr val="accent3">
                    <a:lumMod val="75000"/>
                  </a:schemeClr>
                </a:solidFill>
                <a:latin typeface="Courier New" pitchFamily="49" charset="0"/>
                <a:cs typeface="Courier New" pitchFamily="49" charset="0"/>
              </a:rPr>
              <a:t>EmpID</a:t>
            </a:r>
            <a:r>
              <a:rPr lang="en-US" sz="2200" dirty="0" smtClean="0">
                <a:solidFill>
                  <a:schemeClr val="accent3">
                    <a:lumMod val="75000"/>
                  </a:schemeClr>
                </a:solidFill>
                <a:latin typeface="Courier New" pitchFamily="49" charset="0"/>
                <a:cs typeface="Courier New" pitchFamily="49" charset="0"/>
              </a:rPr>
              <a:t>=16</a:t>
            </a:r>
          </a:p>
          <a:p>
            <a:pPr algn="just" eaLnBrk="1" hangingPunct="1">
              <a:lnSpc>
                <a:spcPct val="90000"/>
              </a:lnSpc>
              <a:spcBef>
                <a:spcPts val="1700"/>
              </a:spcBef>
              <a:buFont typeface="Wingdings" pitchFamily="2" charset="2"/>
              <a:buNone/>
            </a:pPr>
            <a:endParaRPr lang="en-US" sz="2000" dirty="0" smtClean="0"/>
          </a:p>
          <a:p>
            <a:pPr algn="just" eaLnBrk="1" hangingPunct="1">
              <a:lnSpc>
                <a:spcPct val="90000"/>
              </a:lnSpc>
              <a:spcBef>
                <a:spcPts val="1700"/>
              </a:spcBef>
              <a:buFont typeface="Wingdings" pitchFamily="2" charset="2"/>
              <a:buNone/>
            </a:pPr>
            <a:r>
              <a:rPr lang="en-US" sz="2000" dirty="0" smtClean="0"/>
              <a:t>The following error message is displayed as specified by the PRINT statement:</a:t>
            </a:r>
          </a:p>
          <a:p>
            <a:pPr algn="just" eaLnBrk="1" hangingPunct="1">
              <a:lnSpc>
                <a:spcPct val="90000"/>
              </a:lnSpc>
              <a:spcBef>
                <a:spcPts val="1700"/>
              </a:spcBef>
              <a:buFont typeface="Wingdings" pitchFamily="2" charset="2"/>
              <a:buNone/>
            </a:pPr>
            <a:r>
              <a:rPr lang="en-US" sz="2000" dirty="0" smtClean="0"/>
              <a:t>Date of birth cannot be greater than today’s date.</a:t>
            </a:r>
          </a:p>
          <a:p>
            <a:pPr algn="just" eaLnBrk="1" hangingPunct="1">
              <a:lnSpc>
                <a:spcPct val="90000"/>
              </a:lnSpc>
              <a:spcBef>
                <a:spcPts val="1700"/>
              </a:spcBef>
              <a:buFont typeface="Wingdings" pitchFamily="2" charset="2"/>
              <a:buNone/>
            </a:pPr>
            <a:endParaRPr lang="en-US" sz="2000" dirty="0" smtClean="0"/>
          </a:p>
          <a:p>
            <a:pPr algn="just" eaLnBrk="1" hangingPunct="1">
              <a:lnSpc>
                <a:spcPct val="90000"/>
              </a:lnSpc>
              <a:spcBef>
                <a:spcPts val="1700"/>
              </a:spcBef>
              <a:buFont typeface="Wingdings" pitchFamily="2" charset="2"/>
              <a:buNone/>
            </a:pPr>
            <a:r>
              <a:rPr lang="en-US" sz="2000" dirty="0" smtClean="0"/>
              <a:t>and rollback the transaction.</a:t>
            </a:r>
          </a:p>
          <a:p>
            <a:pPr lvl="1" algn="just" eaLnBrk="1" hangingPunct="1">
              <a:lnSpc>
                <a:spcPct val="90000"/>
              </a:lnSpc>
              <a:spcBef>
                <a:spcPts val="1700"/>
              </a:spcBef>
              <a:buFont typeface="Wingdings" pitchFamily="2" charset="2"/>
              <a:buNone/>
            </a:pPr>
            <a:endParaRPr lang="en-US" sz="2000" dirty="0" smtClean="0"/>
          </a:p>
          <a:p>
            <a:pPr algn="just" eaLnBrk="1" hangingPunct="1">
              <a:lnSpc>
                <a:spcPct val="90000"/>
              </a:lnSpc>
              <a:spcBef>
                <a:spcPts val="1700"/>
              </a:spcBef>
            </a:pPr>
            <a:endParaRPr lang="en-US" sz="2000" dirty="0" smtClean="0"/>
          </a:p>
          <a:p>
            <a:pPr algn="just" eaLnBrk="1" hangingPunct="1">
              <a:lnSpc>
                <a:spcPct val="90000"/>
              </a:lnSpc>
              <a:spcBef>
                <a:spcPts val="1700"/>
              </a:spcBef>
            </a:pPr>
            <a:endParaRPr lang="en-US" sz="2000" dirty="0" smtClean="0"/>
          </a:p>
          <a:p>
            <a:pPr algn="just" eaLnBrk="1" hangingPunct="1">
              <a:lnSpc>
                <a:spcPct val="90000"/>
              </a:lnSpc>
              <a:spcBef>
                <a:spcPts val="1700"/>
              </a:spcBef>
            </a:pPr>
            <a:endParaRPr lang="en-US" sz="20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pPr eaLnBrk="1" hangingPunct="1"/>
            <a:r>
              <a:rPr lang="en-US" smtClean="0"/>
              <a:t>Module 7 - Review</a:t>
            </a:r>
          </a:p>
        </p:txBody>
      </p:sp>
      <p:sp>
        <p:nvSpPr>
          <p:cNvPr id="76802" name="Rectangle 3"/>
          <p:cNvSpPr>
            <a:spLocks noGrp="1" noChangeArrowheads="1"/>
          </p:cNvSpPr>
          <p:nvPr>
            <p:ph idx="1"/>
          </p:nvPr>
        </p:nvSpPr>
        <p:spPr/>
        <p:txBody>
          <a:bodyPr/>
          <a:lstStyle/>
          <a:p>
            <a:pPr eaLnBrk="1" hangingPunct="1">
              <a:lnSpc>
                <a:spcPct val="90000"/>
              </a:lnSpc>
            </a:pPr>
            <a:r>
              <a:rPr lang="en-US" sz="2400" smtClean="0"/>
              <a:t>A stored procedure is a group of Transact-SQL statements executed as a single block of code. </a:t>
            </a:r>
          </a:p>
          <a:p>
            <a:pPr eaLnBrk="1" hangingPunct="1">
              <a:lnSpc>
                <a:spcPct val="90000"/>
              </a:lnSpc>
            </a:pPr>
            <a:r>
              <a:rPr lang="en-US" sz="2400" smtClean="0"/>
              <a:t>SQL Server 2005 provides various system stored procedures that assist in database administrative activities. </a:t>
            </a:r>
          </a:p>
          <a:p>
            <a:pPr eaLnBrk="1" hangingPunct="1">
              <a:lnSpc>
                <a:spcPct val="90000"/>
              </a:lnSpc>
            </a:pPr>
            <a:r>
              <a:rPr lang="en-US" sz="2400" smtClean="0"/>
              <a:t>User can create custom stored procedures for performing various tasks.</a:t>
            </a:r>
          </a:p>
          <a:p>
            <a:pPr eaLnBrk="1" hangingPunct="1">
              <a:lnSpc>
                <a:spcPct val="90000"/>
              </a:lnSpc>
            </a:pPr>
            <a:r>
              <a:rPr lang="en-US" sz="2400" smtClean="0"/>
              <a:t>Deferred name resolution is the stage where the processor checks for names of the objects referenced by the procedure. This check is done during the execution of the procedure. </a:t>
            </a:r>
          </a:p>
          <a:p>
            <a:pPr eaLnBrk="1" hangingPunct="1">
              <a:lnSpc>
                <a:spcPct val="90000"/>
              </a:lnSpc>
            </a:pPr>
            <a:r>
              <a:rPr lang="en-US" sz="2400" smtClean="0"/>
              <a:t>When a procedure is executed, parameters can be passed between the calling program and the stored procedure.</a:t>
            </a:r>
          </a:p>
          <a:p>
            <a:pPr eaLnBrk="1" hangingPunct="1">
              <a:lnSpc>
                <a:spcPct val="90000"/>
              </a:lnSpc>
            </a:pPr>
            <a:endParaRPr lang="en-US" sz="24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3600" smtClean="0"/>
              <a:t>Creating “</a:t>
            </a:r>
            <a:r>
              <a:rPr lang="en-US" sz="3500" smtClean="0"/>
              <a:t>UPDATE</a:t>
            </a:r>
            <a:r>
              <a:rPr lang="en-US" sz="3600" smtClean="0"/>
              <a:t>” Triggers – 1 </a:t>
            </a:r>
          </a:p>
        </p:txBody>
      </p:sp>
      <p:sp>
        <p:nvSpPr>
          <p:cNvPr id="23555" name="Rectangle 3"/>
          <p:cNvSpPr>
            <a:spLocks noGrp="1" noChangeArrowheads="1"/>
          </p:cNvSpPr>
          <p:nvPr>
            <p:ph idx="1"/>
          </p:nvPr>
        </p:nvSpPr>
        <p:spPr>
          <a:noFill/>
        </p:spPr>
        <p:txBody>
          <a:bodyPr/>
          <a:lstStyle/>
          <a:p>
            <a:pPr algn="just" eaLnBrk="1" hangingPunct="1">
              <a:spcBef>
                <a:spcPts val="1700"/>
              </a:spcBef>
            </a:pPr>
            <a:r>
              <a:rPr lang="en-US" sz="2400" smtClean="0"/>
              <a:t>The </a:t>
            </a:r>
            <a:r>
              <a:rPr lang="en-US" sz="2600" smtClean="0"/>
              <a:t>UPDATE</a:t>
            </a:r>
            <a:r>
              <a:rPr lang="en-US" sz="2400" smtClean="0"/>
              <a:t> triggers are created either at the column level or at the table level. </a:t>
            </a:r>
          </a:p>
          <a:p>
            <a:pPr algn="just" eaLnBrk="1" hangingPunct="1">
              <a:spcBef>
                <a:spcPts val="1700"/>
              </a:spcBef>
            </a:pPr>
            <a:r>
              <a:rPr lang="en-US" sz="2400" smtClean="0"/>
              <a:t>The triggers at the column level execute when updates are made in the specified column. </a:t>
            </a:r>
          </a:p>
          <a:p>
            <a:pPr algn="just" eaLnBrk="1" hangingPunct="1">
              <a:spcBef>
                <a:spcPts val="1700"/>
              </a:spcBef>
            </a:pPr>
            <a:r>
              <a:rPr lang="en-US" sz="2400" smtClean="0"/>
              <a:t>The triggers at the table level execute when updates are made anywhere in the entire table.</a:t>
            </a:r>
          </a:p>
          <a:p>
            <a:pPr algn="just" eaLnBrk="1" hangingPunct="1">
              <a:spcBef>
                <a:spcPts val="1700"/>
              </a:spcBef>
            </a:pPr>
            <a:r>
              <a:rPr lang="en-US" sz="2400" smtClean="0"/>
              <a:t>For creating an UPDATE trigger at the column level, the UPDATE() function is used to specify the column.</a:t>
            </a:r>
          </a:p>
          <a:p>
            <a:pPr algn="just" eaLnBrk="1" hangingPunct="1">
              <a:spcBef>
                <a:spcPts val="1700"/>
              </a:spcBef>
            </a:pPr>
            <a:endParaRPr lang="en-US" sz="2400" smtClean="0"/>
          </a:p>
          <a:p>
            <a:pPr algn="just" eaLnBrk="1" hangingPunct="1">
              <a:spcBef>
                <a:spcPts val="1700"/>
              </a:spcBef>
              <a:buFont typeface="Wingdings" pitchFamily="2" charset="2"/>
              <a:buNone/>
            </a:pPr>
            <a:endParaRPr lang="en-US" sz="2400" smtClean="0"/>
          </a:p>
          <a:p>
            <a:pPr lvl="1" algn="just" eaLnBrk="1" hangingPunct="1">
              <a:spcBef>
                <a:spcPts val="1700"/>
              </a:spcBef>
              <a:buFont typeface="Wingdings" pitchFamily="2" charset="2"/>
              <a:buNone/>
            </a:pPr>
            <a:endParaRPr lang="en-US" sz="2200" smtClean="0"/>
          </a:p>
          <a:p>
            <a:pPr algn="just" eaLnBrk="1" hangingPunct="1">
              <a:spcBef>
                <a:spcPts val="1700"/>
              </a:spcBef>
            </a:pPr>
            <a:endParaRPr lang="en-US" sz="2400" smtClean="0"/>
          </a:p>
          <a:p>
            <a:pPr algn="just" eaLnBrk="1" hangingPunct="1">
              <a:spcBef>
                <a:spcPts val="1700"/>
              </a:spcBef>
            </a:pPr>
            <a:endParaRPr lang="en-US" sz="2400" smtClean="0"/>
          </a:p>
          <a:p>
            <a:pPr algn="just" eaLnBrk="1" hangingPunct="1">
              <a:spcBef>
                <a:spcPts val="1700"/>
              </a:spcBef>
            </a:pPr>
            <a:endParaRPr lang="en-US" sz="24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z="3600" smtClean="0"/>
              <a:t>Creating “</a:t>
            </a:r>
            <a:r>
              <a:rPr lang="en-US" sz="3500" smtClean="0"/>
              <a:t>UPDATE</a:t>
            </a:r>
            <a:r>
              <a:rPr lang="en-US" sz="3600" smtClean="0"/>
              <a:t>” Triggers – 2</a:t>
            </a:r>
          </a:p>
        </p:txBody>
      </p:sp>
      <p:sp>
        <p:nvSpPr>
          <p:cNvPr id="24579" name="Rectangle 3"/>
          <p:cNvSpPr>
            <a:spLocks noGrp="1" noChangeArrowheads="1"/>
          </p:cNvSpPr>
          <p:nvPr>
            <p:ph idx="1"/>
          </p:nvPr>
        </p:nvSpPr>
        <p:spPr>
          <a:noFill/>
        </p:spPr>
        <p:txBody>
          <a:bodyPr>
            <a:normAutofit fontScale="92500" lnSpcReduction="10000"/>
          </a:bodyPr>
          <a:lstStyle/>
          <a:p>
            <a:pPr algn="just" eaLnBrk="1" hangingPunct="1">
              <a:lnSpc>
                <a:spcPct val="90000"/>
              </a:lnSpc>
              <a:spcBef>
                <a:spcPts val="1700"/>
              </a:spcBef>
            </a:pPr>
            <a:r>
              <a:rPr lang="en-US" sz="2000" dirty="0" smtClean="0"/>
              <a:t>Example:</a:t>
            </a:r>
          </a:p>
          <a:p>
            <a:pPr>
              <a:lnSpc>
                <a:spcPct val="9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CREATE TRIGGER </a:t>
            </a:r>
            <a:r>
              <a:rPr lang="en-US" sz="2200" dirty="0" err="1" smtClean="0">
                <a:solidFill>
                  <a:schemeClr val="accent3">
                    <a:lumMod val="75000"/>
                  </a:schemeClr>
                </a:solidFill>
                <a:latin typeface="Courier New" pitchFamily="49" charset="0"/>
                <a:cs typeface="Courier New" pitchFamily="49" charset="0"/>
              </a:rPr>
              <a:t>Check_CustID</a:t>
            </a:r>
            <a:endParaRPr lang="en-US" sz="2200" dirty="0" smtClean="0">
              <a:solidFill>
                <a:schemeClr val="accent3">
                  <a:lumMod val="75000"/>
                </a:schemeClr>
              </a:solidFill>
              <a:latin typeface="Courier New" pitchFamily="49" charset="0"/>
              <a:cs typeface="Courier New" pitchFamily="49" charset="0"/>
            </a:endParaRPr>
          </a:p>
          <a:p>
            <a:pPr>
              <a:lnSpc>
                <a:spcPct val="9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ON </a:t>
            </a:r>
            <a:r>
              <a:rPr lang="en-US" sz="2200" dirty="0" err="1" smtClean="0">
                <a:solidFill>
                  <a:schemeClr val="accent3">
                    <a:lumMod val="75000"/>
                  </a:schemeClr>
                </a:solidFill>
                <a:latin typeface="Courier New" pitchFamily="49" charset="0"/>
                <a:cs typeface="Courier New" pitchFamily="49" charset="0"/>
              </a:rPr>
              <a:t>Customer_Details</a:t>
            </a:r>
            <a:r>
              <a:rPr lang="en-US" sz="2200" dirty="0" smtClean="0">
                <a:solidFill>
                  <a:schemeClr val="accent3">
                    <a:lumMod val="75000"/>
                  </a:schemeClr>
                </a:solidFill>
                <a:latin typeface="Courier New" pitchFamily="49" charset="0"/>
                <a:cs typeface="Courier New" pitchFamily="49" charset="0"/>
              </a:rPr>
              <a:t> </a:t>
            </a:r>
          </a:p>
          <a:p>
            <a:pPr>
              <a:lnSpc>
                <a:spcPct val="9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FOR UPDATE</a:t>
            </a:r>
          </a:p>
          <a:p>
            <a:pPr>
              <a:lnSpc>
                <a:spcPct val="9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AS</a:t>
            </a:r>
          </a:p>
          <a:p>
            <a:pPr marL="438912" lvl="1" indent="-320040">
              <a:lnSpc>
                <a:spcPct val="90000"/>
              </a:lnSpc>
              <a:spcBef>
                <a:spcPts val="1700"/>
              </a:spcBef>
              <a:buClr>
                <a:schemeClr val="accent1"/>
              </a:buClr>
              <a:buSzPct val="80000"/>
              <a:buNone/>
              <a:defRPr/>
            </a:pPr>
            <a:r>
              <a:rPr lang="en-US" sz="2200" dirty="0" smtClean="0">
                <a:solidFill>
                  <a:schemeClr val="accent3">
                    <a:lumMod val="75000"/>
                  </a:schemeClr>
                </a:solidFill>
                <a:latin typeface="Courier New" pitchFamily="49" charset="0"/>
                <a:cs typeface="Courier New" pitchFamily="49" charset="0"/>
              </a:rPr>
              <a:t>IF UPDATE(</a:t>
            </a:r>
            <a:r>
              <a:rPr lang="en-US" sz="2200" dirty="0" err="1" smtClean="0">
                <a:solidFill>
                  <a:schemeClr val="accent3">
                    <a:lumMod val="75000"/>
                  </a:schemeClr>
                </a:solidFill>
                <a:latin typeface="Courier New" pitchFamily="49" charset="0"/>
                <a:cs typeface="Courier New" pitchFamily="49" charset="0"/>
              </a:rPr>
              <a:t>CustID</a:t>
            </a:r>
            <a:r>
              <a:rPr lang="en-US" sz="2200" dirty="0" smtClean="0">
                <a:solidFill>
                  <a:schemeClr val="accent3">
                    <a:lumMod val="75000"/>
                  </a:schemeClr>
                </a:solidFill>
                <a:latin typeface="Courier New" pitchFamily="49" charset="0"/>
                <a:cs typeface="Courier New" pitchFamily="49" charset="0"/>
              </a:rPr>
              <a:t>)</a:t>
            </a:r>
          </a:p>
          <a:p>
            <a:pPr marL="438912" lvl="1" indent="-320040">
              <a:lnSpc>
                <a:spcPct val="90000"/>
              </a:lnSpc>
              <a:spcBef>
                <a:spcPts val="1700"/>
              </a:spcBef>
              <a:buClr>
                <a:schemeClr val="accent1"/>
              </a:buClr>
              <a:buSzPct val="80000"/>
              <a:buNone/>
              <a:defRPr/>
            </a:pPr>
            <a:r>
              <a:rPr lang="en-US" sz="2200" dirty="0" smtClean="0">
                <a:solidFill>
                  <a:schemeClr val="accent3">
                    <a:lumMod val="75000"/>
                  </a:schemeClr>
                </a:solidFill>
                <a:latin typeface="Courier New" pitchFamily="49" charset="0"/>
                <a:cs typeface="Courier New" pitchFamily="49" charset="0"/>
              </a:rPr>
              <a:t>BEGIN</a:t>
            </a:r>
          </a:p>
          <a:p>
            <a:pPr marL="438912" lvl="1" indent="-320040">
              <a:lnSpc>
                <a:spcPct val="90000"/>
              </a:lnSpc>
              <a:spcBef>
                <a:spcPts val="1700"/>
              </a:spcBef>
              <a:buClr>
                <a:schemeClr val="accent1"/>
              </a:buClr>
              <a:buSzPct val="80000"/>
              <a:buNone/>
              <a:defRPr/>
            </a:pPr>
            <a:r>
              <a:rPr lang="en-US" sz="2200" dirty="0" smtClean="0">
                <a:solidFill>
                  <a:schemeClr val="accent3">
                    <a:lumMod val="75000"/>
                  </a:schemeClr>
                </a:solidFill>
                <a:latin typeface="Courier New" pitchFamily="49" charset="0"/>
                <a:cs typeface="Courier New" pitchFamily="49" charset="0"/>
              </a:rPr>
              <a:t>PRINT ‘You cannot modify the ID of a customer.’</a:t>
            </a:r>
          </a:p>
          <a:p>
            <a:pPr marL="438912" lvl="1" indent="-320040">
              <a:lnSpc>
                <a:spcPct val="90000"/>
              </a:lnSpc>
              <a:spcBef>
                <a:spcPts val="1700"/>
              </a:spcBef>
              <a:buClr>
                <a:schemeClr val="accent1"/>
              </a:buClr>
              <a:buSzPct val="80000"/>
              <a:buNone/>
              <a:defRPr/>
            </a:pPr>
            <a:r>
              <a:rPr lang="en-US" sz="2200" dirty="0" smtClean="0">
                <a:solidFill>
                  <a:schemeClr val="accent3">
                    <a:lumMod val="75000"/>
                  </a:schemeClr>
                </a:solidFill>
                <a:latin typeface="Courier New" pitchFamily="49" charset="0"/>
                <a:cs typeface="Courier New" pitchFamily="49" charset="0"/>
              </a:rPr>
              <a:t>ROLLBACK TRANSACTION</a:t>
            </a:r>
          </a:p>
          <a:p>
            <a:pPr marL="438912" lvl="1" indent="-320040">
              <a:lnSpc>
                <a:spcPct val="90000"/>
              </a:lnSpc>
              <a:spcBef>
                <a:spcPts val="1700"/>
              </a:spcBef>
              <a:buClr>
                <a:schemeClr val="accent1"/>
              </a:buClr>
              <a:buSzPct val="80000"/>
              <a:buNone/>
              <a:defRPr/>
            </a:pPr>
            <a:r>
              <a:rPr lang="en-US" sz="2200" dirty="0" smtClean="0">
                <a:solidFill>
                  <a:schemeClr val="accent3">
                    <a:lumMod val="75000"/>
                  </a:schemeClr>
                </a:solidFill>
                <a:latin typeface="Courier New" pitchFamily="49" charset="0"/>
                <a:cs typeface="Courier New" pitchFamily="49" charset="0"/>
              </a:rPr>
              <a:t>END</a:t>
            </a:r>
          </a:p>
          <a:p>
            <a:pPr algn="just" eaLnBrk="1" hangingPunct="1">
              <a:lnSpc>
                <a:spcPct val="90000"/>
              </a:lnSpc>
              <a:spcBef>
                <a:spcPts val="1700"/>
              </a:spcBef>
            </a:pPr>
            <a:endParaRPr lang="en-US" sz="2000" dirty="0" smtClean="0"/>
          </a:p>
          <a:p>
            <a:pPr algn="just" eaLnBrk="1" hangingPunct="1">
              <a:lnSpc>
                <a:spcPct val="90000"/>
              </a:lnSpc>
              <a:spcBef>
                <a:spcPts val="1700"/>
              </a:spcBef>
            </a:pPr>
            <a:endParaRPr lang="en-US" sz="2000" dirty="0" smtClean="0"/>
          </a:p>
          <a:p>
            <a:pPr algn="just" eaLnBrk="1" hangingPunct="1">
              <a:lnSpc>
                <a:spcPct val="90000"/>
              </a:lnSpc>
              <a:spcBef>
                <a:spcPts val="1700"/>
              </a:spcBef>
            </a:pPr>
            <a:endParaRPr lang="en-US" sz="20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z="3600" smtClean="0"/>
              <a:t>Creating “</a:t>
            </a:r>
            <a:r>
              <a:rPr lang="en-US" sz="3500" smtClean="0"/>
              <a:t>UPDATE</a:t>
            </a:r>
            <a:r>
              <a:rPr lang="en-US" sz="3600" smtClean="0"/>
              <a:t>” Triggers – 3</a:t>
            </a:r>
          </a:p>
        </p:txBody>
      </p:sp>
      <p:sp>
        <p:nvSpPr>
          <p:cNvPr id="25603" name="Rectangle 3"/>
          <p:cNvSpPr>
            <a:spLocks noGrp="1" noChangeArrowheads="1"/>
          </p:cNvSpPr>
          <p:nvPr>
            <p:ph idx="1"/>
          </p:nvPr>
        </p:nvSpPr>
        <p:spPr>
          <a:noFill/>
        </p:spPr>
        <p:txBody>
          <a:bodyPr/>
          <a:lstStyle/>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UPDATE </a:t>
            </a:r>
            <a:r>
              <a:rPr lang="en-US" sz="2200" dirty="0" err="1" smtClean="0">
                <a:solidFill>
                  <a:schemeClr val="accent3">
                    <a:lumMod val="75000"/>
                  </a:schemeClr>
                </a:solidFill>
                <a:latin typeface="Courier New" pitchFamily="49" charset="0"/>
                <a:cs typeface="Courier New" pitchFamily="49" charset="0"/>
              </a:rPr>
              <a:t>Customer_Details</a:t>
            </a:r>
            <a:endParaRPr lang="en-US" sz="2200" dirty="0" smtClean="0">
              <a:solidFill>
                <a:schemeClr val="accent3">
                  <a:lumMod val="75000"/>
                </a:schemeClr>
              </a:solidFill>
              <a:latin typeface="Courier New" pitchFamily="49" charset="0"/>
              <a:cs typeface="Courier New" pitchFamily="49" charset="0"/>
            </a:endParaRP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SET </a:t>
            </a:r>
            <a:r>
              <a:rPr lang="en-US" sz="2200" dirty="0" err="1" smtClean="0">
                <a:solidFill>
                  <a:schemeClr val="accent3">
                    <a:lumMod val="75000"/>
                  </a:schemeClr>
                </a:solidFill>
                <a:latin typeface="Courier New" pitchFamily="49" charset="0"/>
                <a:cs typeface="Courier New" pitchFamily="49" charset="0"/>
              </a:rPr>
              <a:t>CustID</a:t>
            </a:r>
            <a:r>
              <a:rPr lang="en-US" sz="2200" dirty="0" smtClean="0">
                <a:solidFill>
                  <a:schemeClr val="accent3">
                    <a:lumMod val="75000"/>
                  </a:schemeClr>
                </a:solidFill>
                <a:latin typeface="Courier New" pitchFamily="49" charset="0"/>
                <a:cs typeface="Courier New" pitchFamily="49" charset="0"/>
              </a:rPr>
              <a:t>=‘C0021’</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WHERE </a:t>
            </a:r>
            <a:r>
              <a:rPr lang="en-US" sz="2200" dirty="0" err="1" smtClean="0">
                <a:solidFill>
                  <a:schemeClr val="accent3">
                    <a:lumMod val="75000"/>
                  </a:schemeClr>
                </a:solidFill>
                <a:latin typeface="Courier New" pitchFamily="49" charset="0"/>
                <a:cs typeface="Courier New" pitchFamily="49" charset="0"/>
              </a:rPr>
              <a:t>CustID</a:t>
            </a:r>
            <a:r>
              <a:rPr lang="en-US" sz="2200" dirty="0" smtClean="0">
                <a:solidFill>
                  <a:schemeClr val="accent3">
                    <a:lumMod val="75000"/>
                  </a:schemeClr>
                </a:solidFill>
                <a:latin typeface="Courier New" pitchFamily="49" charset="0"/>
                <a:cs typeface="Courier New" pitchFamily="49" charset="0"/>
              </a:rPr>
              <a:t>=‘C0004’</a:t>
            </a:r>
          </a:p>
          <a:p>
            <a:pPr algn="just" eaLnBrk="1" hangingPunct="1">
              <a:lnSpc>
                <a:spcPct val="90000"/>
              </a:lnSpc>
              <a:spcBef>
                <a:spcPts val="1700"/>
              </a:spcBef>
              <a:buFont typeface="Wingdings" pitchFamily="2" charset="2"/>
              <a:buNone/>
            </a:pPr>
            <a:endParaRPr lang="en-US" sz="2000" dirty="0" smtClean="0"/>
          </a:p>
          <a:p>
            <a:pPr algn="just" eaLnBrk="1" hangingPunct="1">
              <a:lnSpc>
                <a:spcPct val="90000"/>
              </a:lnSpc>
              <a:spcBef>
                <a:spcPts val="1700"/>
              </a:spcBef>
              <a:buFont typeface="Wingdings" pitchFamily="2" charset="2"/>
              <a:buNone/>
            </a:pPr>
            <a:r>
              <a:rPr lang="en-US" sz="2000" dirty="0" smtClean="0"/>
              <a:t>The following error message is displayed as specified by the PRINT statement:</a:t>
            </a:r>
          </a:p>
          <a:p>
            <a:pPr algn="just" eaLnBrk="1" hangingPunct="1">
              <a:lnSpc>
                <a:spcPct val="90000"/>
              </a:lnSpc>
              <a:spcBef>
                <a:spcPts val="1700"/>
              </a:spcBef>
              <a:buFont typeface="Wingdings" pitchFamily="2" charset="2"/>
              <a:buNone/>
            </a:pPr>
            <a:r>
              <a:rPr lang="en-US" sz="2000" dirty="0" smtClean="0"/>
              <a:t>You cannot modify the ID of a customer.</a:t>
            </a:r>
          </a:p>
          <a:p>
            <a:pPr algn="just" eaLnBrk="1" hangingPunct="1">
              <a:lnSpc>
                <a:spcPct val="90000"/>
              </a:lnSpc>
              <a:spcBef>
                <a:spcPts val="1700"/>
              </a:spcBef>
              <a:buFont typeface="Wingdings" pitchFamily="2" charset="2"/>
              <a:buNone/>
            </a:pPr>
            <a:endParaRPr lang="en-US" sz="2000" dirty="0" smtClean="0"/>
          </a:p>
          <a:p>
            <a:pPr algn="just" eaLnBrk="1" hangingPunct="1">
              <a:lnSpc>
                <a:spcPct val="90000"/>
              </a:lnSpc>
              <a:spcBef>
                <a:spcPts val="1700"/>
              </a:spcBef>
              <a:buFont typeface="Wingdings" pitchFamily="2" charset="2"/>
              <a:buNone/>
            </a:pPr>
            <a:r>
              <a:rPr lang="en-US" sz="2000" dirty="0" smtClean="0"/>
              <a:t>and rollback the transaction.</a:t>
            </a:r>
          </a:p>
          <a:p>
            <a:pPr lvl="1" algn="just" eaLnBrk="1" hangingPunct="1">
              <a:lnSpc>
                <a:spcPct val="90000"/>
              </a:lnSpc>
              <a:spcBef>
                <a:spcPts val="1700"/>
              </a:spcBef>
              <a:buFont typeface="Wingdings" pitchFamily="2" charset="2"/>
              <a:buNone/>
            </a:pPr>
            <a:endParaRPr lang="en-US" sz="2000" dirty="0" smtClean="0"/>
          </a:p>
          <a:p>
            <a:pPr algn="just" eaLnBrk="1" hangingPunct="1">
              <a:lnSpc>
                <a:spcPct val="90000"/>
              </a:lnSpc>
              <a:spcBef>
                <a:spcPts val="1700"/>
              </a:spcBef>
            </a:pPr>
            <a:endParaRPr lang="en-US" sz="2000" dirty="0" smtClean="0"/>
          </a:p>
          <a:p>
            <a:pPr algn="just" eaLnBrk="1" hangingPunct="1">
              <a:lnSpc>
                <a:spcPct val="90000"/>
              </a:lnSpc>
              <a:spcBef>
                <a:spcPts val="1700"/>
              </a:spcBef>
            </a:pPr>
            <a:endParaRPr lang="en-US" sz="2000" dirty="0" smtClean="0"/>
          </a:p>
          <a:p>
            <a:pPr algn="just" eaLnBrk="1" hangingPunct="1">
              <a:lnSpc>
                <a:spcPct val="90000"/>
              </a:lnSpc>
              <a:spcBef>
                <a:spcPts val="1700"/>
              </a:spcBef>
            </a:pPr>
            <a:endParaRPr lang="en-US" sz="20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a:t>
            </a:r>
            <a:r>
              <a:rPr lang="en-US" sz="4800" smtClean="0"/>
              <a:t>DELETE</a:t>
            </a:r>
            <a:r>
              <a:rPr lang="en-US" smtClean="0"/>
              <a:t>” Triggers – 1 </a:t>
            </a:r>
          </a:p>
        </p:txBody>
      </p:sp>
      <p:sp>
        <p:nvSpPr>
          <p:cNvPr id="26627" name="Rectangle 3"/>
          <p:cNvSpPr>
            <a:spLocks noGrp="1" noChangeArrowheads="1"/>
          </p:cNvSpPr>
          <p:nvPr>
            <p:ph idx="1"/>
          </p:nvPr>
        </p:nvSpPr>
        <p:spPr>
          <a:noFill/>
        </p:spPr>
        <p:txBody>
          <a:bodyPr/>
          <a:lstStyle/>
          <a:p>
            <a:pPr algn="just" eaLnBrk="1" hangingPunct="1">
              <a:spcBef>
                <a:spcPts val="1700"/>
              </a:spcBef>
            </a:pPr>
            <a:r>
              <a:rPr lang="en-US" sz="2400" smtClean="0"/>
              <a:t>The record is deleted from the trigger table and inserted in the Deleted table. </a:t>
            </a:r>
          </a:p>
          <a:p>
            <a:pPr algn="just" eaLnBrk="1" hangingPunct="1">
              <a:spcBef>
                <a:spcPts val="1700"/>
              </a:spcBef>
            </a:pPr>
            <a:r>
              <a:rPr lang="en-US" sz="2400" smtClean="0"/>
              <a:t>It is checked for constraints against deletion.</a:t>
            </a:r>
          </a:p>
          <a:p>
            <a:pPr algn="just" eaLnBrk="1" hangingPunct="1">
              <a:spcBef>
                <a:spcPts val="1700"/>
              </a:spcBef>
            </a:pPr>
            <a:r>
              <a:rPr lang="en-US" sz="2400" smtClean="0"/>
              <a:t>If there is a constraint on the record to prevent deletion, the DELETE trigger displays an error message.</a:t>
            </a:r>
          </a:p>
          <a:p>
            <a:pPr algn="just" eaLnBrk="1" hangingPunct="1">
              <a:spcBef>
                <a:spcPts val="1700"/>
              </a:spcBef>
            </a:pPr>
            <a:r>
              <a:rPr lang="en-US" sz="2400" smtClean="0"/>
              <a:t>The deleted record stored in the Deleted table is copied back to the trigger table.</a:t>
            </a:r>
          </a:p>
          <a:p>
            <a:pPr algn="just" eaLnBrk="1" hangingPunct="1">
              <a:spcBef>
                <a:spcPts val="1700"/>
              </a:spcBef>
            </a:pPr>
            <a:r>
              <a:rPr lang="en-US" sz="2400" smtClean="0"/>
              <a:t>A DELETE trigger is created using the DELETE keyword in the CREATE TRIGGER statement.</a:t>
            </a:r>
          </a:p>
          <a:p>
            <a:pPr algn="just" eaLnBrk="1" hangingPunct="1">
              <a:spcBef>
                <a:spcPts val="1700"/>
              </a:spcBef>
            </a:pPr>
            <a:endParaRPr lang="en-US" sz="2400" smtClean="0"/>
          </a:p>
          <a:p>
            <a:pPr lvl="1" algn="just" eaLnBrk="1" hangingPunct="1">
              <a:spcBef>
                <a:spcPts val="1700"/>
              </a:spcBef>
            </a:pPr>
            <a:endParaRPr lang="en-US" sz="2400" smtClean="0"/>
          </a:p>
          <a:p>
            <a:pPr algn="just" eaLnBrk="1" hangingPunct="1">
              <a:spcBef>
                <a:spcPts val="1700"/>
              </a:spcBef>
            </a:pPr>
            <a:endParaRPr lang="en-US" sz="2400" smtClean="0"/>
          </a:p>
          <a:p>
            <a:pPr algn="just" eaLnBrk="1" hangingPunct="1">
              <a:spcBef>
                <a:spcPts val="1700"/>
              </a:spcBef>
            </a:pPr>
            <a:endParaRPr lang="en-US" sz="2400" smtClean="0"/>
          </a:p>
          <a:p>
            <a:pPr algn="just" eaLnBrk="1" hangingPunct="1">
              <a:spcBef>
                <a:spcPts val="1700"/>
              </a:spcBef>
            </a:pPr>
            <a:endParaRPr lang="en-US" sz="24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a:t>
            </a:r>
            <a:r>
              <a:rPr lang="en-US" sz="4800" smtClean="0"/>
              <a:t>DELETE</a:t>
            </a:r>
            <a:r>
              <a:rPr lang="en-US" smtClean="0"/>
              <a:t>” Triggers – 2 </a:t>
            </a:r>
          </a:p>
        </p:txBody>
      </p:sp>
      <p:sp>
        <p:nvSpPr>
          <p:cNvPr id="27651" name="Rectangle 3"/>
          <p:cNvSpPr>
            <a:spLocks noGrp="1" noChangeArrowheads="1"/>
          </p:cNvSpPr>
          <p:nvPr>
            <p:ph idx="1"/>
          </p:nvPr>
        </p:nvSpPr>
        <p:spPr>
          <a:noFill/>
        </p:spPr>
        <p:txBody>
          <a:bodyPr/>
          <a:lstStyle/>
          <a:p>
            <a:pPr algn="just" eaLnBrk="1" hangingPunct="1">
              <a:spcBef>
                <a:spcPts val="1700"/>
              </a:spcBef>
            </a:pPr>
            <a:r>
              <a:rPr lang="en-US" sz="2400" dirty="0" smtClean="0"/>
              <a:t>Syntax:</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CREATE TRIGGER &lt;</a:t>
            </a:r>
            <a:r>
              <a:rPr lang="en-US" sz="2200" dirty="0" err="1" smtClean="0">
                <a:solidFill>
                  <a:schemeClr val="accent3">
                    <a:lumMod val="75000"/>
                  </a:schemeClr>
                </a:solidFill>
                <a:latin typeface="Courier New" pitchFamily="49" charset="0"/>
                <a:cs typeface="Courier New" pitchFamily="49" charset="0"/>
              </a:rPr>
              <a:t>trigger_name</a:t>
            </a:r>
            <a:r>
              <a:rPr lang="en-US" sz="2200" dirty="0" smtClean="0">
                <a:solidFill>
                  <a:schemeClr val="accent3">
                    <a:lumMod val="75000"/>
                  </a:schemeClr>
                </a:solidFill>
                <a:latin typeface="Courier New" pitchFamily="49" charset="0"/>
                <a:cs typeface="Courier New" pitchFamily="49" charset="0"/>
              </a:rPr>
              <a:t>&gt;</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ON &lt;</a:t>
            </a:r>
            <a:r>
              <a:rPr lang="en-US" sz="2200" dirty="0" err="1" smtClean="0">
                <a:solidFill>
                  <a:schemeClr val="accent3">
                    <a:lumMod val="75000"/>
                  </a:schemeClr>
                </a:solidFill>
                <a:latin typeface="Courier New" pitchFamily="49" charset="0"/>
                <a:cs typeface="Courier New" pitchFamily="49" charset="0"/>
              </a:rPr>
              <a:t>table_name</a:t>
            </a:r>
            <a:r>
              <a:rPr lang="en-US" sz="2200" dirty="0" smtClean="0">
                <a:solidFill>
                  <a:schemeClr val="accent3">
                    <a:lumMod val="75000"/>
                  </a:schemeClr>
                </a:solidFill>
                <a:latin typeface="Courier New" pitchFamily="49" charset="0"/>
                <a:cs typeface="Courier New" pitchFamily="49" charset="0"/>
              </a:rPr>
              <a:t>&gt;</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[WITH ENCRYPTION]</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FOR DELETE</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AS</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&lt;</a:t>
            </a:r>
            <a:r>
              <a:rPr lang="en-US" sz="2200" dirty="0" err="1" smtClean="0">
                <a:solidFill>
                  <a:schemeClr val="accent3">
                    <a:lumMod val="75000"/>
                  </a:schemeClr>
                </a:solidFill>
                <a:latin typeface="Courier New" pitchFamily="49" charset="0"/>
                <a:cs typeface="Courier New" pitchFamily="49" charset="0"/>
              </a:rPr>
              <a:t>sql_statements</a:t>
            </a:r>
            <a:r>
              <a:rPr lang="en-US" sz="2200" dirty="0" smtClean="0">
                <a:solidFill>
                  <a:schemeClr val="accent3">
                    <a:lumMod val="75000"/>
                  </a:schemeClr>
                </a:solidFill>
                <a:latin typeface="Courier New" pitchFamily="49" charset="0"/>
                <a:cs typeface="Courier New" pitchFamily="49" charset="0"/>
              </a:rPr>
              <a:t>&gt;</a:t>
            </a:r>
          </a:p>
          <a:p>
            <a:pPr algn="just" eaLnBrk="1" hangingPunct="1">
              <a:spcBef>
                <a:spcPts val="1700"/>
              </a:spcBef>
            </a:pPr>
            <a:endParaRPr lang="en-US" sz="2400" dirty="0" smtClean="0"/>
          </a:p>
          <a:p>
            <a:pPr algn="just" eaLnBrk="1" hangingPunct="1">
              <a:spcBef>
                <a:spcPts val="1700"/>
              </a:spcBef>
            </a:pPr>
            <a:endParaRPr lang="en-US" sz="2400" dirty="0" smtClean="0"/>
          </a:p>
          <a:p>
            <a:pPr algn="just" eaLnBrk="1" hangingPunct="1">
              <a:spcBef>
                <a:spcPts val="1700"/>
              </a:spcBef>
            </a:pPr>
            <a:endParaRPr lang="en-US" sz="24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a:t>
            </a:r>
            <a:r>
              <a:rPr lang="en-US" sz="4800" smtClean="0"/>
              <a:t>DELETE</a:t>
            </a:r>
            <a:r>
              <a:rPr lang="en-US" smtClean="0"/>
              <a:t>” Triggers – 3</a:t>
            </a:r>
          </a:p>
        </p:txBody>
      </p:sp>
      <p:sp>
        <p:nvSpPr>
          <p:cNvPr id="28675" name="Rectangle 3"/>
          <p:cNvSpPr>
            <a:spLocks noGrp="1" noChangeArrowheads="1"/>
          </p:cNvSpPr>
          <p:nvPr>
            <p:ph idx="1"/>
          </p:nvPr>
        </p:nvSpPr>
        <p:spPr>
          <a:noFill/>
        </p:spPr>
        <p:txBody>
          <a:bodyPr>
            <a:normAutofit fontScale="92500" lnSpcReduction="10000"/>
          </a:bodyPr>
          <a:lstStyle/>
          <a:p>
            <a:pPr algn="just" eaLnBrk="1" hangingPunct="1">
              <a:lnSpc>
                <a:spcPct val="90000"/>
              </a:lnSpc>
              <a:spcBef>
                <a:spcPts val="1700"/>
              </a:spcBef>
            </a:pPr>
            <a:r>
              <a:rPr lang="en-US" sz="2000" dirty="0" smtClean="0"/>
              <a:t>Example:</a:t>
            </a:r>
          </a:p>
          <a:p>
            <a:pPr>
              <a:lnSpc>
                <a:spcPct val="9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CREATE TRIGGER </a:t>
            </a:r>
            <a:r>
              <a:rPr lang="en-US" sz="2200" dirty="0" err="1" smtClean="0">
                <a:solidFill>
                  <a:schemeClr val="accent3">
                    <a:lumMod val="75000"/>
                  </a:schemeClr>
                </a:solidFill>
                <a:latin typeface="Courier New" pitchFamily="49" charset="0"/>
                <a:cs typeface="Courier New" pitchFamily="49" charset="0"/>
              </a:rPr>
              <a:t>Check_Customers</a:t>
            </a:r>
            <a:endParaRPr lang="en-US" sz="2200" dirty="0" smtClean="0">
              <a:solidFill>
                <a:schemeClr val="accent3">
                  <a:lumMod val="75000"/>
                </a:schemeClr>
              </a:solidFill>
              <a:latin typeface="Courier New" pitchFamily="49" charset="0"/>
              <a:cs typeface="Courier New" pitchFamily="49" charset="0"/>
            </a:endParaRPr>
          </a:p>
          <a:p>
            <a:pPr>
              <a:lnSpc>
                <a:spcPct val="9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ON </a:t>
            </a:r>
            <a:r>
              <a:rPr lang="en-US" sz="2200" dirty="0" err="1" smtClean="0">
                <a:solidFill>
                  <a:schemeClr val="accent3">
                    <a:lumMod val="75000"/>
                  </a:schemeClr>
                </a:solidFill>
                <a:latin typeface="Courier New" pitchFamily="49" charset="0"/>
                <a:cs typeface="Courier New" pitchFamily="49" charset="0"/>
              </a:rPr>
              <a:t>Customer_Details</a:t>
            </a:r>
            <a:r>
              <a:rPr lang="en-US" sz="2200" dirty="0" smtClean="0">
                <a:solidFill>
                  <a:schemeClr val="accent3">
                    <a:lumMod val="75000"/>
                  </a:schemeClr>
                </a:solidFill>
                <a:latin typeface="Courier New" pitchFamily="49" charset="0"/>
                <a:cs typeface="Courier New" pitchFamily="49" charset="0"/>
              </a:rPr>
              <a:t> </a:t>
            </a:r>
          </a:p>
          <a:p>
            <a:pPr>
              <a:lnSpc>
                <a:spcPct val="9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FOR DELETE</a:t>
            </a:r>
          </a:p>
          <a:p>
            <a:pPr>
              <a:lnSpc>
                <a:spcPct val="9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AS</a:t>
            </a:r>
          </a:p>
          <a:p>
            <a:pPr marL="438912" lvl="1" indent="-320040">
              <a:lnSpc>
                <a:spcPct val="90000"/>
              </a:lnSpc>
              <a:spcBef>
                <a:spcPts val="1700"/>
              </a:spcBef>
              <a:buClr>
                <a:schemeClr val="accent1"/>
              </a:buClr>
              <a:buSzPct val="80000"/>
              <a:buNone/>
              <a:defRPr/>
            </a:pPr>
            <a:r>
              <a:rPr lang="en-US" sz="2200" dirty="0" smtClean="0">
                <a:solidFill>
                  <a:schemeClr val="accent3">
                    <a:lumMod val="75000"/>
                  </a:schemeClr>
                </a:solidFill>
                <a:latin typeface="Courier New" pitchFamily="49" charset="0"/>
                <a:cs typeface="Courier New" pitchFamily="49" charset="0"/>
              </a:rPr>
              <a:t>IF ‘USA’ IN (SELECT Country FROM deleted)</a:t>
            </a:r>
          </a:p>
          <a:p>
            <a:pPr marL="438912" lvl="1" indent="-320040">
              <a:lnSpc>
                <a:spcPct val="90000"/>
              </a:lnSpc>
              <a:spcBef>
                <a:spcPts val="1700"/>
              </a:spcBef>
              <a:buClr>
                <a:schemeClr val="accent1"/>
              </a:buClr>
              <a:buSzPct val="80000"/>
              <a:buNone/>
              <a:defRPr/>
            </a:pPr>
            <a:r>
              <a:rPr lang="en-US" sz="2200" dirty="0" smtClean="0">
                <a:solidFill>
                  <a:schemeClr val="accent3">
                    <a:lumMod val="75000"/>
                  </a:schemeClr>
                </a:solidFill>
                <a:latin typeface="Courier New" pitchFamily="49" charset="0"/>
                <a:cs typeface="Courier New" pitchFamily="49" charset="0"/>
              </a:rPr>
              <a:t>BEGIN</a:t>
            </a:r>
          </a:p>
          <a:p>
            <a:pPr marL="438912" lvl="1" indent="-320040">
              <a:lnSpc>
                <a:spcPct val="90000"/>
              </a:lnSpc>
              <a:spcBef>
                <a:spcPts val="1700"/>
              </a:spcBef>
              <a:buClr>
                <a:schemeClr val="accent1"/>
              </a:buClr>
              <a:buSzPct val="80000"/>
              <a:buNone/>
              <a:defRPr/>
            </a:pPr>
            <a:r>
              <a:rPr lang="en-US" sz="2200" dirty="0" smtClean="0">
                <a:solidFill>
                  <a:schemeClr val="accent3">
                    <a:lumMod val="75000"/>
                  </a:schemeClr>
                </a:solidFill>
                <a:latin typeface="Courier New" pitchFamily="49" charset="0"/>
                <a:cs typeface="Courier New" pitchFamily="49" charset="0"/>
              </a:rPr>
              <a:t>PRINT ‘You cannot delete the customer of a USA.’</a:t>
            </a:r>
          </a:p>
          <a:p>
            <a:pPr marL="438912" lvl="1" indent="-320040">
              <a:lnSpc>
                <a:spcPct val="90000"/>
              </a:lnSpc>
              <a:spcBef>
                <a:spcPts val="1700"/>
              </a:spcBef>
              <a:buClr>
                <a:schemeClr val="accent1"/>
              </a:buClr>
              <a:buSzPct val="80000"/>
              <a:buNone/>
              <a:defRPr/>
            </a:pPr>
            <a:r>
              <a:rPr lang="en-US" sz="2200" dirty="0" smtClean="0">
                <a:solidFill>
                  <a:schemeClr val="accent3">
                    <a:lumMod val="75000"/>
                  </a:schemeClr>
                </a:solidFill>
                <a:latin typeface="Courier New" pitchFamily="49" charset="0"/>
                <a:cs typeface="Courier New" pitchFamily="49" charset="0"/>
              </a:rPr>
              <a:t>ROLLBACK TRANSACTION</a:t>
            </a:r>
          </a:p>
          <a:p>
            <a:pPr marL="438912" lvl="1" indent="-320040">
              <a:lnSpc>
                <a:spcPct val="90000"/>
              </a:lnSpc>
              <a:spcBef>
                <a:spcPts val="1700"/>
              </a:spcBef>
              <a:buClr>
                <a:schemeClr val="accent1"/>
              </a:buClr>
              <a:buSzPct val="80000"/>
              <a:buNone/>
              <a:defRPr/>
            </a:pPr>
            <a:r>
              <a:rPr lang="en-US" sz="2200" dirty="0" smtClean="0">
                <a:solidFill>
                  <a:schemeClr val="accent3">
                    <a:lumMod val="75000"/>
                  </a:schemeClr>
                </a:solidFill>
                <a:latin typeface="Courier New" pitchFamily="49" charset="0"/>
                <a:cs typeface="Courier New" pitchFamily="49" charset="0"/>
              </a:rPr>
              <a:t>END</a:t>
            </a:r>
          </a:p>
          <a:p>
            <a:pPr algn="just" eaLnBrk="1" hangingPunct="1">
              <a:lnSpc>
                <a:spcPct val="90000"/>
              </a:lnSpc>
              <a:spcBef>
                <a:spcPts val="1700"/>
              </a:spcBef>
            </a:pPr>
            <a:endParaRPr lang="en-US" sz="2000" dirty="0" smtClean="0"/>
          </a:p>
          <a:p>
            <a:pPr algn="just" eaLnBrk="1" hangingPunct="1">
              <a:lnSpc>
                <a:spcPct val="90000"/>
              </a:lnSpc>
              <a:spcBef>
                <a:spcPts val="1700"/>
              </a:spcBef>
            </a:pPr>
            <a:endParaRPr lang="en-US" sz="2000" dirty="0" smtClean="0"/>
          </a:p>
          <a:p>
            <a:pPr algn="just" eaLnBrk="1" hangingPunct="1">
              <a:lnSpc>
                <a:spcPct val="90000"/>
              </a:lnSpc>
              <a:spcBef>
                <a:spcPts val="1700"/>
              </a:spcBef>
            </a:pPr>
            <a:endParaRPr lang="en-US" sz="20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a:t>
            </a:r>
            <a:r>
              <a:rPr lang="en-US" sz="4800" smtClean="0"/>
              <a:t>DELETE</a:t>
            </a:r>
            <a:r>
              <a:rPr lang="en-US" smtClean="0"/>
              <a:t>” Triggers – 4</a:t>
            </a:r>
          </a:p>
        </p:txBody>
      </p:sp>
      <p:sp>
        <p:nvSpPr>
          <p:cNvPr id="29699" name="Rectangle 3"/>
          <p:cNvSpPr>
            <a:spLocks noGrp="1" noChangeArrowheads="1"/>
          </p:cNvSpPr>
          <p:nvPr>
            <p:ph idx="1"/>
          </p:nvPr>
        </p:nvSpPr>
        <p:spPr>
          <a:noFill/>
        </p:spPr>
        <p:txBody>
          <a:bodyPr/>
          <a:lstStyle/>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DELETE FROM </a:t>
            </a:r>
            <a:r>
              <a:rPr lang="en-US" sz="2200" dirty="0" err="1" smtClean="0">
                <a:solidFill>
                  <a:schemeClr val="accent3">
                    <a:lumMod val="75000"/>
                  </a:schemeClr>
                </a:solidFill>
                <a:latin typeface="Courier New" pitchFamily="49" charset="0"/>
                <a:cs typeface="Courier New" pitchFamily="49" charset="0"/>
              </a:rPr>
              <a:t>Customer_Details</a:t>
            </a:r>
            <a:endParaRPr lang="en-US" sz="2200" dirty="0" smtClean="0">
              <a:solidFill>
                <a:schemeClr val="accent3">
                  <a:lumMod val="75000"/>
                </a:schemeClr>
              </a:solidFill>
              <a:latin typeface="Courier New" pitchFamily="49" charset="0"/>
              <a:cs typeface="Courier New" pitchFamily="49" charset="0"/>
            </a:endParaRP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WHERE Country=‘USA’</a:t>
            </a:r>
          </a:p>
          <a:p>
            <a:pPr algn="just" eaLnBrk="1" hangingPunct="1">
              <a:lnSpc>
                <a:spcPct val="90000"/>
              </a:lnSpc>
              <a:spcBef>
                <a:spcPts val="1700"/>
              </a:spcBef>
              <a:buFont typeface="Wingdings" pitchFamily="2" charset="2"/>
              <a:buNone/>
            </a:pPr>
            <a:endParaRPr lang="en-US" sz="2400" dirty="0" smtClean="0"/>
          </a:p>
          <a:p>
            <a:pPr algn="just" eaLnBrk="1" hangingPunct="1">
              <a:lnSpc>
                <a:spcPct val="90000"/>
              </a:lnSpc>
              <a:spcBef>
                <a:spcPts val="1700"/>
              </a:spcBef>
              <a:buFont typeface="Wingdings" pitchFamily="2" charset="2"/>
              <a:buNone/>
            </a:pPr>
            <a:r>
              <a:rPr lang="en-US" sz="2400" dirty="0" smtClean="0"/>
              <a:t>The following error message is displayed as specified by the PRINT statement:</a:t>
            </a:r>
          </a:p>
          <a:p>
            <a:pPr algn="just" eaLnBrk="1" hangingPunct="1">
              <a:lnSpc>
                <a:spcPct val="90000"/>
              </a:lnSpc>
              <a:spcBef>
                <a:spcPts val="1700"/>
              </a:spcBef>
              <a:buFont typeface="Wingdings" pitchFamily="2" charset="2"/>
              <a:buNone/>
            </a:pPr>
            <a:r>
              <a:rPr lang="en-US" sz="2400" dirty="0" smtClean="0"/>
              <a:t>You cannot delete the customer of a USA.</a:t>
            </a:r>
          </a:p>
          <a:p>
            <a:pPr algn="just" eaLnBrk="1" hangingPunct="1">
              <a:lnSpc>
                <a:spcPct val="90000"/>
              </a:lnSpc>
              <a:spcBef>
                <a:spcPts val="1700"/>
              </a:spcBef>
              <a:buFont typeface="Wingdings" pitchFamily="2" charset="2"/>
              <a:buNone/>
            </a:pPr>
            <a:endParaRPr lang="en-US" sz="2400" dirty="0" smtClean="0"/>
          </a:p>
          <a:p>
            <a:pPr algn="just" eaLnBrk="1" hangingPunct="1">
              <a:lnSpc>
                <a:spcPct val="90000"/>
              </a:lnSpc>
              <a:spcBef>
                <a:spcPts val="1700"/>
              </a:spcBef>
              <a:buFont typeface="Wingdings" pitchFamily="2" charset="2"/>
              <a:buNone/>
            </a:pPr>
            <a:r>
              <a:rPr lang="en-US" sz="2400" dirty="0" smtClean="0"/>
              <a:t>and rollback the transaction.</a:t>
            </a:r>
          </a:p>
          <a:p>
            <a:pPr lvl="1" algn="just" eaLnBrk="1" hangingPunct="1">
              <a:lnSpc>
                <a:spcPct val="90000"/>
              </a:lnSpc>
              <a:spcBef>
                <a:spcPts val="1700"/>
              </a:spcBef>
              <a:buFont typeface="Wingdings" pitchFamily="2" charset="2"/>
              <a:buNone/>
            </a:pPr>
            <a:endParaRPr lang="en-US" sz="2200" dirty="0" smtClean="0"/>
          </a:p>
          <a:p>
            <a:pPr algn="just" eaLnBrk="1" hangingPunct="1">
              <a:lnSpc>
                <a:spcPct val="90000"/>
              </a:lnSpc>
              <a:spcBef>
                <a:spcPts val="1700"/>
              </a:spcBef>
            </a:pPr>
            <a:endParaRPr lang="en-US" sz="2400" dirty="0" smtClean="0"/>
          </a:p>
          <a:p>
            <a:pPr algn="just" eaLnBrk="1" hangingPunct="1">
              <a:lnSpc>
                <a:spcPct val="90000"/>
              </a:lnSpc>
              <a:spcBef>
                <a:spcPts val="1700"/>
              </a:spcBef>
            </a:pPr>
            <a:endParaRPr lang="en-US" sz="2400" dirty="0" smtClean="0"/>
          </a:p>
          <a:p>
            <a:pPr algn="just" eaLnBrk="1" hangingPunct="1">
              <a:lnSpc>
                <a:spcPct val="90000"/>
              </a:lnSpc>
              <a:spcBef>
                <a:spcPts val="1700"/>
              </a:spcBef>
            </a:pPr>
            <a:endParaRPr lang="en-US" sz="24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a:t>
            </a:r>
            <a:r>
              <a:rPr lang="en-US" sz="4800" smtClean="0"/>
              <a:t>AFTER</a:t>
            </a:r>
            <a:r>
              <a:rPr lang="en-US" smtClean="0"/>
              <a:t>” Triggers – 1 </a:t>
            </a:r>
          </a:p>
        </p:txBody>
      </p:sp>
      <p:sp>
        <p:nvSpPr>
          <p:cNvPr id="30723" name="Rectangle 3"/>
          <p:cNvSpPr>
            <a:spLocks noGrp="1" noChangeArrowheads="1"/>
          </p:cNvSpPr>
          <p:nvPr>
            <p:ph idx="1"/>
          </p:nvPr>
        </p:nvSpPr>
        <p:spPr>
          <a:noFill/>
        </p:spPr>
        <p:txBody>
          <a:bodyPr/>
          <a:lstStyle/>
          <a:p>
            <a:pPr algn="just" eaLnBrk="1" hangingPunct="1">
              <a:lnSpc>
                <a:spcPct val="90000"/>
              </a:lnSpc>
              <a:spcBef>
                <a:spcPts val="1700"/>
              </a:spcBef>
            </a:pPr>
            <a:r>
              <a:rPr lang="en-US" sz="2400" smtClean="0"/>
              <a:t>An AFTER trigger is executed on completion of INSERT, UPDATE or DELETE operations. </a:t>
            </a:r>
          </a:p>
          <a:p>
            <a:pPr algn="just" eaLnBrk="1" hangingPunct="1">
              <a:lnSpc>
                <a:spcPct val="90000"/>
              </a:lnSpc>
              <a:spcBef>
                <a:spcPts val="1700"/>
              </a:spcBef>
            </a:pPr>
            <a:r>
              <a:rPr lang="en-US" sz="2400" smtClean="0"/>
              <a:t>AFTER triggers can be created only on tables. A table can have multiple AFTER triggers defined for each INSERT, UPDATE or DELETE operation. If multiple AFTER triggers are created on the same table, you must define the order in which the triggers must be executed.</a:t>
            </a:r>
          </a:p>
          <a:p>
            <a:pPr algn="just" eaLnBrk="1" hangingPunct="1">
              <a:lnSpc>
                <a:spcPct val="90000"/>
              </a:lnSpc>
              <a:spcBef>
                <a:spcPts val="1700"/>
              </a:spcBef>
            </a:pPr>
            <a:r>
              <a:rPr lang="en-US" sz="2400" smtClean="0"/>
              <a:t>An AFTER trigger is executed when the constraint check in the table is completed. Also, the trigger is executed after the Inserted and Deleted tables are created.</a:t>
            </a:r>
          </a:p>
          <a:p>
            <a:pPr algn="just" eaLnBrk="1" hangingPunct="1">
              <a:lnSpc>
                <a:spcPct val="90000"/>
              </a:lnSpc>
              <a:spcBef>
                <a:spcPts val="1700"/>
              </a:spcBef>
              <a:buFont typeface="Wingdings" pitchFamily="2" charset="2"/>
              <a:buNone/>
            </a:pPr>
            <a:endParaRPr lang="en-US" sz="2400" smtClean="0"/>
          </a:p>
          <a:p>
            <a:pPr algn="just" eaLnBrk="1" hangingPunct="1">
              <a:lnSpc>
                <a:spcPct val="90000"/>
              </a:lnSpc>
              <a:spcBef>
                <a:spcPts val="1700"/>
              </a:spcBef>
            </a:pPr>
            <a:endParaRPr lang="en-US" sz="2400" smtClean="0"/>
          </a:p>
          <a:p>
            <a:pPr algn="just" eaLnBrk="1" hangingPunct="1">
              <a:lnSpc>
                <a:spcPct val="90000"/>
              </a:lnSpc>
              <a:spcBef>
                <a:spcPts val="1700"/>
              </a:spcBef>
            </a:pPr>
            <a:endParaRPr lang="en-US" sz="2400" smtClean="0"/>
          </a:p>
          <a:p>
            <a:pPr algn="just" eaLnBrk="1" hangingPunct="1">
              <a:lnSpc>
                <a:spcPct val="90000"/>
              </a:lnSpc>
              <a:spcBef>
                <a:spcPts val="1700"/>
              </a:spcBef>
            </a:pPr>
            <a:endParaRPr lang="en-US" sz="2400" smtClean="0"/>
          </a:p>
          <a:p>
            <a:pPr algn="just" eaLnBrk="1" hangingPunct="1">
              <a:lnSpc>
                <a:spcPct val="90000"/>
              </a:lnSpc>
              <a:spcBef>
                <a:spcPts val="1700"/>
              </a:spcBef>
            </a:pPr>
            <a:endParaRPr lang="en-US" sz="2400" smtClean="0"/>
          </a:p>
          <a:p>
            <a:pPr algn="just" eaLnBrk="1" hangingPunct="1">
              <a:lnSpc>
                <a:spcPct val="90000"/>
              </a:lnSpc>
              <a:spcBef>
                <a:spcPts val="1700"/>
              </a:spcBef>
            </a:pPr>
            <a:endParaRPr lang="en-US" sz="240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a:t>
            </a:r>
            <a:r>
              <a:rPr lang="en-US" sz="4800" smtClean="0"/>
              <a:t>AFTER</a:t>
            </a:r>
            <a:r>
              <a:rPr lang="en-US" smtClean="0"/>
              <a:t>” Triggers – 2 </a:t>
            </a:r>
          </a:p>
        </p:txBody>
      </p:sp>
      <p:sp>
        <p:nvSpPr>
          <p:cNvPr id="31747" name="Rectangle 3"/>
          <p:cNvSpPr>
            <a:spLocks noGrp="1" noChangeArrowheads="1"/>
          </p:cNvSpPr>
          <p:nvPr>
            <p:ph idx="1"/>
          </p:nvPr>
        </p:nvSpPr>
        <p:spPr>
          <a:noFill/>
        </p:spPr>
        <p:txBody>
          <a:bodyPr/>
          <a:lstStyle/>
          <a:p>
            <a:pPr algn="just" eaLnBrk="1" hangingPunct="1">
              <a:spcBef>
                <a:spcPts val="1700"/>
              </a:spcBef>
            </a:pPr>
            <a:r>
              <a:rPr lang="en-US" sz="2000" smtClean="0"/>
              <a:t>Syntax:</a:t>
            </a:r>
          </a:p>
          <a:p>
            <a:pPr algn="just" eaLnBrk="1" hangingPunct="1">
              <a:spcBef>
                <a:spcPts val="1700"/>
              </a:spcBef>
              <a:buFont typeface="Wingdings" pitchFamily="2" charset="2"/>
              <a:buNone/>
            </a:pPr>
            <a:r>
              <a:rPr lang="en-US" sz="2000" smtClean="0"/>
              <a:t>CREATE TRIGGER &lt;trigger_name&gt;</a:t>
            </a:r>
          </a:p>
          <a:p>
            <a:pPr algn="just" eaLnBrk="1" hangingPunct="1">
              <a:spcBef>
                <a:spcPts val="1700"/>
              </a:spcBef>
              <a:buFont typeface="Wingdings" pitchFamily="2" charset="2"/>
              <a:buNone/>
            </a:pPr>
            <a:r>
              <a:rPr lang="en-US" sz="2000" smtClean="0"/>
              <a:t>ON &lt;table_name&gt;</a:t>
            </a:r>
          </a:p>
          <a:p>
            <a:pPr algn="just" eaLnBrk="1" hangingPunct="1">
              <a:spcBef>
                <a:spcPts val="1700"/>
              </a:spcBef>
              <a:buFont typeface="Wingdings" pitchFamily="2" charset="2"/>
              <a:buNone/>
            </a:pPr>
            <a:r>
              <a:rPr lang="en-US" sz="2000" smtClean="0"/>
              <a:t>[WITH ENCRYPTION]</a:t>
            </a:r>
          </a:p>
          <a:p>
            <a:pPr algn="just" eaLnBrk="1" hangingPunct="1">
              <a:spcBef>
                <a:spcPts val="1700"/>
              </a:spcBef>
              <a:buFont typeface="Wingdings" pitchFamily="2" charset="2"/>
              <a:buNone/>
            </a:pPr>
            <a:r>
              <a:rPr lang="en-US" sz="2000" smtClean="0"/>
              <a:t>{FOR | AFTER}</a:t>
            </a:r>
          </a:p>
          <a:p>
            <a:pPr algn="just" eaLnBrk="1" hangingPunct="1">
              <a:spcBef>
                <a:spcPts val="1700"/>
              </a:spcBef>
              <a:buFont typeface="Wingdings" pitchFamily="2" charset="2"/>
              <a:buNone/>
            </a:pPr>
            <a:r>
              <a:rPr lang="en-US" sz="2000" smtClean="0"/>
              <a:t>{[INSERT][,][UPDATE][,][DELETE]}</a:t>
            </a:r>
          </a:p>
          <a:p>
            <a:pPr algn="just" eaLnBrk="1" hangingPunct="1">
              <a:spcBef>
                <a:spcPts val="1700"/>
              </a:spcBef>
              <a:buFont typeface="Wingdings" pitchFamily="2" charset="2"/>
              <a:buNone/>
            </a:pPr>
            <a:r>
              <a:rPr lang="en-US" sz="2000" smtClean="0"/>
              <a:t>AS</a:t>
            </a:r>
          </a:p>
          <a:p>
            <a:pPr algn="just" eaLnBrk="1" hangingPunct="1">
              <a:spcBef>
                <a:spcPts val="1700"/>
              </a:spcBef>
              <a:buFont typeface="Wingdings" pitchFamily="2" charset="2"/>
              <a:buNone/>
            </a:pPr>
            <a:r>
              <a:rPr lang="en-US" sz="2000" smtClean="0"/>
              <a:t>&lt;sql_statements&gt;</a:t>
            </a:r>
          </a:p>
          <a:p>
            <a:pPr algn="just" eaLnBrk="1" hangingPunct="1">
              <a:spcBef>
                <a:spcPts val="1700"/>
              </a:spcBef>
            </a:pPr>
            <a:endParaRPr lang="en-US" sz="2000" smtClean="0"/>
          </a:p>
          <a:p>
            <a:pPr algn="just" eaLnBrk="1" hangingPunct="1">
              <a:spcBef>
                <a:spcPts val="1700"/>
              </a:spcBef>
            </a:pPr>
            <a:endParaRPr lang="en-US" sz="2000" smtClean="0"/>
          </a:p>
          <a:p>
            <a:pPr algn="just" eaLnBrk="1" hangingPunct="1">
              <a:spcBef>
                <a:spcPts val="1700"/>
              </a:spcBef>
            </a:pPr>
            <a:endParaRPr lang="en-US" sz="200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a:t>
            </a:r>
            <a:r>
              <a:rPr lang="en-US" sz="4800" smtClean="0"/>
              <a:t>AFTER</a:t>
            </a:r>
            <a:r>
              <a:rPr lang="en-US" smtClean="0"/>
              <a:t>” Triggers – 3 </a:t>
            </a:r>
          </a:p>
        </p:txBody>
      </p:sp>
      <p:sp>
        <p:nvSpPr>
          <p:cNvPr id="32771" name="Rectangle 3"/>
          <p:cNvSpPr>
            <a:spLocks noGrp="1" noChangeArrowheads="1"/>
          </p:cNvSpPr>
          <p:nvPr>
            <p:ph idx="1"/>
          </p:nvPr>
        </p:nvSpPr>
        <p:spPr>
          <a:noFill/>
        </p:spPr>
        <p:txBody>
          <a:bodyPr>
            <a:normAutofit fontScale="62500" lnSpcReduction="20000"/>
          </a:bodyPr>
          <a:lstStyle/>
          <a:p>
            <a:pPr algn="just" eaLnBrk="1" hangingPunct="1">
              <a:lnSpc>
                <a:spcPct val="80000"/>
              </a:lnSpc>
              <a:spcBef>
                <a:spcPts val="1700"/>
              </a:spcBef>
            </a:pPr>
            <a:r>
              <a:rPr lang="en-US" sz="1600" dirty="0" smtClean="0"/>
              <a:t>Example:</a:t>
            </a:r>
          </a:p>
          <a:p>
            <a:pPr>
              <a:lnSpc>
                <a:spcPct val="90000"/>
              </a:lnSpc>
              <a:spcBef>
                <a:spcPts val="1700"/>
              </a:spcBef>
              <a:buNone/>
              <a:defRPr/>
            </a:pPr>
            <a:r>
              <a:rPr lang="en-US" sz="2400" dirty="0" smtClean="0">
                <a:solidFill>
                  <a:schemeClr val="accent3">
                    <a:lumMod val="75000"/>
                  </a:schemeClr>
                </a:solidFill>
                <a:latin typeface="Courier New" pitchFamily="49" charset="0"/>
                <a:cs typeface="Courier New" pitchFamily="49" charset="0"/>
              </a:rPr>
              <a:t>CREATE TRIGGER </a:t>
            </a:r>
            <a:r>
              <a:rPr lang="en-US" sz="2400" dirty="0" err="1" smtClean="0">
                <a:solidFill>
                  <a:schemeClr val="accent3">
                    <a:lumMod val="75000"/>
                  </a:schemeClr>
                </a:solidFill>
                <a:latin typeface="Courier New" pitchFamily="49" charset="0"/>
                <a:cs typeface="Courier New" pitchFamily="49" charset="0"/>
              </a:rPr>
              <a:t>Employee_Deletion</a:t>
            </a:r>
            <a:r>
              <a:rPr lang="en-US" sz="2400" dirty="0" smtClean="0">
                <a:solidFill>
                  <a:schemeClr val="accent3">
                    <a:lumMod val="75000"/>
                  </a:schemeClr>
                </a:solidFill>
                <a:latin typeface="Courier New" pitchFamily="49" charset="0"/>
                <a:cs typeface="Courier New" pitchFamily="49" charset="0"/>
              </a:rPr>
              <a:t> ON </a:t>
            </a:r>
            <a:r>
              <a:rPr lang="en-US" sz="2400" dirty="0" err="1" smtClean="0">
                <a:solidFill>
                  <a:schemeClr val="accent3">
                    <a:lumMod val="75000"/>
                  </a:schemeClr>
                </a:solidFill>
                <a:latin typeface="Courier New" pitchFamily="49" charset="0"/>
                <a:cs typeface="Courier New" pitchFamily="49" charset="0"/>
              </a:rPr>
              <a:t>Employee_Details</a:t>
            </a:r>
            <a:r>
              <a:rPr lang="en-US" sz="2400" dirty="0" smtClean="0">
                <a:solidFill>
                  <a:schemeClr val="accent3">
                    <a:lumMod val="75000"/>
                  </a:schemeClr>
                </a:solidFill>
                <a:latin typeface="Courier New" pitchFamily="49" charset="0"/>
                <a:cs typeface="Courier New" pitchFamily="49" charset="0"/>
              </a:rPr>
              <a:t> </a:t>
            </a:r>
          </a:p>
          <a:p>
            <a:pPr>
              <a:lnSpc>
                <a:spcPct val="90000"/>
              </a:lnSpc>
              <a:spcBef>
                <a:spcPts val="1700"/>
              </a:spcBef>
              <a:buNone/>
              <a:defRPr/>
            </a:pPr>
            <a:r>
              <a:rPr lang="en-US" sz="2400" dirty="0" smtClean="0">
                <a:solidFill>
                  <a:schemeClr val="accent3">
                    <a:lumMod val="75000"/>
                  </a:schemeClr>
                </a:solidFill>
                <a:latin typeface="Courier New" pitchFamily="49" charset="0"/>
                <a:cs typeface="Courier New" pitchFamily="49" charset="0"/>
              </a:rPr>
              <a:t>AFTER DELETE</a:t>
            </a:r>
          </a:p>
          <a:p>
            <a:pPr>
              <a:lnSpc>
                <a:spcPct val="90000"/>
              </a:lnSpc>
              <a:spcBef>
                <a:spcPts val="1700"/>
              </a:spcBef>
              <a:buNone/>
              <a:defRPr/>
            </a:pPr>
            <a:r>
              <a:rPr lang="en-US" sz="2400" dirty="0" smtClean="0">
                <a:solidFill>
                  <a:schemeClr val="accent3">
                    <a:lumMod val="75000"/>
                  </a:schemeClr>
                </a:solidFill>
                <a:latin typeface="Courier New" pitchFamily="49" charset="0"/>
                <a:cs typeface="Courier New" pitchFamily="49" charset="0"/>
              </a:rPr>
              <a:t>AS</a:t>
            </a:r>
          </a:p>
          <a:p>
            <a:pPr marL="438912" lvl="1" indent="-320040">
              <a:lnSpc>
                <a:spcPct val="90000"/>
              </a:lnSpc>
              <a:spcBef>
                <a:spcPts val="1700"/>
              </a:spcBef>
              <a:buClr>
                <a:schemeClr val="accent1"/>
              </a:buClr>
              <a:buSzPct val="80000"/>
              <a:buNone/>
              <a:defRPr/>
            </a:pPr>
            <a:r>
              <a:rPr lang="en-US" sz="2400" dirty="0" smtClean="0">
                <a:solidFill>
                  <a:schemeClr val="accent3">
                    <a:lumMod val="75000"/>
                  </a:schemeClr>
                </a:solidFill>
                <a:latin typeface="Courier New" pitchFamily="49" charset="0"/>
                <a:cs typeface="Courier New" pitchFamily="49" charset="0"/>
              </a:rPr>
              <a:t>BEGIN</a:t>
            </a:r>
          </a:p>
          <a:p>
            <a:pPr marL="438912" lvl="1" indent="-320040">
              <a:lnSpc>
                <a:spcPct val="90000"/>
              </a:lnSpc>
              <a:spcBef>
                <a:spcPts val="1700"/>
              </a:spcBef>
              <a:buClr>
                <a:schemeClr val="accent1"/>
              </a:buClr>
              <a:buSzPct val="80000"/>
              <a:buNone/>
              <a:defRPr/>
            </a:pPr>
            <a:r>
              <a:rPr lang="en-US" sz="2400" dirty="0" smtClean="0">
                <a:solidFill>
                  <a:schemeClr val="accent3">
                    <a:lumMod val="75000"/>
                  </a:schemeClr>
                </a:solidFill>
                <a:latin typeface="Courier New" pitchFamily="49" charset="0"/>
                <a:cs typeface="Courier New" pitchFamily="49" charset="0"/>
              </a:rPr>
              <a:t>DECLARE @num </a:t>
            </a:r>
            <a:r>
              <a:rPr lang="en-US" sz="2400" dirty="0" err="1" smtClean="0">
                <a:solidFill>
                  <a:schemeClr val="accent3">
                    <a:lumMod val="75000"/>
                  </a:schemeClr>
                </a:solidFill>
                <a:latin typeface="Courier New" pitchFamily="49" charset="0"/>
                <a:cs typeface="Courier New" pitchFamily="49" charset="0"/>
              </a:rPr>
              <a:t>int</a:t>
            </a:r>
            <a:r>
              <a:rPr lang="en-US" sz="2400" dirty="0" smtClean="0">
                <a:solidFill>
                  <a:schemeClr val="accent3">
                    <a:lumMod val="75000"/>
                  </a:schemeClr>
                </a:solidFill>
                <a:latin typeface="Courier New" pitchFamily="49" charset="0"/>
                <a:cs typeface="Courier New" pitchFamily="49" charset="0"/>
              </a:rPr>
              <a:t>;</a:t>
            </a:r>
          </a:p>
          <a:p>
            <a:pPr marL="438912" lvl="1" indent="-320040">
              <a:lnSpc>
                <a:spcPct val="90000"/>
              </a:lnSpc>
              <a:spcBef>
                <a:spcPts val="1700"/>
              </a:spcBef>
              <a:buClr>
                <a:schemeClr val="accent1"/>
              </a:buClr>
              <a:buSzPct val="80000"/>
              <a:buNone/>
              <a:defRPr/>
            </a:pPr>
            <a:r>
              <a:rPr lang="en-US" sz="2400" dirty="0" smtClean="0">
                <a:solidFill>
                  <a:schemeClr val="accent3">
                    <a:lumMod val="75000"/>
                  </a:schemeClr>
                </a:solidFill>
                <a:latin typeface="Courier New" pitchFamily="49" charset="0"/>
                <a:cs typeface="Courier New" pitchFamily="49" charset="0"/>
              </a:rPr>
              <a:t>SELECT @num = COUNT(*) FROM deleted</a:t>
            </a:r>
          </a:p>
          <a:p>
            <a:pPr marL="438912" lvl="1" indent="-320040">
              <a:lnSpc>
                <a:spcPct val="90000"/>
              </a:lnSpc>
              <a:spcBef>
                <a:spcPts val="1700"/>
              </a:spcBef>
              <a:buClr>
                <a:schemeClr val="accent1"/>
              </a:buClr>
              <a:buSzPct val="80000"/>
              <a:buNone/>
              <a:defRPr/>
            </a:pPr>
            <a:r>
              <a:rPr lang="en-US" sz="2400" dirty="0" smtClean="0">
                <a:solidFill>
                  <a:schemeClr val="accent3">
                    <a:lumMod val="75000"/>
                  </a:schemeClr>
                </a:solidFill>
                <a:latin typeface="Courier New" pitchFamily="49" charset="0"/>
                <a:cs typeface="Courier New" pitchFamily="49" charset="0"/>
              </a:rPr>
              <a:t>PRINT ‘No. of employees deleted = ‘ + CONVERT(</a:t>
            </a:r>
            <a:r>
              <a:rPr lang="en-US" sz="2400" dirty="0" err="1" smtClean="0">
                <a:solidFill>
                  <a:schemeClr val="accent3">
                    <a:lumMod val="75000"/>
                  </a:schemeClr>
                </a:solidFill>
                <a:latin typeface="Courier New" pitchFamily="49" charset="0"/>
                <a:cs typeface="Courier New" pitchFamily="49" charset="0"/>
              </a:rPr>
              <a:t>varchar</a:t>
            </a:r>
            <a:r>
              <a:rPr lang="en-US" sz="2400" dirty="0" smtClean="0">
                <a:solidFill>
                  <a:schemeClr val="accent3">
                    <a:lumMod val="75000"/>
                  </a:schemeClr>
                </a:solidFill>
                <a:latin typeface="Courier New" pitchFamily="49" charset="0"/>
                <a:cs typeface="Courier New" pitchFamily="49" charset="0"/>
              </a:rPr>
              <a:t>(5), @num);</a:t>
            </a:r>
          </a:p>
          <a:p>
            <a:pPr marL="438912" lvl="1" indent="-320040">
              <a:lnSpc>
                <a:spcPct val="90000"/>
              </a:lnSpc>
              <a:spcBef>
                <a:spcPts val="1700"/>
              </a:spcBef>
              <a:buClr>
                <a:schemeClr val="accent1"/>
              </a:buClr>
              <a:buSzPct val="80000"/>
              <a:buNone/>
              <a:defRPr/>
            </a:pPr>
            <a:r>
              <a:rPr lang="en-US" sz="2400" dirty="0" smtClean="0">
                <a:solidFill>
                  <a:schemeClr val="accent3">
                    <a:lumMod val="75000"/>
                  </a:schemeClr>
                </a:solidFill>
                <a:latin typeface="Courier New" pitchFamily="49" charset="0"/>
                <a:cs typeface="Courier New" pitchFamily="49" charset="0"/>
              </a:rPr>
              <a:t>END</a:t>
            </a:r>
          </a:p>
          <a:p>
            <a:pPr>
              <a:lnSpc>
                <a:spcPct val="90000"/>
              </a:lnSpc>
              <a:spcBef>
                <a:spcPts val="1700"/>
              </a:spcBef>
              <a:buNone/>
              <a:defRPr/>
            </a:pPr>
            <a:endParaRPr lang="en-US" sz="2400" dirty="0" smtClean="0">
              <a:solidFill>
                <a:schemeClr val="accent3">
                  <a:lumMod val="75000"/>
                </a:schemeClr>
              </a:solidFill>
              <a:latin typeface="Courier New" pitchFamily="49" charset="0"/>
              <a:cs typeface="Courier New" pitchFamily="49" charset="0"/>
            </a:endParaRPr>
          </a:p>
          <a:p>
            <a:pPr>
              <a:lnSpc>
                <a:spcPct val="90000"/>
              </a:lnSpc>
              <a:spcBef>
                <a:spcPts val="1700"/>
              </a:spcBef>
              <a:buNone/>
              <a:defRPr/>
            </a:pPr>
            <a:r>
              <a:rPr lang="en-US" sz="2400" dirty="0" smtClean="0">
                <a:solidFill>
                  <a:schemeClr val="accent3">
                    <a:lumMod val="75000"/>
                  </a:schemeClr>
                </a:solidFill>
                <a:latin typeface="Courier New" pitchFamily="49" charset="0"/>
                <a:cs typeface="Courier New" pitchFamily="49" charset="0"/>
              </a:rPr>
              <a:t>DELETE FROM </a:t>
            </a:r>
            <a:r>
              <a:rPr lang="en-US" sz="2400" dirty="0" err="1" smtClean="0">
                <a:solidFill>
                  <a:schemeClr val="accent3">
                    <a:lumMod val="75000"/>
                  </a:schemeClr>
                </a:solidFill>
                <a:latin typeface="Courier New" pitchFamily="49" charset="0"/>
                <a:cs typeface="Courier New" pitchFamily="49" charset="0"/>
              </a:rPr>
              <a:t>Employee_Details</a:t>
            </a:r>
            <a:r>
              <a:rPr lang="en-US" sz="2400" dirty="0" smtClean="0">
                <a:solidFill>
                  <a:schemeClr val="accent3">
                    <a:lumMod val="75000"/>
                  </a:schemeClr>
                </a:solidFill>
                <a:latin typeface="Courier New" pitchFamily="49" charset="0"/>
                <a:cs typeface="Courier New" pitchFamily="49" charset="0"/>
              </a:rPr>
              <a:t> WHERE </a:t>
            </a:r>
            <a:r>
              <a:rPr lang="en-US" sz="2400" dirty="0" err="1" smtClean="0">
                <a:solidFill>
                  <a:schemeClr val="accent3">
                    <a:lumMod val="75000"/>
                  </a:schemeClr>
                </a:solidFill>
                <a:latin typeface="Courier New" pitchFamily="49" charset="0"/>
                <a:cs typeface="Courier New" pitchFamily="49" charset="0"/>
              </a:rPr>
              <a:t>EmpID</a:t>
            </a:r>
            <a:r>
              <a:rPr lang="en-US" sz="2400" dirty="0" smtClean="0">
                <a:solidFill>
                  <a:schemeClr val="accent3">
                    <a:lumMod val="75000"/>
                  </a:schemeClr>
                </a:solidFill>
                <a:latin typeface="Courier New" pitchFamily="49" charset="0"/>
                <a:cs typeface="Courier New" pitchFamily="49" charset="0"/>
              </a:rPr>
              <a:t>=17;</a:t>
            </a:r>
          </a:p>
          <a:p>
            <a:pPr eaLnBrk="1" hangingPunct="1">
              <a:spcBef>
                <a:spcPct val="0"/>
              </a:spcBef>
              <a:buClrTx/>
              <a:buSzTx/>
              <a:buFontTx/>
              <a:buNone/>
            </a:pPr>
            <a:endParaRPr lang="en-US" sz="1600" dirty="0" smtClean="0"/>
          </a:p>
          <a:p>
            <a:pPr eaLnBrk="1" hangingPunct="1">
              <a:spcBef>
                <a:spcPct val="0"/>
              </a:spcBef>
              <a:buClrTx/>
              <a:buSzTx/>
              <a:buFontTx/>
              <a:buNone/>
            </a:pPr>
            <a:r>
              <a:rPr lang="en-US" sz="1600" dirty="0" smtClean="0"/>
              <a:t>No. of employees deleted = 1</a:t>
            </a:r>
          </a:p>
          <a:p>
            <a:pPr algn="just" eaLnBrk="1" hangingPunct="1">
              <a:lnSpc>
                <a:spcPct val="80000"/>
              </a:lnSpc>
              <a:spcBef>
                <a:spcPts val="1700"/>
              </a:spcBef>
            </a:pPr>
            <a:endParaRPr lang="en-US" sz="1600" dirty="0" smtClean="0"/>
          </a:p>
          <a:p>
            <a:pPr algn="just" eaLnBrk="1" hangingPunct="1">
              <a:lnSpc>
                <a:spcPct val="80000"/>
              </a:lnSpc>
              <a:spcBef>
                <a:spcPts val="1700"/>
              </a:spcBef>
            </a:pPr>
            <a:endParaRPr lang="en-US" sz="16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2"/>
          <p:cNvSpPr>
            <a:spLocks noGrp="1"/>
          </p:cNvSpPr>
          <p:nvPr>
            <p:ph type="title"/>
          </p:nvPr>
        </p:nvSpPr>
        <p:spPr/>
        <p:txBody>
          <a:bodyPr/>
          <a:lstStyle/>
          <a:p>
            <a:pPr eaLnBrk="1" hangingPunct="1"/>
            <a:r>
              <a:rPr lang="en-US" smtClean="0"/>
              <a:t>Module 8 - Review</a:t>
            </a:r>
          </a:p>
        </p:txBody>
      </p:sp>
      <p:sp>
        <p:nvSpPr>
          <p:cNvPr id="4" name="Rectangle 3"/>
          <p:cNvSpPr txBox="1">
            <a:spLocks noChangeArrowheads="1"/>
          </p:cNvSpPr>
          <p:nvPr/>
        </p:nvSpPr>
        <p:spPr bwMode="auto">
          <a:xfrm>
            <a:off x="609600" y="1600200"/>
            <a:ext cx="7848600" cy="4419600"/>
          </a:xfrm>
          <a:prstGeom prst="rect">
            <a:avLst/>
          </a:prstGeom>
          <a:noFill/>
          <a:ln w="9525">
            <a:noFill/>
            <a:miter lim="800000"/>
            <a:headEnd/>
            <a:tailEnd/>
          </a:ln>
        </p:spPr>
        <p:txBody>
          <a:bodyPr/>
          <a:lstStyle/>
          <a:p>
            <a:pPr marL="342900" indent="-342900" algn="l">
              <a:lnSpc>
                <a:spcPct val="80000"/>
              </a:lnSpc>
              <a:spcBef>
                <a:spcPct val="20000"/>
              </a:spcBef>
              <a:buClr>
                <a:schemeClr val="accent2"/>
              </a:buClr>
              <a:buSzPct val="70000"/>
              <a:buFont typeface="Wingdings" pitchFamily="2" charset="2"/>
              <a:buChar char="v"/>
              <a:defRPr/>
            </a:pPr>
            <a:r>
              <a:rPr lang="en-US" sz="2400" kern="0" dirty="0">
                <a:latin typeface="+mn-lt"/>
              </a:rPr>
              <a:t>The </a:t>
            </a:r>
            <a:r>
              <a:rPr lang="en-US" sz="2400" i="1" kern="0" dirty="0" err="1">
                <a:latin typeface="+mn-lt"/>
              </a:rPr>
              <a:t>sp_helptext</a:t>
            </a:r>
            <a:r>
              <a:rPr lang="en-US" sz="2400" kern="0" dirty="0">
                <a:latin typeface="+mn-lt"/>
              </a:rPr>
              <a:t> procedure can be used to display the stored procedure definition.  </a:t>
            </a:r>
          </a:p>
          <a:p>
            <a:pPr marL="342900" indent="-342900" algn="l">
              <a:lnSpc>
                <a:spcPct val="80000"/>
              </a:lnSpc>
              <a:spcBef>
                <a:spcPct val="20000"/>
              </a:spcBef>
              <a:buClr>
                <a:schemeClr val="accent2"/>
              </a:buClr>
              <a:buSzPct val="70000"/>
              <a:buFont typeface="Wingdings" pitchFamily="2" charset="2"/>
              <a:buChar char="v"/>
              <a:defRPr/>
            </a:pPr>
            <a:r>
              <a:rPr lang="en-US" sz="2400" kern="0" dirty="0">
                <a:latin typeface="+mn-lt"/>
              </a:rPr>
              <a:t>An object that references another object is considered dependent on that object. The </a:t>
            </a:r>
            <a:r>
              <a:rPr lang="en-US" sz="2400" i="1" kern="0" dirty="0" err="1">
                <a:latin typeface="+mn-lt"/>
              </a:rPr>
              <a:t>sp_depends</a:t>
            </a:r>
            <a:r>
              <a:rPr lang="en-US" sz="2400" kern="0" dirty="0">
                <a:latin typeface="+mn-lt"/>
              </a:rPr>
              <a:t> procedure is used to display the information about database object dependencies.</a:t>
            </a:r>
          </a:p>
          <a:p>
            <a:pPr marL="342900" indent="-342900" algn="l">
              <a:lnSpc>
                <a:spcPct val="80000"/>
              </a:lnSpc>
              <a:spcBef>
                <a:spcPct val="20000"/>
              </a:spcBef>
              <a:buClr>
                <a:schemeClr val="accent2"/>
              </a:buClr>
              <a:buSzPct val="70000"/>
              <a:buFont typeface="Wingdings" pitchFamily="2" charset="2"/>
              <a:buChar char="v"/>
              <a:defRPr/>
            </a:pPr>
            <a:r>
              <a:rPr lang="en-US" sz="2400" kern="0" dirty="0">
                <a:latin typeface="+mn-lt"/>
              </a:rPr>
              <a:t>In a stored procedure, statements or parameters can be changed by either re-creating the stored procedure or by altering an existing stored procedure. </a:t>
            </a:r>
          </a:p>
          <a:p>
            <a:pPr marL="342900" indent="-342900" algn="l">
              <a:lnSpc>
                <a:spcPct val="80000"/>
              </a:lnSpc>
              <a:spcBef>
                <a:spcPct val="20000"/>
              </a:spcBef>
              <a:buClr>
                <a:schemeClr val="accent2"/>
              </a:buClr>
              <a:buSzPct val="70000"/>
              <a:buFont typeface="Wingdings" pitchFamily="2" charset="2"/>
              <a:buChar char="v"/>
              <a:defRPr/>
            </a:pPr>
            <a:r>
              <a:rPr lang="en-US" sz="2400" kern="0" dirty="0">
                <a:latin typeface="+mn-lt"/>
              </a:rPr>
              <a:t>A stored procedure can be dropped if it is not needed anymore.</a:t>
            </a:r>
          </a:p>
          <a:p>
            <a:pPr marL="342900" indent="-342900" algn="l">
              <a:lnSpc>
                <a:spcPct val="80000"/>
              </a:lnSpc>
              <a:spcBef>
                <a:spcPct val="20000"/>
              </a:spcBef>
              <a:buClr>
                <a:schemeClr val="accent2"/>
              </a:buClr>
              <a:buSzPct val="70000"/>
              <a:buFont typeface="Wingdings" pitchFamily="2" charset="2"/>
              <a:buChar char="v"/>
              <a:defRPr/>
            </a:pPr>
            <a:r>
              <a:rPr lang="en-US" sz="2400" kern="0" dirty="0">
                <a:latin typeface="+mn-lt"/>
              </a:rPr>
              <a:t>Stored procedures can be nested; that is, a stored procedure can be called from within another stored procedure. </a:t>
            </a:r>
          </a:p>
          <a:p>
            <a:pPr marL="342900" indent="-342900" algn="l">
              <a:lnSpc>
                <a:spcPct val="80000"/>
              </a:lnSpc>
              <a:spcBef>
                <a:spcPct val="20000"/>
              </a:spcBef>
              <a:buClr>
                <a:schemeClr val="accent2"/>
              </a:buClr>
              <a:buSzPct val="70000"/>
              <a:buFont typeface="Wingdings" pitchFamily="2" charset="2"/>
              <a:buChar char="v"/>
              <a:defRPr/>
            </a:pPr>
            <a:r>
              <a:rPr lang="en-US" sz="2400" kern="0" dirty="0">
                <a:latin typeface="+mn-lt"/>
              </a:rPr>
              <a:t>In stored procedures, error handling is done using the TRY…CATCH construct.</a:t>
            </a:r>
          </a:p>
          <a:p>
            <a:pPr marL="342900" indent="-342900" algn="l">
              <a:lnSpc>
                <a:spcPct val="80000"/>
              </a:lnSpc>
              <a:spcBef>
                <a:spcPct val="20000"/>
              </a:spcBef>
              <a:buClr>
                <a:schemeClr val="accent2"/>
              </a:buClr>
              <a:buSzPct val="70000"/>
              <a:buFont typeface="Wingdings" pitchFamily="2" charset="2"/>
              <a:buChar char="v"/>
              <a:defRPr/>
            </a:pPr>
            <a:endParaRPr lang="en-US" sz="2400" kern="0" dirty="0">
              <a:latin typeface="+mn-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a:t>
            </a:r>
            <a:r>
              <a:rPr lang="en-US" sz="4800" smtClean="0"/>
              <a:t>INSTEAD OF</a:t>
            </a:r>
            <a:r>
              <a:rPr lang="en-US" smtClean="0"/>
              <a:t>” Triggers – 1 </a:t>
            </a:r>
          </a:p>
        </p:txBody>
      </p:sp>
      <p:sp>
        <p:nvSpPr>
          <p:cNvPr id="33795" name="Rectangle 3"/>
          <p:cNvSpPr>
            <a:spLocks noGrp="1" noChangeArrowheads="1"/>
          </p:cNvSpPr>
          <p:nvPr>
            <p:ph idx="1"/>
          </p:nvPr>
        </p:nvSpPr>
        <p:spPr>
          <a:noFill/>
        </p:spPr>
        <p:txBody>
          <a:bodyPr/>
          <a:lstStyle/>
          <a:p>
            <a:pPr algn="just" eaLnBrk="1" hangingPunct="1">
              <a:lnSpc>
                <a:spcPct val="80000"/>
              </a:lnSpc>
              <a:spcBef>
                <a:spcPts val="1700"/>
              </a:spcBef>
            </a:pPr>
            <a:r>
              <a:rPr lang="en-US" sz="2400" smtClean="0"/>
              <a:t>An INSTEAD OF trigger is executed in place of INSERT, UPDATE or DELETE operation. INSTEAD OF triggers can be created on tables as well as views. A table or view can have only one INSTEAD OF trigger defined for each INSERT, UPDATE or DELETE operation. </a:t>
            </a:r>
          </a:p>
          <a:p>
            <a:pPr algn="just" eaLnBrk="1" hangingPunct="1">
              <a:lnSpc>
                <a:spcPct val="80000"/>
              </a:lnSpc>
              <a:spcBef>
                <a:spcPts val="1700"/>
              </a:spcBef>
            </a:pPr>
            <a:r>
              <a:rPr lang="en-US" sz="2400" smtClean="0"/>
              <a:t>An INSTEAD OF triggers are executed before constraint checks are performed on the table. These triggers are executed after the Inserted and Deleted tables are created. </a:t>
            </a:r>
          </a:p>
          <a:p>
            <a:pPr algn="just" eaLnBrk="1" hangingPunct="1">
              <a:lnSpc>
                <a:spcPct val="80000"/>
              </a:lnSpc>
              <a:spcBef>
                <a:spcPts val="1700"/>
              </a:spcBef>
            </a:pPr>
            <a:r>
              <a:rPr lang="en-US" sz="2400" smtClean="0"/>
              <a:t>The INSTEAD OF triggers increase the variety of types of updates that you can perform against the view.</a:t>
            </a:r>
          </a:p>
          <a:p>
            <a:pPr algn="just" eaLnBrk="1" hangingPunct="1">
              <a:lnSpc>
                <a:spcPct val="80000"/>
              </a:lnSpc>
              <a:spcBef>
                <a:spcPts val="1700"/>
              </a:spcBef>
              <a:buFont typeface="Wingdings" pitchFamily="2" charset="2"/>
              <a:buNone/>
            </a:pPr>
            <a:endParaRPr lang="en-US" sz="2400" smtClean="0"/>
          </a:p>
          <a:p>
            <a:pPr algn="just" eaLnBrk="1" hangingPunct="1">
              <a:lnSpc>
                <a:spcPct val="80000"/>
              </a:lnSpc>
              <a:spcBef>
                <a:spcPts val="1700"/>
              </a:spcBef>
            </a:pPr>
            <a:endParaRPr lang="en-US" sz="2400" smtClean="0"/>
          </a:p>
          <a:p>
            <a:pPr algn="just" eaLnBrk="1" hangingPunct="1">
              <a:lnSpc>
                <a:spcPct val="80000"/>
              </a:lnSpc>
              <a:spcBef>
                <a:spcPts val="1700"/>
              </a:spcBef>
            </a:pPr>
            <a:endParaRPr lang="en-US" sz="2400" smtClean="0"/>
          </a:p>
          <a:p>
            <a:pPr algn="just" eaLnBrk="1" hangingPunct="1">
              <a:lnSpc>
                <a:spcPct val="80000"/>
              </a:lnSpc>
              <a:spcBef>
                <a:spcPts val="1700"/>
              </a:spcBef>
            </a:pPr>
            <a:endParaRPr lang="en-US" sz="2400" smtClean="0"/>
          </a:p>
          <a:p>
            <a:pPr algn="just" eaLnBrk="1" hangingPunct="1">
              <a:lnSpc>
                <a:spcPct val="80000"/>
              </a:lnSpc>
              <a:spcBef>
                <a:spcPts val="1700"/>
              </a:spcBef>
            </a:pPr>
            <a:endParaRPr lang="en-US" sz="2400" smtClean="0"/>
          </a:p>
          <a:p>
            <a:pPr algn="just" eaLnBrk="1" hangingPunct="1">
              <a:lnSpc>
                <a:spcPct val="80000"/>
              </a:lnSpc>
              <a:spcBef>
                <a:spcPts val="1700"/>
              </a:spcBef>
            </a:pPr>
            <a:endParaRPr lang="en-US" sz="24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a:t>
            </a:r>
            <a:r>
              <a:rPr lang="en-US" sz="4800" smtClean="0"/>
              <a:t>INSTEAD OF</a:t>
            </a:r>
            <a:r>
              <a:rPr lang="en-US" smtClean="0"/>
              <a:t>” Triggers – 2 </a:t>
            </a:r>
          </a:p>
        </p:txBody>
      </p:sp>
      <p:sp>
        <p:nvSpPr>
          <p:cNvPr id="34819" name="Rectangle 3"/>
          <p:cNvSpPr>
            <a:spLocks noGrp="1" noChangeArrowheads="1"/>
          </p:cNvSpPr>
          <p:nvPr>
            <p:ph idx="1"/>
          </p:nvPr>
        </p:nvSpPr>
        <p:spPr>
          <a:noFill/>
        </p:spPr>
        <p:txBody>
          <a:bodyPr/>
          <a:lstStyle/>
          <a:p>
            <a:pPr algn="just" eaLnBrk="1" hangingPunct="1">
              <a:spcBef>
                <a:spcPts val="1700"/>
              </a:spcBef>
            </a:pPr>
            <a:r>
              <a:rPr lang="en-US" sz="2400" dirty="0" smtClean="0"/>
              <a:t>Syntax:</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CREATE TRIGGER &lt;</a:t>
            </a:r>
            <a:r>
              <a:rPr lang="en-US" sz="2200" dirty="0" err="1" smtClean="0">
                <a:solidFill>
                  <a:schemeClr val="accent3">
                    <a:lumMod val="75000"/>
                  </a:schemeClr>
                </a:solidFill>
                <a:latin typeface="Courier New" pitchFamily="49" charset="0"/>
                <a:cs typeface="Courier New" pitchFamily="49" charset="0"/>
              </a:rPr>
              <a:t>trigger_name</a:t>
            </a:r>
            <a:r>
              <a:rPr lang="en-US" sz="2200" dirty="0" smtClean="0">
                <a:solidFill>
                  <a:schemeClr val="accent3">
                    <a:lumMod val="75000"/>
                  </a:schemeClr>
                </a:solidFill>
                <a:latin typeface="Courier New" pitchFamily="49" charset="0"/>
                <a:cs typeface="Courier New" pitchFamily="49" charset="0"/>
              </a:rPr>
              <a:t>&gt;</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ON {&lt;</a:t>
            </a:r>
            <a:r>
              <a:rPr lang="en-US" sz="2200" dirty="0" err="1" smtClean="0">
                <a:solidFill>
                  <a:schemeClr val="accent3">
                    <a:lumMod val="75000"/>
                  </a:schemeClr>
                </a:solidFill>
                <a:latin typeface="Courier New" pitchFamily="49" charset="0"/>
                <a:cs typeface="Courier New" pitchFamily="49" charset="0"/>
              </a:rPr>
              <a:t>table_name</a:t>
            </a:r>
            <a:r>
              <a:rPr lang="en-US" sz="2200" dirty="0" smtClean="0">
                <a:solidFill>
                  <a:schemeClr val="accent3">
                    <a:lumMod val="75000"/>
                  </a:schemeClr>
                </a:solidFill>
                <a:latin typeface="Courier New" pitchFamily="49" charset="0"/>
                <a:cs typeface="Courier New" pitchFamily="49" charset="0"/>
              </a:rPr>
              <a:t>&gt; | &lt;</a:t>
            </a:r>
            <a:r>
              <a:rPr lang="en-US" sz="2200" dirty="0" err="1" smtClean="0">
                <a:solidFill>
                  <a:schemeClr val="accent3">
                    <a:lumMod val="75000"/>
                  </a:schemeClr>
                </a:solidFill>
                <a:latin typeface="Courier New" pitchFamily="49" charset="0"/>
                <a:cs typeface="Courier New" pitchFamily="49" charset="0"/>
              </a:rPr>
              <a:t>view_name</a:t>
            </a:r>
            <a:r>
              <a:rPr lang="en-US" sz="2200" dirty="0" smtClean="0">
                <a:solidFill>
                  <a:schemeClr val="accent3">
                    <a:lumMod val="75000"/>
                  </a:schemeClr>
                </a:solidFill>
                <a:latin typeface="Courier New" pitchFamily="49" charset="0"/>
                <a:cs typeface="Courier New" pitchFamily="49" charset="0"/>
              </a:rPr>
              <a:t>&gt;}</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{FOR | AFTER | INSTEAD OF}</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{[INSERT][,][UPDATE][,][DELETE]}</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AS</a:t>
            </a:r>
          </a:p>
          <a:p>
            <a:pPr>
              <a:lnSpc>
                <a:spcPct val="8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&lt;</a:t>
            </a:r>
            <a:r>
              <a:rPr lang="en-US" sz="2200" dirty="0" err="1" smtClean="0">
                <a:solidFill>
                  <a:schemeClr val="accent3">
                    <a:lumMod val="75000"/>
                  </a:schemeClr>
                </a:solidFill>
                <a:latin typeface="Courier New" pitchFamily="49" charset="0"/>
                <a:cs typeface="Courier New" pitchFamily="49" charset="0"/>
              </a:rPr>
              <a:t>sql_statements</a:t>
            </a:r>
            <a:r>
              <a:rPr lang="en-US" sz="2200" dirty="0" smtClean="0">
                <a:solidFill>
                  <a:schemeClr val="accent3">
                    <a:lumMod val="75000"/>
                  </a:schemeClr>
                </a:solidFill>
                <a:latin typeface="Courier New" pitchFamily="49" charset="0"/>
                <a:cs typeface="Courier New" pitchFamily="49" charset="0"/>
              </a:rPr>
              <a:t>&gt;</a:t>
            </a:r>
          </a:p>
          <a:p>
            <a:pPr algn="just" eaLnBrk="1" hangingPunct="1">
              <a:spcBef>
                <a:spcPts val="1700"/>
              </a:spcBef>
            </a:pPr>
            <a:endParaRPr lang="en-US" sz="2400" dirty="0" smtClean="0"/>
          </a:p>
          <a:p>
            <a:pPr algn="just" eaLnBrk="1" hangingPunct="1">
              <a:spcBef>
                <a:spcPts val="1700"/>
              </a:spcBef>
            </a:pPr>
            <a:endParaRPr lang="en-US" sz="2400" dirty="0" smtClean="0"/>
          </a:p>
          <a:p>
            <a:pPr algn="just" eaLnBrk="1" hangingPunct="1">
              <a:spcBef>
                <a:spcPts val="1700"/>
              </a:spcBef>
            </a:pPr>
            <a:endParaRPr lang="en-US" sz="24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a:t>
            </a:r>
            <a:r>
              <a:rPr lang="en-US" sz="4800" smtClean="0"/>
              <a:t>INSTEAD OF</a:t>
            </a:r>
            <a:r>
              <a:rPr lang="en-US" smtClean="0"/>
              <a:t>” Triggers – 3 </a:t>
            </a:r>
          </a:p>
        </p:txBody>
      </p:sp>
      <p:sp>
        <p:nvSpPr>
          <p:cNvPr id="35843" name="Rectangle 3"/>
          <p:cNvSpPr>
            <a:spLocks noGrp="1" noChangeArrowheads="1"/>
          </p:cNvSpPr>
          <p:nvPr>
            <p:ph idx="1"/>
          </p:nvPr>
        </p:nvSpPr>
        <p:spPr>
          <a:noFill/>
        </p:spPr>
        <p:txBody>
          <a:bodyPr>
            <a:normAutofit fontScale="85000" lnSpcReduction="20000"/>
          </a:bodyPr>
          <a:lstStyle/>
          <a:p>
            <a:pPr algn="just" eaLnBrk="1" hangingPunct="1">
              <a:lnSpc>
                <a:spcPct val="80000"/>
              </a:lnSpc>
              <a:spcBef>
                <a:spcPts val="1700"/>
              </a:spcBef>
            </a:pPr>
            <a:r>
              <a:rPr lang="en-US" sz="1600" dirty="0" smtClean="0"/>
              <a:t>Example:</a:t>
            </a:r>
          </a:p>
          <a:p>
            <a:pPr>
              <a:lnSpc>
                <a:spcPct val="9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CREATE TRIGGER </a:t>
            </a:r>
            <a:r>
              <a:rPr lang="en-US" sz="2200" dirty="0" err="1" smtClean="0">
                <a:solidFill>
                  <a:schemeClr val="accent3">
                    <a:lumMod val="75000"/>
                  </a:schemeClr>
                </a:solidFill>
                <a:latin typeface="Courier New" pitchFamily="49" charset="0"/>
                <a:cs typeface="Courier New" pitchFamily="49" charset="0"/>
              </a:rPr>
              <a:t>Delete_AccType</a:t>
            </a:r>
            <a:r>
              <a:rPr lang="en-US" sz="2200" dirty="0" smtClean="0">
                <a:solidFill>
                  <a:schemeClr val="accent3">
                    <a:lumMod val="75000"/>
                  </a:schemeClr>
                </a:solidFill>
                <a:latin typeface="Courier New" pitchFamily="49" charset="0"/>
                <a:cs typeface="Courier New" pitchFamily="49" charset="0"/>
              </a:rPr>
              <a:t> ON </a:t>
            </a:r>
            <a:r>
              <a:rPr lang="en-US" sz="2200" dirty="0" err="1" smtClean="0">
                <a:solidFill>
                  <a:schemeClr val="accent3">
                    <a:lumMod val="75000"/>
                  </a:schemeClr>
                </a:solidFill>
                <a:latin typeface="Courier New" pitchFamily="49" charset="0"/>
                <a:cs typeface="Courier New" pitchFamily="49" charset="0"/>
              </a:rPr>
              <a:t>Account_Types</a:t>
            </a:r>
            <a:r>
              <a:rPr lang="en-US" sz="2200" dirty="0" smtClean="0">
                <a:solidFill>
                  <a:schemeClr val="accent3">
                    <a:lumMod val="75000"/>
                  </a:schemeClr>
                </a:solidFill>
                <a:latin typeface="Courier New" pitchFamily="49" charset="0"/>
                <a:cs typeface="Courier New" pitchFamily="49" charset="0"/>
              </a:rPr>
              <a:t> </a:t>
            </a:r>
          </a:p>
          <a:p>
            <a:pPr>
              <a:lnSpc>
                <a:spcPct val="9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INSTEAD OF DELETE</a:t>
            </a:r>
          </a:p>
          <a:p>
            <a:pPr>
              <a:lnSpc>
                <a:spcPct val="90000"/>
              </a:lnSpc>
              <a:spcBef>
                <a:spcPts val="1700"/>
              </a:spcBef>
              <a:buNone/>
              <a:defRPr/>
            </a:pPr>
            <a:r>
              <a:rPr lang="en-US" sz="2200" dirty="0" smtClean="0">
                <a:solidFill>
                  <a:schemeClr val="accent3">
                    <a:lumMod val="75000"/>
                  </a:schemeClr>
                </a:solidFill>
                <a:latin typeface="Courier New" pitchFamily="49" charset="0"/>
                <a:cs typeface="Courier New" pitchFamily="49" charset="0"/>
              </a:rPr>
              <a:t>AS</a:t>
            </a:r>
          </a:p>
          <a:p>
            <a:pPr marL="438912" lvl="1" indent="-320040">
              <a:lnSpc>
                <a:spcPct val="90000"/>
              </a:lnSpc>
              <a:spcBef>
                <a:spcPts val="1700"/>
              </a:spcBef>
              <a:buClr>
                <a:schemeClr val="accent1"/>
              </a:buClr>
              <a:buSzPct val="80000"/>
              <a:buNone/>
              <a:defRPr/>
            </a:pPr>
            <a:r>
              <a:rPr lang="en-US" sz="2200" dirty="0" smtClean="0">
                <a:solidFill>
                  <a:schemeClr val="accent3">
                    <a:lumMod val="75000"/>
                  </a:schemeClr>
                </a:solidFill>
                <a:latin typeface="Courier New" pitchFamily="49" charset="0"/>
                <a:cs typeface="Courier New" pitchFamily="49" charset="0"/>
              </a:rPr>
              <a:t>BEGIN</a:t>
            </a:r>
          </a:p>
          <a:p>
            <a:pPr marL="438912" lvl="1" indent="-320040">
              <a:lnSpc>
                <a:spcPct val="90000"/>
              </a:lnSpc>
              <a:spcBef>
                <a:spcPts val="1700"/>
              </a:spcBef>
              <a:buClr>
                <a:schemeClr val="accent1"/>
              </a:buClr>
              <a:buSzPct val="80000"/>
              <a:buNone/>
              <a:defRPr/>
            </a:pPr>
            <a:r>
              <a:rPr lang="en-US" sz="2200" dirty="0" smtClean="0">
                <a:solidFill>
                  <a:schemeClr val="accent3">
                    <a:lumMod val="75000"/>
                  </a:schemeClr>
                </a:solidFill>
                <a:latin typeface="Courier New" pitchFamily="49" charset="0"/>
                <a:cs typeface="Courier New" pitchFamily="49" charset="0"/>
              </a:rPr>
              <a:t>DELETE FROM </a:t>
            </a:r>
            <a:r>
              <a:rPr lang="en-US" sz="2200" dirty="0" err="1" smtClean="0">
                <a:solidFill>
                  <a:schemeClr val="accent3">
                    <a:lumMod val="75000"/>
                  </a:schemeClr>
                </a:solidFill>
                <a:latin typeface="Courier New" pitchFamily="49" charset="0"/>
                <a:cs typeface="Courier New" pitchFamily="49" charset="0"/>
              </a:rPr>
              <a:t>Customer_Details</a:t>
            </a:r>
            <a:r>
              <a:rPr lang="en-US" sz="2200" dirty="0" smtClean="0">
                <a:solidFill>
                  <a:schemeClr val="accent3">
                    <a:lumMod val="75000"/>
                  </a:schemeClr>
                </a:solidFill>
                <a:latin typeface="Courier New" pitchFamily="49" charset="0"/>
                <a:cs typeface="Courier New" pitchFamily="49" charset="0"/>
              </a:rPr>
              <a:t> WHERE </a:t>
            </a:r>
            <a:r>
              <a:rPr lang="en-US" sz="2200" dirty="0" err="1" smtClean="0">
                <a:solidFill>
                  <a:schemeClr val="accent3">
                    <a:lumMod val="75000"/>
                  </a:schemeClr>
                </a:solidFill>
                <a:latin typeface="Courier New" pitchFamily="49" charset="0"/>
                <a:cs typeface="Courier New" pitchFamily="49" charset="0"/>
              </a:rPr>
              <a:t>AccTypeID</a:t>
            </a:r>
            <a:r>
              <a:rPr lang="en-US" sz="2200" dirty="0" smtClean="0">
                <a:solidFill>
                  <a:schemeClr val="accent3">
                    <a:lumMod val="75000"/>
                  </a:schemeClr>
                </a:solidFill>
                <a:latin typeface="Courier New" pitchFamily="49" charset="0"/>
                <a:cs typeface="Courier New" pitchFamily="49" charset="0"/>
              </a:rPr>
              <a:t> IN </a:t>
            </a:r>
          </a:p>
          <a:p>
            <a:pPr marL="438912" lvl="1" indent="-320040">
              <a:lnSpc>
                <a:spcPct val="90000"/>
              </a:lnSpc>
              <a:spcBef>
                <a:spcPts val="1700"/>
              </a:spcBef>
              <a:buClr>
                <a:schemeClr val="accent1"/>
              </a:buClr>
              <a:buSzPct val="80000"/>
              <a:buNone/>
              <a:defRPr/>
            </a:pPr>
            <a:r>
              <a:rPr lang="en-US" sz="2200" dirty="0" smtClean="0">
                <a:solidFill>
                  <a:schemeClr val="accent3">
                    <a:lumMod val="75000"/>
                  </a:schemeClr>
                </a:solidFill>
                <a:latin typeface="Courier New" pitchFamily="49" charset="0"/>
                <a:cs typeface="Courier New" pitchFamily="49" charset="0"/>
              </a:rPr>
              <a:t>			(SELECT </a:t>
            </a:r>
            <a:r>
              <a:rPr lang="en-US" sz="2200" dirty="0" err="1" smtClean="0">
                <a:solidFill>
                  <a:schemeClr val="accent3">
                    <a:lumMod val="75000"/>
                  </a:schemeClr>
                </a:solidFill>
                <a:latin typeface="Courier New" pitchFamily="49" charset="0"/>
                <a:cs typeface="Courier New" pitchFamily="49" charset="0"/>
              </a:rPr>
              <a:t>AccTypeID</a:t>
            </a:r>
            <a:r>
              <a:rPr lang="en-US" sz="2200" dirty="0" smtClean="0">
                <a:solidFill>
                  <a:schemeClr val="accent3">
                    <a:lumMod val="75000"/>
                  </a:schemeClr>
                </a:solidFill>
                <a:latin typeface="Courier New" pitchFamily="49" charset="0"/>
                <a:cs typeface="Courier New" pitchFamily="49" charset="0"/>
              </a:rPr>
              <a:t> FROM deleted)</a:t>
            </a:r>
          </a:p>
          <a:p>
            <a:pPr marL="438912" lvl="1" indent="-320040">
              <a:lnSpc>
                <a:spcPct val="90000"/>
              </a:lnSpc>
              <a:spcBef>
                <a:spcPts val="1700"/>
              </a:spcBef>
              <a:buClr>
                <a:schemeClr val="accent1"/>
              </a:buClr>
              <a:buSzPct val="80000"/>
              <a:buNone/>
              <a:defRPr/>
            </a:pPr>
            <a:r>
              <a:rPr lang="en-US" sz="2200" dirty="0" smtClean="0">
                <a:solidFill>
                  <a:schemeClr val="accent3">
                    <a:lumMod val="75000"/>
                  </a:schemeClr>
                </a:solidFill>
                <a:latin typeface="Courier New" pitchFamily="49" charset="0"/>
                <a:cs typeface="Courier New" pitchFamily="49" charset="0"/>
              </a:rPr>
              <a:t>DELETE FROM </a:t>
            </a:r>
            <a:r>
              <a:rPr lang="en-US" sz="2200" dirty="0" err="1" smtClean="0">
                <a:solidFill>
                  <a:schemeClr val="accent3">
                    <a:lumMod val="75000"/>
                  </a:schemeClr>
                </a:solidFill>
                <a:latin typeface="Courier New" pitchFamily="49" charset="0"/>
                <a:cs typeface="Courier New" pitchFamily="49" charset="0"/>
              </a:rPr>
              <a:t>Account_Types</a:t>
            </a:r>
            <a:r>
              <a:rPr lang="en-US" sz="2200" dirty="0" smtClean="0">
                <a:solidFill>
                  <a:schemeClr val="accent3">
                    <a:lumMod val="75000"/>
                  </a:schemeClr>
                </a:solidFill>
                <a:latin typeface="Courier New" pitchFamily="49" charset="0"/>
                <a:cs typeface="Courier New" pitchFamily="49" charset="0"/>
              </a:rPr>
              <a:t> WHERE </a:t>
            </a:r>
            <a:r>
              <a:rPr lang="en-US" sz="2200" dirty="0" err="1" smtClean="0">
                <a:solidFill>
                  <a:schemeClr val="accent3">
                    <a:lumMod val="75000"/>
                  </a:schemeClr>
                </a:solidFill>
                <a:latin typeface="Courier New" pitchFamily="49" charset="0"/>
                <a:cs typeface="Courier New" pitchFamily="49" charset="0"/>
              </a:rPr>
              <a:t>AccTypeID</a:t>
            </a:r>
            <a:r>
              <a:rPr lang="en-US" sz="2200" dirty="0" smtClean="0">
                <a:solidFill>
                  <a:schemeClr val="accent3">
                    <a:lumMod val="75000"/>
                  </a:schemeClr>
                </a:solidFill>
                <a:latin typeface="Courier New" pitchFamily="49" charset="0"/>
                <a:cs typeface="Courier New" pitchFamily="49" charset="0"/>
              </a:rPr>
              <a:t> IN </a:t>
            </a:r>
          </a:p>
          <a:p>
            <a:pPr marL="438912" lvl="1" indent="-320040">
              <a:lnSpc>
                <a:spcPct val="90000"/>
              </a:lnSpc>
              <a:spcBef>
                <a:spcPts val="1700"/>
              </a:spcBef>
              <a:buClr>
                <a:schemeClr val="accent1"/>
              </a:buClr>
              <a:buSzPct val="80000"/>
              <a:buNone/>
              <a:defRPr/>
            </a:pPr>
            <a:r>
              <a:rPr lang="en-US" sz="2200" dirty="0" smtClean="0">
                <a:solidFill>
                  <a:schemeClr val="accent3">
                    <a:lumMod val="75000"/>
                  </a:schemeClr>
                </a:solidFill>
                <a:latin typeface="Courier New" pitchFamily="49" charset="0"/>
                <a:cs typeface="Courier New" pitchFamily="49" charset="0"/>
              </a:rPr>
              <a:t>			(SELECT </a:t>
            </a:r>
            <a:r>
              <a:rPr lang="en-US" sz="2200" dirty="0" err="1" smtClean="0">
                <a:solidFill>
                  <a:schemeClr val="accent3">
                    <a:lumMod val="75000"/>
                  </a:schemeClr>
                </a:solidFill>
                <a:latin typeface="Courier New" pitchFamily="49" charset="0"/>
                <a:cs typeface="Courier New" pitchFamily="49" charset="0"/>
              </a:rPr>
              <a:t>AccTypeID</a:t>
            </a:r>
            <a:r>
              <a:rPr lang="en-US" sz="2200" dirty="0" smtClean="0">
                <a:solidFill>
                  <a:schemeClr val="accent3">
                    <a:lumMod val="75000"/>
                  </a:schemeClr>
                </a:solidFill>
                <a:latin typeface="Courier New" pitchFamily="49" charset="0"/>
                <a:cs typeface="Courier New" pitchFamily="49" charset="0"/>
              </a:rPr>
              <a:t> FROM deleted)</a:t>
            </a:r>
          </a:p>
          <a:p>
            <a:pPr marL="438912" lvl="1" indent="-320040">
              <a:lnSpc>
                <a:spcPct val="90000"/>
              </a:lnSpc>
              <a:spcBef>
                <a:spcPts val="1700"/>
              </a:spcBef>
              <a:buClr>
                <a:schemeClr val="accent1"/>
              </a:buClr>
              <a:buSzPct val="80000"/>
              <a:buNone/>
              <a:defRPr/>
            </a:pPr>
            <a:r>
              <a:rPr lang="en-US" sz="2200" dirty="0" smtClean="0">
                <a:solidFill>
                  <a:schemeClr val="accent3">
                    <a:lumMod val="75000"/>
                  </a:schemeClr>
                </a:solidFill>
                <a:latin typeface="Courier New" pitchFamily="49" charset="0"/>
                <a:cs typeface="Courier New" pitchFamily="49" charset="0"/>
              </a:rPr>
              <a:t>END</a:t>
            </a:r>
          </a:p>
          <a:p>
            <a:pPr algn="just" eaLnBrk="1" hangingPunct="1">
              <a:lnSpc>
                <a:spcPct val="80000"/>
              </a:lnSpc>
              <a:spcBef>
                <a:spcPts val="1700"/>
              </a:spcBef>
            </a:pPr>
            <a:r>
              <a:rPr lang="en-US" sz="1600" dirty="0" smtClean="0"/>
              <a:t>You cannot create INSTEAD OF triggers for delete or update operations on tables that have the ON DELETE cascade and ON UPDATE cascade options selected.</a:t>
            </a:r>
          </a:p>
          <a:p>
            <a:pPr eaLnBrk="1" hangingPunct="1">
              <a:spcBef>
                <a:spcPct val="0"/>
              </a:spcBef>
              <a:buClrTx/>
              <a:buSzTx/>
              <a:buFontTx/>
              <a:buNone/>
            </a:pPr>
            <a:endParaRPr lang="en-US" sz="1600" dirty="0" smtClean="0"/>
          </a:p>
          <a:p>
            <a:pPr algn="just" eaLnBrk="1" hangingPunct="1">
              <a:lnSpc>
                <a:spcPct val="80000"/>
              </a:lnSpc>
              <a:spcBef>
                <a:spcPts val="1700"/>
              </a:spcBef>
            </a:pPr>
            <a:endParaRPr lang="en-US" sz="16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pPr eaLnBrk="1" hangingPunct="1"/>
            <a:r>
              <a:rPr lang="en-US" sz="4000" smtClean="0"/>
              <a:t>Using “</a:t>
            </a:r>
            <a:r>
              <a:rPr lang="en-US" smtClean="0"/>
              <a:t>INSTEAD OF</a:t>
            </a:r>
            <a:r>
              <a:rPr lang="en-US" sz="4000" smtClean="0"/>
              <a:t>” Triggers</a:t>
            </a:r>
            <a:br>
              <a:rPr lang="en-US" sz="4000" smtClean="0"/>
            </a:br>
            <a:r>
              <a:rPr lang="en-US" sz="4000" smtClean="0"/>
              <a:t>with Views – 1 </a:t>
            </a:r>
          </a:p>
        </p:txBody>
      </p:sp>
      <p:sp>
        <p:nvSpPr>
          <p:cNvPr id="36867" name="Rectangle 3"/>
          <p:cNvSpPr>
            <a:spLocks noGrp="1" noChangeArrowheads="1"/>
          </p:cNvSpPr>
          <p:nvPr>
            <p:ph idx="1"/>
          </p:nvPr>
        </p:nvSpPr>
        <p:spPr>
          <a:noFill/>
        </p:spPr>
        <p:txBody>
          <a:bodyPr/>
          <a:lstStyle/>
          <a:p>
            <a:pPr algn="just" eaLnBrk="1" hangingPunct="1">
              <a:lnSpc>
                <a:spcPct val="90000"/>
              </a:lnSpc>
              <a:spcBef>
                <a:spcPts val="1700"/>
              </a:spcBef>
            </a:pPr>
            <a:r>
              <a:rPr lang="en-US" sz="2400" smtClean="0"/>
              <a:t>INSTEAD OF triggers can be specified on tables as well as views. INSTEAD OF triggers provide a wider range and types of updates that you can perform against a view. </a:t>
            </a:r>
          </a:p>
          <a:p>
            <a:pPr algn="just" eaLnBrk="1" hangingPunct="1">
              <a:lnSpc>
                <a:spcPct val="90000"/>
              </a:lnSpc>
              <a:spcBef>
                <a:spcPts val="1700"/>
              </a:spcBef>
            </a:pPr>
            <a:r>
              <a:rPr lang="en-US" sz="2400" smtClean="0"/>
              <a:t>Each table or view is limited to only one  INSTEAD OF trigger for each triggering action (INSERT, UPDATE or DELETE). </a:t>
            </a:r>
          </a:p>
          <a:p>
            <a:pPr algn="just" eaLnBrk="1" hangingPunct="1">
              <a:lnSpc>
                <a:spcPct val="90000"/>
              </a:lnSpc>
              <a:spcBef>
                <a:spcPts val="1700"/>
              </a:spcBef>
            </a:pPr>
            <a:r>
              <a:rPr lang="en-US" sz="2400" smtClean="0"/>
              <a:t>You cannot create an INSTEAD OF trigger on views that have the WITH CHECK OPTION clause defined.</a:t>
            </a:r>
          </a:p>
          <a:p>
            <a:pPr algn="just" eaLnBrk="1" hangingPunct="1">
              <a:lnSpc>
                <a:spcPct val="90000"/>
              </a:lnSpc>
              <a:spcBef>
                <a:spcPts val="1700"/>
              </a:spcBef>
              <a:buFont typeface="Wingdings" pitchFamily="2" charset="2"/>
              <a:buNone/>
            </a:pPr>
            <a:endParaRPr lang="en-US" sz="2400" smtClean="0"/>
          </a:p>
          <a:p>
            <a:pPr algn="just" eaLnBrk="1" hangingPunct="1">
              <a:lnSpc>
                <a:spcPct val="90000"/>
              </a:lnSpc>
              <a:spcBef>
                <a:spcPts val="1700"/>
              </a:spcBef>
            </a:pPr>
            <a:endParaRPr lang="en-US" sz="2400" smtClean="0"/>
          </a:p>
          <a:p>
            <a:pPr algn="just" eaLnBrk="1" hangingPunct="1">
              <a:lnSpc>
                <a:spcPct val="90000"/>
              </a:lnSpc>
              <a:spcBef>
                <a:spcPts val="1700"/>
              </a:spcBef>
            </a:pPr>
            <a:endParaRPr lang="en-US" sz="2400" smtClean="0"/>
          </a:p>
          <a:p>
            <a:pPr algn="just" eaLnBrk="1" hangingPunct="1">
              <a:lnSpc>
                <a:spcPct val="90000"/>
              </a:lnSpc>
              <a:spcBef>
                <a:spcPts val="1700"/>
              </a:spcBef>
            </a:pPr>
            <a:endParaRPr lang="en-US" sz="2400" smtClean="0"/>
          </a:p>
          <a:p>
            <a:pPr algn="just" eaLnBrk="1" hangingPunct="1">
              <a:lnSpc>
                <a:spcPct val="90000"/>
              </a:lnSpc>
              <a:spcBef>
                <a:spcPts val="1700"/>
              </a:spcBef>
            </a:pPr>
            <a:endParaRPr lang="en-US" sz="2400" smtClean="0"/>
          </a:p>
          <a:p>
            <a:pPr algn="just" eaLnBrk="1" hangingPunct="1">
              <a:lnSpc>
                <a:spcPct val="90000"/>
              </a:lnSpc>
              <a:spcBef>
                <a:spcPts val="1700"/>
              </a:spcBef>
            </a:pPr>
            <a:endParaRPr lang="en-US" sz="240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smtClean="0"/>
              <a:t>DML Triggers </a:t>
            </a:r>
          </a:p>
        </p:txBody>
      </p:sp>
      <p:graphicFrame>
        <p:nvGraphicFramePr>
          <p:cNvPr id="2050" name="Object 7"/>
          <p:cNvGraphicFramePr>
            <a:graphicFrameLocks noChangeAspect="1"/>
          </p:cNvGraphicFramePr>
          <p:nvPr>
            <p:ph idx="1"/>
          </p:nvPr>
        </p:nvGraphicFramePr>
        <p:xfrm>
          <a:off x="1938338" y="2563813"/>
          <a:ext cx="5267325" cy="3048000"/>
        </p:xfrm>
        <a:graphic>
          <a:graphicData uri="http://schemas.openxmlformats.org/presentationml/2006/ole">
            <p:oleObj spid="_x0000_s2050" name="Bitmap Image" r:id="rId3" imgW="5266667" imgH="3048426" progId="PBrush">
              <p:embed/>
            </p:oleObj>
          </a:graphicData>
        </a:graphic>
      </p:graphicFrame>
      <p:sp>
        <p:nvSpPr>
          <p:cNvPr id="2052" name="Rectangle 4"/>
          <p:cNvSpPr>
            <a:spLocks noGrp="1" noChangeArrowheads="1"/>
          </p:cNvSpPr>
          <p:nvPr>
            <p:ph type="body" sz="half" idx="4294967295"/>
          </p:nvPr>
        </p:nvSpPr>
        <p:spPr>
          <a:xfrm>
            <a:off x="0" y="1719263"/>
            <a:ext cx="8229600" cy="4411662"/>
          </a:xfrm>
        </p:spPr>
        <p:txBody>
          <a:bodyPr/>
          <a:lstStyle/>
          <a:p>
            <a:pPr eaLnBrk="1" hangingPunct="1"/>
            <a:r>
              <a:rPr lang="en-US" sz="3200" smtClean="0"/>
              <a:t>A single AFTER trigger can be invoked by more than one triggering action.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z="3200" smtClean="0"/>
              <a:t>Execution Order of DML Triggers – 1  </a:t>
            </a:r>
          </a:p>
        </p:txBody>
      </p:sp>
      <p:sp>
        <p:nvSpPr>
          <p:cNvPr id="37891" name="Rectangle 3"/>
          <p:cNvSpPr>
            <a:spLocks noGrp="1" noChangeArrowheads="1"/>
          </p:cNvSpPr>
          <p:nvPr>
            <p:ph idx="1"/>
          </p:nvPr>
        </p:nvSpPr>
        <p:spPr>
          <a:noFill/>
        </p:spPr>
        <p:txBody>
          <a:bodyPr/>
          <a:lstStyle/>
          <a:p>
            <a:pPr algn="just" eaLnBrk="1" hangingPunct="1">
              <a:lnSpc>
                <a:spcPct val="90000"/>
              </a:lnSpc>
              <a:spcBef>
                <a:spcPts val="1700"/>
              </a:spcBef>
            </a:pPr>
            <a:r>
              <a:rPr lang="en-US" sz="2400" smtClean="0"/>
              <a:t>SQL Server 2005 allows you to specify which AFTER triggers is to be executed first and which to be executed last. All AFTER triggers invoked between the first and last triggers have no definite order of execution.</a:t>
            </a:r>
          </a:p>
          <a:p>
            <a:pPr algn="just" eaLnBrk="1" hangingPunct="1">
              <a:lnSpc>
                <a:spcPct val="90000"/>
              </a:lnSpc>
              <a:spcBef>
                <a:spcPts val="1700"/>
              </a:spcBef>
            </a:pPr>
            <a:r>
              <a:rPr lang="en-US" sz="2400" smtClean="0"/>
              <a:t>No two triggering actions on a table can have the same first and last triggers.</a:t>
            </a:r>
          </a:p>
          <a:p>
            <a:pPr algn="just" eaLnBrk="1" hangingPunct="1">
              <a:lnSpc>
                <a:spcPct val="90000"/>
              </a:lnSpc>
              <a:spcBef>
                <a:spcPts val="1700"/>
              </a:spcBef>
            </a:pPr>
            <a:r>
              <a:rPr lang="en-US" sz="2400" smtClean="0"/>
              <a:t>You can use the sp_settriggerorder stored procedure to define the order of DML AFTER triggers.</a:t>
            </a:r>
          </a:p>
          <a:p>
            <a:pPr algn="just" eaLnBrk="1" hangingPunct="1">
              <a:lnSpc>
                <a:spcPct val="90000"/>
              </a:lnSpc>
              <a:spcBef>
                <a:spcPts val="1700"/>
              </a:spcBef>
            </a:pPr>
            <a:endParaRPr lang="en-US" sz="2400" smtClean="0"/>
          </a:p>
          <a:p>
            <a:pPr algn="just" eaLnBrk="1" hangingPunct="1">
              <a:lnSpc>
                <a:spcPct val="90000"/>
              </a:lnSpc>
              <a:spcBef>
                <a:spcPts val="1700"/>
              </a:spcBef>
              <a:buFont typeface="Wingdings" pitchFamily="2" charset="2"/>
              <a:buNone/>
            </a:pPr>
            <a:endParaRPr lang="en-US" sz="2400" smtClean="0"/>
          </a:p>
          <a:p>
            <a:pPr algn="just" eaLnBrk="1" hangingPunct="1">
              <a:lnSpc>
                <a:spcPct val="90000"/>
              </a:lnSpc>
              <a:spcBef>
                <a:spcPts val="1700"/>
              </a:spcBef>
            </a:pPr>
            <a:endParaRPr lang="en-US" sz="2400" smtClean="0"/>
          </a:p>
          <a:p>
            <a:pPr algn="just" eaLnBrk="1" hangingPunct="1">
              <a:lnSpc>
                <a:spcPct val="90000"/>
              </a:lnSpc>
              <a:spcBef>
                <a:spcPts val="1700"/>
              </a:spcBef>
            </a:pPr>
            <a:endParaRPr lang="en-US" sz="2400" smtClean="0"/>
          </a:p>
          <a:p>
            <a:pPr algn="just" eaLnBrk="1" hangingPunct="1">
              <a:lnSpc>
                <a:spcPct val="90000"/>
              </a:lnSpc>
              <a:spcBef>
                <a:spcPts val="1700"/>
              </a:spcBef>
            </a:pPr>
            <a:endParaRPr lang="en-US" sz="2400" smtClean="0"/>
          </a:p>
          <a:p>
            <a:pPr algn="just" eaLnBrk="1" hangingPunct="1">
              <a:lnSpc>
                <a:spcPct val="90000"/>
              </a:lnSpc>
              <a:spcBef>
                <a:spcPts val="1700"/>
              </a:spcBef>
            </a:pPr>
            <a:endParaRPr lang="en-US" sz="2400" smtClean="0"/>
          </a:p>
          <a:p>
            <a:pPr algn="just" eaLnBrk="1" hangingPunct="1">
              <a:lnSpc>
                <a:spcPct val="90000"/>
              </a:lnSpc>
              <a:spcBef>
                <a:spcPts val="1700"/>
              </a:spcBef>
            </a:pPr>
            <a:endParaRPr lang="en-US" sz="240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z="4000" smtClean="0"/>
              <a:t>E</a:t>
            </a:r>
            <a:r>
              <a:rPr lang="en-US" sz="3200" smtClean="0"/>
              <a:t>xecution Order of DML Triggers – 2 </a:t>
            </a:r>
          </a:p>
        </p:txBody>
      </p:sp>
      <p:sp>
        <p:nvSpPr>
          <p:cNvPr id="38915" name="Rectangle 3"/>
          <p:cNvSpPr>
            <a:spLocks noGrp="1" noChangeArrowheads="1"/>
          </p:cNvSpPr>
          <p:nvPr>
            <p:ph idx="1"/>
          </p:nvPr>
        </p:nvSpPr>
        <p:spPr>
          <a:noFill/>
        </p:spPr>
        <p:txBody>
          <a:bodyPr>
            <a:normAutofit fontScale="92500" lnSpcReduction="20000"/>
          </a:bodyPr>
          <a:lstStyle/>
          <a:p>
            <a:pPr algn="just" eaLnBrk="1" hangingPunct="1">
              <a:lnSpc>
                <a:spcPct val="80000"/>
              </a:lnSpc>
              <a:spcBef>
                <a:spcPts val="1700"/>
              </a:spcBef>
            </a:pPr>
            <a:r>
              <a:rPr lang="en-US" sz="2000" dirty="0" smtClean="0"/>
              <a:t>Syntax:</a:t>
            </a:r>
          </a:p>
          <a:p>
            <a:pPr marL="438912" lvl="1" indent="-320040">
              <a:lnSpc>
                <a:spcPct val="80000"/>
              </a:lnSpc>
              <a:spcBef>
                <a:spcPts val="1700"/>
              </a:spcBef>
              <a:buClr>
                <a:schemeClr val="accent1"/>
              </a:buClr>
              <a:buSzPct val="80000"/>
              <a:buNone/>
              <a:defRPr/>
            </a:pPr>
            <a:r>
              <a:rPr lang="en-US" sz="2200" dirty="0" err="1" smtClean="0">
                <a:solidFill>
                  <a:schemeClr val="accent3">
                    <a:lumMod val="75000"/>
                  </a:schemeClr>
                </a:solidFill>
                <a:latin typeface="Courier New" pitchFamily="49" charset="0"/>
                <a:cs typeface="Courier New" pitchFamily="49" charset="0"/>
              </a:rPr>
              <a:t>sp_settriggerorder</a:t>
            </a:r>
            <a:r>
              <a:rPr lang="en-US" sz="2200" dirty="0" smtClean="0">
                <a:solidFill>
                  <a:schemeClr val="accent3">
                    <a:lumMod val="75000"/>
                  </a:schemeClr>
                </a:solidFill>
                <a:latin typeface="Courier New" pitchFamily="49" charset="0"/>
                <a:cs typeface="Courier New" pitchFamily="49" charset="0"/>
              </a:rPr>
              <a:t> [@</a:t>
            </a:r>
            <a:r>
              <a:rPr lang="en-US" sz="2200" dirty="0" err="1" smtClean="0">
                <a:solidFill>
                  <a:schemeClr val="accent3">
                    <a:lumMod val="75000"/>
                  </a:schemeClr>
                </a:solidFill>
                <a:latin typeface="Courier New" pitchFamily="49" charset="0"/>
                <a:cs typeface="Courier New" pitchFamily="49" charset="0"/>
              </a:rPr>
              <a:t>triggername</a:t>
            </a:r>
            <a:r>
              <a:rPr lang="en-US" sz="2200" dirty="0" smtClean="0">
                <a:solidFill>
                  <a:schemeClr val="accent3">
                    <a:lumMod val="75000"/>
                  </a:schemeClr>
                </a:solidFill>
                <a:latin typeface="Courier New" pitchFamily="49" charset="0"/>
                <a:cs typeface="Courier New" pitchFamily="49" charset="0"/>
              </a:rPr>
              <a:t>=] ‘[</a:t>
            </a:r>
            <a:r>
              <a:rPr lang="en-US" sz="2200" dirty="0" err="1" smtClean="0">
                <a:solidFill>
                  <a:schemeClr val="accent3">
                    <a:lumMod val="75000"/>
                  </a:schemeClr>
                </a:solidFill>
                <a:latin typeface="Courier New" pitchFamily="49" charset="0"/>
                <a:cs typeface="Courier New" pitchFamily="49" charset="0"/>
              </a:rPr>
              <a:t>triggerschema</a:t>
            </a:r>
            <a:r>
              <a:rPr lang="en-US" sz="2200" dirty="0" smtClean="0">
                <a:solidFill>
                  <a:schemeClr val="accent3">
                    <a:lumMod val="75000"/>
                  </a:schemeClr>
                </a:solidFill>
                <a:latin typeface="Courier New" pitchFamily="49" charset="0"/>
                <a:cs typeface="Courier New" pitchFamily="49" charset="0"/>
              </a:rPr>
              <a:t>.] </a:t>
            </a:r>
            <a:r>
              <a:rPr lang="en-US" sz="2200" dirty="0" err="1" smtClean="0">
                <a:solidFill>
                  <a:schemeClr val="accent3">
                    <a:lumMod val="75000"/>
                  </a:schemeClr>
                </a:solidFill>
                <a:latin typeface="Courier New" pitchFamily="49" charset="0"/>
                <a:cs typeface="Courier New" pitchFamily="49" charset="0"/>
              </a:rPr>
              <a:t>triggername</a:t>
            </a:r>
            <a:r>
              <a:rPr lang="en-US" sz="2200" dirty="0" smtClean="0">
                <a:solidFill>
                  <a:schemeClr val="accent3">
                    <a:lumMod val="75000"/>
                  </a:schemeClr>
                </a:solidFill>
                <a:latin typeface="Courier New" pitchFamily="49" charset="0"/>
                <a:cs typeface="Courier New" pitchFamily="49" charset="0"/>
              </a:rPr>
              <a:t>’,</a:t>
            </a:r>
          </a:p>
          <a:p>
            <a:pPr marL="438912" lvl="1" indent="-320040">
              <a:lnSpc>
                <a:spcPct val="80000"/>
              </a:lnSpc>
              <a:spcBef>
                <a:spcPts val="1700"/>
              </a:spcBef>
              <a:buClr>
                <a:schemeClr val="accent1"/>
              </a:buClr>
              <a:buSzPct val="80000"/>
              <a:buNone/>
              <a:defRPr/>
            </a:pPr>
            <a:r>
              <a:rPr lang="en-US" sz="2200" dirty="0" smtClean="0">
                <a:solidFill>
                  <a:schemeClr val="accent3">
                    <a:lumMod val="75000"/>
                  </a:schemeClr>
                </a:solidFill>
                <a:latin typeface="Courier New" pitchFamily="49" charset="0"/>
                <a:cs typeface="Courier New" pitchFamily="49" charset="0"/>
              </a:rPr>
              <a:t>[@order=] ‘value’,</a:t>
            </a:r>
          </a:p>
          <a:p>
            <a:pPr marL="438912" lvl="1" indent="-320040">
              <a:lnSpc>
                <a:spcPct val="80000"/>
              </a:lnSpc>
              <a:spcBef>
                <a:spcPts val="1700"/>
              </a:spcBef>
              <a:buClr>
                <a:schemeClr val="accent1"/>
              </a:buClr>
              <a:buSzPct val="80000"/>
              <a:buNone/>
              <a:defRPr/>
            </a:pPr>
            <a:r>
              <a:rPr lang="en-US" sz="2200" dirty="0" smtClean="0">
                <a:solidFill>
                  <a:schemeClr val="accent3">
                    <a:lumMod val="75000"/>
                  </a:schemeClr>
                </a:solidFill>
                <a:latin typeface="Courier New" pitchFamily="49" charset="0"/>
                <a:cs typeface="Courier New" pitchFamily="49" charset="0"/>
              </a:rPr>
              <a:t>[@</a:t>
            </a:r>
            <a:r>
              <a:rPr lang="en-US" sz="2200" dirty="0" err="1" smtClean="0">
                <a:solidFill>
                  <a:schemeClr val="accent3">
                    <a:lumMod val="75000"/>
                  </a:schemeClr>
                </a:solidFill>
                <a:latin typeface="Courier New" pitchFamily="49" charset="0"/>
                <a:cs typeface="Courier New" pitchFamily="49" charset="0"/>
              </a:rPr>
              <a:t>stmttype</a:t>
            </a:r>
            <a:r>
              <a:rPr lang="en-US" sz="2200" dirty="0" smtClean="0">
                <a:solidFill>
                  <a:schemeClr val="accent3">
                    <a:lumMod val="75000"/>
                  </a:schemeClr>
                </a:solidFill>
                <a:latin typeface="Courier New" pitchFamily="49" charset="0"/>
                <a:cs typeface="Courier New" pitchFamily="49" charset="0"/>
              </a:rPr>
              <a:t>=] ‘</a:t>
            </a:r>
            <a:r>
              <a:rPr lang="en-US" sz="2200" dirty="0" err="1" smtClean="0">
                <a:solidFill>
                  <a:schemeClr val="accent3">
                    <a:lumMod val="75000"/>
                  </a:schemeClr>
                </a:solidFill>
                <a:latin typeface="Courier New" pitchFamily="49" charset="0"/>
                <a:cs typeface="Courier New" pitchFamily="49" charset="0"/>
              </a:rPr>
              <a:t>statement_type</a:t>
            </a:r>
            <a:r>
              <a:rPr lang="en-US" sz="2200" dirty="0" smtClean="0">
                <a:solidFill>
                  <a:schemeClr val="accent3">
                    <a:lumMod val="75000"/>
                  </a:schemeClr>
                </a:solidFill>
                <a:latin typeface="Courier New" pitchFamily="49" charset="0"/>
                <a:cs typeface="Courier New" pitchFamily="49" charset="0"/>
              </a:rPr>
              <a:t>’</a:t>
            </a:r>
          </a:p>
          <a:p>
            <a:pPr algn="just" eaLnBrk="1" hangingPunct="1">
              <a:lnSpc>
                <a:spcPct val="80000"/>
              </a:lnSpc>
              <a:spcBef>
                <a:spcPts val="1700"/>
              </a:spcBef>
              <a:buFont typeface="Wingdings" pitchFamily="2" charset="2"/>
              <a:buNone/>
            </a:pPr>
            <a:r>
              <a:rPr lang="en-US" sz="2000" dirty="0" smtClean="0"/>
              <a:t>where</a:t>
            </a:r>
          </a:p>
          <a:p>
            <a:pPr lvl="1" algn="just" eaLnBrk="1" hangingPunct="1">
              <a:lnSpc>
                <a:spcPct val="80000"/>
              </a:lnSpc>
              <a:spcBef>
                <a:spcPts val="1700"/>
              </a:spcBef>
            </a:pPr>
            <a:r>
              <a:rPr lang="en-US" sz="1800" dirty="0" smtClean="0"/>
              <a:t>value: specifies the execution order of the trigger as FIRST, LAST or NONE.</a:t>
            </a:r>
          </a:p>
          <a:p>
            <a:pPr lvl="1" algn="just" eaLnBrk="1" hangingPunct="1">
              <a:lnSpc>
                <a:spcPct val="80000"/>
              </a:lnSpc>
              <a:spcBef>
                <a:spcPts val="1700"/>
              </a:spcBef>
            </a:pPr>
            <a:r>
              <a:rPr lang="en-US" sz="1800" dirty="0" err="1" smtClean="0"/>
              <a:t>statement_type</a:t>
            </a:r>
            <a:r>
              <a:rPr lang="en-US" sz="1800" dirty="0" smtClean="0"/>
              <a:t>: specifies the type of SQL statement (INSERT, UPDATE, DELETE) that invokes the DML trigger.</a:t>
            </a:r>
          </a:p>
          <a:p>
            <a:pPr algn="just" eaLnBrk="1" hangingPunct="1">
              <a:lnSpc>
                <a:spcPct val="80000"/>
              </a:lnSpc>
              <a:spcBef>
                <a:spcPts val="1700"/>
              </a:spcBef>
            </a:pPr>
            <a:r>
              <a:rPr lang="en-US" sz="2000" dirty="0" smtClean="0"/>
              <a:t>Example:</a:t>
            </a:r>
          </a:p>
          <a:p>
            <a:pPr>
              <a:lnSpc>
                <a:spcPct val="90000"/>
              </a:lnSpc>
              <a:spcBef>
                <a:spcPts val="1700"/>
              </a:spcBef>
              <a:buNone/>
              <a:defRPr/>
            </a:pPr>
            <a:r>
              <a:rPr lang="en-US" sz="2400" dirty="0" smtClean="0">
                <a:solidFill>
                  <a:schemeClr val="accent3">
                    <a:lumMod val="75000"/>
                  </a:schemeClr>
                </a:solidFill>
                <a:latin typeface="Courier New" pitchFamily="49" charset="0"/>
                <a:cs typeface="Courier New" pitchFamily="49" charset="0"/>
              </a:rPr>
              <a:t>EXEC </a:t>
            </a:r>
            <a:r>
              <a:rPr lang="en-US" sz="2400" dirty="0" err="1" smtClean="0">
                <a:solidFill>
                  <a:schemeClr val="accent3">
                    <a:lumMod val="75000"/>
                  </a:schemeClr>
                </a:solidFill>
                <a:latin typeface="Courier New" pitchFamily="49" charset="0"/>
                <a:cs typeface="Courier New" pitchFamily="49" charset="0"/>
              </a:rPr>
              <a:t>sp_settriggerorder</a:t>
            </a:r>
            <a:r>
              <a:rPr lang="en-US" sz="2400" dirty="0" smtClean="0">
                <a:solidFill>
                  <a:schemeClr val="accent3">
                    <a:lumMod val="75000"/>
                  </a:schemeClr>
                </a:solidFill>
                <a:latin typeface="Courier New" pitchFamily="49" charset="0"/>
                <a:cs typeface="Courier New" pitchFamily="49" charset="0"/>
              </a:rPr>
              <a:t> @</a:t>
            </a:r>
            <a:r>
              <a:rPr lang="en-US" sz="2400" dirty="0" err="1" smtClean="0">
                <a:solidFill>
                  <a:schemeClr val="accent3">
                    <a:lumMod val="75000"/>
                  </a:schemeClr>
                </a:solidFill>
                <a:latin typeface="Courier New" pitchFamily="49" charset="0"/>
                <a:cs typeface="Courier New" pitchFamily="49" charset="0"/>
              </a:rPr>
              <a:t>triggername</a:t>
            </a:r>
            <a:r>
              <a:rPr lang="en-US" sz="2400" dirty="0" smtClean="0">
                <a:solidFill>
                  <a:schemeClr val="accent3">
                    <a:lumMod val="75000"/>
                  </a:schemeClr>
                </a:solidFill>
                <a:latin typeface="Courier New" pitchFamily="49" charset="0"/>
                <a:cs typeface="Courier New" pitchFamily="49" charset="0"/>
              </a:rPr>
              <a:t> = </a:t>
            </a:r>
          </a:p>
          <a:p>
            <a:pPr>
              <a:lnSpc>
                <a:spcPct val="90000"/>
              </a:lnSpc>
              <a:spcBef>
                <a:spcPts val="1700"/>
              </a:spcBef>
              <a:buNone/>
              <a:defRPr/>
            </a:pPr>
            <a:r>
              <a:rPr lang="en-US" sz="2400" dirty="0" smtClean="0">
                <a:solidFill>
                  <a:schemeClr val="accent3">
                    <a:lumMod val="75000"/>
                  </a:schemeClr>
                </a:solidFill>
                <a:latin typeface="Courier New" pitchFamily="49" charset="0"/>
                <a:cs typeface="Courier New" pitchFamily="49" charset="0"/>
              </a:rPr>
              <a:t>‘</a:t>
            </a:r>
            <a:r>
              <a:rPr lang="en-US" sz="2400" dirty="0" err="1" smtClean="0">
                <a:solidFill>
                  <a:schemeClr val="accent3">
                    <a:lumMod val="75000"/>
                  </a:schemeClr>
                </a:solidFill>
                <a:latin typeface="Courier New" pitchFamily="49" charset="0"/>
                <a:cs typeface="Courier New" pitchFamily="49" charset="0"/>
              </a:rPr>
              <a:t>CheckWithdrawal_Amount</a:t>
            </a:r>
            <a:r>
              <a:rPr lang="en-US" sz="2400" dirty="0" smtClean="0">
                <a:solidFill>
                  <a:schemeClr val="accent3">
                    <a:lumMod val="75000"/>
                  </a:schemeClr>
                </a:solidFill>
                <a:latin typeface="Courier New" pitchFamily="49" charset="0"/>
                <a:cs typeface="Courier New" pitchFamily="49" charset="0"/>
              </a:rPr>
              <a:t>’, @order = ‘FIRST’, @</a:t>
            </a:r>
            <a:r>
              <a:rPr lang="en-US" sz="2400" dirty="0" err="1" smtClean="0">
                <a:solidFill>
                  <a:schemeClr val="accent3">
                    <a:lumMod val="75000"/>
                  </a:schemeClr>
                </a:solidFill>
                <a:latin typeface="Courier New" pitchFamily="49" charset="0"/>
                <a:cs typeface="Courier New" pitchFamily="49" charset="0"/>
              </a:rPr>
              <a:t>stmttype</a:t>
            </a:r>
            <a:r>
              <a:rPr lang="en-US" sz="2400" dirty="0" smtClean="0">
                <a:solidFill>
                  <a:schemeClr val="accent3">
                    <a:lumMod val="75000"/>
                  </a:schemeClr>
                </a:solidFill>
                <a:latin typeface="Courier New" pitchFamily="49" charset="0"/>
                <a:cs typeface="Courier New" pitchFamily="49" charset="0"/>
              </a:rPr>
              <a:t> = ‘INSERT</a:t>
            </a:r>
            <a:r>
              <a:rPr lang="en-US" sz="2000" dirty="0" smtClean="0"/>
              <a:t>’</a:t>
            </a:r>
          </a:p>
          <a:p>
            <a:pPr algn="just" eaLnBrk="1" hangingPunct="1">
              <a:lnSpc>
                <a:spcPct val="80000"/>
              </a:lnSpc>
              <a:spcBef>
                <a:spcPts val="1700"/>
              </a:spcBef>
            </a:pPr>
            <a:endParaRPr lang="en-US" sz="2000" dirty="0" smtClean="0"/>
          </a:p>
          <a:p>
            <a:pPr algn="just" eaLnBrk="1" hangingPunct="1">
              <a:lnSpc>
                <a:spcPct val="80000"/>
              </a:lnSpc>
              <a:spcBef>
                <a:spcPts val="1700"/>
              </a:spcBef>
              <a:buFont typeface="Wingdings" pitchFamily="2" charset="2"/>
              <a:buNone/>
            </a:pPr>
            <a:endParaRPr lang="en-US" sz="2000" dirty="0" smtClean="0"/>
          </a:p>
          <a:p>
            <a:pPr algn="just" eaLnBrk="1" hangingPunct="1">
              <a:lnSpc>
                <a:spcPct val="80000"/>
              </a:lnSpc>
              <a:spcBef>
                <a:spcPts val="1700"/>
              </a:spcBef>
            </a:pPr>
            <a:endParaRPr lang="en-US" sz="2000" dirty="0" smtClean="0"/>
          </a:p>
          <a:p>
            <a:pPr algn="just" eaLnBrk="1" hangingPunct="1">
              <a:lnSpc>
                <a:spcPct val="80000"/>
              </a:lnSpc>
              <a:spcBef>
                <a:spcPts val="1700"/>
              </a:spcBef>
            </a:pPr>
            <a:endParaRPr lang="en-US" sz="2000" dirty="0" smtClean="0"/>
          </a:p>
          <a:p>
            <a:pPr algn="just" eaLnBrk="1" hangingPunct="1">
              <a:lnSpc>
                <a:spcPct val="80000"/>
              </a:lnSpc>
              <a:spcBef>
                <a:spcPts val="1700"/>
              </a:spcBef>
            </a:pPr>
            <a:endParaRPr lang="en-US" sz="2000" dirty="0" smtClean="0"/>
          </a:p>
          <a:p>
            <a:pPr algn="just" eaLnBrk="1" hangingPunct="1">
              <a:lnSpc>
                <a:spcPct val="80000"/>
              </a:lnSpc>
              <a:spcBef>
                <a:spcPts val="1700"/>
              </a:spcBef>
            </a:pPr>
            <a:endParaRPr lang="en-US" sz="2000" dirty="0" smtClean="0"/>
          </a:p>
          <a:p>
            <a:pPr algn="just" eaLnBrk="1" hangingPunct="1">
              <a:lnSpc>
                <a:spcPct val="80000"/>
              </a:lnSpc>
              <a:spcBef>
                <a:spcPts val="1700"/>
              </a:spcBef>
            </a:pPr>
            <a:endParaRPr lang="en-US" sz="20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z="4000" smtClean="0"/>
              <a:t>View Definitions of DML Triggers </a:t>
            </a:r>
          </a:p>
        </p:txBody>
      </p:sp>
      <p:sp>
        <p:nvSpPr>
          <p:cNvPr id="39939" name="Rectangle 3"/>
          <p:cNvSpPr>
            <a:spLocks noGrp="1" noChangeArrowheads="1"/>
          </p:cNvSpPr>
          <p:nvPr>
            <p:ph idx="1"/>
          </p:nvPr>
        </p:nvSpPr>
        <p:spPr>
          <a:noFill/>
        </p:spPr>
        <p:txBody>
          <a:bodyPr>
            <a:normAutofit/>
          </a:bodyPr>
          <a:lstStyle/>
          <a:p>
            <a:pPr algn="just" eaLnBrk="1" hangingPunct="1">
              <a:lnSpc>
                <a:spcPct val="90000"/>
              </a:lnSpc>
              <a:spcBef>
                <a:spcPts val="1700"/>
              </a:spcBef>
            </a:pPr>
            <a:r>
              <a:rPr lang="en-US" sz="2400" dirty="0" smtClean="0"/>
              <a:t>A trigger definition includes the trigger name, the table on which the trigger is created, the triggering actions and the SQL statements that are executed. SQL Server 2005 provides </a:t>
            </a:r>
            <a:r>
              <a:rPr lang="en-US" sz="2400" i="1" dirty="0" err="1" smtClean="0"/>
              <a:t>sp_helptext</a:t>
            </a:r>
            <a:r>
              <a:rPr lang="en-US" sz="2400" dirty="0" smtClean="0"/>
              <a:t> stored procedure to retrieve the trigger definitions.</a:t>
            </a:r>
          </a:p>
          <a:p>
            <a:pPr algn="just" eaLnBrk="1" hangingPunct="1">
              <a:lnSpc>
                <a:spcPct val="90000"/>
              </a:lnSpc>
              <a:spcBef>
                <a:spcPts val="1700"/>
              </a:spcBef>
            </a:pPr>
            <a:r>
              <a:rPr lang="en-US" sz="2400" dirty="0" smtClean="0"/>
              <a:t>The DML trigger name must be defined as the parameter when executing </a:t>
            </a:r>
            <a:r>
              <a:rPr lang="en-US" sz="2400" i="1" dirty="0" err="1" smtClean="0"/>
              <a:t>sp_helptext</a:t>
            </a:r>
            <a:r>
              <a:rPr lang="en-US" sz="2400" dirty="0" smtClean="0"/>
              <a:t> .</a:t>
            </a:r>
          </a:p>
          <a:p>
            <a:pPr algn="just" eaLnBrk="1" hangingPunct="1">
              <a:lnSpc>
                <a:spcPct val="90000"/>
              </a:lnSpc>
              <a:spcBef>
                <a:spcPts val="1700"/>
              </a:spcBef>
            </a:pPr>
            <a:r>
              <a:rPr lang="en-US" sz="2400" dirty="0" smtClean="0"/>
              <a:t>Syntax: </a:t>
            </a:r>
            <a:r>
              <a:rPr lang="en-US" sz="2200" dirty="0" err="1" smtClean="0">
                <a:solidFill>
                  <a:schemeClr val="accent3">
                    <a:lumMod val="75000"/>
                  </a:schemeClr>
                </a:solidFill>
                <a:latin typeface="Courier New" pitchFamily="49" charset="0"/>
                <a:cs typeface="Courier New" pitchFamily="49" charset="0"/>
              </a:rPr>
              <a:t>sp_helptext</a:t>
            </a:r>
            <a:r>
              <a:rPr lang="en-US" sz="2200" dirty="0" smtClean="0">
                <a:solidFill>
                  <a:schemeClr val="accent3">
                    <a:lumMod val="75000"/>
                  </a:schemeClr>
                </a:solidFill>
                <a:latin typeface="Courier New" pitchFamily="49" charset="0"/>
                <a:cs typeface="Courier New" pitchFamily="49" charset="0"/>
              </a:rPr>
              <a:t> ‘&lt;</a:t>
            </a:r>
            <a:r>
              <a:rPr lang="en-US" sz="2200" dirty="0" err="1" smtClean="0">
                <a:solidFill>
                  <a:schemeClr val="accent3">
                    <a:lumMod val="75000"/>
                  </a:schemeClr>
                </a:solidFill>
                <a:latin typeface="Courier New" pitchFamily="49" charset="0"/>
                <a:cs typeface="Courier New" pitchFamily="49" charset="0"/>
              </a:rPr>
              <a:t>DML_trigger_name</a:t>
            </a:r>
            <a:r>
              <a:rPr lang="en-US" sz="2200" dirty="0" smtClean="0">
                <a:solidFill>
                  <a:schemeClr val="accent3">
                    <a:lumMod val="75000"/>
                  </a:schemeClr>
                </a:solidFill>
                <a:latin typeface="Courier New" pitchFamily="49" charset="0"/>
                <a:cs typeface="Courier New" pitchFamily="49" charset="0"/>
              </a:rPr>
              <a:t>&gt;’</a:t>
            </a:r>
          </a:p>
          <a:p>
            <a:pPr algn="just" eaLnBrk="1" hangingPunct="1">
              <a:lnSpc>
                <a:spcPct val="90000"/>
              </a:lnSpc>
              <a:spcBef>
                <a:spcPts val="1700"/>
              </a:spcBef>
            </a:pPr>
            <a:r>
              <a:rPr lang="en-US" sz="2400" dirty="0" smtClean="0"/>
              <a:t>Example: </a:t>
            </a:r>
            <a:r>
              <a:rPr lang="en-US" sz="2200" dirty="0" err="1" smtClean="0">
                <a:solidFill>
                  <a:schemeClr val="accent3">
                    <a:lumMod val="75000"/>
                  </a:schemeClr>
                </a:solidFill>
                <a:latin typeface="Courier New" pitchFamily="49" charset="0"/>
                <a:cs typeface="Courier New" pitchFamily="49" charset="0"/>
              </a:rPr>
              <a:t>sp_helptext</a:t>
            </a:r>
            <a:r>
              <a:rPr lang="en-US" sz="2200" dirty="0" smtClean="0">
                <a:solidFill>
                  <a:schemeClr val="accent3">
                    <a:lumMod val="75000"/>
                  </a:schemeClr>
                </a:solidFill>
                <a:latin typeface="Courier New" pitchFamily="49" charset="0"/>
                <a:cs typeface="Courier New" pitchFamily="49" charset="0"/>
              </a:rPr>
              <a:t> ‘</a:t>
            </a:r>
            <a:r>
              <a:rPr lang="en-US" sz="2200" dirty="0" err="1" smtClean="0">
                <a:solidFill>
                  <a:schemeClr val="accent3">
                    <a:lumMod val="75000"/>
                  </a:schemeClr>
                </a:solidFill>
                <a:latin typeface="Courier New" pitchFamily="49" charset="0"/>
                <a:cs typeface="Courier New" pitchFamily="49" charset="0"/>
              </a:rPr>
              <a:t>CheckWithdrawal_Amount</a:t>
            </a:r>
            <a:r>
              <a:rPr lang="en-US" sz="2200" dirty="0" smtClean="0">
                <a:solidFill>
                  <a:schemeClr val="accent3">
                    <a:lumMod val="75000"/>
                  </a:schemeClr>
                </a:solidFill>
                <a:latin typeface="Courier New" pitchFamily="49" charset="0"/>
                <a:cs typeface="Courier New" pitchFamily="49" charset="0"/>
              </a:rPr>
              <a:t>’</a:t>
            </a:r>
          </a:p>
          <a:p>
            <a:pPr algn="just" eaLnBrk="1" hangingPunct="1">
              <a:lnSpc>
                <a:spcPct val="90000"/>
              </a:lnSpc>
              <a:spcBef>
                <a:spcPts val="1700"/>
              </a:spcBef>
            </a:pPr>
            <a:r>
              <a:rPr lang="en-US" sz="2400" dirty="0" smtClean="0"/>
              <a:t>Trigger definition cannot be viewed if the definition is encrypted.</a:t>
            </a:r>
          </a:p>
          <a:p>
            <a:pPr algn="just" eaLnBrk="1" hangingPunct="1">
              <a:lnSpc>
                <a:spcPct val="90000"/>
              </a:lnSpc>
              <a:spcBef>
                <a:spcPts val="1700"/>
              </a:spcBef>
              <a:buFont typeface="Wingdings" pitchFamily="2" charset="2"/>
              <a:buNone/>
            </a:pPr>
            <a:endParaRPr lang="en-US" sz="2400" dirty="0" smtClean="0"/>
          </a:p>
          <a:p>
            <a:pPr algn="just" eaLnBrk="1" hangingPunct="1">
              <a:lnSpc>
                <a:spcPct val="90000"/>
              </a:lnSpc>
              <a:spcBef>
                <a:spcPts val="1700"/>
              </a:spcBef>
              <a:buFont typeface="Wingdings" pitchFamily="2" charset="2"/>
              <a:buNone/>
            </a:pPr>
            <a:endParaRPr lang="en-US" sz="2400" dirty="0" smtClean="0"/>
          </a:p>
          <a:p>
            <a:pPr algn="just" eaLnBrk="1" hangingPunct="1">
              <a:lnSpc>
                <a:spcPct val="90000"/>
              </a:lnSpc>
              <a:spcBef>
                <a:spcPts val="1700"/>
              </a:spcBef>
            </a:pPr>
            <a:endParaRPr lang="en-US" sz="2400" dirty="0" smtClean="0"/>
          </a:p>
          <a:p>
            <a:pPr algn="just" eaLnBrk="1" hangingPunct="1">
              <a:lnSpc>
                <a:spcPct val="90000"/>
              </a:lnSpc>
              <a:spcBef>
                <a:spcPts val="1700"/>
              </a:spcBef>
            </a:pPr>
            <a:endParaRPr lang="en-US" sz="2400" dirty="0" smtClean="0"/>
          </a:p>
          <a:p>
            <a:pPr algn="just" eaLnBrk="1" hangingPunct="1">
              <a:lnSpc>
                <a:spcPct val="90000"/>
              </a:lnSpc>
              <a:spcBef>
                <a:spcPts val="1700"/>
              </a:spcBef>
            </a:pPr>
            <a:endParaRPr lang="en-US" sz="2400" dirty="0" smtClean="0"/>
          </a:p>
          <a:p>
            <a:pPr algn="just" eaLnBrk="1" hangingPunct="1">
              <a:lnSpc>
                <a:spcPct val="90000"/>
              </a:lnSpc>
              <a:spcBef>
                <a:spcPts val="1700"/>
              </a:spcBef>
            </a:pPr>
            <a:endParaRPr lang="en-US" sz="2400" dirty="0" smtClean="0"/>
          </a:p>
          <a:p>
            <a:pPr algn="just" eaLnBrk="1" hangingPunct="1">
              <a:lnSpc>
                <a:spcPct val="90000"/>
              </a:lnSpc>
              <a:spcBef>
                <a:spcPts val="1700"/>
              </a:spcBef>
            </a:pPr>
            <a:endParaRPr 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fontScale="90000"/>
          </a:bodyPr>
          <a:lstStyle/>
          <a:p>
            <a:pPr eaLnBrk="1" hangingPunct="1"/>
            <a:r>
              <a:rPr lang="en-US" sz="4000" smtClean="0"/>
              <a:t>Modifying Definitions </a:t>
            </a:r>
            <a:br>
              <a:rPr lang="en-US" sz="4000" smtClean="0"/>
            </a:br>
            <a:r>
              <a:rPr lang="en-US" sz="4000" smtClean="0"/>
              <a:t>of DML Triggers – 1 </a:t>
            </a:r>
          </a:p>
        </p:txBody>
      </p:sp>
      <p:sp>
        <p:nvSpPr>
          <p:cNvPr id="40963" name="Rectangle 3"/>
          <p:cNvSpPr>
            <a:spLocks noGrp="1" noChangeArrowheads="1"/>
          </p:cNvSpPr>
          <p:nvPr>
            <p:ph idx="1"/>
          </p:nvPr>
        </p:nvSpPr>
        <p:spPr>
          <a:noFill/>
        </p:spPr>
        <p:txBody>
          <a:bodyPr/>
          <a:lstStyle/>
          <a:p>
            <a:pPr algn="just" eaLnBrk="1" hangingPunct="1">
              <a:lnSpc>
                <a:spcPct val="90000"/>
              </a:lnSpc>
              <a:spcBef>
                <a:spcPts val="1700"/>
              </a:spcBef>
            </a:pPr>
            <a:r>
              <a:rPr lang="en-US" sz="2800" smtClean="0"/>
              <a:t>If you want to modify the parameters for a DML trigger (the type of triggering action, SQL statements), you can do in one of two ways:</a:t>
            </a:r>
          </a:p>
          <a:p>
            <a:pPr lvl="1" algn="just" eaLnBrk="1" hangingPunct="1">
              <a:lnSpc>
                <a:spcPct val="90000"/>
              </a:lnSpc>
              <a:spcBef>
                <a:spcPts val="1700"/>
              </a:spcBef>
            </a:pPr>
            <a:r>
              <a:rPr lang="en-US" sz="2400" smtClean="0"/>
              <a:t>Drop and re-create the trigger with the new parameters.</a:t>
            </a:r>
          </a:p>
          <a:p>
            <a:pPr lvl="1" algn="just" eaLnBrk="1" hangingPunct="1">
              <a:lnSpc>
                <a:spcPct val="90000"/>
              </a:lnSpc>
              <a:spcBef>
                <a:spcPts val="1700"/>
              </a:spcBef>
            </a:pPr>
            <a:r>
              <a:rPr lang="en-US" sz="2400" smtClean="0"/>
              <a:t>Change the parameters using the ALTER TRIGGER statement.</a:t>
            </a:r>
          </a:p>
          <a:p>
            <a:pPr algn="just" eaLnBrk="1" hangingPunct="1">
              <a:lnSpc>
                <a:spcPct val="90000"/>
              </a:lnSpc>
              <a:spcBef>
                <a:spcPts val="1700"/>
              </a:spcBef>
            </a:pPr>
            <a:r>
              <a:rPr lang="en-US" sz="2800" smtClean="0"/>
              <a:t>If the object referencing a DML trigger is renamed, the trigger must be modified to reflect the change in object name.</a:t>
            </a:r>
          </a:p>
          <a:p>
            <a:pPr algn="just" eaLnBrk="1" hangingPunct="1">
              <a:lnSpc>
                <a:spcPct val="90000"/>
              </a:lnSpc>
              <a:spcBef>
                <a:spcPts val="1700"/>
              </a:spcBef>
              <a:buFont typeface="Wingdings" pitchFamily="2" charset="2"/>
              <a:buNone/>
            </a:pPr>
            <a:endParaRPr lang="en-US" sz="2800" smtClean="0"/>
          </a:p>
          <a:p>
            <a:pPr algn="just" eaLnBrk="1" hangingPunct="1">
              <a:lnSpc>
                <a:spcPct val="90000"/>
              </a:lnSpc>
              <a:spcBef>
                <a:spcPts val="1700"/>
              </a:spcBef>
              <a:buFont typeface="Wingdings" pitchFamily="2" charset="2"/>
              <a:buNone/>
            </a:pPr>
            <a:endParaRPr lang="en-US" sz="2800" smtClean="0"/>
          </a:p>
          <a:p>
            <a:pPr algn="just" eaLnBrk="1" hangingPunct="1">
              <a:lnSpc>
                <a:spcPct val="90000"/>
              </a:lnSpc>
              <a:spcBef>
                <a:spcPts val="1700"/>
              </a:spcBef>
            </a:pPr>
            <a:endParaRPr lang="en-US" sz="2800" smtClean="0"/>
          </a:p>
          <a:p>
            <a:pPr algn="just" eaLnBrk="1" hangingPunct="1">
              <a:lnSpc>
                <a:spcPct val="90000"/>
              </a:lnSpc>
              <a:spcBef>
                <a:spcPts val="1700"/>
              </a:spcBef>
            </a:pPr>
            <a:endParaRPr lang="en-US" sz="2800" smtClean="0"/>
          </a:p>
          <a:p>
            <a:pPr algn="just" eaLnBrk="1" hangingPunct="1">
              <a:lnSpc>
                <a:spcPct val="90000"/>
              </a:lnSpc>
              <a:spcBef>
                <a:spcPts val="1700"/>
              </a:spcBef>
            </a:pPr>
            <a:endParaRPr lang="en-US" sz="2800" smtClean="0"/>
          </a:p>
          <a:p>
            <a:pPr algn="just" eaLnBrk="1" hangingPunct="1">
              <a:lnSpc>
                <a:spcPct val="90000"/>
              </a:lnSpc>
              <a:spcBef>
                <a:spcPts val="1700"/>
              </a:spcBef>
            </a:pPr>
            <a:endParaRPr lang="en-US" sz="2800" smtClean="0"/>
          </a:p>
          <a:p>
            <a:pPr algn="just" eaLnBrk="1" hangingPunct="1">
              <a:lnSpc>
                <a:spcPct val="90000"/>
              </a:lnSpc>
              <a:spcBef>
                <a:spcPts val="1700"/>
              </a:spcBef>
            </a:pPr>
            <a:endParaRPr lang="en-US" sz="360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fontScale="90000"/>
          </a:bodyPr>
          <a:lstStyle/>
          <a:p>
            <a:pPr eaLnBrk="1" hangingPunct="1"/>
            <a:r>
              <a:rPr lang="en-US" sz="4000" smtClean="0"/>
              <a:t>Modifying Definitions </a:t>
            </a:r>
            <a:br>
              <a:rPr lang="en-US" sz="4000" smtClean="0"/>
            </a:br>
            <a:r>
              <a:rPr lang="en-US" sz="4000" smtClean="0"/>
              <a:t>of DML Triggers – 2 </a:t>
            </a:r>
          </a:p>
        </p:txBody>
      </p:sp>
      <p:sp>
        <p:nvSpPr>
          <p:cNvPr id="41987" name="Rectangle 3"/>
          <p:cNvSpPr>
            <a:spLocks noGrp="1" noChangeArrowheads="1"/>
          </p:cNvSpPr>
          <p:nvPr>
            <p:ph idx="1"/>
          </p:nvPr>
        </p:nvSpPr>
        <p:spPr>
          <a:noFill/>
        </p:spPr>
        <p:txBody>
          <a:bodyPr>
            <a:normAutofit fontScale="70000" lnSpcReduction="20000"/>
          </a:bodyPr>
          <a:lstStyle/>
          <a:p>
            <a:pPr algn="just" eaLnBrk="1" hangingPunct="1">
              <a:lnSpc>
                <a:spcPct val="80000"/>
              </a:lnSpc>
              <a:spcBef>
                <a:spcPts val="1700"/>
              </a:spcBef>
            </a:pPr>
            <a:r>
              <a:rPr lang="en-US" sz="1800" dirty="0" smtClean="0"/>
              <a:t>Example:</a:t>
            </a:r>
          </a:p>
          <a:p>
            <a:pPr>
              <a:lnSpc>
                <a:spcPct val="90000"/>
              </a:lnSpc>
              <a:spcBef>
                <a:spcPts val="1700"/>
              </a:spcBef>
              <a:buNone/>
              <a:defRPr/>
            </a:pPr>
            <a:r>
              <a:rPr lang="en-US" sz="2400" dirty="0" smtClean="0">
                <a:solidFill>
                  <a:schemeClr val="accent3">
                    <a:lumMod val="75000"/>
                  </a:schemeClr>
                </a:solidFill>
                <a:latin typeface="Courier New" pitchFamily="49" charset="0"/>
                <a:cs typeface="Courier New" pitchFamily="49" charset="0"/>
              </a:rPr>
              <a:t>ALTER TRIGGER </a:t>
            </a:r>
            <a:r>
              <a:rPr lang="en-US" sz="2400" dirty="0" err="1" smtClean="0">
                <a:solidFill>
                  <a:schemeClr val="accent3">
                    <a:lumMod val="75000"/>
                  </a:schemeClr>
                </a:solidFill>
                <a:latin typeface="Courier New" pitchFamily="49" charset="0"/>
                <a:cs typeface="Courier New" pitchFamily="49" charset="0"/>
              </a:rPr>
              <a:t>CheckWithdrawal_Amount</a:t>
            </a:r>
            <a:r>
              <a:rPr lang="en-US" sz="2400" dirty="0" smtClean="0">
                <a:solidFill>
                  <a:schemeClr val="accent3">
                    <a:lumMod val="75000"/>
                  </a:schemeClr>
                </a:solidFill>
                <a:latin typeface="Courier New" pitchFamily="49" charset="0"/>
                <a:cs typeface="Courier New" pitchFamily="49" charset="0"/>
              </a:rPr>
              <a:t> ON </a:t>
            </a:r>
            <a:r>
              <a:rPr lang="en-US" sz="2400" dirty="0" err="1" smtClean="0">
                <a:solidFill>
                  <a:schemeClr val="accent3">
                    <a:lumMod val="75000"/>
                  </a:schemeClr>
                </a:solidFill>
                <a:latin typeface="Courier New" pitchFamily="49" charset="0"/>
                <a:cs typeface="Courier New" pitchFamily="49" charset="0"/>
              </a:rPr>
              <a:t>Account_Transactions</a:t>
            </a:r>
            <a:r>
              <a:rPr lang="en-US" sz="2400" dirty="0" smtClean="0">
                <a:solidFill>
                  <a:schemeClr val="accent3">
                    <a:lumMod val="75000"/>
                  </a:schemeClr>
                </a:solidFill>
                <a:latin typeface="Courier New" pitchFamily="49" charset="0"/>
                <a:cs typeface="Courier New" pitchFamily="49" charset="0"/>
              </a:rPr>
              <a:t> </a:t>
            </a:r>
          </a:p>
          <a:p>
            <a:pPr>
              <a:lnSpc>
                <a:spcPct val="90000"/>
              </a:lnSpc>
              <a:spcBef>
                <a:spcPts val="1700"/>
              </a:spcBef>
              <a:buNone/>
              <a:defRPr/>
            </a:pPr>
            <a:r>
              <a:rPr lang="en-US" sz="2400" dirty="0" smtClean="0">
                <a:solidFill>
                  <a:schemeClr val="accent3">
                    <a:lumMod val="75000"/>
                  </a:schemeClr>
                </a:solidFill>
                <a:latin typeface="Courier New" pitchFamily="49" charset="0"/>
                <a:cs typeface="Courier New" pitchFamily="49" charset="0"/>
              </a:rPr>
              <a:t>WITH ENCRYPTION</a:t>
            </a:r>
          </a:p>
          <a:p>
            <a:pPr>
              <a:lnSpc>
                <a:spcPct val="90000"/>
              </a:lnSpc>
              <a:spcBef>
                <a:spcPts val="1700"/>
              </a:spcBef>
              <a:buNone/>
              <a:defRPr/>
            </a:pPr>
            <a:r>
              <a:rPr lang="en-US" sz="2400" dirty="0" smtClean="0">
                <a:solidFill>
                  <a:schemeClr val="accent3">
                    <a:lumMod val="75000"/>
                  </a:schemeClr>
                </a:solidFill>
                <a:latin typeface="Courier New" pitchFamily="49" charset="0"/>
                <a:cs typeface="Courier New" pitchFamily="49" charset="0"/>
              </a:rPr>
              <a:t>FOR INSERT AS</a:t>
            </a:r>
          </a:p>
          <a:p>
            <a:pPr marL="438912" lvl="1" indent="-320040">
              <a:lnSpc>
                <a:spcPct val="90000"/>
              </a:lnSpc>
              <a:spcBef>
                <a:spcPts val="1700"/>
              </a:spcBef>
              <a:buClr>
                <a:schemeClr val="accent1"/>
              </a:buClr>
              <a:buSzPct val="80000"/>
              <a:buNone/>
              <a:defRPr/>
            </a:pPr>
            <a:r>
              <a:rPr lang="en-US" sz="2400" dirty="0" smtClean="0">
                <a:solidFill>
                  <a:schemeClr val="accent3">
                    <a:lumMod val="75000"/>
                  </a:schemeClr>
                </a:solidFill>
                <a:latin typeface="Courier New" pitchFamily="49" charset="0"/>
                <a:cs typeface="Courier New" pitchFamily="49" charset="0"/>
              </a:rPr>
              <a:t>IF (SELECT Withdrawal From inserted) &gt; 50000</a:t>
            </a:r>
          </a:p>
          <a:p>
            <a:pPr marL="438912" lvl="1" indent="-320040">
              <a:lnSpc>
                <a:spcPct val="90000"/>
              </a:lnSpc>
              <a:spcBef>
                <a:spcPts val="1700"/>
              </a:spcBef>
              <a:buClr>
                <a:schemeClr val="accent1"/>
              </a:buClr>
              <a:buSzPct val="80000"/>
              <a:buNone/>
              <a:defRPr/>
            </a:pPr>
            <a:r>
              <a:rPr lang="en-US" sz="2400" dirty="0" smtClean="0">
                <a:solidFill>
                  <a:schemeClr val="accent3">
                    <a:lumMod val="75000"/>
                  </a:schemeClr>
                </a:solidFill>
                <a:latin typeface="Courier New" pitchFamily="49" charset="0"/>
                <a:cs typeface="Courier New" pitchFamily="49" charset="0"/>
              </a:rPr>
              <a:t>BEGIN</a:t>
            </a:r>
          </a:p>
          <a:p>
            <a:pPr marL="438912" lvl="1" indent="-320040">
              <a:lnSpc>
                <a:spcPct val="90000"/>
              </a:lnSpc>
              <a:spcBef>
                <a:spcPts val="1700"/>
              </a:spcBef>
              <a:buClr>
                <a:schemeClr val="accent1"/>
              </a:buClr>
              <a:buSzPct val="80000"/>
              <a:buNone/>
              <a:defRPr/>
            </a:pPr>
            <a:r>
              <a:rPr lang="en-US" sz="2400" dirty="0" smtClean="0">
                <a:solidFill>
                  <a:schemeClr val="accent3">
                    <a:lumMod val="75000"/>
                  </a:schemeClr>
                </a:solidFill>
                <a:latin typeface="Courier New" pitchFamily="49" charset="0"/>
                <a:cs typeface="Courier New" pitchFamily="49" charset="0"/>
              </a:rPr>
              <a:t>PRINT ‘Withdrawal amount cannot exceed 50000’</a:t>
            </a:r>
          </a:p>
          <a:p>
            <a:pPr marL="438912" lvl="1" indent="-320040">
              <a:lnSpc>
                <a:spcPct val="90000"/>
              </a:lnSpc>
              <a:spcBef>
                <a:spcPts val="1700"/>
              </a:spcBef>
              <a:buClr>
                <a:schemeClr val="accent1"/>
              </a:buClr>
              <a:buSzPct val="80000"/>
              <a:buNone/>
              <a:defRPr/>
            </a:pPr>
            <a:r>
              <a:rPr lang="en-US" sz="2400" dirty="0" smtClean="0">
                <a:solidFill>
                  <a:schemeClr val="accent3">
                    <a:lumMod val="75000"/>
                  </a:schemeClr>
                </a:solidFill>
                <a:latin typeface="Courier New" pitchFamily="49" charset="0"/>
                <a:cs typeface="Courier New" pitchFamily="49" charset="0"/>
              </a:rPr>
              <a:t>ROLLBACK TRANSACTION</a:t>
            </a:r>
          </a:p>
          <a:p>
            <a:pPr marL="438912" lvl="1" indent="-320040">
              <a:lnSpc>
                <a:spcPct val="90000"/>
              </a:lnSpc>
              <a:spcBef>
                <a:spcPts val="1700"/>
              </a:spcBef>
              <a:buClr>
                <a:schemeClr val="accent1"/>
              </a:buClr>
              <a:buSzPct val="80000"/>
              <a:buNone/>
              <a:defRPr/>
            </a:pPr>
            <a:r>
              <a:rPr lang="en-US" sz="2400" dirty="0" smtClean="0">
                <a:solidFill>
                  <a:schemeClr val="accent3">
                    <a:lumMod val="75000"/>
                  </a:schemeClr>
                </a:solidFill>
                <a:latin typeface="Courier New" pitchFamily="49" charset="0"/>
                <a:cs typeface="Courier New" pitchFamily="49" charset="0"/>
              </a:rPr>
              <a:t>END</a:t>
            </a:r>
          </a:p>
          <a:p>
            <a:pPr algn="just" eaLnBrk="1" hangingPunct="1">
              <a:lnSpc>
                <a:spcPct val="80000"/>
              </a:lnSpc>
              <a:spcBef>
                <a:spcPts val="1700"/>
              </a:spcBef>
            </a:pPr>
            <a:r>
              <a:rPr lang="en-US" sz="1800" dirty="0" smtClean="0"/>
              <a:t>If you try to view the definition of the </a:t>
            </a:r>
            <a:r>
              <a:rPr lang="en-US" sz="1800" dirty="0" err="1" smtClean="0"/>
              <a:t>CheckWithdrawal_Amount</a:t>
            </a:r>
            <a:r>
              <a:rPr lang="en-US" sz="1800" dirty="0" smtClean="0"/>
              <a:t> trigger, the following error message is displayed:</a:t>
            </a:r>
          </a:p>
          <a:p>
            <a:pPr lvl="1" algn="just" eaLnBrk="1" hangingPunct="1">
              <a:lnSpc>
                <a:spcPct val="80000"/>
              </a:lnSpc>
              <a:spcBef>
                <a:spcPts val="1700"/>
              </a:spcBef>
              <a:buFont typeface="Wingdings" pitchFamily="2" charset="2"/>
              <a:buNone/>
            </a:pPr>
            <a:r>
              <a:rPr lang="en-US" sz="1800" dirty="0" smtClean="0"/>
              <a:t>The text for object ‘</a:t>
            </a:r>
            <a:r>
              <a:rPr lang="en-US" sz="1800" dirty="0" err="1" smtClean="0"/>
              <a:t>CheckWithdrawal_Amount</a:t>
            </a:r>
            <a:r>
              <a:rPr lang="en-US" sz="1800" dirty="0" smtClean="0"/>
              <a:t>’ is encrypted.</a:t>
            </a:r>
          </a:p>
          <a:p>
            <a:pPr algn="just" eaLnBrk="1" hangingPunct="1">
              <a:lnSpc>
                <a:spcPct val="80000"/>
              </a:lnSpc>
              <a:spcBef>
                <a:spcPts val="1700"/>
              </a:spcBef>
              <a:buFont typeface="Wingdings" pitchFamily="2" charset="2"/>
              <a:buNone/>
            </a:pPr>
            <a:endParaRPr lang="en-US" sz="1800" dirty="0" smtClean="0"/>
          </a:p>
          <a:p>
            <a:pPr algn="just" eaLnBrk="1" hangingPunct="1">
              <a:lnSpc>
                <a:spcPct val="80000"/>
              </a:lnSpc>
              <a:spcBef>
                <a:spcPts val="1700"/>
              </a:spcBef>
            </a:pPr>
            <a:endParaRPr lang="en-US" sz="1800" dirty="0" smtClean="0"/>
          </a:p>
          <a:p>
            <a:pPr algn="just" eaLnBrk="1" hangingPunct="1">
              <a:lnSpc>
                <a:spcPct val="80000"/>
              </a:lnSpc>
              <a:spcBef>
                <a:spcPts val="1700"/>
              </a:spcBef>
            </a:pPr>
            <a:endParaRPr lang="en-US" sz="1800" dirty="0" smtClean="0"/>
          </a:p>
          <a:p>
            <a:pPr algn="just" eaLnBrk="1" hangingPunct="1">
              <a:lnSpc>
                <a:spcPct val="80000"/>
              </a:lnSpc>
              <a:spcBef>
                <a:spcPts val="1700"/>
              </a:spcBef>
            </a:pPr>
            <a:endParaRPr lang="en-US" sz="18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normAutofit/>
          </a:bodyPr>
          <a:lstStyle/>
          <a:p>
            <a:pPr eaLnBrk="1" hangingPunct="1"/>
            <a:r>
              <a:rPr lang="en-US" dirty="0" smtClean="0"/>
              <a:t>Introduction to triggers</a:t>
            </a:r>
          </a:p>
        </p:txBody>
      </p:sp>
      <p:sp>
        <p:nvSpPr>
          <p:cNvPr id="8194" name="Rectangle 3"/>
          <p:cNvSpPr>
            <a:spLocks noGrp="1" noChangeArrowheads="1"/>
          </p:cNvSpPr>
          <p:nvPr>
            <p:ph type="body" idx="1"/>
          </p:nvPr>
        </p:nvSpPr>
        <p:spPr/>
        <p:txBody>
          <a:bodyPr/>
          <a:lstStyle/>
          <a:p>
            <a:pPr eaLnBrk="1" hangingPunct="1">
              <a:buFont typeface="Wingdings" pitchFamily="2" charset="2"/>
              <a:buNone/>
            </a:pPr>
            <a:r>
              <a:rPr lang="en-US" sz="2800" b="1" smtClean="0"/>
              <a:t>Objectives</a:t>
            </a:r>
          </a:p>
          <a:p>
            <a:pPr eaLnBrk="1" hangingPunct="1"/>
            <a:endParaRPr lang="en-US" sz="2800" smtClean="0"/>
          </a:p>
        </p:txBody>
      </p:sp>
      <p:pic>
        <p:nvPicPr>
          <p:cNvPr id="8196" name="Picture 4"/>
          <p:cNvPicPr>
            <a:picLocks noChangeAspect="1" noChangeArrowheads="1"/>
          </p:cNvPicPr>
          <p:nvPr/>
        </p:nvPicPr>
        <p:blipFill>
          <a:blip r:embed="rId3"/>
          <a:srcRect/>
          <a:stretch>
            <a:fillRect/>
          </a:stretch>
        </p:blipFill>
        <p:spPr bwMode="auto">
          <a:xfrm>
            <a:off x="381000" y="3200400"/>
            <a:ext cx="3609975" cy="2762250"/>
          </a:xfrm>
          <a:prstGeom prst="rect">
            <a:avLst/>
          </a:prstGeom>
          <a:noFill/>
          <a:ln w="9525">
            <a:noFill/>
            <a:miter lim="800000"/>
            <a:headEnd/>
            <a:tailEnd/>
          </a:ln>
        </p:spPr>
      </p:pic>
      <p:pic>
        <p:nvPicPr>
          <p:cNvPr id="7169" name="Picture 1"/>
          <p:cNvPicPr>
            <a:picLocks noChangeAspect="1" noChangeArrowheads="1"/>
          </p:cNvPicPr>
          <p:nvPr/>
        </p:nvPicPr>
        <p:blipFill>
          <a:blip r:embed="rId4"/>
          <a:srcRect/>
          <a:stretch>
            <a:fillRect/>
          </a:stretch>
        </p:blipFill>
        <p:spPr bwMode="auto">
          <a:xfrm>
            <a:off x="4495800" y="3048000"/>
            <a:ext cx="4410075" cy="3133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Dropping DML Triggers </a:t>
            </a:r>
          </a:p>
        </p:txBody>
      </p:sp>
      <p:sp>
        <p:nvSpPr>
          <p:cNvPr id="43011" name="Rectangle 3"/>
          <p:cNvSpPr>
            <a:spLocks noGrp="1" noChangeArrowheads="1"/>
          </p:cNvSpPr>
          <p:nvPr>
            <p:ph idx="1"/>
          </p:nvPr>
        </p:nvSpPr>
        <p:spPr>
          <a:noFill/>
        </p:spPr>
        <p:txBody>
          <a:bodyPr/>
          <a:lstStyle/>
          <a:p>
            <a:pPr algn="just" eaLnBrk="1" hangingPunct="1">
              <a:spcBef>
                <a:spcPts val="1700"/>
              </a:spcBef>
            </a:pPr>
            <a:r>
              <a:rPr lang="en-US" sz="2400" smtClean="0"/>
              <a:t>Multiple triggers can be dropped using a single drop trigger statement.</a:t>
            </a:r>
            <a:endParaRPr lang="en-US" sz="2800" smtClean="0"/>
          </a:p>
          <a:p>
            <a:pPr algn="just" eaLnBrk="1" hangingPunct="1">
              <a:spcBef>
                <a:spcPts val="1700"/>
              </a:spcBef>
            </a:pPr>
            <a:r>
              <a:rPr lang="en-US" sz="2400" smtClean="0"/>
              <a:t>When a table is dropped, all the triggers defined on that table are also dropped.</a:t>
            </a:r>
          </a:p>
          <a:p>
            <a:pPr algn="just" eaLnBrk="1" hangingPunct="1">
              <a:spcBef>
                <a:spcPts val="1700"/>
              </a:spcBef>
            </a:pPr>
            <a:r>
              <a:rPr lang="en-US" sz="2400" smtClean="0"/>
              <a:t>Syntax: DROP TRIGGER &lt;DML_trigger_name&gt; [,…n]</a:t>
            </a:r>
          </a:p>
          <a:p>
            <a:pPr algn="just" eaLnBrk="1" hangingPunct="1">
              <a:spcBef>
                <a:spcPts val="1700"/>
              </a:spcBef>
            </a:pPr>
            <a:r>
              <a:rPr lang="en-US" sz="2400" smtClean="0"/>
              <a:t>Example: DROP TRIGGER CheckWithdrawal_Amount </a:t>
            </a:r>
          </a:p>
          <a:p>
            <a:pPr algn="just" eaLnBrk="1" hangingPunct="1">
              <a:spcBef>
                <a:spcPts val="1700"/>
              </a:spcBef>
            </a:pPr>
            <a:r>
              <a:rPr lang="en-US" sz="2400" smtClean="0"/>
              <a:t>When the DML trigger is deleted from the table, the information about the trigger is also removed from the catalog view.</a:t>
            </a:r>
            <a:endParaRPr lang="en-US" sz="2800" smtClean="0"/>
          </a:p>
          <a:p>
            <a:pPr algn="just" eaLnBrk="1" hangingPunct="1">
              <a:spcBef>
                <a:spcPts val="1700"/>
              </a:spcBef>
              <a:buFont typeface="Wingdings" pitchFamily="2" charset="2"/>
              <a:buNone/>
            </a:pPr>
            <a:endParaRPr lang="en-US" sz="2400" smtClean="0"/>
          </a:p>
          <a:p>
            <a:pPr algn="just" eaLnBrk="1" hangingPunct="1">
              <a:spcBef>
                <a:spcPts val="1700"/>
              </a:spcBef>
            </a:pPr>
            <a:endParaRPr lang="en-US" sz="2400" smtClean="0"/>
          </a:p>
          <a:p>
            <a:pPr algn="just" eaLnBrk="1" hangingPunct="1">
              <a:spcBef>
                <a:spcPts val="1700"/>
              </a:spcBef>
            </a:pPr>
            <a:endParaRPr lang="en-US" sz="2400" smtClean="0"/>
          </a:p>
          <a:p>
            <a:pPr algn="just" eaLnBrk="1" hangingPunct="1">
              <a:spcBef>
                <a:spcPts val="1700"/>
              </a:spcBef>
            </a:pPr>
            <a:endParaRPr lang="en-US" sz="240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z="4000" smtClean="0"/>
              <a:t>DDL Triggers – 1   </a:t>
            </a:r>
          </a:p>
        </p:txBody>
      </p:sp>
      <p:sp>
        <p:nvSpPr>
          <p:cNvPr id="44035" name="Rectangle 3"/>
          <p:cNvSpPr>
            <a:spLocks noGrp="1" noChangeArrowheads="1"/>
          </p:cNvSpPr>
          <p:nvPr>
            <p:ph idx="1"/>
          </p:nvPr>
        </p:nvSpPr>
        <p:spPr>
          <a:noFill/>
        </p:spPr>
        <p:txBody>
          <a:bodyPr/>
          <a:lstStyle/>
          <a:p>
            <a:pPr algn="just" eaLnBrk="1" hangingPunct="1">
              <a:lnSpc>
                <a:spcPct val="80000"/>
              </a:lnSpc>
              <a:spcBef>
                <a:spcPts val="1700"/>
              </a:spcBef>
            </a:pPr>
            <a:r>
              <a:rPr lang="en-US" sz="2400" smtClean="0"/>
              <a:t>A Data Definition Language (DDL) trigger is a new type of trigger introduced in SQL Server 2005. DDL triggers execute stored procedures when DDL events such as CREATE, ALTER and DROP statements occur in the database or the server. DDL triggers can operate only on completion of the DDL events.</a:t>
            </a:r>
          </a:p>
          <a:p>
            <a:pPr algn="just" eaLnBrk="1" hangingPunct="1">
              <a:lnSpc>
                <a:spcPct val="80000"/>
              </a:lnSpc>
              <a:spcBef>
                <a:spcPts val="1700"/>
              </a:spcBef>
            </a:pPr>
            <a:r>
              <a:rPr lang="en-US" sz="2400" smtClean="0"/>
              <a:t>DDL triggers can be used to prevent modifications in the database schema. Schema is collection of objects such as tables, views, etc in a database. DDL triggers can invoke an event or display a message based on the modifications attempted on the schema.</a:t>
            </a:r>
          </a:p>
          <a:p>
            <a:pPr algn="just" eaLnBrk="1" hangingPunct="1">
              <a:lnSpc>
                <a:spcPct val="80000"/>
              </a:lnSpc>
              <a:spcBef>
                <a:spcPts val="1700"/>
              </a:spcBef>
            </a:pPr>
            <a:r>
              <a:rPr lang="en-US" sz="2400" smtClean="0"/>
              <a:t>DDL triggers are defined either at the database level or at the server level.</a:t>
            </a:r>
          </a:p>
          <a:p>
            <a:pPr algn="just" eaLnBrk="1" hangingPunct="1">
              <a:lnSpc>
                <a:spcPct val="80000"/>
              </a:lnSpc>
              <a:spcBef>
                <a:spcPts val="1700"/>
              </a:spcBef>
              <a:buFont typeface="Wingdings" pitchFamily="2" charset="2"/>
              <a:buNone/>
            </a:pPr>
            <a:endParaRPr lang="en-US" sz="2400" smtClean="0"/>
          </a:p>
          <a:p>
            <a:pPr algn="just" eaLnBrk="1" hangingPunct="1">
              <a:lnSpc>
                <a:spcPct val="80000"/>
              </a:lnSpc>
              <a:spcBef>
                <a:spcPts val="1700"/>
              </a:spcBef>
              <a:buFont typeface="Wingdings" pitchFamily="2" charset="2"/>
              <a:buNone/>
            </a:pPr>
            <a:endParaRPr lang="en-US" sz="2400" smtClean="0"/>
          </a:p>
          <a:p>
            <a:pPr algn="just" eaLnBrk="1" hangingPunct="1">
              <a:lnSpc>
                <a:spcPct val="80000"/>
              </a:lnSpc>
              <a:spcBef>
                <a:spcPts val="1700"/>
              </a:spcBef>
            </a:pPr>
            <a:endParaRPr lang="en-US" sz="2400" smtClean="0"/>
          </a:p>
          <a:p>
            <a:pPr algn="just" eaLnBrk="1" hangingPunct="1">
              <a:lnSpc>
                <a:spcPct val="80000"/>
              </a:lnSpc>
              <a:spcBef>
                <a:spcPts val="1700"/>
              </a:spcBef>
            </a:pPr>
            <a:endParaRPr lang="en-US" sz="2400" smtClean="0"/>
          </a:p>
          <a:p>
            <a:pPr algn="just" eaLnBrk="1" hangingPunct="1">
              <a:lnSpc>
                <a:spcPct val="80000"/>
              </a:lnSpc>
              <a:spcBef>
                <a:spcPts val="1700"/>
              </a:spcBef>
            </a:pPr>
            <a:endParaRPr lang="en-US" sz="2400" smtClean="0"/>
          </a:p>
          <a:p>
            <a:pPr algn="just" eaLnBrk="1" hangingPunct="1">
              <a:lnSpc>
                <a:spcPct val="80000"/>
              </a:lnSpc>
              <a:spcBef>
                <a:spcPts val="1700"/>
              </a:spcBef>
            </a:pPr>
            <a:endParaRPr lang="en-US" sz="2400" smtClean="0"/>
          </a:p>
          <a:p>
            <a:pPr algn="just" eaLnBrk="1" hangingPunct="1">
              <a:lnSpc>
                <a:spcPct val="80000"/>
              </a:lnSpc>
              <a:spcBef>
                <a:spcPts val="1700"/>
              </a:spcBef>
            </a:pPr>
            <a:endParaRPr 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DDL Triggers – 2</a:t>
            </a:r>
          </a:p>
        </p:txBody>
      </p:sp>
      <p:sp>
        <p:nvSpPr>
          <p:cNvPr id="45059" name="Rectangle 3"/>
          <p:cNvSpPr>
            <a:spLocks noGrp="1" noChangeArrowheads="1"/>
          </p:cNvSpPr>
          <p:nvPr>
            <p:ph idx="1"/>
          </p:nvPr>
        </p:nvSpPr>
        <p:spPr>
          <a:noFill/>
        </p:spPr>
        <p:txBody>
          <a:bodyPr/>
          <a:lstStyle/>
          <a:p>
            <a:pPr algn="just" eaLnBrk="1" hangingPunct="1">
              <a:spcBef>
                <a:spcPts val="1700"/>
              </a:spcBef>
            </a:pPr>
            <a:r>
              <a:rPr lang="en-US" sz="2400" dirty="0" smtClean="0"/>
              <a:t>Syntax:</a:t>
            </a:r>
          </a:p>
          <a:p>
            <a:pPr>
              <a:lnSpc>
                <a:spcPct val="70000"/>
              </a:lnSpc>
              <a:spcBef>
                <a:spcPts val="1700"/>
              </a:spcBef>
              <a:buNone/>
              <a:defRPr/>
            </a:pPr>
            <a:r>
              <a:rPr lang="en-US" sz="1700" dirty="0" smtClean="0">
                <a:solidFill>
                  <a:schemeClr val="accent3">
                    <a:lumMod val="75000"/>
                  </a:schemeClr>
                </a:solidFill>
                <a:latin typeface="Courier New" pitchFamily="49" charset="0"/>
                <a:cs typeface="Courier New" pitchFamily="49" charset="0"/>
              </a:rPr>
              <a:t>CREATE TRIGGER &lt;</a:t>
            </a:r>
            <a:r>
              <a:rPr lang="en-US" sz="1700" dirty="0" err="1" smtClean="0">
                <a:solidFill>
                  <a:schemeClr val="accent3">
                    <a:lumMod val="75000"/>
                  </a:schemeClr>
                </a:solidFill>
                <a:latin typeface="Courier New" pitchFamily="49" charset="0"/>
                <a:cs typeface="Courier New" pitchFamily="49" charset="0"/>
              </a:rPr>
              <a:t>trigger_name</a:t>
            </a:r>
            <a:r>
              <a:rPr lang="en-US" sz="1700" dirty="0" smtClean="0">
                <a:solidFill>
                  <a:schemeClr val="accent3">
                    <a:lumMod val="75000"/>
                  </a:schemeClr>
                </a:solidFill>
                <a:latin typeface="Courier New" pitchFamily="49" charset="0"/>
                <a:cs typeface="Courier New" pitchFamily="49" charset="0"/>
              </a:rPr>
              <a:t>&gt;</a:t>
            </a:r>
          </a:p>
          <a:p>
            <a:pPr>
              <a:lnSpc>
                <a:spcPct val="70000"/>
              </a:lnSpc>
              <a:spcBef>
                <a:spcPts val="1700"/>
              </a:spcBef>
              <a:buNone/>
              <a:defRPr/>
            </a:pPr>
            <a:r>
              <a:rPr lang="en-US" sz="1700" dirty="0" smtClean="0">
                <a:solidFill>
                  <a:schemeClr val="accent3">
                    <a:lumMod val="75000"/>
                  </a:schemeClr>
                </a:solidFill>
                <a:latin typeface="Courier New" pitchFamily="49" charset="0"/>
                <a:cs typeface="Courier New" pitchFamily="49" charset="0"/>
              </a:rPr>
              <a:t>ON { ALL SERVER | DATABASE }</a:t>
            </a:r>
          </a:p>
          <a:p>
            <a:pPr>
              <a:lnSpc>
                <a:spcPct val="70000"/>
              </a:lnSpc>
              <a:spcBef>
                <a:spcPts val="1700"/>
              </a:spcBef>
              <a:buNone/>
              <a:defRPr/>
            </a:pPr>
            <a:r>
              <a:rPr lang="en-US" sz="1700" dirty="0" smtClean="0">
                <a:solidFill>
                  <a:schemeClr val="accent3">
                    <a:lumMod val="75000"/>
                  </a:schemeClr>
                </a:solidFill>
                <a:latin typeface="Courier New" pitchFamily="49" charset="0"/>
                <a:cs typeface="Courier New" pitchFamily="49" charset="0"/>
              </a:rPr>
              <a:t>[WITH ENCRYPTION]</a:t>
            </a:r>
          </a:p>
          <a:p>
            <a:pPr>
              <a:lnSpc>
                <a:spcPct val="70000"/>
              </a:lnSpc>
              <a:spcBef>
                <a:spcPts val="1700"/>
              </a:spcBef>
              <a:buNone/>
              <a:defRPr/>
            </a:pPr>
            <a:r>
              <a:rPr lang="en-US" sz="1700" dirty="0" smtClean="0">
                <a:solidFill>
                  <a:schemeClr val="accent3">
                    <a:lumMod val="75000"/>
                  </a:schemeClr>
                </a:solidFill>
                <a:latin typeface="Courier New" pitchFamily="49" charset="0"/>
                <a:cs typeface="Courier New" pitchFamily="49" charset="0"/>
              </a:rPr>
              <a:t>{ FOR | AFTER } { &lt;</a:t>
            </a:r>
            <a:r>
              <a:rPr lang="en-US" sz="1700" dirty="0" err="1" smtClean="0">
                <a:solidFill>
                  <a:schemeClr val="accent3">
                    <a:lumMod val="75000"/>
                  </a:schemeClr>
                </a:solidFill>
                <a:latin typeface="Courier New" pitchFamily="49" charset="0"/>
                <a:cs typeface="Courier New" pitchFamily="49" charset="0"/>
              </a:rPr>
              <a:t>event_type</a:t>
            </a:r>
            <a:r>
              <a:rPr lang="en-US" sz="1700" dirty="0" smtClean="0">
                <a:solidFill>
                  <a:schemeClr val="accent3">
                    <a:lumMod val="75000"/>
                  </a:schemeClr>
                </a:solidFill>
                <a:latin typeface="Courier New" pitchFamily="49" charset="0"/>
                <a:cs typeface="Courier New" pitchFamily="49" charset="0"/>
              </a:rPr>
              <a:t>&gt; }</a:t>
            </a:r>
          </a:p>
          <a:p>
            <a:pPr>
              <a:lnSpc>
                <a:spcPct val="70000"/>
              </a:lnSpc>
              <a:spcBef>
                <a:spcPts val="1700"/>
              </a:spcBef>
              <a:buNone/>
              <a:defRPr/>
            </a:pPr>
            <a:r>
              <a:rPr lang="en-US" sz="1700" dirty="0" smtClean="0">
                <a:solidFill>
                  <a:schemeClr val="accent3">
                    <a:lumMod val="75000"/>
                  </a:schemeClr>
                </a:solidFill>
                <a:latin typeface="Courier New" pitchFamily="49" charset="0"/>
                <a:cs typeface="Courier New" pitchFamily="49" charset="0"/>
              </a:rPr>
              <a:t>AS &lt;</a:t>
            </a:r>
            <a:r>
              <a:rPr lang="en-US" sz="1700" dirty="0" err="1" smtClean="0">
                <a:solidFill>
                  <a:schemeClr val="accent3">
                    <a:lumMod val="75000"/>
                  </a:schemeClr>
                </a:solidFill>
                <a:latin typeface="Courier New" pitchFamily="49" charset="0"/>
                <a:cs typeface="Courier New" pitchFamily="49" charset="0"/>
              </a:rPr>
              <a:t>sql_statements</a:t>
            </a:r>
            <a:r>
              <a:rPr lang="en-US" sz="1700" dirty="0" smtClean="0">
                <a:solidFill>
                  <a:schemeClr val="accent3">
                    <a:lumMod val="75000"/>
                  </a:schemeClr>
                </a:solidFill>
                <a:latin typeface="Courier New" pitchFamily="49" charset="0"/>
                <a:cs typeface="Courier New" pitchFamily="49" charset="0"/>
              </a:rPr>
              <a:t>&gt;</a:t>
            </a:r>
          </a:p>
          <a:p>
            <a:pPr algn="just" eaLnBrk="1" hangingPunct="1">
              <a:spcBef>
                <a:spcPts val="1700"/>
              </a:spcBef>
            </a:pPr>
            <a:endParaRPr lang="en-US" sz="2400" dirty="0" smtClean="0"/>
          </a:p>
          <a:p>
            <a:pPr algn="just" eaLnBrk="1" hangingPunct="1">
              <a:spcBef>
                <a:spcPts val="1700"/>
              </a:spcBef>
            </a:pPr>
            <a:endParaRPr lang="en-US" sz="2400" dirty="0" smtClean="0"/>
          </a:p>
          <a:p>
            <a:pPr algn="just" eaLnBrk="1" hangingPunct="1">
              <a:spcBef>
                <a:spcPts val="1700"/>
              </a:spcBef>
            </a:pPr>
            <a:endParaRPr lang="en-US" sz="24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Scope of DDL Triggers</a:t>
            </a:r>
          </a:p>
        </p:txBody>
      </p:sp>
      <p:sp>
        <p:nvSpPr>
          <p:cNvPr id="46083" name="Rectangle 3"/>
          <p:cNvSpPr>
            <a:spLocks noGrp="1" noChangeArrowheads="1"/>
          </p:cNvSpPr>
          <p:nvPr>
            <p:ph idx="1"/>
          </p:nvPr>
        </p:nvSpPr>
        <p:spPr>
          <a:noFill/>
        </p:spPr>
        <p:txBody>
          <a:bodyPr/>
          <a:lstStyle/>
          <a:p>
            <a:pPr algn="just" eaLnBrk="1" hangingPunct="1">
              <a:spcBef>
                <a:spcPts val="1700"/>
              </a:spcBef>
            </a:pPr>
            <a:r>
              <a:rPr lang="en-US" sz="2400" smtClean="0"/>
              <a:t>DDL triggers are invoked by SQL statements executed either in the current database or on the current server.</a:t>
            </a:r>
          </a:p>
          <a:p>
            <a:pPr algn="just" eaLnBrk="1" hangingPunct="1">
              <a:spcBef>
                <a:spcPts val="1700"/>
              </a:spcBef>
            </a:pPr>
            <a:r>
              <a:rPr lang="en-US" sz="2400" smtClean="0"/>
              <a:t>Database-Scoped DDL Triggers:</a:t>
            </a:r>
          </a:p>
          <a:p>
            <a:pPr lvl="1" algn="just" eaLnBrk="1" hangingPunct="1">
              <a:spcBef>
                <a:spcPts val="1700"/>
              </a:spcBef>
            </a:pPr>
            <a:r>
              <a:rPr lang="en-US" sz="2000" smtClean="0"/>
              <a:t>Are invoked by the events that modify the database schema. (Except DDL triggers related to temporary tables)</a:t>
            </a:r>
          </a:p>
          <a:p>
            <a:pPr algn="just" eaLnBrk="1" hangingPunct="1">
              <a:spcBef>
                <a:spcPts val="1700"/>
              </a:spcBef>
            </a:pPr>
            <a:r>
              <a:rPr lang="en-US" sz="2400" smtClean="0"/>
              <a:t>Server-Scoped DDL Triggers:</a:t>
            </a:r>
          </a:p>
          <a:p>
            <a:pPr lvl="1" algn="just" eaLnBrk="1" hangingPunct="1">
              <a:spcBef>
                <a:spcPts val="1700"/>
              </a:spcBef>
            </a:pPr>
            <a:r>
              <a:rPr lang="en-US" sz="2000" smtClean="0"/>
              <a:t>Are invoked by DDL events at the server level. These triggers are stored in the </a:t>
            </a:r>
            <a:r>
              <a:rPr lang="en-US" sz="2000" i="1" smtClean="0"/>
              <a:t>master</a:t>
            </a:r>
            <a:r>
              <a:rPr lang="en-US" sz="2000" smtClean="0"/>
              <a:t> database.</a:t>
            </a:r>
          </a:p>
          <a:p>
            <a:pPr algn="just" eaLnBrk="1" hangingPunct="1">
              <a:spcBef>
                <a:spcPts val="1700"/>
              </a:spcBef>
            </a:pPr>
            <a:endParaRPr lang="en-US" sz="2400" smtClean="0"/>
          </a:p>
          <a:p>
            <a:pPr algn="just" eaLnBrk="1" hangingPunct="1">
              <a:spcBef>
                <a:spcPts val="1700"/>
              </a:spcBef>
            </a:pPr>
            <a:endParaRPr lang="en-US" sz="2400" smtClean="0"/>
          </a:p>
          <a:p>
            <a:pPr algn="just" eaLnBrk="1" hangingPunct="1">
              <a:spcBef>
                <a:spcPts val="1700"/>
              </a:spcBef>
            </a:pPr>
            <a:endParaRPr lang="en-US" sz="240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fontScale="90000"/>
          </a:bodyPr>
          <a:lstStyle/>
          <a:p>
            <a:pPr eaLnBrk="1" hangingPunct="1"/>
            <a:r>
              <a:rPr lang="en-US" sz="4000" smtClean="0"/>
              <a:t>Defining DDL Triggers </a:t>
            </a:r>
            <a:br>
              <a:rPr lang="en-US" sz="4000" smtClean="0"/>
            </a:br>
            <a:r>
              <a:rPr lang="en-US" sz="4000" smtClean="0"/>
              <a:t>for “CREATE” Events – 1 </a:t>
            </a:r>
          </a:p>
        </p:txBody>
      </p:sp>
      <p:sp>
        <p:nvSpPr>
          <p:cNvPr id="47107" name="Rectangle 3"/>
          <p:cNvSpPr>
            <a:spLocks noGrp="1" noChangeArrowheads="1"/>
          </p:cNvSpPr>
          <p:nvPr>
            <p:ph idx="1"/>
          </p:nvPr>
        </p:nvSpPr>
        <p:spPr>
          <a:noFill/>
        </p:spPr>
        <p:txBody>
          <a:bodyPr/>
          <a:lstStyle/>
          <a:p>
            <a:pPr algn="just" eaLnBrk="1" hangingPunct="1">
              <a:spcBef>
                <a:spcPts val="1700"/>
              </a:spcBef>
            </a:pPr>
            <a:r>
              <a:rPr lang="en-US" sz="2400" smtClean="0"/>
              <a:t>DDL triggers defined for create events at the database-level or server-level are invoked by CREATE statements.</a:t>
            </a:r>
          </a:p>
          <a:p>
            <a:pPr algn="just" eaLnBrk="1" hangingPunct="1">
              <a:spcBef>
                <a:spcPts val="1700"/>
              </a:spcBef>
            </a:pPr>
            <a:r>
              <a:rPr lang="en-US" sz="2400" smtClean="0"/>
              <a:t>While creating a DDL trigger, you must specify the name of a create event in the CREATE TRIGGER statement. These create events can be CREATE_TABLE, CREATE_INDEX, etc.</a:t>
            </a:r>
          </a:p>
          <a:p>
            <a:pPr algn="just" eaLnBrk="1" hangingPunct="1">
              <a:spcBef>
                <a:spcPts val="1700"/>
              </a:spcBef>
            </a:pPr>
            <a:r>
              <a:rPr lang="en-US" sz="2400" smtClean="0"/>
              <a:t>The DDL trigger is invoked only after the event execution is complete.</a:t>
            </a:r>
          </a:p>
          <a:p>
            <a:pPr algn="just" eaLnBrk="1" hangingPunct="1">
              <a:spcBef>
                <a:spcPts val="1700"/>
              </a:spcBef>
            </a:pPr>
            <a:endParaRPr lang="en-US" sz="2400" smtClean="0"/>
          </a:p>
          <a:p>
            <a:pPr algn="just" eaLnBrk="1" hangingPunct="1">
              <a:spcBef>
                <a:spcPts val="1700"/>
              </a:spcBef>
            </a:pPr>
            <a:endParaRPr lang="en-US" sz="240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fontScale="90000"/>
          </a:bodyPr>
          <a:lstStyle/>
          <a:p>
            <a:pPr eaLnBrk="1" hangingPunct="1"/>
            <a:r>
              <a:rPr lang="en-US" sz="4000" smtClean="0"/>
              <a:t>Defining DDL Triggers </a:t>
            </a:r>
            <a:br>
              <a:rPr lang="en-US" sz="4000" smtClean="0"/>
            </a:br>
            <a:r>
              <a:rPr lang="en-US" sz="4000" smtClean="0"/>
              <a:t>for “CREATE” Events – 2 </a:t>
            </a:r>
          </a:p>
        </p:txBody>
      </p:sp>
      <p:sp>
        <p:nvSpPr>
          <p:cNvPr id="48131" name="Rectangle 3"/>
          <p:cNvSpPr>
            <a:spLocks noGrp="1" noChangeArrowheads="1"/>
          </p:cNvSpPr>
          <p:nvPr>
            <p:ph idx="1"/>
          </p:nvPr>
        </p:nvSpPr>
        <p:spPr>
          <a:noFill/>
        </p:spPr>
        <p:txBody>
          <a:bodyPr>
            <a:normAutofit/>
          </a:bodyPr>
          <a:lstStyle/>
          <a:p>
            <a:pPr algn="just" eaLnBrk="1" hangingPunct="1">
              <a:lnSpc>
                <a:spcPct val="80000"/>
              </a:lnSpc>
              <a:spcBef>
                <a:spcPts val="1700"/>
              </a:spcBef>
            </a:pPr>
            <a:r>
              <a:rPr lang="en-US" sz="1800" dirty="0" smtClean="0"/>
              <a:t>Example:</a:t>
            </a:r>
          </a:p>
          <a:p>
            <a:pPr>
              <a:lnSpc>
                <a:spcPct val="70000"/>
              </a:lnSpc>
              <a:spcBef>
                <a:spcPts val="1700"/>
              </a:spcBef>
              <a:buNone/>
              <a:defRPr/>
            </a:pPr>
            <a:r>
              <a:rPr lang="en-US" sz="1700" dirty="0" smtClean="0">
                <a:solidFill>
                  <a:schemeClr val="accent3">
                    <a:lumMod val="75000"/>
                  </a:schemeClr>
                </a:solidFill>
                <a:latin typeface="Courier New" pitchFamily="49" charset="0"/>
                <a:cs typeface="Courier New" pitchFamily="49" charset="0"/>
              </a:rPr>
              <a:t>CREATE TRIGGER </a:t>
            </a:r>
            <a:r>
              <a:rPr lang="en-US" sz="1700" dirty="0" err="1" smtClean="0">
                <a:solidFill>
                  <a:schemeClr val="accent3">
                    <a:lumMod val="75000"/>
                  </a:schemeClr>
                </a:solidFill>
                <a:latin typeface="Courier New" pitchFamily="49" charset="0"/>
                <a:cs typeface="Courier New" pitchFamily="49" charset="0"/>
              </a:rPr>
              <a:t>Create_Permission</a:t>
            </a:r>
            <a:endParaRPr lang="en-US" sz="1700" dirty="0" smtClean="0">
              <a:solidFill>
                <a:schemeClr val="accent3">
                  <a:lumMod val="75000"/>
                </a:schemeClr>
              </a:solidFill>
              <a:latin typeface="Courier New" pitchFamily="49" charset="0"/>
              <a:cs typeface="Courier New" pitchFamily="49" charset="0"/>
            </a:endParaRPr>
          </a:p>
          <a:p>
            <a:pPr>
              <a:lnSpc>
                <a:spcPct val="70000"/>
              </a:lnSpc>
              <a:spcBef>
                <a:spcPts val="1700"/>
              </a:spcBef>
              <a:buNone/>
              <a:defRPr/>
            </a:pPr>
            <a:r>
              <a:rPr lang="en-US" sz="1700" dirty="0" smtClean="0">
                <a:solidFill>
                  <a:schemeClr val="accent3">
                    <a:lumMod val="75000"/>
                  </a:schemeClr>
                </a:solidFill>
                <a:latin typeface="Courier New" pitchFamily="49" charset="0"/>
                <a:cs typeface="Courier New" pitchFamily="49" charset="0"/>
              </a:rPr>
              <a:t>ON DATABASE</a:t>
            </a:r>
          </a:p>
          <a:p>
            <a:pPr>
              <a:lnSpc>
                <a:spcPct val="70000"/>
              </a:lnSpc>
              <a:spcBef>
                <a:spcPts val="1700"/>
              </a:spcBef>
              <a:buNone/>
              <a:defRPr/>
            </a:pPr>
            <a:r>
              <a:rPr lang="en-US" sz="1700" dirty="0" smtClean="0">
                <a:solidFill>
                  <a:schemeClr val="accent3">
                    <a:lumMod val="75000"/>
                  </a:schemeClr>
                </a:solidFill>
                <a:latin typeface="Courier New" pitchFamily="49" charset="0"/>
                <a:cs typeface="Courier New" pitchFamily="49" charset="0"/>
              </a:rPr>
              <a:t>FOR CREATE_TABLE</a:t>
            </a:r>
          </a:p>
          <a:p>
            <a:pPr>
              <a:lnSpc>
                <a:spcPct val="70000"/>
              </a:lnSpc>
              <a:spcBef>
                <a:spcPts val="1700"/>
              </a:spcBef>
              <a:buNone/>
              <a:defRPr/>
            </a:pPr>
            <a:r>
              <a:rPr lang="en-US" sz="1700" dirty="0" smtClean="0">
                <a:solidFill>
                  <a:schemeClr val="accent3">
                    <a:lumMod val="75000"/>
                  </a:schemeClr>
                </a:solidFill>
                <a:latin typeface="Courier New" pitchFamily="49" charset="0"/>
                <a:cs typeface="Courier New" pitchFamily="49" charset="0"/>
              </a:rPr>
              <a:t>AS</a:t>
            </a:r>
          </a:p>
          <a:p>
            <a:pPr>
              <a:lnSpc>
                <a:spcPct val="70000"/>
              </a:lnSpc>
              <a:spcBef>
                <a:spcPts val="1700"/>
              </a:spcBef>
              <a:buNone/>
              <a:defRPr/>
            </a:pPr>
            <a:r>
              <a:rPr lang="en-US" sz="1700" dirty="0" smtClean="0">
                <a:solidFill>
                  <a:schemeClr val="accent3">
                    <a:lumMod val="75000"/>
                  </a:schemeClr>
                </a:solidFill>
                <a:latin typeface="Courier New" pitchFamily="49" charset="0"/>
                <a:cs typeface="Courier New" pitchFamily="49" charset="0"/>
              </a:rPr>
              <a:t>BEGIN</a:t>
            </a:r>
          </a:p>
          <a:p>
            <a:pPr>
              <a:lnSpc>
                <a:spcPct val="70000"/>
              </a:lnSpc>
              <a:spcBef>
                <a:spcPts val="1700"/>
              </a:spcBef>
              <a:buNone/>
              <a:defRPr/>
            </a:pPr>
            <a:r>
              <a:rPr lang="en-US" sz="1700" dirty="0" smtClean="0">
                <a:solidFill>
                  <a:schemeClr val="accent3">
                    <a:lumMod val="75000"/>
                  </a:schemeClr>
                </a:solidFill>
                <a:latin typeface="Courier New" pitchFamily="49" charset="0"/>
                <a:cs typeface="Courier New" pitchFamily="49" charset="0"/>
              </a:rPr>
              <a:t>PRINT ‘You do not have the permission to create tables’</a:t>
            </a:r>
          </a:p>
          <a:p>
            <a:pPr>
              <a:lnSpc>
                <a:spcPct val="70000"/>
              </a:lnSpc>
              <a:spcBef>
                <a:spcPts val="1700"/>
              </a:spcBef>
              <a:buNone/>
              <a:defRPr/>
            </a:pPr>
            <a:r>
              <a:rPr lang="en-US" sz="1700" dirty="0" smtClean="0">
                <a:solidFill>
                  <a:schemeClr val="accent3">
                    <a:lumMod val="75000"/>
                  </a:schemeClr>
                </a:solidFill>
                <a:latin typeface="Courier New" pitchFamily="49" charset="0"/>
                <a:cs typeface="Courier New" pitchFamily="49" charset="0"/>
              </a:rPr>
              <a:t>ROLLBACK</a:t>
            </a:r>
          </a:p>
          <a:p>
            <a:pPr>
              <a:lnSpc>
                <a:spcPct val="70000"/>
              </a:lnSpc>
              <a:spcBef>
                <a:spcPts val="1700"/>
              </a:spcBef>
              <a:buNone/>
              <a:defRPr/>
            </a:pPr>
            <a:r>
              <a:rPr lang="en-US" sz="1700" dirty="0" smtClean="0">
                <a:solidFill>
                  <a:schemeClr val="accent3">
                    <a:lumMod val="75000"/>
                  </a:schemeClr>
                </a:solidFill>
                <a:latin typeface="Courier New" pitchFamily="49" charset="0"/>
                <a:cs typeface="Courier New" pitchFamily="49" charset="0"/>
              </a:rPr>
              <a:t>END</a:t>
            </a:r>
          </a:p>
          <a:p>
            <a:pPr algn="just" eaLnBrk="1" hangingPunct="1">
              <a:lnSpc>
                <a:spcPct val="80000"/>
              </a:lnSpc>
              <a:spcBef>
                <a:spcPts val="1700"/>
              </a:spcBef>
            </a:pPr>
            <a:r>
              <a:rPr lang="en-US" sz="1800" dirty="0" smtClean="0"/>
              <a:t>Multiple DDL events can be specified in the CREATE TRIGGER statement to fire the trigger.</a:t>
            </a:r>
          </a:p>
          <a:p>
            <a:pPr algn="just" eaLnBrk="1" hangingPunct="1">
              <a:lnSpc>
                <a:spcPct val="80000"/>
              </a:lnSpc>
              <a:spcBef>
                <a:spcPts val="1700"/>
              </a:spcBef>
            </a:pPr>
            <a:endParaRPr lang="en-US" sz="1800"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fontScale="90000"/>
          </a:bodyPr>
          <a:lstStyle/>
          <a:p>
            <a:pPr eaLnBrk="1" hangingPunct="1"/>
            <a:r>
              <a:rPr lang="en-US" sz="4000" smtClean="0"/>
              <a:t>Defining DDL Triggers </a:t>
            </a:r>
            <a:br>
              <a:rPr lang="en-US" sz="4000" smtClean="0"/>
            </a:br>
            <a:r>
              <a:rPr lang="en-US" sz="4000" smtClean="0"/>
              <a:t>for “ALTER” Events – 1 </a:t>
            </a:r>
          </a:p>
        </p:txBody>
      </p:sp>
      <p:sp>
        <p:nvSpPr>
          <p:cNvPr id="49155" name="Rectangle 3"/>
          <p:cNvSpPr>
            <a:spLocks noGrp="1" noChangeArrowheads="1"/>
          </p:cNvSpPr>
          <p:nvPr>
            <p:ph idx="1"/>
          </p:nvPr>
        </p:nvSpPr>
        <p:spPr>
          <a:noFill/>
        </p:spPr>
        <p:txBody>
          <a:bodyPr/>
          <a:lstStyle/>
          <a:p>
            <a:pPr algn="just" eaLnBrk="1" hangingPunct="1">
              <a:spcBef>
                <a:spcPts val="1700"/>
              </a:spcBef>
            </a:pPr>
            <a:r>
              <a:rPr lang="en-US" sz="2400" smtClean="0"/>
              <a:t>DDL triggers defined for create events at the database-level or server-level are invoked by ALTER statements.</a:t>
            </a:r>
          </a:p>
          <a:p>
            <a:pPr algn="just" eaLnBrk="1" hangingPunct="1">
              <a:spcBef>
                <a:spcPts val="1700"/>
              </a:spcBef>
            </a:pPr>
            <a:r>
              <a:rPr lang="en-US" sz="2400" smtClean="0"/>
              <a:t>While creating a DDL trigger, you must specify the name of an alter event in the CREATE TRIGGER statement. These alter events can include ALTER_TABLE, ALTER_INDEX, etc.</a:t>
            </a:r>
          </a:p>
          <a:p>
            <a:pPr algn="just" eaLnBrk="1" hangingPunct="1">
              <a:spcBef>
                <a:spcPts val="1700"/>
              </a:spcBef>
            </a:pPr>
            <a:r>
              <a:rPr lang="en-US" sz="2400" smtClean="0"/>
              <a:t>The DDL trigger is invoked only after the modification operations are complete.</a:t>
            </a:r>
          </a:p>
          <a:p>
            <a:pPr algn="just" eaLnBrk="1" hangingPunct="1">
              <a:spcBef>
                <a:spcPts val="1700"/>
              </a:spcBef>
            </a:pPr>
            <a:endParaRPr lang="en-US" sz="2400" smtClean="0"/>
          </a:p>
          <a:p>
            <a:pPr algn="just" eaLnBrk="1" hangingPunct="1">
              <a:spcBef>
                <a:spcPts val="1700"/>
              </a:spcBef>
            </a:pPr>
            <a:endParaRPr lang="en-US" sz="240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pPr eaLnBrk="1" hangingPunct="1"/>
            <a:r>
              <a:rPr lang="en-US" sz="4000" smtClean="0"/>
              <a:t>Defining DDL Triggers </a:t>
            </a:r>
            <a:br>
              <a:rPr lang="en-US" sz="4000" smtClean="0"/>
            </a:br>
            <a:r>
              <a:rPr lang="en-US" sz="4000" smtClean="0"/>
              <a:t>for “ALTER” Events – 2 </a:t>
            </a:r>
          </a:p>
        </p:txBody>
      </p:sp>
      <p:sp>
        <p:nvSpPr>
          <p:cNvPr id="50179" name="Rectangle 3"/>
          <p:cNvSpPr>
            <a:spLocks noGrp="1" noChangeArrowheads="1"/>
          </p:cNvSpPr>
          <p:nvPr>
            <p:ph idx="1"/>
          </p:nvPr>
        </p:nvSpPr>
        <p:spPr>
          <a:noFill/>
        </p:spPr>
        <p:txBody>
          <a:bodyPr/>
          <a:lstStyle/>
          <a:p>
            <a:pPr algn="just" eaLnBrk="1" hangingPunct="1">
              <a:lnSpc>
                <a:spcPct val="80000"/>
              </a:lnSpc>
              <a:spcBef>
                <a:spcPts val="1700"/>
              </a:spcBef>
            </a:pPr>
            <a:r>
              <a:rPr lang="en-US" sz="2000" dirty="0" smtClean="0"/>
              <a:t>Example:</a:t>
            </a:r>
          </a:p>
          <a:p>
            <a:pPr>
              <a:lnSpc>
                <a:spcPct val="70000"/>
              </a:lnSpc>
              <a:spcBef>
                <a:spcPts val="1700"/>
              </a:spcBef>
              <a:buNone/>
              <a:defRPr/>
            </a:pPr>
            <a:r>
              <a:rPr lang="en-US" sz="1700" dirty="0" smtClean="0">
                <a:solidFill>
                  <a:schemeClr val="accent3">
                    <a:lumMod val="75000"/>
                  </a:schemeClr>
                </a:solidFill>
                <a:latin typeface="Courier New" pitchFamily="49" charset="0"/>
                <a:cs typeface="Courier New" pitchFamily="49" charset="0"/>
              </a:rPr>
              <a:t>CREATE TRIGGER </a:t>
            </a:r>
            <a:r>
              <a:rPr lang="en-US" sz="1700" dirty="0" err="1" smtClean="0">
                <a:solidFill>
                  <a:schemeClr val="accent3">
                    <a:lumMod val="75000"/>
                  </a:schemeClr>
                </a:solidFill>
                <a:latin typeface="Courier New" pitchFamily="49" charset="0"/>
                <a:cs typeface="Courier New" pitchFamily="49" charset="0"/>
              </a:rPr>
              <a:t>Alter_Permission</a:t>
            </a:r>
            <a:endParaRPr lang="en-US" sz="1700" dirty="0" smtClean="0">
              <a:solidFill>
                <a:schemeClr val="accent3">
                  <a:lumMod val="75000"/>
                </a:schemeClr>
              </a:solidFill>
              <a:latin typeface="Courier New" pitchFamily="49" charset="0"/>
              <a:cs typeface="Courier New" pitchFamily="49" charset="0"/>
            </a:endParaRPr>
          </a:p>
          <a:p>
            <a:pPr>
              <a:lnSpc>
                <a:spcPct val="70000"/>
              </a:lnSpc>
              <a:spcBef>
                <a:spcPts val="1700"/>
              </a:spcBef>
              <a:buNone/>
              <a:defRPr/>
            </a:pPr>
            <a:r>
              <a:rPr lang="en-US" sz="1700" dirty="0" smtClean="0">
                <a:solidFill>
                  <a:schemeClr val="accent3">
                    <a:lumMod val="75000"/>
                  </a:schemeClr>
                </a:solidFill>
                <a:latin typeface="Courier New" pitchFamily="49" charset="0"/>
                <a:cs typeface="Courier New" pitchFamily="49" charset="0"/>
              </a:rPr>
              <a:t>ON DATABASE</a:t>
            </a:r>
          </a:p>
          <a:p>
            <a:pPr>
              <a:lnSpc>
                <a:spcPct val="70000"/>
              </a:lnSpc>
              <a:spcBef>
                <a:spcPts val="1700"/>
              </a:spcBef>
              <a:buNone/>
              <a:defRPr/>
            </a:pPr>
            <a:r>
              <a:rPr lang="en-US" sz="1700" dirty="0" smtClean="0">
                <a:solidFill>
                  <a:schemeClr val="accent3">
                    <a:lumMod val="75000"/>
                  </a:schemeClr>
                </a:solidFill>
                <a:latin typeface="Courier New" pitchFamily="49" charset="0"/>
                <a:cs typeface="Courier New" pitchFamily="49" charset="0"/>
              </a:rPr>
              <a:t>FOR ALTER_TABLE</a:t>
            </a:r>
          </a:p>
          <a:p>
            <a:pPr>
              <a:lnSpc>
                <a:spcPct val="70000"/>
              </a:lnSpc>
              <a:spcBef>
                <a:spcPts val="1700"/>
              </a:spcBef>
              <a:buNone/>
              <a:defRPr/>
            </a:pPr>
            <a:r>
              <a:rPr lang="en-US" sz="1700" dirty="0" smtClean="0">
                <a:solidFill>
                  <a:schemeClr val="accent3">
                    <a:lumMod val="75000"/>
                  </a:schemeClr>
                </a:solidFill>
                <a:latin typeface="Courier New" pitchFamily="49" charset="0"/>
                <a:cs typeface="Courier New" pitchFamily="49" charset="0"/>
              </a:rPr>
              <a:t>AS</a:t>
            </a:r>
          </a:p>
          <a:p>
            <a:pPr>
              <a:lnSpc>
                <a:spcPct val="70000"/>
              </a:lnSpc>
              <a:spcBef>
                <a:spcPts val="1700"/>
              </a:spcBef>
              <a:buNone/>
              <a:defRPr/>
            </a:pPr>
            <a:r>
              <a:rPr lang="en-US" sz="1700" dirty="0" smtClean="0">
                <a:solidFill>
                  <a:schemeClr val="accent3">
                    <a:lumMod val="75000"/>
                  </a:schemeClr>
                </a:solidFill>
                <a:latin typeface="Courier New" pitchFamily="49" charset="0"/>
                <a:cs typeface="Courier New" pitchFamily="49" charset="0"/>
              </a:rPr>
              <a:t>BEGIN</a:t>
            </a:r>
          </a:p>
          <a:p>
            <a:pPr>
              <a:lnSpc>
                <a:spcPct val="70000"/>
              </a:lnSpc>
              <a:spcBef>
                <a:spcPts val="1700"/>
              </a:spcBef>
              <a:buNone/>
              <a:defRPr/>
            </a:pPr>
            <a:r>
              <a:rPr lang="en-US" sz="1700" dirty="0" smtClean="0">
                <a:solidFill>
                  <a:schemeClr val="accent3">
                    <a:lumMod val="75000"/>
                  </a:schemeClr>
                </a:solidFill>
                <a:latin typeface="Courier New" pitchFamily="49" charset="0"/>
                <a:cs typeface="Courier New" pitchFamily="49" charset="0"/>
              </a:rPr>
              <a:t>PRINT ‘You do not have the permission to alter tables’</a:t>
            </a:r>
          </a:p>
          <a:p>
            <a:pPr>
              <a:lnSpc>
                <a:spcPct val="70000"/>
              </a:lnSpc>
              <a:spcBef>
                <a:spcPts val="1700"/>
              </a:spcBef>
              <a:buNone/>
              <a:defRPr/>
            </a:pPr>
            <a:r>
              <a:rPr lang="en-US" sz="1700" dirty="0" smtClean="0">
                <a:solidFill>
                  <a:schemeClr val="accent3">
                    <a:lumMod val="75000"/>
                  </a:schemeClr>
                </a:solidFill>
                <a:latin typeface="Courier New" pitchFamily="49" charset="0"/>
                <a:cs typeface="Courier New" pitchFamily="49" charset="0"/>
              </a:rPr>
              <a:t>ROLLBACK</a:t>
            </a:r>
          </a:p>
          <a:p>
            <a:pPr>
              <a:lnSpc>
                <a:spcPct val="70000"/>
              </a:lnSpc>
              <a:spcBef>
                <a:spcPts val="1700"/>
              </a:spcBef>
              <a:buNone/>
              <a:defRPr/>
            </a:pPr>
            <a:r>
              <a:rPr lang="en-US" sz="1700" dirty="0" smtClean="0">
                <a:solidFill>
                  <a:schemeClr val="accent3">
                    <a:lumMod val="75000"/>
                  </a:schemeClr>
                </a:solidFill>
                <a:latin typeface="Courier New" pitchFamily="49" charset="0"/>
                <a:cs typeface="Courier New" pitchFamily="49" charset="0"/>
              </a:rPr>
              <a:t>END</a:t>
            </a:r>
          </a:p>
          <a:p>
            <a:pPr algn="just" eaLnBrk="1" hangingPunct="1">
              <a:lnSpc>
                <a:spcPct val="80000"/>
              </a:lnSpc>
              <a:spcBef>
                <a:spcPts val="1700"/>
              </a:spcBef>
            </a:pPr>
            <a:endParaRPr lang="en-US" sz="2000" dirty="0" smtClean="0"/>
          </a:p>
          <a:p>
            <a:pPr algn="just" eaLnBrk="1" hangingPunct="1">
              <a:lnSpc>
                <a:spcPct val="80000"/>
              </a:lnSpc>
              <a:spcBef>
                <a:spcPts val="1700"/>
              </a:spcBef>
            </a:pPr>
            <a:endParaRPr lang="en-US" sz="2000"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fontScale="90000"/>
          </a:bodyPr>
          <a:lstStyle/>
          <a:p>
            <a:pPr eaLnBrk="1" hangingPunct="1"/>
            <a:r>
              <a:rPr lang="en-US" smtClean="0"/>
              <a:t>Defining DDL Triggers </a:t>
            </a:r>
            <a:br>
              <a:rPr lang="en-US" smtClean="0"/>
            </a:br>
            <a:r>
              <a:rPr lang="en-US" smtClean="0"/>
              <a:t>for “DROP” Events </a:t>
            </a:r>
          </a:p>
        </p:txBody>
      </p:sp>
      <p:sp>
        <p:nvSpPr>
          <p:cNvPr id="51203" name="Rectangle 3"/>
          <p:cNvSpPr>
            <a:spLocks noGrp="1" noChangeArrowheads="1"/>
          </p:cNvSpPr>
          <p:nvPr>
            <p:ph idx="1"/>
          </p:nvPr>
        </p:nvSpPr>
        <p:spPr>
          <a:noFill/>
        </p:spPr>
        <p:txBody>
          <a:bodyPr/>
          <a:lstStyle/>
          <a:p>
            <a:pPr algn="just" eaLnBrk="1" hangingPunct="1">
              <a:lnSpc>
                <a:spcPct val="80000"/>
              </a:lnSpc>
              <a:spcBef>
                <a:spcPts val="1700"/>
              </a:spcBef>
            </a:pPr>
            <a:r>
              <a:rPr lang="en-US" sz="2000" dirty="0" smtClean="0"/>
              <a:t>Example:</a:t>
            </a:r>
          </a:p>
          <a:p>
            <a:pPr>
              <a:lnSpc>
                <a:spcPct val="70000"/>
              </a:lnSpc>
              <a:spcBef>
                <a:spcPts val="1700"/>
              </a:spcBef>
              <a:buNone/>
              <a:defRPr/>
            </a:pPr>
            <a:r>
              <a:rPr lang="en-US" sz="1700" dirty="0" smtClean="0">
                <a:solidFill>
                  <a:schemeClr val="accent3">
                    <a:lumMod val="75000"/>
                  </a:schemeClr>
                </a:solidFill>
                <a:latin typeface="Courier New" pitchFamily="49" charset="0"/>
                <a:cs typeface="Courier New" pitchFamily="49" charset="0"/>
              </a:rPr>
              <a:t>CREATE TRIGGER </a:t>
            </a:r>
            <a:r>
              <a:rPr lang="en-US" sz="1700" dirty="0" err="1" smtClean="0">
                <a:solidFill>
                  <a:schemeClr val="accent3">
                    <a:lumMod val="75000"/>
                  </a:schemeClr>
                </a:solidFill>
                <a:latin typeface="Courier New" pitchFamily="49" charset="0"/>
                <a:cs typeface="Courier New" pitchFamily="49" charset="0"/>
              </a:rPr>
              <a:t>Drop_Permission</a:t>
            </a:r>
            <a:endParaRPr lang="en-US" sz="1700" dirty="0" smtClean="0">
              <a:solidFill>
                <a:schemeClr val="accent3">
                  <a:lumMod val="75000"/>
                </a:schemeClr>
              </a:solidFill>
              <a:latin typeface="Courier New" pitchFamily="49" charset="0"/>
              <a:cs typeface="Courier New" pitchFamily="49" charset="0"/>
            </a:endParaRPr>
          </a:p>
          <a:p>
            <a:pPr>
              <a:lnSpc>
                <a:spcPct val="70000"/>
              </a:lnSpc>
              <a:spcBef>
                <a:spcPts val="1700"/>
              </a:spcBef>
              <a:buNone/>
              <a:defRPr/>
            </a:pPr>
            <a:r>
              <a:rPr lang="en-US" sz="1700" dirty="0" smtClean="0">
                <a:solidFill>
                  <a:schemeClr val="accent3">
                    <a:lumMod val="75000"/>
                  </a:schemeClr>
                </a:solidFill>
                <a:latin typeface="Courier New" pitchFamily="49" charset="0"/>
                <a:cs typeface="Courier New" pitchFamily="49" charset="0"/>
              </a:rPr>
              <a:t>ON DATABASE</a:t>
            </a:r>
          </a:p>
          <a:p>
            <a:pPr>
              <a:lnSpc>
                <a:spcPct val="70000"/>
              </a:lnSpc>
              <a:spcBef>
                <a:spcPts val="1700"/>
              </a:spcBef>
              <a:buNone/>
              <a:defRPr/>
            </a:pPr>
            <a:r>
              <a:rPr lang="en-US" sz="1700" dirty="0" smtClean="0">
                <a:solidFill>
                  <a:schemeClr val="accent3">
                    <a:lumMod val="75000"/>
                  </a:schemeClr>
                </a:solidFill>
                <a:latin typeface="Courier New" pitchFamily="49" charset="0"/>
                <a:cs typeface="Courier New" pitchFamily="49" charset="0"/>
              </a:rPr>
              <a:t>FOR DROP_TABLE</a:t>
            </a:r>
          </a:p>
          <a:p>
            <a:pPr>
              <a:lnSpc>
                <a:spcPct val="70000"/>
              </a:lnSpc>
              <a:spcBef>
                <a:spcPts val="1700"/>
              </a:spcBef>
              <a:buNone/>
              <a:defRPr/>
            </a:pPr>
            <a:r>
              <a:rPr lang="en-US" sz="1700" dirty="0" smtClean="0">
                <a:solidFill>
                  <a:schemeClr val="accent3">
                    <a:lumMod val="75000"/>
                  </a:schemeClr>
                </a:solidFill>
                <a:latin typeface="Courier New" pitchFamily="49" charset="0"/>
                <a:cs typeface="Courier New" pitchFamily="49" charset="0"/>
              </a:rPr>
              <a:t>AS</a:t>
            </a:r>
          </a:p>
          <a:p>
            <a:pPr>
              <a:lnSpc>
                <a:spcPct val="70000"/>
              </a:lnSpc>
              <a:spcBef>
                <a:spcPts val="1700"/>
              </a:spcBef>
              <a:buNone/>
              <a:defRPr/>
            </a:pPr>
            <a:r>
              <a:rPr lang="en-US" sz="1700" dirty="0" smtClean="0">
                <a:solidFill>
                  <a:schemeClr val="accent3">
                    <a:lumMod val="75000"/>
                  </a:schemeClr>
                </a:solidFill>
                <a:latin typeface="Courier New" pitchFamily="49" charset="0"/>
                <a:cs typeface="Courier New" pitchFamily="49" charset="0"/>
              </a:rPr>
              <a:t>BEGIN</a:t>
            </a:r>
          </a:p>
          <a:p>
            <a:pPr>
              <a:lnSpc>
                <a:spcPct val="70000"/>
              </a:lnSpc>
              <a:spcBef>
                <a:spcPts val="1700"/>
              </a:spcBef>
              <a:buNone/>
              <a:defRPr/>
            </a:pPr>
            <a:r>
              <a:rPr lang="en-US" sz="1700" dirty="0" smtClean="0">
                <a:solidFill>
                  <a:schemeClr val="accent3">
                    <a:lumMod val="75000"/>
                  </a:schemeClr>
                </a:solidFill>
                <a:latin typeface="Courier New" pitchFamily="49" charset="0"/>
                <a:cs typeface="Courier New" pitchFamily="49" charset="0"/>
              </a:rPr>
              <a:t>PRINT ‘You do not have the permission to drop tables’</a:t>
            </a:r>
          </a:p>
          <a:p>
            <a:pPr>
              <a:lnSpc>
                <a:spcPct val="70000"/>
              </a:lnSpc>
              <a:spcBef>
                <a:spcPts val="1700"/>
              </a:spcBef>
              <a:buNone/>
              <a:defRPr/>
            </a:pPr>
            <a:r>
              <a:rPr lang="en-US" sz="1700" dirty="0" smtClean="0">
                <a:solidFill>
                  <a:schemeClr val="accent3">
                    <a:lumMod val="75000"/>
                  </a:schemeClr>
                </a:solidFill>
                <a:latin typeface="Courier New" pitchFamily="49" charset="0"/>
                <a:cs typeface="Courier New" pitchFamily="49" charset="0"/>
              </a:rPr>
              <a:t>ROLLBACK</a:t>
            </a:r>
          </a:p>
          <a:p>
            <a:pPr>
              <a:lnSpc>
                <a:spcPct val="70000"/>
              </a:lnSpc>
              <a:spcBef>
                <a:spcPts val="1700"/>
              </a:spcBef>
              <a:buNone/>
              <a:defRPr/>
            </a:pPr>
            <a:r>
              <a:rPr lang="en-US" sz="1700" dirty="0" smtClean="0">
                <a:solidFill>
                  <a:schemeClr val="accent3">
                    <a:lumMod val="75000"/>
                  </a:schemeClr>
                </a:solidFill>
                <a:latin typeface="Courier New" pitchFamily="49" charset="0"/>
                <a:cs typeface="Courier New" pitchFamily="49" charset="0"/>
              </a:rPr>
              <a:t>END</a:t>
            </a:r>
          </a:p>
          <a:p>
            <a:pPr algn="just" eaLnBrk="1" hangingPunct="1">
              <a:lnSpc>
                <a:spcPct val="80000"/>
              </a:lnSpc>
              <a:spcBef>
                <a:spcPts val="1700"/>
              </a:spcBef>
            </a:pPr>
            <a:endParaRPr lang="en-US" sz="2000" dirty="0" smtClean="0"/>
          </a:p>
          <a:p>
            <a:pPr algn="just" eaLnBrk="1" hangingPunct="1">
              <a:lnSpc>
                <a:spcPct val="80000"/>
              </a:lnSpc>
              <a:spcBef>
                <a:spcPts val="1700"/>
              </a:spcBef>
            </a:pPr>
            <a:endParaRPr lang="en-US" sz="2000"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fontScale="90000"/>
          </a:bodyPr>
          <a:lstStyle/>
          <a:p>
            <a:pPr eaLnBrk="1" hangingPunct="1"/>
            <a:r>
              <a:rPr lang="en-US" sz="4000" smtClean="0"/>
              <a:t>Viewing Metadata </a:t>
            </a:r>
            <a:br>
              <a:rPr lang="en-US" sz="4000" smtClean="0"/>
            </a:br>
            <a:r>
              <a:rPr lang="en-US" sz="4000" smtClean="0"/>
              <a:t>of DDL Triggers  </a:t>
            </a:r>
          </a:p>
        </p:txBody>
      </p:sp>
      <p:sp>
        <p:nvSpPr>
          <p:cNvPr id="52227" name="Rectangle 3"/>
          <p:cNvSpPr>
            <a:spLocks noGrp="1" noChangeArrowheads="1"/>
          </p:cNvSpPr>
          <p:nvPr>
            <p:ph idx="1"/>
          </p:nvPr>
        </p:nvSpPr>
        <p:spPr>
          <a:noFill/>
        </p:spPr>
        <p:txBody>
          <a:bodyPr/>
          <a:lstStyle/>
          <a:p>
            <a:pPr algn="just" eaLnBrk="1" hangingPunct="1">
              <a:lnSpc>
                <a:spcPct val="90000"/>
              </a:lnSpc>
              <a:spcBef>
                <a:spcPts val="1700"/>
              </a:spcBef>
            </a:pPr>
            <a:r>
              <a:rPr lang="en-US" sz="2400" dirty="0" smtClean="0"/>
              <a:t>The properties of all objects created in SQL Server 2005 are referred to as metadata. This metadata is stored in system tables.</a:t>
            </a:r>
          </a:p>
          <a:p>
            <a:pPr algn="just" eaLnBrk="1" hangingPunct="1">
              <a:lnSpc>
                <a:spcPct val="90000"/>
              </a:lnSpc>
              <a:spcBef>
                <a:spcPts val="1700"/>
              </a:spcBef>
            </a:pPr>
            <a:r>
              <a:rPr lang="en-US" sz="2400" dirty="0" smtClean="0"/>
              <a:t>The metadata information of DDL triggers defined at the database level can be viewed using the </a:t>
            </a:r>
            <a:r>
              <a:rPr lang="en-US" sz="2400" i="1" dirty="0" err="1" smtClean="0"/>
              <a:t>sys.triggers</a:t>
            </a:r>
            <a:r>
              <a:rPr lang="en-US" sz="2400" dirty="0" smtClean="0"/>
              <a:t> view, at the server level -&gt; </a:t>
            </a:r>
            <a:r>
              <a:rPr lang="en-US" sz="2400" i="1" dirty="0" err="1" smtClean="0"/>
              <a:t>sys.server_triggers</a:t>
            </a:r>
            <a:r>
              <a:rPr lang="en-US" sz="2400" dirty="0" smtClean="0"/>
              <a:t> view.</a:t>
            </a:r>
          </a:p>
          <a:p>
            <a:pPr algn="just" eaLnBrk="1" hangingPunct="1">
              <a:lnSpc>
                <a:spcPct val="90000"/>
              </a:lnSpc>
              <a:spcBef>
                <a:spcPts val="1700"/>
              </a:spcBef>
            </a:pPr>
            <a:r>
              <a:rPr lang="en-US" sz="2400" dirty="0" smtClean="0"/>
              <a:t>Example:</a:t>
            </a:r>
          </a:p>
          <a:p>
            <a:pPr marL="438912" lvl="1" indent="-320040">
              <a:lnSpc>
                <a:spcPct val="70000"/>
              </a:lnSpc>
              <a:spcBef>
                <a:spcPts val="1700"/>
              </a:spcBef>
              <a:buClr>
                <a:schemeClr val="accent1"/>
              </a:buClr>
              <a:buSzPct val="80000"/>
              <a:buNone/>
              <a:defRPr/>
            </a:pPr>
            <a:r>
              <a:rPr lang="en-US" sz="1700" dirty="0" smtClean="0">
                <a:solidFill>
                  <a:schemeClr val="accent3">
                    <a:lumMod val="75000"/>
                  </a:schemeClr>
                </a:solidFill>
                <a:latin typeface="Courier New" pitchFamily="49" charset="0"/>
                <a:cs typeface="Courier New" pitchFamily="49" charset="0"/>
              </a:rPr>
              <a:t>SELECT * FROM </a:t>
            </a:r>
            <a:r>
              <a:rPr lang="en-US" sz="1700" dirty="0" err="1" smtClean="0">
                <a:solidFill>
                  <a:schemeClr val="accent3">
                    <a:lumMod val="75000"/>
                  </a:schemeClr>
                </a:solidFill>
                <a:latin typeface="Courier New" pitchFamily="49" charset="0"/>
                <a:cs typeface="Courier New" pitchFamily="49" charset="0"/>
              </a:rPr>
              <a:t>sys.triggers</a:t>
            </a:r>
            <a:r>
              <a:rPr lang="en-US" sz="1700" dirty="0" smtClean="0">
                <a:solidFill>
                  <a:schemeClr val="accent3">
                    <a:lumMod val="75000"/>
                  </a:schemeClr>
                </a:solidFill>
                <a:latin typeface="Courier New" pitchFamily="49" charset="0"/>
                <a:cs typeface="Courier New" pitchFamily="49" charset="0"/>
              </a:rPr>
              <a:t> WHERE name=‘</a:t>
            </a:r>
            <a:r>
              <a:rPr lang="en-US" sz="1700" dirty="0" err="1" smtClean="0">
                <a:solidFill>
                  <a:schemeClr val="accent3">
                    <a:lumMod val="75000"/>
                  </a:schemeClr>
                </a:solidFill>
                <a:latin typeface="Courier New" pitchFamily="49" charset="0"/>
                <a:cs typeface="Courier New" pitchFamily="49" charset="0"/>
              </a:rPr>
              <a:t>Create_Permission</a:t>
            </a:r>
            <a:r>
              <a:rPr lang="en-US" sz="1700" dirty="0" smtClean="0">
                <a:solidFill>
                  <a:schemeClr val="accent3">
                    <a:lumMod val="75000"/>
                  </a:schemeClr>
                </a:solidFill>
                <a:latin typeface="Courier New" pitchFamily="49" charset="0"/>
                <a:cs typeface="Courier New" pitchFamily="49" charset="0"/>
              </a:rPr>
              <a:t>’</a:t>
            </a:r>
          </a:p>
          <a:p>
            <a:pPr algn="just" eaLnBrk="1" hangingPunct="1">
              <a:lnSpc>
                <a:spcPct val="90000"/>
              </a:lnSpc>
              <a:spcBef>
                <a:spcPts val="1700"/>
              </a:spcBef>
              <a:buFont typeface="Wingdings" pitchFamily="2" charset="2"/>
              <a:buNone/>
            </a:pPr>
            <a:endParaRPr lang="en-US" sz="2400" dirty="0" smtClean="0"/>
          </a:p>
          <a:p>
            <a:pPr algn="just" eaLnBrk="1" hangingPunct="1">
              <a:lnSpc>
                <a:spcPct val="90000"/>
              </a:lnSpc>
              <a:spcBef>
                <a:spcPts val="1700"/>
              </a:spcBef>
              <a:buFont typeface="Wingdings" pitchFamily="2" charset="2"/>
              <a:buNone/>
            </a:pPr>
            <a:endParaRPr lang="en-US" sz="2400" dirty="0" smtClean="0"/>
          </a:p>
          <a:p>
            <a:pPr algn="just" eaLnBrk="1" hangingPunct="1">
              <a:lnSpc>
                <a:spcPct val="90000"/>
              </a:lnSpc>
              <a:spcBef>
                <a:spcPts val="1700"/>
              </a:spcBef>
            </a:pPr>
            <a:endParaRPr lang="en-US" sz="2400" dirty="0" smtClean="0"/>
          </a:p>
          <a:p>
            <a:pPr algn="just" eaLnBrk="1" hangingPunct="1">
              <a:lnSpc>
                <a:spcPct val="90000"/>
              </a:lnSpc>
              <a:spcBef>
                <a:spcPts val="1700"/>
              </a:spcBef>
            </a:pPr>
            <a:endParaRPr lang="en-US" sz="2400" dirty="0" smtClean="0"/>
          </a:p>
          <a:p>
            <a:pPr algn="just" eaLnBrk="1" hangingPunct="1">
              <a:lnSpc>
                <a:spcPct val="90000"/>
              </a:lnSpc>
              <a:spcBef>
                <a:spcPts val="1700"/>
              </a:spcBef>
            </a:pPr>
            <a:endParaRPr lang="en-US" sz="2400" dirty="0" smtClean="0"/>
          </a:p>
          <a:p>
            <a:pPr algn="just" eaLnBrk="1" hangingPunct="1">
              <a:lnSpc>
                <a:spcPct val="90000"/>
              </a:lnSpc>
              <a:spcBef>
                <a:spcPts val="1700"/>
              </a:spcBef>
            </a:pPr>
            <a:endParaRPr lang="en-US" sz="2400" dirty="0" smtClean="0"/>
          </a:p>
          <a:p>
            <a:pPr algn="just" eaLnBrk="1" hangingPunct="1">
              <a:lnSpc>
                <a:spcPct val="90000"/>
              </a:lnSpc>
              <a:spcBef>
                <a:spcPts val="1700"/>
              </a:spcBef>
            </a:pPr>
            <a:endParaRPr lang="en-US" sz="32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Triggers</a:t>
            </a:r>
          </a:p>
        </p:txBody>
      </p:sp>
      <p:sp>
        <p:nvSpPr>
          <p:cNvPr id="9219" name="Rectangle 3"/>
          <p:cNvSpPr>
            <a:spLocks noGrp="1" noChangeArrowheads="1"/>
          </p:cNvSpPr>
          <p:nvPr>
            <p:ph idx="1"/>
          </p:nvPr>
        </p:nvSpPr>
        <p:spPr>
          <a:noFill/>
        </p:spPr>
        <p:txBody>
          <a:bodyPr/>
          <a:lstStyle/>
          <a:p>
            <a:pPr algn="just" eaLnBrk="1" hangingPunct="1">
              <a:lnSpc>
                <a:spcPct val="90000"/>
              </a:lnSpc>
              <a:spcBef>
                <a:spcPts val="1700"/>
              </a:spcBef>
            </a:pPr>
            <a:r>
              <a:rPr lang="en-US" sz="2000" dirty="0" smtClean="0"/>
              <a:t>A trigger is a stored procedure that is executed when an attempt is made to modify data in a table that is protected by the trigger.</a:t>
            </a:r>
          </a:p>
          <a:p>
            <a:pPr algn="just" eaLnBrk="1" hangingPunct="1">
              <a:lnSpc>
                <a:spcPct val="90000"/>
              </a:lnSpc>
              <a:spcBef>
                <a:spcPts val="1700"/>
              </a:spcBef>
            </a:pPr>
            <a:r>
              <a:rPr lang="en-US" sz="2000" dirty="0" smtClean="0"/>
              <a:t>Triggers </a:t>
            </a:r>
            <a:r>
              <a:rPr lang="en-US" sz="2000" b="1" i="1" dirty="0" smtClean="0">
                <a:solidFill>
                  <a:srgbClr val="FF0000"/>
                </a:solidFill>
              </a:rPr>
              <a:t>cannot be executed directly</a:t>
            </a:r>
            <a:r>
              <a:rPr lang="en-US" sz="2000" dirty="0" smtClean="0"/>
              <a:t>, nor do they pass or receive parameters.</a:t>
            </a:r>
          </a:p>
          <a:p>
            <a:pPr algn="just" eaLnBrk="1" hangingPunct="1">
              <a:lnSpc>
                <a:spcPct val="90000"/>
              </a:lnSpc>
              <a:spcBef>
                <a:spcPts val="1700"/>
              </a:spcBef>
            </a:pPr>
            <a:r>
              <a:rPr lang="en-US" sz="2000" dirty="0" smtClean="0"/>
              <a:t>Triggers are </a:t>
            </a:r>
            <a:r>
              <a:rPr lang="en-US" sz="2000" b="1" i="1" dirty="0" smtClean="0">
                <a:solidFill>
                  <a:srgbClr val="FF0000"/>
                </a:solidFill>
              </a:rPr>
              <a:t>defined on specific tables </a:t>
            </a:r>
            <a:r>
              <a:rPr lang="en-US" sz="2000" dirty="0" smtClean="0"/>
              <a:t>and these tables are referred to as trigger tables.</a:t>
            </a:r>
          </a:p>
          <a:p>
            <a:pPr algn="just" eaLnBrk="1" hangingPunct="1">
              <a:lnSpc>
                <a:spcPct val="90000"/>
              </a:lnSpc>
              <a:spcBef>
                <a:spcPts val="1700"/>
              </a:spcBef>
            </a:pPr>
            <a:r>
              <a:rPr lang="en-US" sz="2000" dirty="0" smtClean="0"/>
              <a:t>If a trigger is defined on the INSERT, UPDATE, DELETE action on a table, </a:t>
            </a:r>
            <a:r>
              <a:rPr lang="en-US" sz="2000" b="1" i="1" dirty="0" smtClean="0">
                <a:solidFill>
                  <a:srgbClr val="FF0000"/>
                </a:solidFill>
              </a:rPr>
              <a:t>it fires automatically </a:t>
            </a:r>
            <a:r>
              <a:rPr lang="en-US" sz="2000" dirty="0" smtClean="0"/>
              <a:t>when these actions are attempted. This automatic execution of the trigger cannot be circumvented.</a:t>
            </a:r>
          </a:p>
          <a:p>
            <a:pPr algn="just" eaLnBrk="1" hangingPunct="1">
              <a:lnSpc>
                <a:spcPct val="90000"/>
              </a:lnSpc>
              <a:spcBef>
                <a:spcPts val="1700"/>
              </a:spcBef>
            </a:pPr>
            <a:r>
              <a:rPr lang="en-US" sz="2000" dirty="0" smtClean="0"/>
              <a:t>In SQL Server 2005, triggers are created using the CREATE TRIGGER statement.</a:t>
            </a:r>
          </a:p>
          <a:p>
            <a:pPr algn="just" eaLnBrk="1" hangingPunct="1">
              <a:lnSpc>
                <a:spcPct val="90000"/>
              </a:lnSpc>
              <a:spcBef>
                <a:spcPts val="1700"/>
              </a:spcBef>
            </a:pPr>
            <a:endParaRPr lang="en-US" sz="2000" dirty="0" smtClean="0"/>
          </a:p>
          <a:p>
            <a:pPr algn="just" eaLnBrk="1" hangingPunct="1">
              <a:lnSpc>
                <a:spcPct val="90000"/>
              </a:lnSpc>
              <a:spcBef>
                <a:spcPts val="1700"/>
              </a:spcBef>
            </a:pPr>
            <a:endParaRPr lang="en-US" sz="2000" dirty="0" smtClean="0"/>
          </a:p>
          <a:p>
            <a:pPr algn="just" eaLnBrk="1" hangingPunct="1">
              <a:lnSpc>
                <a:spcPct val="90000"/>
              </a:lnSpc>
              <a:spcBef>
                <a:spcPts val="1700"/>
              </a:spcBef>
            </a:pPr>
            <a:endParaRPr lang="en-US" sz="2000" dirty="0" smtClean="0"/>
          </a:p>
          <a:p>
            <a:pPr algn="just" eaLnBrk="1" hangingPunct="1">
              <a:lnSpc>
                <a:spcPct val="90000"/>
              </a:lnSpc>
              <a:spcBef>
                <a:spcPts val="1700"/>
              </a:spcBef>
            </a:pPr>
            <a:endParaRPr lang="en-US" sz="2000" dirty="0" smtClean="0"/>
          </a:p>
          <a:p>
            <a:pPr algn="just" eaLnBrk="1" hangingPunct="1">
              <a:lnSpc>
                <a:spcPct val="90000"/>
              </a:lnSpc>
              <a:spcBef>
                <a:spcPts val="1700"/>
              </a:spcBef>
            </a:pPr>
            <a:endParaRPr lang="en-US" sz="2000" dirty="0" smtClean="0"/>
          </a:p>
          <a:p>
            <a:pPr algn="just" eaLnBrk="1" hangingPunct="1">
              <a:lnSpc>
                <a:spcPct val="90000"/>
              </a:lnSpc>
              <a:spcBef>
                <a:spcPts val="1700"/>
              </a:spcBef>
            </a:pPr>
            <a:endParaRPr lang="en-US" sz="2000" dirty="0" smtClean="0"/>
          </a:p>
          <a:p>
            <a:pPr algn="just" eaLnBrk="1" hangingPunct="1">
              <a:lnSpc>
                <a:spcPct val="90000"/>
              </a:lnSpc>
              <a:spcBef>
                <a:spcPts val="1700"/>
              </a:spcBef>
            </a:pPr>
            <a:endParaRPr lang="en-US" sz="2000" dirty="0" smtClean="0"/>
          </a:p>
          <a:p>
            <a:pPr algn="just" eaLnBrk="1" hangingPunct="1">
              <a:lnSpc>
                <a:spcPct val="90000"/>
              </a:lnSpc>
              <a:spcBef>
                <a:spcPts val="1700"/>
              </a:spcBef>
            </a:pPr>
            <a:endParaRPr lang="en-US" sz="2000"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fontScale="90000"/>
          </a:bodyPr>
          <a:lstStyle/>
          <a:p>
            <a:pPr eaLnBrk="1" hangingPunct="1"/>
            <a:r>
              <a:rPr lang="en-US" sz="4000" smtClean="0"/>
              <a:t>Viewing Definition </a:t>
            </a:r>
            <a:br>
              <a:rPr lang="en-US" sz="4000" smtClean="0"/>
            </a:br>
            <a:r>
              <a:rPr lang="en-US" sz="4000" smtClean="0"/>
              <a:t>of DDL Triggers  </a:t>
            </a:r>
          </a:p>
        </p:txBody>
      </p:sp>
      <p:sp>
        <p:nvSpPr>
          <p:cNvPr id="53251" name="Rectangle 3"/>
          <p:cNvSpPr>
            <a:spLocks noGrp="1" noChangeArrowheads="1"/>
          </p:cNvSpPr>
          <p:nvPr>
            <p:ph idx="1"/>
          </p:nvPr>
        </p:nvSpPr>
        <p:spPr>
          <a:noFill/>
        </p:spPr>
        <p:txBody>
          <a:bodyPr/>
          <a:lstStyle/>
          <a:p>
            <a:pPr algn="just" eaLnBrk="1" hangingPunct="1">
              <a:spcBef>
                <a:spcPts val="1700"/>
              </a:spcBef>
            </a:pPr>
            <a:r>
              <a:rPr lang="en-US" sz="2400" dirty="0" smtClean="0"/>
              <a:t>The definition of a DDL trigger can be obtained using the </a:t>
            </a:r>
            <a:r>
              <a:rPr lang="en-US" sz="2400" i="1" dirty="0" err="1" smtClean="0"/>
              <a:t>sys.sql_modules</a:t>
            </a:r>
            <a:r>
              <a:rPr lang="en-US" sz="2400" dirty="0" smtClean="0"/>
              <a:t> view by using the object ID of the DDL trigger.</a:t>
            </a:r>
          </a:p>
          <a:p>
            <a:pPr algn="just" eaLnBrk="1" hangingPunct="1">
              <a:spcBef>
                <a:spcPts val="1700"/>
              </a:spcBef>
            </a:pPr>
            <a:r>
              <a:rPr lang="en-US" sz="2400" dirty="0" smtClean="0"/>
              <a:t>The object ID of the DDL trigger can be obtained from the </a:t>
            </a:r>
            <a:r>
              <a:rPr lang="en-US" sz="2400" i="1" dirty="0" err="1" smtClean="0"/>
              <a:t>sys.triggers</a:t>
            </a:r>
            <a:r>
              <a:rPr lang="en-US" sz="2400" dirty="0" smtClean="0"/>
              <a:t> or </a:t>
            </a:r>
            <a:r>
              <a:rPr lang="en-US" sz="2400" i="1" dirty="0" err="1" smtClean="0"/>
              <a:t>sys.server_triggers</a:t>
            </a:r>
            <a:r>
              <a:rPr lang="en-US" sz="2400" dirty="0" smtClean="0"/>
              <a:t> view by using the DDL trigger name.</a:t>
            </a:r>
          </a:p>
          <a:p>
            <a:pPr algn="just" eaLnBrk="1" hangingPunct="1">
              <a:spcBef>
                <a:spcPts val="1700"/>
              </a:spcBef>
            </a:pPr>
            <a:r>
              <a:rPr lang="en-US" sz="2400" dirty="0" smtClean="0"/>
              <a:t>Example:</a:t>
            </a:r>
          </a:p>
          <a:p>
            <a:pPr marL="438912" lvl="1" indent="-320040">
              <a:lnSpc>
                <a:spcPct val="70000"/>
              </a:lnSpc>
              <a:spcBef>
                <a:spcPts val="1700"/>
              </a:spcBef>
              <a:buClr>
                <a:schemeClr val="accent1"/>
              </a:buClr>
              <a:buSzPct val="80000"/>
              <a:buNone/>
              <a:defRPr/>
            </a:pPr>
            <a:r>
              <a:rPr lang="en-US" sz="1700" dirty="0" smtClean="0">
                <a:solidFill>
                  <a:schemeClr val="accent3">
                    <a:lumMod val="75000"/>
                  </a:schemeClr>
                </a:solidFill>
                <a:latin typeface="Courier New" pitchFamily="49" charset="0"/>
                <a:cs typeface="Courier New" pitchFamily="49" charset="0"/>
              </a:rPr>
              <a:t>SELECT definition FROM </a:t>
            </a:r>
            <a:r>
              <a:rPr lang="en-US" sz="1700" dirty="0" err="1" smtClean="0">
                <a:solidFill>
                  <a:schemeClr val="accent3">
                    <a:lumMod val="75000"/>
                  </a:schemeClr>
                </a:solidFill>
                <a:latin typeface="Courier New" pitchFamily="49" charset="0"/>
                <a:cs typeface="Courier New" pitchFamily="49" charset="0"/>
              </a:rPr>
              <a:t>sys.sql_modules</a:t>
            </a:r>
            <a:r>
              <a:rPr lang="en-US" sz="1700" dirty="0" smtClean="0">
                <a:solidFill>
                  <a:schemeClr val="accent3">
                    <a:lumMod val="75000"/>
                  </a:schemeClr>
                </a:solidFill>
                <a:latin typeface="Courier New" pitchFamily="49" charset="0"/>
                <a:cs typeface="Courier New" pitchFamily="49" charset="0"/>
              </a:rPr>
              <a:t> </a:t>
            </a:r>
            <a:r>
              <a:rPr lang="en-US" sz="1700" dirty="0" err="1" smtClean="0">
                <a:solidFill>
                  <a:schemeClr val="accent3">
                    <a:lumMod val="75000"/>
                  </a:schemeClr>
                </a:solidFill>
                <a:latin typeface="Courier New" pitchFamily="49" charset="0"/>
                <a:cs typeface="Courier New" pitchFamily="49" charset="0"/>
              </a:rPr>
              <a:t>sm</a:t>
            </a:r>
            <a:r>
              <a:rPr lang="en-US" sz="1700" dirty="0" smtClean="0">
                <a:solidFill>
                  <a:schemeClr val="accent3">
                    <a:lumMod val="75000"/>
                  </a:schemeClr>
                </a:solidFill>
                <a:latin typeface="Courier New" pitchFamily="49" charset="0"/>
                <a:cs typeface="Courier New" pitchFamily="49" charset="0"/>
              </a:rPr>
              <a:t> INNER JOIN </a:t>
            </a:r>
            <a:r>
              <a:rPr lang="en-US" sz="1700" dirty="0" err="1" smtClean="0">
                <a:solidFill>
                  <a:schemeClr val="accent3">
                    <a:lumMod val="75000"/>
                  </a:schemeClr>
                </a:solidFill>
                <a:latin typeface="Courier New" pitchFamily="49" charset="0"/>
                <a:cs typeface="Courier New" pitchFamily="49" charset="0"/>
              </a:rPr>
              <a:t>sys.triggers</a:t>
            </a:r>
            <a:r>
              <a:rPr lang="en-US" sz="1700" dirty="0" smtClean="0">
                <a:solidFill>
                  <a:schemeClr val="accent3">
                    <a:lumMod val="75000"/>
                  </a:schemeClr>
                </a:solidFill>
                <a:latin typeface="Courier New" pitchFamily="49" charset="0"/>
                <a:cs typeface="Courier New" pitchFamily="49" charset="0"/>
              </a:rPr>
              <a:t> t ON </a:t>
            </a:r>
            <a:r>
              <a:rPr lang="en-US" sz="1700" dirty="0" err="1" smtClean="0">
                <a:solidFill>
                  <a:schemeClr val="accent3">
                    <a:lumMod val="75000"/>
                  </a:schemeClr>
                </a:solidFill>
                <a:latin typeface="Courier New" pitchFamily="49" charset="0"/>
                <a:cs typeface="Courier New" pitchFamily="49" charset="0"/>
              </a:rPr>
              <a:t>sm.object_id</a:t>
            </a:r>
            <a:r>
              <a:rPr lang="en-US" sz="1700" dirty="0" smtClean="0">
                <a:solidFill>
                  <a:schemeClr val="accent3">
                    <a:lumMod val="75000"/>
                  </a:schemeClr>
                </a:solidFill>
                <a:latin typeface="Courier New" pitchFamily="49" charset="0"/>
                <a:cs typeface="Courier New" pitchFamily="49" charset="0"/>
              </a:rPr>
              <a:t> = </a:t>
            </a:r>
            <a:r>
              <a:rPr lang="en-US" sz="1700" dirty="0" err="1" smtClean="0">
                <a:solidFill>
                  <a:schemeClr val="accent3">
                    <a:lumMod val="75000"/>
                  </a:schemeClr>
                </a:solidFill>
                <a:latin typeface="Courier New" pitchFamily="49" charset="0"/>
                <a:cs typeface="Courier New" pitchFamily="49" charset="0"/>
              </a:rPr>
              <a:t>t.object_id</a:t>
            </a:r>
            <a:r>
              <a:rPr lang="en-US" sz="1700" dirty="0" smtClean="0">
                <a:solidFill>
                  <a:schemeClr val="accent3">
                    <a:lumMod val="75000"/>
                  </a:schemeClr>
                </a:solidFill>
                <a:latin typeface="Courier New" pitchFamily="49" charset="0"/>
                <a:cs typeface="Courier New" pitchFamily="49" charset="0"/>
              </a:rPr>
              <a:t> WHERE t.name=‘</a:t>
            </a:r>
            <a:r>
              <a:rPr lang="en-US" sz="1700" dirty="0" err="1" smtClean="0">
                <a:solidFill>
                  <a:schemeClr val="accent3">
                    <a:lumMod val="75000"/>
                  </a:schemeClr>
                </a:solidFill>
                <a:latin typeface="Courier New" pitchFamily="49" charset="0"/>
                <a:cs typeface="Courier New" pitchFamily="49" charset="0"/>
              </a:rPr>
              <a:t>Create_Permission</a:t>
            </a:r>
            <a:r>
              <a:rPr lang="en-US" sz="1700" dirty="0" smtClean="0">
                <a:solidFill>
                  <a:schemeClr val="accent3">
                    <a:lumMod val="75000"/>
                  </a:schemeClr>
                </a:solidFill>
                <a:latin typeface="Courier New" pitchFamily="49" charset="0"/>
                <a:cs typeface="Courier New" pitchFamily="49" charset="0"/>
              </a:rPr>
              <a:t>’</a:t>
            </a:r>
          </a:p>
          <a:p>
            <a:pPr algn="just" eaLnBrk="1" hangingPunct="1">
              <a:spcBef>
                <a:spcPts val="1700"/>
              </a:spcBef>
              <a:buFont typeface="Wingdings" pitchFamily="2" charset="2"/>
              <a:buNone/>
            </a:pPr>
            <a:endParaRPr lang="en-US" sz="2400" dirty="0" smtClean="0"/>
          </a:p>
          <a:p>
            <a:pPr algn="just" eaLnBrk="1" hangingPunct="1">
              <a:spcBef>
                <a:spcPts val="1700"/>
              </a:spcBef>
              <a:buFont typeface="Wingdings" pitchFamily="2" charset="2"/>
              <a:buNone/>
            </a:pPr>
            <a:endParaRPr lang="en-US" sz="2400" dirty="0" smtClean="0"/>
          </a:p>
          <a:p>
            <a:pPr algn="just" eaLnBrk="1" hangingPunct="1">
              <a:spcBef>
                <a:spcPts val="1700"/>
              </a:spcBef>
            </a:pPr>
            <a:endParaRPr lang="en-US" sz="2400" dirty="0" smtClean="0"/>
          </a:p>
          <a:p>
            <a:pPr algn="just" eaLnBrk="1" hangingPunct="1">
              <a:spcBef>
                <a:spcPts val="1700"/>
              </a:spcBef>
            </a:pPr>
            <a:endParaRPr lang="en-US" sz="2400" dirty="0" smtClean="0"/>
          </a:p>
          <a:p>
            <a:pPr algn="just" eaLnBrk="1" hangingPunct="1">
              <a:spcBef>
                <a:spcPts val="1700"/>
              </a:spcBef>
            </a:pPr>
            <a:endParaRPr lang="en-US" sz="2400" dirty="0" smtClean="0"/>
          </a:p>
          <a:p>
            <a:pPr algn="just" eaLnBrk="1" hangingPunct="1">
              <a:spcBef>
                <a:spcPts val="1700"/>
              </a:spcBef>
            </a:pPr>
            <a:endParaRPr lang="en-US" sz="2400" dirty="0" smtClean="0"/>
          </a:p>
          <a:p>
            <a:pPr algn="just" eaLnBrk="1" hangingPunct="1">
              <a:spcBef>
                <a:spcPts val="1700"/>
              </a:spcBef>
            </a:pPr>
            <a:endParaRPr lang="en-US"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normAutofit fontScale="90000"/>
          </a:bodyPr>
          <a:lstStyle/>
          <a:p>
            <a:pPr eaLnBrk="1" hangingPunct="1"/>
            <a:r>
              <a:rPr lang="en-US" sz="4000" smtClean="0"/>
              <a:t>Modifying Definitions </a:t>
            </a:r>
            <a:br>
              <a:rPr lang="en-US" sz="4000" smtClean="0"/>
            </a:br>
            <a:r>
              <a:rPr lang="en-US" sz="4000" smtClean="0"/>
              <a:t>of DDL Triggers – 2</a:t>
            </a:r>
          </a:p>
        </p:txBody>
      </p:sp>
      <p:sp>
        <p:nvSpPr>
          <p:cNvPr id="54275" name="Rectangle 3"/>
          <p:cNvSpPr>
            <a:spLocks noGrp="1" noChangeArrowheads="1"/>
          </p:cNvSpPr>
          <p:nvPr>
            <p:ph idx="1"/>
          </p:nvPr>
        </p:nvSpPr>
        <p:spPr>
          <a:noFill/>
        </p:spPr>
        <p:txBody>
          <a:bodyPr>
            <a:normAutofit/>
          </a:bodyPr>
          <a:lstStyle/>
          <a:p>
            <a:pPr algn="just" eaLnBrk="1" hangingPunct="1">
              <a:lnSpc>
                <a:spcPct val="80000"/>
              </a:lnSpc>
              <a:spcBef>
                <a:spcPts val="1700"/>
              </a:spcBef>
            </a:pPr>
            <a:r>
              <a:rPr lang="en-US" sz="2000" dirty="0" smtClean="0"/>
              <a:t>Example:</a:t>
            </a:r>
          </a:p>
          <a:p>
            <a:pPr>
              <a:lnSpc>
                <a:spcPct val="70000"/>
              </a:lnSpc>
              <a:spcBef>
                <a:spcPts val="1700"/>
              </a:spcBef>
              <a:buNone/>
              <a:defRPr/>
            </a:pPr>
            <a:r>
              <a:rPr lang="en-US" sz="1700" dirty="0" smtClean="0">
                <a:solidFill>
                  <a:schemeClr val="accent3">
                    <a:lumMod val="75000"/>
                  </a:schemeClr>
                </a:solidFill>
                <a:latin typeface="Courier New" pitchFamily="49" charset="0"/>
                <a:cs typeface="Courier New" pitchFamily="49" charset="0"/>
              </a:rPr>
              <a:t>ALTER TRIGGER </a:t>
            </a:r>
            <a:r>
              <a:rPr lang="en-US" sz="1700" dirty="0" err="1" smtClean="0">
                <a:solidFill>
                  <a:schemeClr val="accent3">
                    <a:lumMod val="75000"/>
                  </a:schemeClr>
                </a:solidFill>
                <a:latin typeface="Courier New" pitchFamily="49" charset="0"/>
                <a:cs typeface="Courier New" pitchFamily="49" charset="0"/>
              </a:rPr>
              <a:t>Create_Permission</a:t>
            </a:r>
            <a:endParaRPr lang="en-US" sz="1700" dirty="0" smtClean="0">
              <a:solidFill>
                <a:schemeClr val="accent3">
                  <a:lumMod val="75000"/>
                </a:schemeClr>
              </a:solidFill>
              <a:latin typeface="Courier New" pitchFamily="49" charset="0"/>
              <a:cs typeface="Courier New" pitchFamily="49" charset="0"/>
            </a:endParaRPr>
          </a:p>
          <a:p>
            <a:pPr>
              <a:lnSpc>
                <a:spcPct val="70000"/>
              </a:lnSpc>
              <a:spcBef>
                <a:spcPts val="1700"/>
              </a:spcBef>
              <a:buNone/>
              <a:defRPr/>
            </a:pPr>
            <a:r>
              <a:rPr lang="en-US" sz="1700" dirty="0" smtClean="0">
                <a:solidFill>
                  <a:schemeClr val="accent3">
                    <a:lumMod val="75000"/>
                  </a:schemeClr>
                </a:solidFill>
                <a:latin typeface="Courier New" pitchFamily="49" charset="0"/>
                <a:cs typeface="Courier New" pitchFamily="49" charset="0"/>
              </a:rPr>
              <a:t>ON DATABASE</a:t>
            </a:r>
          </a:p>
          <a:p>
            <a:pPr>
              <a:lnSpc>
                <a:spcPct val="70000"/>
              </a:lnSpc>
              <a:spcBef>
                <a:spcPts val="1700"/>
              </a:spcBef>
              <a:buNone/>
              <a:defRPr/>
            </a:pPr>
            <a:r>
              <a:rPr lang="en-US" sz="1700" dirty="0" smtClean="0">
                <a:solidFill>
                  <a:schemeClr val="accent3">
                    <a:lumMod val="75000"/>
                  </a:schemeClr>
                </a:solidFill>
                <a:latin typeface="Courier New" pitchFamily="49" charset="0"/>
                <a:cs typeface="Courier New" pitchFamily="49" charset="0"/>
              </a:rPr>
              <a:t>WITH ENCRYPTION</a:t>
            </a:r>
          </a:p>
          <a:p>
            <a:pPr>
              <a:lnSpc>
                <a:spcPct val="70000"/>
              </a:lnSpc>
              <a:spcBef>
                <a:spcPts val="1700"/>
              </a:spcBef>
              <a:buNone/>
              <a:defRPr/>
            </a:pPr>
            <a:r>
              <a:rPr lang="en-US" sz="1700" dirty="0" smtClean="0">
                <a:solidFill>
                  <a:schemeClr val="accent3">
                    <a:lumMod val="75000"/>
                  </a:schemeClr>
                </a:solidFill>
                <a:latin typeface="Courier New" pitchFamily="49" charset="0"/>
                <a:cs typeface="Courier New" pitchFamily="49" charset="0"/>
              </a:rPr>
              <a:t>FOR CREATE_TABLE</a:t>
            </a:r>
          </a:p>
          <a:p>
            <a:pPr>
              <a:lnSpc>
                <a:spcPct val="70000"/>
              </a:lnSpc>
              <a:spcBef>
                <a:spcPts val="1700"/>
              </a:spcBef>
              <a:buNone/>
              <a:defRPr/>
            </a:pPr>
            <a:r>
              <a:rPr lang="en-US" sz="1700" dirty="0" smtClean="0">
                <a:solidFill>
                  <a:schemeClr val="accent3">
                    <a:lumMod val="75000"/>
                  </a:schemeClr>
                </a:solidFill>
                <a:latin typeface="Courier New" pitchFamily="49" charset="0"/>
                <a:cs typeface="Courier New" pitchFamily="49" charset="0"/>
              </a:rPr>
              <a:t>AS</a:t>
            </a:r>
          </a:p>
          <a:p>
            <a:pPr>
              <a:lnSpc>
                <a:spcPct val="70000"/>
              </a:lnSpc>
              <a:spcBef>
                <a:spcPts val="1700"/>
              </a:spcBef>
              <a:buNone/>
              <a:defRPr/>
            </a:pPr>
            <a:r>
              <a:rPr lang="en-US" sz="1700" dirty="0" smtClean="0">
                <a:solidFill>
                  <a:schemeClr val="accent3">
                    <a:lumMod val="75000"/>
                  </a:schemeClr>
                </a:solidFill>
                <a:latin typeface="Courier New" pitchFamily="49" charset="0"/>
                <a:cs typeface="Courier New" pitchFamily="49" charset="0"/>
              </a:rPr>
              <a:t>BEGIN</a:t>
            </a:r>
          </a:p>
          <a:p>
            <a:pPr>
              <a:lnSpc>
                <a:spcPct val="70000"/>
              </a:lnSpc>
              <a:spcBef>
                <a:spcPts val="1700"/>
              </a:spcBef>
              <a:buNone/>
              <a:defRPr/>
            </a:pPr>
            <a:r>
              <a:rPr lang="en-US" sz="1700" dirty="0" smtClean="0">
                <a:solidFill>
                  <a:schemeClr val="accent3">
                    <a:lumMod val="75000"/>
                  </a:schemeClr>
                </a:solidFill>
                <a:latin typeface="Courier New" pitchFamily="49" charset="0"/>
                <a:cs typeface="Courier New" pitchFamily="49" charset="0"/>
              </a:rPr>
              <a:t>PRINT ‘You do not have the permission to create tables’</a:t>
            </a:r>
          </a:p>
          <a:p>
            <a:pPr>
              <a:lnSpc>
                <a:spcPct val="70000"/>
              </a:lnSpc>
              <a:spcBef>
                <a:spcPts val="1700"/>
              </a:spcBef>
              <a:buNone/>
              <a:defRPr/>
            </a:pPr>
            <a:r>
              <a:rPr lang="en-US" sz="1700" dirty="0" smtClean="0">
                <a:solidFill>
                  <a:schemeClr val="accent3">
                    <a:lumMod val="75000"/>
                  </a:schemeClr>
                </a:solidFill>
                <a:latin typeface="Courier New" pitchFamily="49" charset="0"/>
                <a:cs typeface="Courier New" pitchFamily="49" charset="0"/>
              </a:rPr>
              <a:t>ROLLBACK</a:t>
            </a:r>
          </a:p>
          <a:p>
            <a:pPr>
              <a:lnSpc>
                <a:spcPct val="70000"/>
              </a:lnSpc>
              <a:spcBef>
                <a:spcPts val="1700"/>
              </a:spcBef>
              <a:buNone/>
              <a:defRPr/>
            </a:pPr>
            <a:r>
              <a:rPr lang="en-US" sz="1700" dirty="0" smtClean="0">
                <a:solidFill>
                  <a:schemeClr val="accent3">
                    <a:lumMod val="75000"/>
                  </a:schemeClr>
                </a:solidFill>
                <a:latin typeface="Courier New" pitchFamily="49" charset="0"/>
                <a:cs typeface="Courier New" pitchFamily="49" charset="0"/>
              </a:rPr>
              <a:t>END</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t>Dropping DDL Triggers </a:t>
            </a:r>
          </a:p>
        </p:txBody>
      </p:sp>
      <p:sp>
        <p:nvSpPr>
          <p:cNvPr id="55299" name="Rectangle 3"/>
          <p:cNvSpPr>
            <a:spLocks noGrp="1" noChangeArrowheads="1"/>
          </p:cNvSpPr>
          <p:nvPr>
            <p:ph idx="1"/>
          </p:nvPr>
        </p:nvSpPr>
        <p:spPr>
          <a:noFill/>
        </p:spPr>
        <p:txBody>
          <a:bodyPr/>
          <a:lstStyle/>
          <a:p>
            <a:pPr algn="just" eaLnBrk="1" hangingPunct="1">
              <a:spcBef>
                <a:spcPts val="1700"/>
              </a:spcBef>
            </a:pPr>
            <a:r>
              <a:rPr lang="en-US" sz="2400" dirty="0" smtClean="0"/>
              <a:t>When a DML trigger is dropped,  it is also removed from the current database. However, the objects or the data related to the deleted DDL trigger remain unaffected.</a:t>
            </a:r>
          </a:p>
          <a:p>
            <a:pPr algn="just" eaLnBrk="1" hangingPunct="1">
              <a:spcBef>
                <a:spcPts val="1700"/>
              </a:spcBef>
            </a:pPr>
            <a:r>
              <a:rPr lang="en-US" sz="2400" dirty="0" smtClean="0"/>
              <a:t>Syntax: </a:t>
            </a:r>
          </a:p>
          <a:p>
            <a:pPr marL="438912" lvl="1" indent="-320040">
              <a:lnSpc>
                <a:spcPct val="70000"/>
              </a:lnSpc>
              <a:spcBef>
                <a:spcPts val="1700"/>
              </a:spcBef>
              <a:buClr>
                <a:schemeClr val="accent1"/>
              </a:buClr>
              <a:buSzPct val="80000"/>
              <a:buNone/>
              <a:defRPr/>
            </a:pPr>
            <a:r>
              <a:rPr lang="en-US" sz="1700" dirty="0" smtClean="0">
                <a:solidFill>
                  <a:schemeClr val="accent3">
                    <a:lumMod val="75000"/>
                  </a:schemeClr>
                </a:solidFill>
                <a:latin typeface="Courier New" pitchFamily="49" charset="0"/>
                <a:cs typeface="Courier New" pitchFamily="49" charset="0"/>
              </a:rPr>
              <a:t>DROP TRIGGER &lt;</a:t>
            </a:r>
            <a:r>
              <a:rPr lang="en-US" sz="1700" dirty="0" err="1" smtClean="0">
                <a:solidFill>
                  <a:schemeClr val="accent3">
                    <a:lumMod val="75000"/>
                  </a:schemeClr>
                </a:solidFill>
                <a:latin typeface="Courier New" pitchFamily="49" charset="0"/>
                <a:cs typeface="Courier New" pitchFamily="49" charset="0"/>
              </a:rPr>
              <a:t>DDL_trigger_name</a:t>
            </a:r>
            <a:r>
              <a:rPr lang="en-US" sz="1700" dirty="0" smtClean="0">
                <a:solidFill>
                  <a:schemeClr val="accent3">
                    <a:lumMod val="75000"/>
                  </a:schemeClr>
                </a:solidFill>
                <a:latin typeface="Courier New" pitchFamily="49" charset="0"/>
                <a:cs typeface="Courier New" pitchFamily="49" charset="0"/>
              </a:rPr>
              <a:t>&gt; ON {DATABASE|ALL SERVER}</a:t>
            </a:r>
          </a:p>
          <a:p>
            <a:pPr algn="just" eaLnBrk="1" hangingPunct="1">
              <a:spcBef>
                <a:spcPts val="1700"/>
              </a:spcBef>
            </a:pPr>
            <a:r>
              <a:rPr lang="en-US" sz="2400" dirty="0" smtClean="0"/>
              <a:t>Example: </a:t>
            </a:r>
          </a:p>
          <a:p>
            <a:pPr marL="438912" lvl="1" indent="-320040">
              <a:lnSpc>
                <a:spcPct val="70000"/>
              </a:lnSpc>
              <a:spcBef>
                <a:spcPts val="1700"/>
              </a:spcBef>
              <a:buClr>
                <a:schemeClr val="accent1"/>
              </a:buClr>
              <a:buSzPct val="80000"/>
              <a:buNone/>
              <a:defRPr/>
            </a:pPr>
            <a:r>
              <a:rPr lang="en-US" sz="1700" dirty="0" smtClean="0">
                <a:solidFill>
                  <a:schemeClr val="accent3">
                    <a:lumMod val="75000"/>
                  </a:schemeClr>
                </a:solidFill>
                <a:latin typeface="Courier New" pitchFamily="49" charset="0"/>
                <a:cs typeface="Courier New" pitchFamily="49" charset="0"/>
              </a:rPr>
              <a:t>DROP TRIGGER </a:t>
            </a:r>
            <a:r>
              <a:rPr lang="en-US" sz="1700" dirty="0" err="1" smtClean="0">
                <a:solidFill>
                  <a:schemeClr val="accent3">
                    <a:lumMod val="75000"/>
                  </a:schemeClr>
                </a:solidFill>
                <a:latin typeface="Courier New" pitchFamily="49" charset="0"/>
                <a:cs typeface="Courier New" pitchFamily="49" charset="0"/>
              </a:rPr>
              <a:t>Create_Permission</a:t>
            </a:r>
            <a:r>
              <a:rPr lang="en-US" sz="1700" dirty="0" smtClean="0">
                <a:solidFill>
                  <a:schemeClr val="accent3">
                    <a:lumMod val="75000"/>
                  </a:schemeClr>
                </a:solidFill>
                <a:latin typeface="Courier New" pitchFamily="49" charset="0"/>
                <a:cs typeface="Courier New" pitchFamily="49" charset="0"/>
              </a:rPr>
              <a:t> ON DATABASE </a:t>
            </a:r>
          </a:p>
          <a:p>
            <a:pPr algn="just" eaLnBrk="1" hangingPunct="1">
              <a:spcBef>
                <a:spcPts val="1700"/>
              </a:spcBef>
            </a:pPr>
            <a:endParaRPr lang="en-US" sz="2600" dirty="0" smtClean="0"/>
          </a:p>
          <a:p>
            <a:pPr algn="just" eaLnBrk="1" hangingPunct="1">
              <a:spcBef>
                <a:spcPts val="1700"/>
              </a:spcBef>
              <a:buFont typeface="Wingdings" pitchFamily="2" charset="2"/>
              <a:buNone/>
            </a:pPr>
            <a:endParaRPr lang="en-US" sz="2400" dirty="0" smtClean="0"/>
          </a:p>
          <a:p>
            <a:pPr algn="just" eaLnBrk="1" hangingPunct="1">
              <a:spcBef>
                <a:spcPts val="1700"/>
              </a:spcBef>
            </a:pPr>
            <a:endParaRPr lang="en-US" sz="2400" dirty="0" smtClean="0"/>
          </a:p>
          <a:p>
            <a:pPr algn="just" eaLnBrk="1" hangingPunct="1">
              <a:spcBef>
                <a:spcPts val="1700"/>
              </a:spcBef>
            </a:pPr>
            <a:endParaRPr lang="en-US" sz="2400" dirty="0" smtClean="0"/>
          </a:p>
          <a:p>
            <a:pPr algn="just" eaLnBrk="1" hangingPunct="1">
              <a:spcBef>
                <a:spcPts val="1700"/>
              </a:spcBef>
            </a:pPr>
            <a:endParaRPr lang="en-US" sz="2400"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1" hangingPunct="1"/>
            <a:r>
              <a:rPr lang="en-US" smtClean="0"/>
              <a:t>Module 9 - Summary</a:t>
            </a:r>
          </a:p>
        </p:txBody>
      </p:sp>
      <p:sp>
        <p:nvSpPr>
          <p:cNvPr id="56322" name="Rectangle 3"/>
          <p:cNvSpPr>
            <a:spLocks noGrp="1" noChangeArrowheads="1"/>
          </p:cNvSpPr>
          <p:nvPr>
            <p:ph idx="1"/>
          </p:nvPr>
        </p:nvSpPr>
        <p:spPr/>
        <p:txBody>
          <a:bodyPr/>
          <a:lstStyle/>
          <a:p>
            <a:pPr eaLnBrk="1" hangingPunct="1">
              <a:lnSpc>
                <a:spcPct val="80000"/>
              </a:lnSpc>
            </a:pPr>
            <a:r>
              <a:rPr lang="en-US" sz="2400" smtClean="0"/>
              <a:t>A trigger is an event that sets off an action. The INSERT, UPDATE and DELETE as well as the CREATE, ALTER and DROP statements in SQL Server 2005 invoke triggers.</a:t>
            </a:r>
          </a:p>
          <a:p>
            <a:pPr eaLnBrk="1" hangingPunct="1">
              <a:lnSpc>
                <a:spcPct val="80000"/>
              </a:lnSpc>
            </a:pPr>
            <a:endParaRPr lang="en-US" sz="2400" smtClean="0"/>
          </a:p>
          <a:p>
            <a:pPr eaLnBrk="1" hangingPunct="1">
              <a:lnSpc>
                <a:spcPct val="80000"/>
              </a:lnSpc>
            </a:pPr>
            <a:r>
              <a:rPr lang="en-US" sz="2400" smtClean="0"/>
              <a:t>Triggers are used to ensure referential integrity, enforce business rules, enforce complex restrictions, display customized error messages and retrieve information from tables from the same as well as different databases.</a:t>
            </a:r>
          </a:p>
          <a:p>
            <a:pPr eaLnBrk="1" hangingPunct="1">
              <a:lnSpc>
                <a:spcPct val="80000"/>
              </a:lnSpc>
            </a:pPr>
            <a:endParaRPr lang="en-US" sz="2400" smtClean="0"/>
          </a:p>
          <a:p>
            <a:pPr eaLnBrk="1" hangingPunct="1">
              <a:lnSpc>
                <a:spcPct val="80000"/>
              </a:lnSpc>
            </a:pPr>
            <a:r>
              <a:rPr lang="en-US" sz="2400" smtClean="0"/>
              <a:t>SQL Server 2005 supports three types of triggers: DML, DDL and LOGON triggers.</a:t>
            </a:r>
          </a:p>
          <a:p>
            <a:pPr eaLnBrk="1" hangingPunct="1">
              <a:lnSpc>
                <a:spcPct val="80000"/>
              </a:lnSpc>
            </a:pPr>
            <a:endParaRPr lang="en-US" sz="2400" smtClean="0"/>
          </a:p>
          <a:p>
            <a:pPr eaLnBrk="1" hangingPunct="1">
              <a:lnSpc>
                <a:spcPct val="80000"/>
              </a:lnSpc>
            </a:pPr>
            <a:endParaRPr lang="en-US" sz="24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z="4000" dirty="0" smtClean="0"/>
              <a:t>Uses of Triggers – 1 </a:t>
            </a:r>
          </a:p>
        </p:txBody>
      </p:sp>
      <p:sp>
        <p:nvSpPr>
          <p:cNvPr id="10243" name="Rectangle 3"/>
          <p:cNvSpPr>
            <a:spLocks noGrp="1" noChangeArrowheads="1"/>
          </p:cNvSpPr>
          <p:nvPr>
            <p:ph idx="1"/>
          </p:nvPr>
        </p:nvSpPr>
        <p:spPr>
          <a:noFill/>
        </p:spPr>
        <p:txBody>
          <a:bodyPr/>
          <a:lstStyle/>
          <a:p>
            <a:pPr algn="just" eaLnBrk="1" hangingPunct="1">
              <a:spcBef>
                <a:spcPts val="1700"/>
              </a:spcBef>
            </a:pPr>
            <a:r>
              <a:rPr lang="en-US" sz="2400" dirty="0" smtClean="0"/>
              <a:t>Triggers can contain complex processing logic and are generally used for </a:t>
            </a:r>
            <a:r>
              <a:rPr lang="en-US" sz="2400" b="1" dirty="0" smtClean="0">
                <a:solidFill>
                  <a:srgbClr val="FF0000"/>
                </a:solidFill>
              </a:rPr>
              <a:t>maintaining low-level data integrity</a:t>
            </a:r>
            <a:r>
              <a:rPr lang="en-US" sz="2400" dirty="0" smtClean="0"/>
              <a:t>.</a:t>
            </a:r>
          </a:p>
          <a:p>
            <a:pPr algn="just" eaLnBrk="1" hangingPunct="1">
              <a:spcBef>
                <a:spcPts val="1700"/>
              </a:spcBef>
            </a:pPr>
            <a:r>
              <a:rPr lang="en-US" sz="2400" dirty="0" smtClean="0"/>
              <a:t>Cascading changes through related tables. </a:t>
            </a:r>
          </a:p>
          <a:p>
            <a:pPr algn="just" eaLnBrk="1" hangingPunct="1">
              <a:spcBef>
                <a:spcPts val="1700"/>
              </a:spcBef>
            </a:pPr>
            <a:r>
              <a:rPr lang="en-US" sz="2400" b="1" dirty="0" smtClean="0">
                <a:solidFill>
                  <a:srgbClr val="FF0000"/>
                </a:solidFill>
              </a:rPr>
              <a:t>Enforcing more complex data integrity</a:t>
            </a:r>
            <a:r>
              <a:rPr lang="en-US" sz="2400" dirty="0" smtClean="0"/>
              <a:t> than CHECK constraints:</a:t>
            </a:r>
          </a:p>
          <a:p>
            <a:pPr lvl="1" algn="just" eaLnBrk="1" hangingPunct="1">
              <a:spcBef>
                <a:spcPts val="1700"/>
              </a:spcBef>
            </a:pPr>
            <a:r>
              <a:rPr lang="en-US" sz="2000" dirty="0" smtClean="0"/>
              <a:t>Checking constraints before cascading updates or deletes.</a:t>
            </a:r>
          </a:p>
          <a:p>
            <a:pPr lvl="1" algn="just" eaLnBrk="1" hangingPunct="1">
              <a:spcBef>
                <a:spcPts val="1700"/>
              </a:spcBef>
            </a:pPr>
            <a:r>
              <a:rPr lang="en-US" sz="2000" dirty="0" smtClean="0"/>
              <a:t>Creating multi-row triggers for actions executed on multiple rows.</a:t>
            </a:r>
          </a:p>
          <a:p>
            <a:pPr lvl="1" algn="just" eaLnBrk="1" hangingPunct="1">
              <a:spcBef>
                <a:spcPts val="1700"/>
              </a:spcBef>
            </a:pPr>
            <a:r>
              <a:rPr lang="en-US" sz="2000" dirty="0" smtClean="0"/>
              <a:t>Enforcing referential integrity between databases.</a:t>
            </a:r>
          </a:p>
          <a:p>
            <a:pPr algn="just" eaLnBrk="1" hangingPunct="1">
              <a:spcBef>
                <a:spcPts val="1700"/>
              </a:spcBef>
            </a:pPr>
            <a:endParaRPr lang="en-US" sz="2400" dirty="0" smtClean="0"/>
          </a:p>
          <a:p>
            <a:pPr algn="just" eaLnBrk="1" hangingPunct="1">
              <a:spcBef>
                <a:spcPts val="1700"/>
              </a:spcBef>
            </a:pPr>
            <a:endParaRPr lang="en-US" sz="2400" dirty="0" smtClean="0"/>
          </a:p>
          <a:p>
            <a:pPr algn="just" eaLnBrk="1" hangingPunct="1">
              <a:spcBef>
                <a:spcPts val="1700"/>
              </a:spcBef>
            </a:pPr>
            <a:endParaRPr lang="en-US" sz="2400" dirty="0" smtClean="0"/>
          </a:p>
          <a:p>
            <a:pPr algn="just" eaLnBrk="1" hangingPunct="1">
              <a:spcBef>
                <a:spcPts val="1700"/>
              </a:spcBef>
            </a:pPr>
            <a:endParaRPr lang="en-US" sz="2400" dirty="0" smtClean="0"/>
          </a:p>
          <a:p>
            <a:pPr algn="just" eaLnBrk="1" hangingPunct="1">
              <a:spcBef>
                <a:spcPts val="1700"/>
              </a:spcBef>
            </a:pPr>
            <a:endParaRPr lang="en-US" sz="2400" dirty="0" smtClean="0"/>
          </a:p>
          <a:p>
            <a:pPr algn="just" eaLnBrk="1" hangingPunct="1">
              <a:spcBef>
                <a:spcPts val="1700"/>
              </a:spcBef>
            </a:pPr>
            <a:endParaRPr lang="en-US" sz="2400" dirty="0" smtClean="0"/>
          </a:p>
          <a:p>
            <a:pPr algn="just" eaLnBrk="1" hangingPunct="1">
              <a:spcBef>
                <a:spcPts val="1700"/>
              </a:spcBef>
            </a:pPr>
            <a:endParaRPr lang="en-US" sz="2400" dirty="0" smtClean="0"/>
          </a:p>
          <a:p>
            <a:pPr algn="just" eaLnBrk="1" hangingPunct="1">
              <a:spcBef>
                <a:spcPts val="1700"/>
              </a:spcBef>
            </a:pPr>
            <a:endParaRPr lang="en-US" sz="24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Uses of Triggers – 2 </a:t>
            </a:r>
          </a:p>
        </p:txBody>
      </p:sp>
      <p:sp>
        <p:nvSpPr>
          <p:cNvPr id="11267" name="Rectangle 3"/>
          <p:cNvSpPr>
            <a:spLocks noGrp="1" noChangeArrowheads="1"/>
          </p:cNvSpPr>
          <p:nvPr>
            <p:ph idx="1"/>
          </p:nvPr>
        </p:nvSpPr>
        <p:spPr>
          <a:noFill/>
        </p:spPr>
        <p:txBody>
          <a:bodyPr/>
          <a:lstStyle/>
          <a:p>
            <a:pPr algn="just" eaLnBrk="1" hangingPunct="1">
              <a:spcBef>
                <a:spcPts val="1700"/>
              </a:spcBef>
            </a:pPr>
            <a:r>
              <a:rPr lang="en-US" sz="2800" smtClean="0"/>
              <a:t>Defining custom error messages.</a:t>
            </a:r>
          </a:p>
          <a:p>
            <a:pPr algn="just" eaLnBrk="1" hangingPunct="1">
              <a:spcBef>
                <a:spcPts val="1700"/>
              </a:spcBef>
            </a:pPr>
            <a:r>
              <a:rPr lang="en-US" sz="2800" smtClean="0"/>
              <a:t>Maintaining de-normalized data (redundant or derived data). </a:t>
            </a:r>
          </a:p>
          <a:p>
            <a:pPr algn="just" eaLnBrk="1" hangingPunct="1">
              <a:spcBef>
                <a:spcPts val="1700"/>
              </a:spcBef>
            </a:pPr>
            <a:r>
              <a:rPr lang="en-US" sz="2800" smtClean="0"/>
              <a:t>Comparing before and after states of data being modified: allows you to reference the affected rows when modifications are carried out through triggers.</a:t>
            </a:r>
          </a:p>
          <a:p>
            <a:pPr algn="just" eaLnBrk="1" hangingPunct="1">
              <a:spcBef>
                <a:spcPts val="1700"/>
              </a:spcBef>
              <a:buFont typeface="Wingdings" pitchFamily="2" charset="2"/>
              <a:buNone/>
            </a:pPr>
            <a:endParaRPr lang="en-US" sz="2800" smtClean="0"/>
          </a:p>
          <a:p>
            <a:pPr algn="just" eaLnBrk="1" hangingPunct="1">
              <a:spcBef>
                <a:spcPts val="1700"/>
              </a:spcBef>
            </a:pPr>
            <a:endParaRPr lang="en-US" sz="2800" smtClean="0"/>
          </a:p>
          <a:p>
            <a:pPr algn="just" eaLnBrk="1" hangingPunct="1">
              <a:spcBef>
                <a:spcPts val="1700"/>
              </a:spcBef>
            </a:pPr>
            <a:endParaRPr lang="en-US" sz="2800" smtClean="0"/>
          </a:p>
          <a:p>
            <a:pPr algn="just" eaLnBrk="1" hangingPunct="1">
              <a:spcBef>
                <a:spcPts val="1700"/>
              </a:spcBef>
            </a:pPr>
            <a:endParaRPr lang="en-US" sz="2800" smtClean="0"/>
          </a:p>
          <a:p>
            <a:pPr algn="just" eaLnBrk="1" hangingPunct="1">
              <a:spcBef>
                <a:spcPts val="1700"/>
              </a:spcBef>
            </a:pPr>
            <a:endParaRPr lang="en-US" sz="2800" smtClean="0"/>
          </a:p>
          <a:p>
            <a:pPr algn="just" eaLnBrk="1" hangingPunct="1">
              <a:spcBef>
                <a:spcPts val="1700"/>
              </a:spcBef>
            </a:pPr>
            <a:endParaRPr lang="en-US" sz="2800" smtClean="0"/>
          </a:p>
          <a:p>
            <a:pPr algn="just" eaLnBrk="1" hangingPunct="1">
              <a:spcBef>
                <a:spcPts val="1700"/>
              </a:spcBef>
            </a:pPr>
            <a:endParaRPr lang="en-US" sz="2800" smtClean="0"/>
          </a:p>
          <a:p>
            <a:pPr algn="just" eaLnBrk="1" hangingPunct="1">
              <a:spcBef>
                <a:spcPts val="1700"/>
              </a:spcBef>
            </a:pPr>
            <a:endParaRPr lang="en-US" sz="28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Types of Triggers</a:t>
            </a:r>
          </a:p>
        </p:txBody>
      </p:sp>
      <p:sp>
        <p:nvSpPr>
          <p:cNvPr id="12291" name="Rectangle 3"/>
          <p:cNvSpPr>
            <a:spLocks noGrp="1" noChangeArrowheads="1"/>
          </p:cNvSpPr>
          <p:nvPr>
            <p:ph idx="1"/>
          </p:nvPr>
        </p:nvSpPr>
        <p:spPr>
          <a:noFill/>
        </p:spPr>
        <p:txBody>
          <a:bodyPr/>
          <a:lstStyle/>
          <a:p>
            <a:pPr algn="just" eaLnBrk="1" hangingPunct="1">
              <a:lnSpc>
                <a:spcPct val="80000"/>
              </a:lnSpc>
              <a:spcBef>
                <a:spcPts val="1700"/>
              </a:spcBef>
            </a:pPr>
            <a:r>
              <a:rPr lang="en-US" sz="2000" smtClean="0"/>
              <a:t>Data Manipulation Language (DML) Triggers</a:t>
            </a:r>
          </a:p>
          <a:p>
            <a:pPr lvl="1" algn="just" eaLnBrk="1" hangingPunct="1">
              <a:lnSpc>
                <a:spcPct val="80000"/>
              </a:lnSpc>
              <a:spcBef>
                <a:spcPts val="1700"/>
              </a:spcBef>
            </a:pPr>
            <a:r>
              <a:rPr lang="en-US" sz="1800" smtClean="0"/>
              <a:t>Execute when data is inserted, modified or deleted in a table or a view using the INSERT, UPDATE or DELETE statements.</a:t>
            </a:r>
          </a:p>
          <a:p>
            <a:pPr algn="just" eaLnBrk="1" hangingPunct="1">
              <a:lnSpc>
                <a:spcPct val="80000"/>
              </a:lnSpc>
              <a:spcBef>
                <a:spcPts val="1700"/>
              </a:spcBef>
            </a:pPr>
            <a:r>
              <a:rPr lang="en-US" sz="2000" smtClean="0"/>
              <a:t>Data Definition Language (DDL) Triggers</a:t>
            </a:r>
          </a:p>
          <a:p>
            <a:pPr lvl="1" algn="just" eaLnBrk="1" hangingPunct="1">
              <a:lnSpc>
                <a:spcPct val="80000"/>
              </a:lnSpc>
              <a:spcBef>
                <a:spcPts val="1700"/>
              </a:spcBef>
            </a:pPr>
            <a:r>
              <a:rPr lang="en-US" sz="1800" smtClean="0"/>
              <a:t>Execute when a table or a view is created, modified or deleted using the CREATE, ALTER or DROP statements.</a:t>
            </a:r>
          </a:p>
          <a:p>
            <a:pPr algn="just" eaLnBrk="1" hangingPunct="1">
              <a:lnSpc>
                <a:spcPct val="80000"/>
              </a:lnSpc>
              <a:spcBef>
                <a:spcPts val="1700"/>
              </a:spcBef>
            </a:pPr>
            <a:r>
              <a:rPr lang="en-US" sz="2000" smtClean="0"/>
              <a:t>Logon Triggers</a:t>
            </a:r>
          </a:p>
          <a:p>
            <a:pPr lvl="1" algn="just" eaLnBrk="1" hangingPunct="1">
              <a:lnSpc>
                <a:spcPct val="80000"/>
              </a:lnSpc>
              <a:spcBef>
                <a:spcPts val="1700"/>
              </a:spcBef>
            </a:pPr>
            <a:r>
              <a:rPr lang="en-US" sz="1800" smtClean="0"/>
              <a:t>Execute stored procedures when a session is established with a LOGON event. </a:t>
            </a:r>
          </a:p>
          <a:p>
            <a:pPr lvl="1" algn="just" eaLnBrk="1" hangingPunct="1">
              <a:lnSpc>
                <a:spcPct val="80000"/>
              </a:lnSpc>
              <a:spcBef>
                <a:spcPts val="1700"/>
              </a:spcBef>
            </a:pPr>
            <a:r>
              <a:rPr lang="en-US" sz="1800" smtClean="0"/>
              <a:t>Are invoked after the login authentication is completed and before the actual session is established.</a:t>
            </a:r>
          </a:p>
          <a:p>
            <a:pPr lvl="1" algn="just" eaLnBrk="1" hangingPunct="1">
              <a:lnSpc>
                <a:spcPct val="80000"/>
              </a:lnSpc>
              <a:spcBef>
                <a:spcPts val="1700"/>
              </a:spcBef>
            </a:pPr>
            <a:r>
              <a:rPr lang="en-US" sz="1800" smtClean="0"/>
              <a:t>Control server sessions by restricting invalid logins or limiting the number of sessions.</a:t>
            </a:r>
          </a:p>
          <a:p>
            <a:pPr algn="just" eaLnBrk="1" hangingPunct="1">
              <a:lnSpc>
                <a:spcPct val="80000"/>
              </a:lnSpc>
              <a:spcBef>
                <a:spcPts val="1700"/>
              </a:spcBef>
            </a:pPr>
            <a:endParaRPr lang="en-US" sz="2000" smtClean="0"/>
          </a:p>
          <a:p>
            <a:pPr algn="just" eaLnBrk="1" hangingPunct="1">
              <a:lnSpc>
                <a:spcPct val="80000"/>
              </a:lnSpc>
              <a:spcBef>
                <a:spcPts val="1700"/>
              </a:spcBef>
            </a:pPr>
            <a:endParaRPr lang="en-US" sz="2000" smtClean="0"/>
          </a:p>
          <a:p>
            <a:pPr algn="just" eaLnBrk="1" hangingPunct="1">
              <a:lnSpc>
                <a:spcPct val="80000"/>
              </a:lnSpc>
              <a:spcBef>
                <a:spcPts val="1700"/>
              </a:spcBef>
            </a:pPr>
            <a:endParaRPr lang="en-US" sz="2000" smtClean="0"/>
          </a:p>
          <a:p>
            <a:pPr algn="just" eaLnBrk="1" hangingPunct="1">
              <a:lnSpc>
                <a:spcPct val="80000"/>
              </a:lnSpc>
              <a:spcBef>
                <a:spcPts val="1700"/>
              </a:spcBef>
            </a:pPr>
            <a:endParaRPr lang="en-US" sz="2000" smtClean="0"/>
          </a:p>
          <a:p>
            <a:pPr algn="just" eaLnBrk="1" hangingPunct="1">
              <a:lnSpc>
                <a:spcPct val="80000"/>
              </a:lnSpc>
              <a:spcBef>
                <a:spcPts val="1700"/>
              </a:spcBef>
            </a:pPr>
            <a:endParaRPr lang="en-US" sz="2000" smtClean="0"/>
          </a:p>
          <a:p>
            <a:pPr algn="just" eaLnBrk="1" hangingPunct="1">
              <a:lnSpc>
                <a:spcPct val="80000"/>
              </a:lnSpc>
              <a:spcBef>
                <a:spcPts val="1700"/>
              </a:spcBef>
            </a:pPr>
            <a:endParaRPr lang="en-US" sz="2000" smtClean="0"/>
          </a:p>
          <a:p>
            <a:pPr algn="just" eaLnBrk="1" hangingPunct="1">
              <a:lnSpc>
                <a:spcPct val="80000"/>
              </a:lnSpc>
              <a:spcBef>
                <a:spcPts val="1700"/>
              </a:spcBef>
            </a:pPr>
            <a:endParaRPr lang="en-US" sz="20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smtClean="0"/>
              <a:t>DDL Triggers vs. DML Triggers</a:t>
            </a:r>
          </a:p>
        </p:txBody>
      </p:sp>
      <p:graphicFrame>
        <p:nvGraphicFramePr>
          <p:cNvPr id="1026" name="Object 5"/>
          <p:cNvGraphicFramePr>
            <a:graphicFrameLocks noChangeAspect="1"/>
          </p:cNvGraphicFramePr>
          <p:nvPr>
            <p:ph idx="1"/>
          </p:nvPr>
        </p:nvGraphicFramePr>
        <p:xfrm>
          <a:off x="866775" y="2373313"/>
          <a:ext cx="7437438" cy="2568575"/>
        </p:xfrm>
        <a:graphic>
          <a:graphicData uri="http://schemas.openxmlformats.org/presentationml/2006/ole">
            <p:oleObj spid="_x0000_s1026" name="Bitmap Image" r:id="rId3" imgW="6039693" imgH="2085714" progId="PBrush">
              <p:embed/>
            </p:oleObj>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8743</TotalTime>
  <Words>3283</Words>
  <Application>Microsoft PowerPoint</Application>
  <PresentationFormat>On-screen Show (4:3)</PresentationFormat>
  <Paragraphs>483</Paragraphs>
  <Slides>53</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55" baseType="lpstr">
      <vt:lpstr>Module</vt:lpstr>
      <vt:lpstr>Bitmap Image</vt:lpstr>
      <vt:lpstr>Session 5</vt:lpstr>
      <vt:lpstr>Module 7 - Review</vt:lpstr>
      <vt:lpstr>Module 8 - Review</vt:lpstr>
      <vt:lpstr>Introduction to triggers</vt:lpstr>
      <vt:lpstr>Triggers</vt:lpstr>
      <vt:lpstr>Uses of Triggers – 1 </vt:lpstr>
      <vt:lpstr>Uses of Triggers – 2 </vt:lpstr>
      <vt:lpstr>Types of Triggers</vt:lpstr>
      <vt:lpstr>DDL Triggers vs. DML Triggers</vt:lpstr>
      <vt:lpstr>DML Triggers  </vt:lpstr>
      <vt:lpstr>Introduction to  Inserted and Deleted Tables  </vt:lpstr>
      <vt:lpstr>“INSERT” Triggers – 1 </vt:lpstr>
      <vt:lpstr>“INSERT” Triggers – 2 </vt:lpstr>
      <vt:lpstr>“INSERT” Triggers – 3 </vt:lpstr>
      <vt:lpstr>“INSERT” Triggers – 4 </vt:lpstr>
      <vt:lpstr>“UPDATE” Triggers – 1 </vt:lpstr>
      <vt:lpstr>“UPDATE” Triggers – 2 </vt:lpstr>
      <vt:lpstr>“UPDATE” Triggers – 3 </vt:lpstr>
      <vt:lpstr>“UPDATE” Triggers – 4 </vt:lpstr>
      <vt:lpstr>Creating “UPDATE” Triggers – 1 </vt:lpstr>
      <vt:lpstr>Creating “UPDATE” Triggers – 2</vt:lpstr>
      <vt:lpstr>Creating “UPDATE” Triggers – 3</vt:lpstr>
      <vt:lpstr>“DELETE” Triggers – 1 </vt:lpstr>
      <vt:lpstr>“DELETE” Triggers – 2 </vt:lpstr>
      <vt:lpstr>“DELETE” Triggers – 3</vt:lpstr>
      <vt:lpstr>“DELETE” Triggers – 4</vt:lpstr>
      <vt:lpstr>“AFTER” Triggers – 1 </vt:lpstr>
      <vt:lpstr>“AFTER” Triggers – 2 </vt:lpstr>
      <vt:lpstr>“AFTER” Triggers – 3 </vt:lpstr>
      <vt:lpstr>“INSTEAD OF” Triggers – 1 </vt:lpstr>
      <vt:lpstr>“INSTEAD OF” Triggers – 2 </vt:lpstr>
      <vt:lpstr>“INSTEAD OF” Triggers – 3 </vt:lpstr>
      <vt:lpstr>Using “INSTEAD OF” Triggers with Views – 1 </vt:lpstr>
      <vt:lpstr>DML Triggers </vt:lpstr>
      <vt:lpstr>Execution Order of DML Triggers – 1  </vt:lpstr>
      <vt:lpstr>Execution Order of DML Triggers – 2 </vt:lpstr>
      <vt:lpstr>View Definitions of DML Triggers </vt:lpstr>
      <vt:lpstr>Modifying Definitions  of DML Triggers – 1 </vt:lpstr>
      <vt:lpstr>Modifying Definitions  of DML Triggers – 2 </vt:lpstr>
      <vt:lpstr>Dropping DML Triggers </vt:lpstr>
      <vt:lpstr>DDL Triggers – 1   </vt:lpstr>
      <vt:lpstr>DDL Triggers – 2</vt:lpstr>
      <vt:lpstr>Scope of DDL Triggers</vt:lpstr>
      <vt:lpstr>Defining DDL Triggers  for “CREATE” Events – 1 </vt:lpstr>
      <vt:lpstr>Defining DDL Triggers  for “CREATE” Events – 2 </vt:lpstr>
      <vt:lpstr>Defining DDL Triggers  for “ALTER” Events – 1 </vt:lpstr>
      <vt:lpstr>Defining DDL Triggers  for “ALTER” Events – 2 </vt:lpstr>
      <vt:lpstr>Defining DDL Triggers  for “DROP” Events </vt:lpstr>
      <vt:lpstr>Viewing Metadata  of DDL Triggers  </vt:lpstr>
      <vt:lpstr>Viewing Definition  of DDL Triggers  </vt:lpstr>
      <vt:lpstr>Modifying Definitions  of DDL Triggers – 2</vt:lpstr>
      <vt:lpstr>Dropping DDL Triggers </vt:lpstr>
      <vt:lpstr>Module 9 - Summary</vt:lpstr>
    </vt:vector>
  </TitlesOfParts>
  <Company>FPT-Aptech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SDO - Session5</dc:title>
  <dc:creator>FPT-Aptech</dc:creator>
  <cp:lastModifiedBy>TuNN</cp:lastModifiedBy>
  <cp:revision>861</cp:revision>
  <dcterms:created xsi:type="dcterms:W3CDTF">2000-10-02T07:37:11Z</dcterms:created>
  <dcterms:modified xsi:type="dcterms:W3CDTF">2009-06-19T11:58:04Z</dcterms:modified>
</cp:coreProperties>
</file>