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272" r:id="rId3"/>
    <p:sldId id="3319" r:id="rId4"/>
    <p:sldId id="3320" r:id="rId5"/>
    <p:sldId id="3321" r:id="rId6"/>
    <p:sldId id="3326" r:id="rId7"/>
    <p:sldId id="3325" r:id="rId8"/>
    <p:sldId id="3335" r:id="rId9"/>
    <p:sldId id="3348" r:id="rId10"/>
    <p:sldId id="3336" r:id="rId11"/>
    <p:sldId id="3341" r:id="rId12"/>
    <p:sldId id="3342" r:id="rId13"/>
    <p:sldId id="3343" r:id="rId14"/>
    <p:sldId id="3344" r:id="rId15"/>
    <p:sldId id="3345" r:id="rId16"/>
    <p:sldId id="3346" r:id="rId17"/>
    <p:sldId id="3347" r:id="rId18"/>
    <p:sldId id="3337" r:id="rId19"/>
    <p:sldId id="3338" r:id="rId20"/>
    <p:sldId id="3339" r:id="rId21"/>
    <p:sldId id="3340" r:id="rId22"/>
    <p:sldId id="334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9CCF"/>
    <a:srgbClr val="485A69"/>
    <a:srgbClr val="FF912D"/>
    <a:srgbClr val="C684C4"/>
    <a:srgbClr val="DDE3E9"/>
    <a:srgbClr val="97CAED"/>
    <a:srgbClr val="2A2296"/>
    <a:srgbClr val="000099"/>
    <a:srgbClr val="C5D6DC"/>
    <a:srgbClr val="869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BDEC13-AF6D-4C17-A520-8443BE7F2735}" v="1975" dt="2020-10-07T18:54:28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38" autoAdjust="0"/>
    <p:restoredTop sz="94660"/>
  </p:normalViewPr>
  <p:slideViewPr>
    <p:cSldViewPr snapToGrid="0">
      <p:cViewPr varScale="1">
        <p:scale>
          <a:sx n="67" d="100"/>
          <a:sy n="67" d="100"/>
        </p:scale>
        <p:origin x="86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BD2E5-3202-4730-BC0A-7E79A1BC710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F5D93-5164-42D4-961E-D8199D7A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7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are how all the pieces then come together.  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thing we want to emphasize is that Demand Guru is a system of demand modeling solution that enhances your current system of record - an AI-powered demand modeling solution for your enterprise.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Demand Guru enables an integrated, automated and repeatable process for your demand needs – from blending data from your internal systems, layering in external date, to publishing the results with demand modeling outputs you can then use for supply-chain, product, marketing, and strategic decision-making.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DA4305-0EC7-4FF0-926C-68E92606D71C}" type="slidenum">
              <a:rPr kumimoji="0" lang="en-US" sz="3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3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72530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896C-B8A6-4068-BFC3-690AFD518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B968C0-5C2D-4935-B5EC-B75FB6A81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B39C8-5A2B-493C-A78A-5C15AD556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549E-5039-4943-A68E-9FA53EB143E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5B9B9-8C01-443D-9E4B-EA34FF93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and Confidential Copyright © 2020 LLamasoft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0FA9C-4F97-4F85-8451-DED3B747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MipMaster.org</a:t>
            </a:r>
          </a:p>
        </p:txBody>
      </p:sp>
    </p:spTree>
    <p:extLst>
      <p:ext uri="{BB962C8B-B14F-4D97-AF65-F5344CB8AC3E}">
        <p14:creationId xmlns:p14="http://schemas.microsoft.com/office/powerpoint/2010/main" val="120345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16BC-DD0F-48AE-8B89-B6E59D18B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66D6E-6A6D-4581-A5DB-E4FCC0EDF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49A5B-F2FD-4842-BB90-FC53A906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80ED-E6AA-4B63-BE5A-DCA84DEB2102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BBE5B-88FE-45B6-AAB4-A4DEA2E5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and Confidential Copyright © 2020 LLamasoft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4CB5B-1C9E-4F11-AD8F-7D242877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DE5-CD55-402E-8110-195B9A89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7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CB0420-F6BD-430A-88A3-4D1A120F1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03BC1-C73A-4F81-8CF0-5F306BE38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6C96-25A0-4AC5-B9E5-769CCBC2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BF91-EFFB-479E-89F8-7C2462960D4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558B5-B90E-461F-ADC4-A0C676AF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and Confidential Copyright © 2020 LLamasoft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250FC-1095-4290-A88A-D62CDDFC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DE5-CD55-402E-8110-195B9A89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63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46C8D74-549B-BA44-8DB0-BCF3DA8E3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97702" y="6492876"/>
            <a:ext cx="557719" cy="365125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fld id="{A4F6B7FA-BE09-40A2-B6AA-40D81E0AB86E}" type="datetime1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9127952-D4D0-D444-911E-64B923125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4578" y="6492876"/>
            <a:ext cx="3005847" cy="365125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Proprietary and Confidential Copyright © 2020 LLamasoft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CE374F-E15D-174E-89F9-F7E2B6800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2698" y="6492876"/>
            <a:ext cx="450715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393C428F-9B09-7D4E-A493-E7C5009F7F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95D0D6-0E2A-674D-851B-FE98731A93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341" y="82553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A095FA0-9797-334F-A4E5-9F58C4E658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1" y="502921"/>
            <a:ext cx="5514975" cy="225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rgbClr val="7B868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73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B97C7-6E7D-4A0D-9D81-C6633DE2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C2E0F-8BE8-4D73-9511-7269ABBDB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D83E2-3F8F-4496-A9CB-22C4C8B9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1A7C-9BE3-4FAE-B915-862B9C96A641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BED4C-8B7A-4E68-A895-78B796ACF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and Confidential Copyright © 2020 LLamasoft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11979-D90D-4CBF-9861-A69C1483C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MipMaster.org</a:t>
            </a:r>
          </a:p>
        </p:txBody>
      </p:sp>
    </p:spTree>
    <p:extLst>
      <p:ext uri="{BB962C8B-B14F-4D97-AF65-F5344CB8AC3E}">
        <p14:creationId xmlns:p14="http://schemas.microsoft.com/office/powerpoint/2010/main" val="64282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FCBD6-205F-4B6E-A77B-8C75FB40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F3DD4-F38E-44D2-AD80-864E3C2DF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C8825-F86E-432D-88E5-AF31EF79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7EC7-19A5-4F76-8578-7DD0BE17A63F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FE480-B994-47EA-8F0D-F2C9B565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and Confidential Copyright © 2020 LLamasoft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30281-BA37-4664-9DA2-60FE832C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DE5-CD55-402E-8110-195B9A89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7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C424-4EFA-46FE-8C39-7819EADC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4C54E-864F-457D-912F-0F63C246B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A0EB7-ADAC-4242-94B0-758F98782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1A409-8CFE-4973-A4B8-8CA761DCC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9594-B4B3-400C-862C-DA2172242D6C}" type="datetime1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C692D-09E0-4C17-A880-87CCDA07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and Confidential Copyright © 2020 LLamasoft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29FB8-B873-479E-9297-AD67FD56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DE5-CD55-402E-8110-195B9A89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2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AB90-1888-4C42-92D6-A2B5D81F6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22510-8BC7-41D3-A394-CE7EAF0E7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56FDF-0B53-4606-AACC-E71F8A2F8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35978D-BC32-4BD0-8ACF-75753CE55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B48D47-7130-4639-A38D-95AF657D8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3AD51-5D1E-4FEF-9A85-91380D77B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C9BC-4ACF-4A57-AD0E-D36894BE49E0}" type="datetime1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7164A7-B96C-4932-BF17-F1D78F01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and Confidential Copyright © 2020 LLamasoft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61A16A-C85E-4174-8D6A-8275BFF43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DE5-CD55-402E-8110-195B9A89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0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51B8-E905-422A-AE68-CD3A1F1D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CFD75-7A11-44BE-BB2D-D0ABA0DBD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1D085-7747-46C9-9C7A-A4C58DFA458B}" type="datetime1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668D8-78AE-4CD7-9FEB-4AE9FC546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and Confidential Copyright © 2020 LLamasoft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7B0C3-84EF-4E5B-82BE-786DFCE17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DE5-CD55-402E-8110-195B9A89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5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BA8F80-94E1-4DC4-8A1A-19409D15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45C7-2BBC-46E5-8278-3C554CEB482A}" type="datetime1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983BA-3C3D-43DC-A3C6-C664516D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and Confidential Copyright © 2020 LLamasoft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0A05E-6F6D-4B65-83C2-CBC813B7F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DE5-CD55-402E-8110-195B9A89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6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7E0C-6970-4FAF-A99C-8555B6798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D4EBE-4AD2-4A5B-B2A2-8AD216A6E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15666-488B-4590-A840-DF51CEEC9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3CF16-4F6E-4612-8DAC-9E4E80B5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859-1521-480B-8022-E5C11D5C3EF6}" type="datetime1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9EDCA-D0E5-4AB1-B1D4-CCEDB0F2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and Confidential Copyright © 2020 LLamasoft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D0B45-A38E-471E-AF0D-C1E36DD49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DE5-CD55-402E-8110-195B9A89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0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FD2B-322D-4853-9748-961A1A99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3AE0E1-7DE1-425D-8B0F-9281D0D74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EB4EC-421C-4E0E-8A4C-17BCF54FB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D2930-38D3-4E4C-BE7D-5B450D4D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FABE-76B3-4174-A3EC-43784C24D02A}" type="datetime1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89FF6-D03A-4DC8-88EA-9776629F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and Confidential Copyright © 2020 LLamasoft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585DC-B5EF-459C-8000-6F289DEB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DE5-CD55-402E-8110-195B9A89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2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1F2079-E584-4123-8D27-A5A5DB7E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46E46-3E87-45E0-A1FE-04E49CD50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10BAC-D621-417D-B1D3-435246AC7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88366-5486-4E16-AD0B-B589D22DF77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286B7-EA66-4EBF-B199-83C3019BF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Proprietary and Confidential Copyright © 2020 LLamasoft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A483A-165E-4384-9FCC-D7AB9453B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C5DE5-CD55-402E-8110-195B9A89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1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png"/><Relationship Id="rId4" Type="http://schemas.openxmlformats.org/officeDocument/2006/relationships/image" Target="../media/image2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png"/><Relationship Id="rId4" Type="http://schemas.openxmlformats.org/officeDocument/2006/relationships/image" Target="../media/image2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90.png"/><Relationship Id="rId7" Type="http://schemas.openxmlformats.org/officeDocument/2006/relationships/image" Target="../media/image46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5" Type="http://schemas.openxmlformats.org/officeDocument/2006/relationships/image" Target="../media/image400.png"/><Relationship Id="rId4" Type="http://schemas.openxmlformats.org/officeDocument/2006/relationships/image" Target="../media/image3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3" Type="http://schemas.openxmlformats.org/officeDocument/2006/relationships/image" Target="../media/image39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30.png"/><Relationship Id="rId10" Type="http://schemas.openxmlformats.org/officeDocument/2006/relationships/image" Target="../media/image49.png"/><Relationship Id="rId4" Type="http://schemas.openxmlformats.org/officeDocument/2006/relationships/image" Target="../media/image420.png"/><Relationship Id="rId9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3" Type="http://schemas.openxmlformats.org/officeDocument/2006/relationships/image" Target="../media/image53.png"/><Relationship Id="rId7" Type="http://schemas.openxmlformats.org/officeDocument/2006/relationships/image" Target="../media/image46.png"/><Relationship Id="rId12" Type="http://schemas.openxmlformats.org/officeDocument/2006/relationships/image" Target="../media/image56.png"/><Relationship Id="rId2" Type="http://schemas.openxmlformats.org/officeDocument/2006/relationships/image" Target="../media/image52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55.png"/><Relationship Id="rId15" Type="http://schemas.openxmlformats.org/officeDocument/2006/relationships/image" Target="../media/image58.png"/><Relationship Id="rId10" Type="http://schemas.openxmlformats.org/officeDocument/2006/relationships/image" Target="../media/image49.png"/><Relationship Id="rId4" Type="http://schemas.openxmlformats.org/officeDocument/2006/relationships/image" Target="../media/image54.png"/><Relationship Id="rId9" Type="http://schemas.openxmlformats.org/officeDocument/2006/relationships/image" Target="../media/image48.png"/><Relationship Id="rId1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3" Type="http://schemas.openxmlformats.org/officeDocument/2006/relationships/image" Target="../media/image59.png"/><Relationship Id="rId7" Type="http://schemas.openxmlformats.org/officeDocument/2006/relationships/image" Target="../media/image46.png"/><Relationship Id="rId12" Type="http://schemas.openxmlformats.org/officeDocument/2006/relationships/image" Target="../media/image56.png"/><Relationship Id="rId17" Type="http://schemas.openxmlformats.org/officeDocument/2006/relationships/image" Target="../media/image51.png"/><Relationship Id="rId2" Type="http://schemas.openxmlformats.org/officeDocument/2006/relationships/image" Target="../media/image52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61.png"/><Relationship Id="rId15" Type="http://schemas.openxmlformats.org/officeDocument/2006/relationships/image" Target="../media/image58.png"/><Relationship Id="rId10" Type="http://schemas.openxmlformats.org/officeDocument/2006/relationships/image" Target="../media/image49.png"/><Relationship Id="rId4" Type="http://schemas.openxmlformats.org/officeDocument/2006/relationships/image" Target="../media/image60.png"/><Relationship Id="rId9" Type="http://schemas.openxmlformats.org/officeDocument/2006/relationships/image" Target="../media/image48.png"/><Relationship Id="rId1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NU_Linear_Programming_Kit" TargetMode="External"/><Relationship Id="rId2" Type="http://schemas.openxmlformats.org/officeDocument/2006/relationships/hyperlink" Target="https://www.ibm.com/analytics/cplex-optimizer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gurobi.com/" TargetMode="External"/><Relationship Id="rId4" Type="http://schemas.openxmlformats.org/officeDocument/2006/relationships/hyperlink" Target="https://en.wikipedia.org/wiki/COIN-OR#CBC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etwork Technology Background">
            <a:extLst>
              <a:ext uri="{FF2B5EF4-FFF2-40B4-BE49-F238E27FC236}">
                <a16:creationId xmlns:a16="http://schemas.microsoft.com/office/drawing/2014/main" id="{B6564940-99B1-4B50-8BE9-2FB582B021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"/>
                    </a14:imgEffect>
                    <a14:imgEffect>
                      <a14:brightnessContrast bright="27000" contrast="-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B0EA48D-F1BF-45FD-B71F-F6E3F1C3B27E}"/>
              </a:ext>
            </a:extLst>
          </p:cNvPr>
          <p:cNvSpPr/>
          <p:nvPr/>
        </p:nvSpPr>
        <p:spPr>
          <a:xfrm>
            <a:off x="487129" y="1773383"/>
            <a:ext cx="11217742" cy="2027092"/>
          </a:xfrm>
          <a:prstGeom prst="rect">
            <a:avLst/>
          </a:prstGeom>
          <a:solidFill>
            <a:srgbClr val="DDE3E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5641D-6136-40CA-A60F-C96A37321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>
                <a:solidFill>
                  <a:srgbClr val="189CCF"/>
                </a:solidFill>
              </a:rPr>
              <a:t>Introdução</a:t>
            </a:r>
            <a:r>
              <a:rPr lang="en-US" sz="4800" dirty="0">
                <a:solidFill>
                  <a:srgbClr val="189CCF"/>
                </a:solidFill>
              </a:rPr>
              <a:t> à </a:t>
            </a:r>
            <a:r>
              <a:rPr lang="en-US" sz="4800" dirty="0" err="1">
                <a:solidFill>
                  <a:srgbClr val="189CCF"/>
                </a:solidFill>
              </a:rPr>
              <a:t>Programação</a:t>
            </a:r>
            <a:r>
              <a:rPr lang="en-US" sz="4800" dirty="0">
                <a:solidFill>
                  <a:srgbClr val="189CCF"/>
                </a:solidFill>
              </a:rPr>
              <a:t> </a:t>
            </a:r>
            <a:r>
              <a:rPr lang="en-US" sz="4800" dirty="0" err="1">
                <a:solidFill>
                  <a:srgbClr val="189CCF"/>
                </a:solidFill>
              </a:rPr>
              <a:t>Inteira</a:t>
            </a:r>
            <a:r>
              <a:rPr lang="en-US" sz="4800" dirty="0">
                <a:solidFill>
                  <a:srgbClr val="189CCF"/>
                </a:solidFill>
              </a:rPr>
              <a:t> </a:t>
            </a:r>
            <a:r>
              <a:rPr lang="en-US" sz="4800" dirty="0" err="1">
                <a:solidFill>
                  <a:srgbClr val="189CCF"/>
                </a:solidFill>
              </a:rPr>
              <a:t>Mista</a:t>
            </a:r>
            <a:r>
              <a:rPr lang="en-US" sz="4800" dirty="0">
                <a:solidFill>
                  <a:srgbClr val="189CCF"/>
                </a:solidFill>
              </a:rPr>
              <a:t> (MIP)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FE7CD-F155-4EF2-B5E8-46BBA696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1925" y="6356350"/>
            <a:ext cx="3571875" cy="365125"/>
          </a:xfrm>
        </p:spPr>
        <p:txBody>
          <a:bodyPr/>
          <a:lstStyle/>
          <a:p>
            <a:r>
              <a:rPr lang="en-US" dirty="0">
                <a:solidFill>
                  <a:srgbClr val="189CCF"/>
                </a:solidFill>
              </a:rPr>
              <a:t>MipMaster.org       </a:t>
            </a:r>
            <a:r>
              <a:rPr lang="en-US" dirty="0">
                <a:solidFill>
                  <a:srgbClr val="485A69"/>
                </a:solidFill>
              </a:rPr>
              <a:t>Aster Santana - </a:t>
            </a:r>
            <a:r>
              <a:rPr lang="en-US" dirty="0" err="1">
                <a:solidFill>
                  <a:srgbClr val="485A69"/>
                </a:solidFill>
              </a:rPr>
              <a:t>Outubro</a:t>
            </a:r>
            <a:r>
              <a:rPr lang="en-US" dirty="0">
                <a:solidFill>
                  <a:srgbClr val="485A69"/>
                </a:solidFill>
              </a:rPr>
              <a:t> 2020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127B30B-C208-4717-BB2B-A29B5B640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473" y="5422571"/>
            <a:ext cx="2539218" cy="136594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17A6AFC-EB75-4BE8-ADCC-511961CC728E}"/>
              </a:ext>
            </a:extLst>
          </p:cNvPr>
          <p:cNvSpPr/>
          <p:nvPr/>
        </p:nvSpPr>
        <p:spPr>
          <a:xfrm>
            <a:off x="238125" y="192087"/>
            <a:ext cx="11677650" cy="6473825"/>
          </a:xfrm>
          <a:prstGeom prst="rect">
            <a:avLst/>
          </a:prstGeom>
          <a:noFill/>
          <a:ln>
            <a:solidFill>
              <a:srgbClr val="FF91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8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rgbClr val="189CCF"/>
                </a:solidFill>
              </a:rPr>
              <a:t>Descrição</a:t>
            </a:r>
            <a:r>
              <a:rPr lang="en-US" dirty="0">
                <a:solidFill>
                  <a:srgbClr val="189CCF"/>
                </a:solidFill>
              </a:rPr>
              <a:t> MIP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 err="1"/>
              <a:t>Representações</a:t>
            </a:r>
            <a:r>
              <a:rPr lang="en-US" dirty="0"/>
              <a:t> </a:t>
            </a:r>
            <a:r>
              <a:rPr lang="en-US" dirty="0" err="1"/>
              <a:t>gráfica</a:t>
            </a:r>
            <a:r>
              <a:rPr lang="en-US" dirty="0"/>
              <a:t> e </a:t>
            </a:r>
            <a:r>
              <a:rPr lang="en-US" dirty="0" err="1"/>
              <a:t>algébrica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101">
                <a:extLst>
                  <a:ext uri="{FF2B5EF4-FFF2-40B4-BE49-F238E27FC236}">
                    <a16:creationId xmlns:a16="http://schemas.microsoft.com/office/drawing/2014/main" id="{2BCC8C06-08EF-4B3E-A438-1AB0DBA3CF8E}"/>
                  </a:ext>
                </a:extLst>
              </p:cNvPr>
              <p:cNvSpPr txBox="1"/>
              <p:nvPr/>
            </p:nvSpPr>
            <p:spPr>
              <a:xfrm>
                <a:off x="462560" y="3005289"/>
                <a:ext cx="425319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          </m:t>
                        </m:r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rgbClr val="FF912D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pt-BR" b="0" i="0" smtClean="0">
                            <a:solidFill>
                              <a:srgbClr val="FF912D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912D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912D"/>
                            </a:solidFill>
                            <a:latin typeface="Cambria Math" panose="02040503050406030204" pitchFamily="18" charset="0"/>
                          </a:rPr>
                          <m:t>0.63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912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912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912D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912D"/>
                            </a:solidFill>
                            <a:latin typeface="Cambria Math" panose="02040503050406030204" pitchFamily="18" charset="0"/>
                          </a:rPr>
                          <m:t> + 1.0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912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912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912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𝑢𝑗𝑒𝑖𝑡𝑜</m:t>
                      </m:r>
                      <m:r>
                        <a:rPr lang="pt-BR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à: −4.5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+ 2.0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0.25</m:t>
                      </m:r>
                    </m:oMath>
                  </m:oMathPara>
                </a14:m>
                <a:endParaRPr lang="en-US" i="1" dirty="0">
                  <a:solidFill>
                    <a:srgbClr val="189CCF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i="1" dirty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+ 0.67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 dirty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2.13</m:t>
                      </m:r>
                    </m:oMath>
                  </m:oMathPara>
                </a14:m>
                <a:endParaRPr lang="en-US" dirty="0">
                  <a:solidFill>
                    <a:srgbClr val="189CC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sz="18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1.7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1.25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dirty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i="1" dirty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2.85</m:t>
                      </m:r>
                    </m:oMath>
                  </m:oMathPara>
                </a14:m>
                <a:endParaRPr lang="en-US" sz="1800" dirty="0">
                  <a:solidFill>
                    <a:srgbClr val="189CC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                      − </m:t>
                      </m:r>
                      <m:r>
                        <a:rPr lang="en-US" sz="18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2.32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5.0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dirty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800" i="1" dirty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5.9</m:t>
                      </m:r>
                      <m:r>
                        <a:rPr lang="en-US" sz="18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189CC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101">
                <a:extLst>
                  <a:ext uri="{FF2B5EF4-FFF2-40B4-BE49-F238E27FC236}">
                    <a16:creationId xmlns:a16="http://schemas.microsoft.com/office/drawing/2014/main" id="{2BCC8C06-08EF-4B3E-A438-1AB0DBA3C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60" y="3005289"/>
                <a:ext cx="4253192" cy="1754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7AF3BA-AD70-4115-ABB7-4751F586940A}"/>
              </a:ext>
            </a:extLst>
          </p:cNvPr>
          <p:cNvSpPr/>
          <p:nvPr/>
        </p:nvSpPr>
        <p:spPr>
          <a:xfrm>
            <a:off x="6746510" y="2303228"/>
            <a:ext cx="2719388" cy="2714625"/>
          </a:xfrm>
          <a:custGeom>
            <a:avLst/>
            <a:gdLst>
              <a:gd name="connsiteX0" fmla="*/ 533400 w 2719388"/>
              <a:gd name="connsiteY0" fmla="*/ 0 h 2714625"/>
              <a:gd name="connsiteX1" fmla="*/ 2719388 w 2719388"/>
              <a:gd name="connsiteY1" fmla="*/ 647700 h 2714625"/>
              <a:gd name="connsiteX2" fmla="*/ 1309688 w 2719388"/>
              <a:gd name="connsiteY2" fmla="*/ 2714625 h 2714625"/>
              <a:gd name="connsiteX3" fmla="*/ 0 w 2719388"/>
              <a:gd name="connsiteY3" fmla="*/ 1938337 h 2714625"/>
              <a:gd name="connsiteX4" fmla="*/ 533400 w 2719388"/>
              <a:gd name="connsiteY4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9388" h="2714625">
                <a:moveTo>
                  <a:pt x="533400" y="0"/>
                </a:moveTo>
                <a:lnTo>
                  <a:pt x="2719388" y="647700"/>
                </a:lnTo>
                <a:lnTo>
                  <a:pt x="1309688" y="2714625"/>
                </a:lnTo>
                <a:lnTo>
                  <a:pt x="0" y="1938337"/>
                </a:lnTo>
                <a:lnTo>
                  <a:pt x="53340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EC4BC-E7FB-47BF-A48C-74A95B51E74B}"/>
              </a:ext>
            </a:extLst>
          </p:cNvPr>
          <p:cNvCxnSpPr>
            <a:cxnSpLocks/>
          </p:cNvCxnSpPr>
          <p:nvPr/>
        </p:nvCxnSpPr>
        <p:spPr>
          <a:xfrm flipH="1">
            <a:off x="5772184" y="5279650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96C04A-E2CF-40E5-990B-B83A75B960A5}"/>
              </a:ext>
            </a:extLst>
          </p:cNvPr>
          <p:cNvCxnSpPr>
            <a:cxnSpLocks/>
          </p:cNvCxnSpPr>
          <p:nvPr/>
        </p:nvCxnSpPr>
        <p:spPr>
          <a:xfrm>
            <a:off x="6164801" y="2140758"/>
            <a:ext cx="1" cy="3524822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0124D-869A-47CF-8DA3-E5BA5AB51380}"/>
              </a:ext>
            </a:extLst>
          </p:cNvPr>
          <p:cNvCxnSpPr>
            <a:cxnSpLocks/>
          </p:cNvCxnSpPr>
          <p:nvPr/>
        </p:nvCxnSpPr>
        <p:spPr>
          <a:xfrm flipH="1">
            <a:off x="5772184" y="4199048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B337B-8B3E-48D9-9011-7922DBBAA512}"/>
              </a:ext>
            </a:extLst>
          </p:cNvPr>
          <p:cNvCxnSpPr>
            <a:cxnSpLocks/>
          </p:cNvCxnSpPr>
          <p:nvPr/>
        </p:nvCxnSpPr>
        <p:spPr>
          <a:xfrm flipH="1">
            <a:off x="5772184" y="3118445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A7AA2D-D98C-483E-83B5-9AA467B267FB}"/>
              </a:ext>
            </a:extLst>
          </p:cNvPr>
          <p:cNvCxnSpPr>
            <a:cxnSpLocks/>
          </p:cNvCxnSpPr>
          <p:nvPr/>
        </p:nvCxnSpPr>
        <p:spPr>
          <a:xfrm>
            <a:off x="7176790" y="2200791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A7FD73-EDA6-44CE-92FF-D871DADFF76B}"/>
              </a:ext>
            </a:extLst>
          </p:cNvPr>
          <p:cNvCxnSpPr>
            <a:cxnSpLocks/>
          </p:cNvCxnSpPr>
          <p:nvPr/>
        </p:nvCxnSpPr>
        <p:spPr>
          <a:xfrm>
            <a:off x="8190376" y="2200791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5C71D-C5D2-49D0-913D-A953895E6024}"/>
              </a:ext>
            </a:extLst>
          </p:cNvPr>
          <p:cNvCxnSpPr>
            <a:cxnSpLocks/>
          </p:cNvCxnSpPr>
          <p:nvPr/>
        </p:nvCxnSpPr>
        <p:spPr>
          <a:xfrm>
            <a:off x="9200768" y="2200791"/>
            <a:ext cx="0" cy="337633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/>
              <p:nvPr/>
            </p:nvSpPr>
            <p:spPr>
              <a:xfrm>
                <a:off x="9948929" y="4888279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929" y="4888279"/>
                <a:ext cx="306727" cy="338554"/>
              </a:xfrm>
              <a:prstGeom prst="rect">
                <a:avLst/>
              </a:prstGeom>
              <a:blipFill>
                <a:blip r:embed="rId3"/>
                <a:stretch>
                  <a:fillRect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/>
              <p:nvPr/>
            </p:nvSpPr>
            <p:spPr>
              <a:xfrm>
                <a:off x="6147111" y="1869684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111" y="1869684"/>
                <a:ext cx="306727" cy="338554"/>
              </a:xfrm>
              <a:prstGeom prst="rect">
                <a:avLst/>
              </a:prstGeom>
              <a:blipFill>
                <a:blip r:embed="rId4"/>
                <a:stretch>
                  <a:fillRect r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8054311-B005-4307-8A60-C5EB4A344427}"/>
              </a:ext>
            </a:extLst>
          </p:cNvPr>
          <p:cNvSpPr/>
          <p:nvPr/>
        </p:nvSpPr>
        <p:spPr>
          <a:xfrm rot="1843340">
            <a:off x="8967214" y="5480438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AC5D0A6-8FB0-442D-ABB1-302EDD89220F}"/>
              </a:ext>
            </a:extLst>
          </p:cNvPr>
          <p:cNvSpPr/>
          <p:nvPr/>
        </p:nvSpPr>
        <p:spPr>
          <a:xfrm rot="1843340">
            <a:off x="8964833" y="5482819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1D6DBD-7B7F-4D00-AE34-ECD8E7113F45}"/>
              </a:ext>
            </a:extLst>
          </p:cNvPr>
          <p:cNvCxnSpPr>
            <a:cxnSpLocks/>
          </p:cNvCxnSpPr>
          <p:nvPr/>
        </p:nvCxnSpPr>
        <p:spPr>
          <a:xfrm flipV="1">
            <a:off x="6372033" y="2180763"/>
            <a:ext cx="942434" cy="3403378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103F3D8-3F06-4B24-8997-96AB8F6914C8}"/>
              </a:ext>
            </a:extLst>
          </p:cNvPr>
          <p:cNvSpPr/>
          <p:nvPr/>
        </p:nvSpPr>
        <p:spPr>
          <a:xfrm rot="6292740">
            <a:off x="6393191" y="5518734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6BD28-0384-4D0B-B77E-1723ADD4E2C7}"/>
              </a:ext>
            </a:extLst>
          </p:cNvPr>
          <p:cNvCxnSpPr>
            <a:cxnSpLocks/>
          </p:cNvCxnSpPr>
          <p:nvPr/>
        </p:nvCxnSpPr>
        <p:spPr>
          <a:xfrm flipH="1" flipV="1">
            <a:off x="6863004" y="2180763"/>
            <a:ext cx="2962462" cy="877321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4EDD0BC-DED6-4442-8E8B-708325CC1194}"/>
              </a:ext>
            </a:extLst>
          </p:cNvPr>
          <p:cNvSpPr/>
          <p:nvPr/>
        </p:nvSpPr>
        <p:spPr>
          <a:xfrm rot="11809778">
            <a:off x="6847550" y="2196291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21FD43-773A-465D-8E15-002A8F3CFB41}"/>
              </a:ext>
            </a:extLst>
          </p:cNvPr>
          <p:cNvCxnSpPr>
            <a:cxnSpLocks/>
          </p:cNvCxnSpPr>
          <p:nvPr/>
        </p:nvCxnSpPr>
        <p:spPr>
          <a:xfrm flipH="1">
            <a:off x="7666906" y="2396890"/>
            <a:ext cx="2168667" cy="3187250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5E5307-DE1C-4119-828E-34446A8F43CD}"/>
              </a:ext>
            </a:extLst>
          </p:cNvPr>
          <p:cNvSpPr/>
          <p:nvPr/>
        </p:nvSpPr>
        <p:spPr>
          <a:xfrm rot="18225733">
            <a:off x="9743745" y="2359319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D7F427-398C-4675-AC22-BCA0CC22433E}"/>
              </a:ext>
            </a:extLst>
          </p:cNvPr>
          <p:cNvCxnSpPr>
            <a:cxnSpLocks/>
          </p:cNvCxnSpPr>
          <p:nvPr/>
        </p:nvCxnSpPr>
        <p:spPr>
          <a:xfrm>
            <a:off x="5883284" y="3731643"/>
            <a:ext cx="3126783" cy="1852497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5E21908-FB74-4A33-8183-64EDC2C98EDF}"/>
                  </a:ext>
                </a:extLst>
              </p:cNvPr>
              <p:cNvSpPr txBox="1"/>
              <p:nvPr/>
            </p:nvSpPr>
            <p:spPr>
              <a:xfrm rot="17122146">
                <a:off x="5906141" y="3120424"/>
                <a:ext cx="20053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−4.5</m:t>
                      </m:r>
                      <m:sSub>
                        <m:sSubPr>
                          <m:ctrlPr>
                            <a:rPr lang="en-US" sz="1200" b="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+ 2.0</m:t>
                      </m:r>
                      <m:sSub>
                        <m:sSubPr>
                          <m:ctrlPr>
                            <a:rPr lang="en-US" sz="1200" b="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 = −0.25</m:t>
                      </m:r>
                    </m:oMath>
                  </m:oMathPara>
                </a14:m>
                <a:endParaRPr lang="en-US" sz="120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5E21908-FB74-4A33-8183-64EDC2C98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122146">
                <a:off x="5906141" y="3120424"/>
                <a:ext cx="20053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EDDCB92-8A81-436E-9337-9B99D4ABB770}"/>
                  </a:ext>
                </a:extLst>
              </p:cNvPr>
              <p:cNvSpPr txBox="1"/>
              <p:nvPr/>
            </p:nvSpPr>
            <p:spPr>
              <a:xfrm rot="1000297">
                <a:off x="7472027" y="2412380"/>
                <a:ext cx="20053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sSub>
                        <m:sSubPr>
                          <m:ctrlPr>
                            <a:rPr lang="en-US" sz="1200" b="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+ 0.67</m:t>
                      </m:r>
                      <m:sSub>
                        <m:sSubPr>
                          <m:ctrlPr>
                            <a:rPr lang="en-US" sz="1200" b="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 dirty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 = 2.13</m:t>
                      </m:r>
                    </m:oMath>
                  </m:oMathPara>
                </a14:m>
                <a:endParaRPr lang="en-US" sz="120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EDDCB92-8A81-436E-9337-9B99D4ABB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00297">
                <a:off x="7472027" y="2412380"/>
                <a:ext cx="20053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C020D40-BC34-4E29-80B6-07F46AC03C4C}"/>
                  </a:ext>
                </a:extLst>
              </p:cNvPr>
              <p:cNvSpPr txBox="1"/>
              <p:nvPr/>
            </p:nvSpPr>
            <p:spPr>
              <a:xfrm rot="18250568">
                <a:off x="7810345" y="3965870"/>
                <a:ext cx="20053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1.7</m:t>
                      </m:r>
                      <m:sSub>
                        <m:sSubPr>
                          <m:ctrlPr>
                            <a:rPr lang="en-US" sz="1200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 dirty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− 1.25</m:t>
                      </m:r>
                      <m:sSub>
                        <m:sSubPr>
                          <m:ctrlPr>
                            <a:rPr lang="en-US" sz="1200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 dirty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 = 2.85</m:t>
                      </m:r>
                    </m:oMath>
                  </m:oMathPara>
                </a14:m>
                <a:endParaRPr lang="en-US" sz="120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C020D40-BC34-4E29-80B6-07F46AC03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250568">
                <a:off x="7810345" y="3965870"/>
                <a:ext cx="200535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A3D033-CC1D-4EF9-9BBA-C23AB871BBC1}"/>
                  </a:ext>
                </a:extLst>
              </p:cNvPr>
              <p:cNvSpPr txBox="1"/>
              <p:nvPr/>
            </p:nvSpPr>
            <p:spPr>
              <a:xfrm rot="1837210">
                <a:off x="6346444" y="4594156"/>
                <a:ext cx="20053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2.32</m:t>
                      </m:r>
                      <m:sSub>
                        <m:sSubPr>
                          <m:ctrlPr>
                            <a:rPr lang="en-US" sz="1200" b="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+ 5.0</m:t>
                      </m:r>
                      <m:sSub>
                        <m:sSubPr>
                          <m:ctrlPr>
                            <a:rPr lang="en-US" sz="1200" b="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 dirty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 = 5.91</m:t>
                      </m:r>
                    </m:oMath>
                  </m:oMathPara>
                </a14:m>
                <a:endParaRPr lang="en-US" sz="120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A3D033-CC1D-4EF9-9BBA-C23AB871B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7210">
                <a:off x="6346444" y="4594156"/>
                <a:ext cx="200535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F6270CFE-4685-4A1F-AD54-DF335D10E4A2}"/>
              </a:ext>
            </a:extLst>
          </p:cNvPr>
          <p:cNvGrpSpPr/>
          <p:nvPr/>
        </p:nvGrpSpPr>
        <p:grpSpPr>
          <a:xfrm>
            <a:off x="7152779" y="3092553"/>
            <a:ext cx="2075194" cy="1130106"/>
            <a:chOff x="7624720" y="2621652"/>
            <a:chExt cx="2075194" cy="113010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CDD8CA7-20BE-40D1-80A6-717DE5B49364}"/>
                </a:ext>
              </a:extLst>
            </p:cNvPr>
            <p:cNvSpPr/>
            <p:nvPr/>
          </p:nvSpPr>
          <p:spPr>
            <a:xfrm>
              <a:off x="86390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9281AC7-41FB-4CD7-8387-D4A492F48A6E}"/>
                </a:ext>
              </a:extLst>
            </p:cNvPr>
            <p:cNvSpPr/>
            <p:nvPr/>
          </p:nvSpPr>
          <p:spPr>
            <a:xfrm>
              <a:off x="76247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6A271B2-E03F-47B8-99DC-09B6C3DBEBE4}"/>
                </a:ext>
              </a:extLst>
            </p:cNvPr>
            <p:cNvSpPr/>
            <p:nvPr/>
          </p:nvSpPr>
          <p:spPr>
            <a:xfrm>
              <a:off x="86390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2240F1-7EBE-494A-81E2-FD4F4D7C9E14}"/>
                </a:ext>
              </a:extLst>
            </p:cNvPr>
            <p:cNvSpPr/>
            <p:nvPr/>
          </p:nvSpPr>
          <p:spPr>
            <a:xfrm>
              <a:off x="76247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77DB60-DBDE-48E5-9F0E-2A65B21D5688}"/>
                </a:ext>
              </a:extLst>
            </p:cNvPr>
            <p:cNvSpPr/>
            <p:nvPr/>
          </p:nvSpPr>
          <p:spPr>
            <a:xfrm>
              <a:off x="9648698" y="2623108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7CDCDF1-D07A-4E3C-BC54-D7EF008A41F5}"/>
              </a:ext>
            </a:extLst>
          </p:cNvPr>
          <p:cNvCxnSpPr>
            <a:cxnSpLocks/>
          </p:cNvCxnSpPr>
          <p:nvPr/>
        </p:nvCxnSpPr>
        <p:spPr>
          <a:xfrm flipV="1">
            <a:off x="6956643" y="2871897"/>
            <a:ext cx="2613649" cy="1810943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FA39743-1CF6-4C11-B451-50ADEDB754FD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50467" y="3866313"/>
            <a:ext cx="287337" cy="201613"/>
          </a:xfrm>
          <a:prstGeom prst="straightConnector1">
            <a:avLst/>
          </a:prstGeom>
          <a:ln>
            <a:solidFill>
              <a:srgbClr val="FF912D"/>
            </a:solidFill>
            <a:headEnd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71DCBF7-01A1-4D65-8AD2-D4EC06C9B397}"/>
                  </a:ext>
                </a:extLst>
              </p:cNvPr>
              <p:cNvSpPr txBox="1"/>
              <p:nvPr/>
            </p:nvSpPr>
            <p:spPr>
              <a:xfrm rot="19525897">
                <a:off x="7403963" y="3400283"/>
                <a:ext cx="994789" cy="283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1200" i="1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0.63</m:t>
                      </m:r>
                      <m:r>
                        <a:rPr lang="en-US" sz="120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i="1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 1.0</m:t>
                      </m:r>
                      <m:r>
                        <a:rPr lang="en-US" sz="120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71DCBF7-01A1-4D65-8AD2-D4EC06C9B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25897">
                <a:off x="7403963" y="3400283"/>
                <a:ext cx="994789" cy="2839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5EABDC8-C07B-42FF-BE60-DC9032994ADD}"/>
                  </a:ext>
                </a:extLst>
              </p:cNvPr>
              <p:cNvSpPr txBox="1"/>
              <p:nvPr/>
            </p:nvSpPr>
            <p:spPr>
              <a:xfrm>
                <a:off x="9470896" y="2699369"/>
                <a:ext cx="4022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  <m:r>
                        <a:rPr lang="en-US" sz="1200" b="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i="1" dirty="0">
                  <a:solidFill>
                    <a:srgbClr val="FF912D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5EABDC8-C07B-42FF-BE60-DC9032994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896" y="2699369"/>
                <a:ext cx="402263" cy="276999"/>
              </a:xfrm>
              <a:prstGeom prst="rect">
                <a:avLst/>
              </a:prstGeom>
              <a:blipFill>
                <a:blip r:embed="rId10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1D950A0-2528-4369-B3D2-5E954618B13C}"/>
              </a:ext>
            </a:extLst>
          </p:cNvPr>
          <p:cNvGrpSpPr/>
          <p:nvPr/>
        </p:nvGrpSpPr>
        <p:grpSpPr>
          <a:xfrm>
            <a:off x="10255656" y="5354190"/>
            <a:ext cx="1877022" cy="1138838"/>
            <a:chOff x="2085992" y="4611191"/>
            <a:chExt cx="1877022" cy="11388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5A9481-1382-4111-86A5-48AE5656A6BB}"/>
                </a:ext>
              </a:extLst>
            </p:cNvPr>
            <p:cNvSpPr/>
            <p:nvPr/>
          </p:nvSpPr>
          <p:spPr>
            <a:xfrm>
              <a:off x="2085992" y="4611191"/>
              <a:ext cx="1877021" cy="1138838"/>
            </a:xfrm>
            <a:prstGeom prst="rect">
              <a:avLst/>
            </a:prstGeom>
            <a:solidFill>
              <a:srgbClr val="DDE3E9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AB8A1B5-B049-44D5-BA9B-36701D46D826}"/>
                </a:ext>
              </a:extLst>
            </p:cNvPr>
            <p:cNvCxnSpPr>
              <a:cxnSpLocks/>
            </p:cNvCxnSpPr>
            <p:nvPr/>
          </p:nvCxnSpPr>
          <p:spPr>
            <a:xfrm>
              <a:off x="2160705" y="5188427"/>
              <a:ext cx="254861" cy="0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91">
              <a:extLst>
                <a:ext uri="{FF2B5EF4-FFF2-40B4-BE49-F238E27FC236}">
                  <a16:creationId xmlns:a16="http://schemas.microsoft.com/office/drawing/2014/main" id="{D10406A6-B537-4DD9-A16E-B7D5BF369C1A}"/>
                </a:ext>
              </a:extLst>
            </p:cNvPr>
            <p:cNvSpPr txBox="1"/>
            <p:nvPr/>
          </p:nvSpPr>
          <p:spPr>
            <a:xfrm flipH="1">
              <a:off x="2508001" y="5065317"/>
              <a:ext cx="1269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 err="1">
                  <a:cs typeface="Pragati Narrow" panose="020B0506020202020B04" charset="0"/>
                </a:rPr>
                <a:t>Função</a:t>
              </a:r>
              <a:r>
                <a:rPr lang="en-US" sz="1000" dirty="0">
                  <a:cs typeface="Pragati Narrow" panose="020B0506020202020B04" charset="0"/>
                </a:rPr>
                <a:t> </a:t>
              </a:r>
              <a:r>
                <a:rPr lang="en-US" sz="1000" dirty="0" err="1">
                  <a:cs typeface="Pragati Narrow" panose="020B0506020202020B04" charset="0"/>
                </a:rPr>
                <a:t>objetivo</a:t>
              </a:r>
              <a:endParaRPr lang="en-US" sz="1000" dirty="0">
                <a:cs typeface="Pragati Narrow" panose="020B0506020202020B0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786CC55-DDCE-4D83-8047-5666CB0DE474}"/>
                </a:ext>
              </a:extLst>
            </p:cNvPr>
            <p:cNvSpPr/>
            <p:nvPr/>
          </p:nvSpPr>
          <p:spPr>
            <a:xfrm>
              <a:off x="2233081" y="5360650"/>
              <a:ext cx="91440" cy="91440"/>
            </a:xfrm>
            <a:prstGeom prst="ellipse">
              <a:avLst/>
            </a:prstGeom>
            <a:solidFill>
              <a:srgbClr val="189CCF"/>
            </a:solidFill>
            <a:ln w="12700" cap="flat" cmpd="sng" algn="ctr">
              <a:solidFill>
                <a:srgbClr val="189CC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7" name="TextBox 93">
              <a:extLst>
                <a:ext uri="{FF2B5EF4-FFF2-40B4-BE49-F238E27FC236}">
                  <a16:creationId xmlns:a16="http://schemas.microsoft.com/office/drawing/2014/main" id="{BDDAE663-E2C5-45C1-98D0-2DF957EB3DD0}"/>
                </a:ext>
              </a:extLst>
            </p:cNvPr>
            <p:cNvSpPr txBox="1"/>
            <p:nvPr/>
          </p:nvSpPr>
          <p:spPr>
            <a:xfrm flipH="1">
              <a:off x="2516350" y="5284563"/>
              <a:ext cx="14466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 err="1">
                  <a:cs typeface="Pragati Narrow" panose="020B0506020202020B04" charset="0"/>
                </a:rPr>
                <a:t>Solução</a:t>
              </a:r>
              <a:r>
                <a:rPr lang="en-US" sz="1000" dirty="0">
                  <a:cs typeface="Pragati Narrow" panose="020B0506020202020B04" charset="0"/>
                </a:rPr>
                <a:t> da </a:t>
              </a:r>
              <a:r>
                <a:rPr lang="en-US" sz="1000" dirty="0" err="1">
                  <a:cs typeface="Pragati Narrow" panose="020B0506020202020B04" charset="0"/>
                </a:rPr>
                <a:t>Relaxação</a:t>
              </a:r>
              <a:endParaRPr lang="en-US" sz="1000" dirty="0">
                <a:cs typeface="Pragati Narrow" panose="020B0506020202020B04" charset="0"/>
              </a:endParaRPr>
            </a:p>
          </p:txBody>
        </p:sp>
        <p:sp>
          <p:nvSpPr>
            <p:cNvPr id="73" name="TextBox 83">
              <a:extLst>
                <a:ext uri="{FF2B5EF4-FFF2-40B4-BE49-F238E27FC236}">
                  <a16:creationId xmlns:a16="http://schemas.microsoft.com/office/drawing/2014/main" id="{38FA882A-7DD5-4573-A66E-A479B641A1A3}"/>
                </a:ext>
              </a:extLst>
            </p:cNvPr>
            <p:cNvSpPr txBox="1"/>
            <p:nvPr/>
          </p:nvSpPr>
          <p:spPr>
            <a:xfrm flipH="1">
              <a:off x="2514236" y="4846071"/>
              <a:ext cx="12605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 err="1">
                  <a:cs typeface="Pragati Narrow" panose="020B0506020202020B04" charset="0"/>
                </a:rPr>
                <a:t>Relaxação</a:t>
              </a:r>
              <a:r>
                <a:rPr lang="en-US" sz="1000" dirty="0">
                  <a:cs typeface="Pragati Narrow" panose="020B0506020202020B04" charset="0"/>
                </a:rPr>
                <a:t> LP</a:t>
              </a: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7A3FA22-9D67-40E2-BD56-A78260F2885C}"/>
                </a:ext>
              </a:extLst>
            </p:cNvPr>
            <p:cNvSpPr/>
            <p:nvPr/>
          </p:nvSpPr>
          <p:spPr>
            <a:xfrm>
              <a:off x="2219556" y="4900601"/>
              <a:ext cx="105880" cy="137160"/>
            </a:xfrm>
            <a:custGeom>
              <a:avLst/>
              <a:gdLst>
                <a:gd name="connsiteX0" fmla="*/ 533400 w 2719388"/>
                <a:gd name="connsiteY0" fmla="*/ 0 h 2714625"/>
                <a:gd name="connsiteX1" fmla="*/ 2719388 w 2719388"/>
                <a:gd name="connsiteY1" fmla="*/ 647700 h 2714625"/>
                <a:gd name="connsiteX2" fmla="*/ 1309688 w 2719388"/>
                <a:gd name="connsiteY2" fmla="*/ 2714625 h 2714625"/>
                <a:gd name="connsiteX3" fmla="*/ 0 w 2719388"/>
                <a:gd name="connsiteY3" fmla="*/ 1938337 h 2714625"/>
                <a:gd name="connsiteX4" fmla="*/ 533400 w 2719388"/>
                <a:gd name="connsiteY4" fmla="*/ 0 h 271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9388" h="2714625">
                  <a:moveTo>
                    <a:pt x="533400" y="0"/>
                  </a:moveTo>
                  <a:lnTo>
                    <a:pt x="2719388" y="647700"/>
                  </a:lnTo>
                  <a:lnTo>
                    <a:pt x="1309688" y="2714625"/>
                  </a:lnTo>
                  <a:lnTo>
                    <a:pt x="0" y="1938337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DE3E9"/>
            </a:solidFill>
            <a:ln>
              <a:solidFill>
                <a:srgbClr val="189C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1" name="TextBox 81">
              <a:extLst>
                <a:ext uri="{FF2B5EF4-FFF2-40B4-BE49-F238E27FC236}">
                  <a16:creationId xmlns:a16="http://schemas.microsoft.com/office/drawing/2014/main" id="{D7258785-456A-4DC1-8831-880CF3D6BD24}"/>
                </a:ext>
              </a:extLst>
            </p:cNvPr>
            <p:cNvSpPr txBox="1"/>
            <p:nvPr/>
          </p:nvSpPr>
          <p:spPr>
            <a:xfrm flipH="1">
              <a:off x="2510414" y="5503808"/>
              <a:ext cx="1269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 err="1">
                  <a:cs typeface="Pragati Narrow" panose="020B0506020202020B04" charset="0"/>
                </a:rPr>
                <a:t>Solução</a:t>
              </a:r>
              <a:r>
                <a:rPr lang="en-US" sz="1000" dirty="0">
                  <a:cs typeface="Pragati Narrow" panose="020B0506020202020B04" charset="0"/>
                </a:rPr>
                <a:t> </a:t>
              </a:r>
              <a:r>
                <a:rPr lang="en-US" sz="1000" dirty="0" err="1">
                  <a:cs typeface="Pragati Narrow" panose="020B0506020202020B04" charset="0"/>
                </a:rPr>
                <a:t>factível</a:t>
              </a:r>
              <a:r>
                <a:rPr lang="en-US" sz="1000" dirty="0">
                  <a:cs typeface="Pragati Narrow" panose="020B0506020202020B04" charset="0"/>
                </a:rPr>
                <a:t> 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34F9C4C-635F-4DAD-A32E-8A0466C0D866}"/>
                </a:ext>
              </a:extLst>
            </p:cNvPr>
            <p:cNvSpPr/>
            <p:nvPr/>
          </p:nvSpPr>
          <p:spPr>
            <a:xfrm>
              <a:off x="2233081" y="5576678"/>
              <a:ext cx="91440" cy="91440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solidFill>
                <a:srgbClr val="C684C4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0" name="TextBox 93">
              <a:extLst>
                <a:ext uri="{FF2B5EF4-FFF2-40B4-BE49-F238E27FC236}">
                  <a16:creationId xmlns:a16="http://schemas.microsoft.com/office/drawing/2014/main" id="{CC8B4910-6000-437E-A366-10BEC4E6B34C}"/>
                </a:ext>
              </a:extLst>
            </p:cNvPr>
            <p:cNvSpPr txBox="1"/>
            <p:nvPr/>
          </p:nvSpPr>
          <p:spPr>
            <a:xfrm flipH="1">
              <a:off x="2088372" y="4611498"/>
              <a:ext cx="16898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cs typeface="Pragati Narrow" panose="020B0506020202020B04" charset="0"/>
                </a:rPr>
                <a:t>Legenda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2F89A0C-21C2-454B-A731-D35E2882418B}"/>
              </a:ext>
            </a:extLst>
          </p:cNvPr>
          <p:cNvGrpSpPr/>
          <p:nvPr/>
        </p:nvGrpSpPr>
        <p:grpSpPr>
          <a:xfrm>
            <a:off x="4785270" y="3308202"/>
            <a:ext cx="784910" cy="704676"/>
            <a:chOff x="4615379" y="3313652"/>
            <a:chExt cx="784910" cy="704676"/>
          </a:xfrm>
        </p:grpSpPr>
        <p:sp>
          <p:nvSpPr>
            <p:cNvPr id="12" name="Arrow: Striped Right 11">
              <a:extLst>
                <a:ext uri="{FF2B5EF4-FFF2-40B4-BE49-F238E27FC236}">
                  <a16:creationId xmlns:a16="http://schemas.microsoft.com/office/drawing/2014/main" id="{F5DE48D3-B6C5-4BE4-954F-28EBB74BD03D}"/>
                </a:ext>
              </a:extLst>
            </p:cNvPr>
            <p:cNvSpPr/>
            <p:nvPr/>
          </p:nvSpPr>
          <p:spPr>
            <a:xfrm>
              <a:off x="5016616" y="3313652"/>
              <a:ext cx="383673" cy="704676"/>
            </a:xfrm>
            <a:prstGeom prst="stripedRightArrow">
              <a:avLst/>
            </a:prstGeom>
            <a:solidFill>
              <a:srgbClr val="C5D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row: Striped Right 80">
              <a:extLst>
                <a:ext uri="{FF2B5EF4-FFF2-40B4-BE49-F238E27FC236}">
                  <a16:creationId xmlns:a16="http://schemas.microsoft.com/office/drawing/2014/main" id="{299202F9-759A-49DB-B0BE-C1672E244654}"/>
                </a:ext>
              </a:extLst>
            </p:cNvPr>
            <p:cNvSpPr/>
            <p:nvPr/>
          </p:nvSpPr>
          <p:spPr>
            <a:xfrm flipH="1">
              <a:off x="4615379" y="3313652"/>
              <a:ext cx="383673" cy="704676"/>
            </a:xfrm>
            <a:prstGeom prst="stripedRightArrow">
              <a:avLst/>
            </a:prstGeom>
            <a:solidFill>
              <a:srgbClr val="C5D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7F9AED9-650A-46EA-924A-5E8AF56C6F6D}"/>
              </a:ext>
            </a:extLst>
          </p:cNvPr>
          <p:cNvGrpSpPr/>
          <p:nvPr/>
        </p:nvGrpSpPr>
        <p:grpSpPr>
          <a:xfrm>
            <a:off x="7060961" y="2987200"/>
            <a:ext cx="3159102" cy="2541011"/>
            <a:chOff x="7060961" y="2987200"/>
            <a:chExt cx="3159102" cy="2541011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F3B69EB-1948-4303-BE0D-C67A9F3961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0961" y="3166781"/>
              <a:ext cx="2613649" cy="1810943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DF7E29-3048-4FC4-9AFC-CB4A5E882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7248" y="3717268"/>
              <a:ext cx="2613649" cy="1810943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13F0C2C-7F0F-4179-A22E-B9FFA2403D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1817" y="3403724"/>
              <a:ext cx="2613649" cy="1810943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0759EFE-A08E-4C9C-8ED9-CCFF9D0BF49E}"/>
                    </a:ext>
                  </a:extLst>
                </p:cNvPr>
                <p:cNvSpPr txBox="1"/>
                <p:nvPr/>
              </p:nvSpPr>
              <p:spPr>
                <a:xfrm>
                  <a:off x="9817800" y="3537287"/>
                  <a:ext cx="40226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dirty="0" smtClean="0">
                            <a:solidFill>
                              <a:srgbClr val="FF912D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 dirty="0" smtClean="0">
                            <a:solidFill>
                              <a:srgbClr val="FF912D"/>
                            </a:solidFill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1200" b="0" i="1" dirty="0" smtClean="0">
                            <a:solidFill>
                              <a:srgbClr val="FF912D"/>
                            </a:solidFill>
                            <a:latin typeface="Cambria Math" panose="02040503050406030204" pitchFamily="18" charset="0"/>
                          </a:rPr>
                          <m:t>89</m:t>
                        </m:r>
                      </m:oMath>
                    </m:oMathPara>
                  </a14:m>
                  <a:endParaRPr lang="en-US" sz="1200" i="1" dirty="0">
                    <a:solidFill>
                      <a:srgbClr val="FF912D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0759EFE-A08E-4C9C-8ED9-CCFF9D0BF4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7800" y="3537287"/>
                  <a:ext cx="402263" cy="276999"/>
                </a:xfrm>
                <a:prstGeom prst="rect">
                  <a:avLst/>
                </a:prstGeom>
                <a:blipFill>
                  <a:blip r:embed="rId11"/>
                  <a:stretch>
                    <a:fillRect r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1D5DA370-1949-45F6-B4B4-D9A461479560}"/>
                    </a:ext>
                  </a:extLst>
                </p:cNvPr>
                <p:cNvSpPr txBox="1"/>
                <p:nvPr/>
              </p:nvSpPr>
              <p:spPr>
                <a:xfrm>
                  <a:off x="9584729" y="2987200"/>
                  <a:ext cx="40226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dirty="0" smtClean="0">
                            <a:solidFill>
                              <a:srgbClr val="FF912D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 dirty="0" smtClean="0">
                            <a:solidFill>
                              <a:srgbClr val="FF912D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dirty="0" smtClean="0">
                            <a:solidFill>
                              <a:srgbClr val="FF912D"/>
                            </a:solidFill>
                            <a:latin typeface="Cambria Math" panose="02040503050406030204" pitchFamily="18" charset="0"/>
                          </a:rPr>
                          <m:t>.26</m:t>
                        </m:r>
                      </m:oMath>
                    </m:oMathPara>
                  </a14:m>
                  <a:endParaRPr lang="en-US" sz="1200" i="1" dirty="0">
                    <a:solidFill>
                      <a:srgbClr val="FF912D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1D5DA370-1949-45F6-B4B4-D9A4614795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4729" y="2987200"/>
                  <a:ext cx="402263" cy="276999"/>
                </a:xfrm>
                <a:prstGeom prst="rect">
                  <a:avLst/>
                </a:prstGeom>
                <a:blipFill>
                  <a:blip r:embed="rId12"/>
                  <a:stretch>
                    <a:fillRect r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F5407FE-30B3-4952-8561-968DA1B73421}"/>
                    </a:ext>
                  </a:extLst>
                </p:cNvPr>
                <p:cNvSpPr txBox="1"/>
                <p:nvPr/>
              </p:nvSpPr>
              <p:spPr>
                <a:xfrm>
                  <a:off x="9718305" y="3219598"/>
                  <a:ext cx="40226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dirty="0" smtClean="0">
                            <a:solidFill>
                              <a:srgbClr val="FF912D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 dirty="0" smtClean="0">
                            <a:solidFill>
                              <a:srgbClr val="FF912D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dirty="0" smtClean="0">
                            <a:solidFill>
                              <a:srgbClr val="FF912D"/>
                            </a:solidFill>
                            <a:latin typeface="Cambria Math" panose="02040503050406030204" pitchFamily="18" charset="0"/>
                          </a:rPr>
                          <m:t>.57</m:t>
                        </m:r>
                      </m:oMath>
                    </m:oMathPara>
                  </a14:m>
                  <a:endParaRPr lang="en-US" sz="1200" i="1" dirty="0">
                    <a:solidFill>
                      <a:srgbClr val="FF912D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F5407FE-30B3-4952-8561-968DA1B734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8305" y="3219598"/>
                  <a:ext cx="402263" cy="276999"/>
                </a:xfrm>
                <a:prstGeom prst="rect">
                  <a:avLst/>
                </a:prstGeom>
                <a:blipFill>
                  <a:blip r:embed="rId13"/>
                  <a:stretch>
                    <a:fillRect r="-378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C7EB8D-A436-4831-BDDE-85113CB96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01E6984-08B3-4A96-8301-15795CCB8CCB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0046F5B-8EE9-4E6B-B9F3-314320DEE9B8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4A39784-0692-43A8-8D3F-65EB05F1C4F8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MipMaster.org - 2020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066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  <p:bldP spid="44" grpId="0"/>
      <p:bldP spid="44" grpId="1"/>
      <p:bldP spid="45" grpId="0"/>
      <p:bldP spid="45" grpId="1"/>
      <p:bldP spid="48" grpId="0"/>
      <p:bldP spid="48" grpId="1"/>
      <p:bldP spid="63" grpId="0"/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7AF3BA-AD70-4115-ABB7-4751F586940A}"/>
              </a:ext>
            </a:extLst>
          </p:cNvPr>
          <p:cNvSpPr/>
          <p:nvPr/>
        </p:nvSpPr>
        <p:spPr>
          <a:xfrm>
            <a:off x="4810039" y="2228859"/>
            <a:ext cx="2719388" cy="2714625"/>
          </a:xfrm>
          <a:custGeom>
            <a:avLst/>
            <a:gdLst>
              <a:gd name="connsiteX0" fmla="*/ 533400 w 2719388"/>
              <a:gd name="connsiteY0" fmla="*/ 0 h 2714625"/>
              <a:gd name="connsiteX1" fmla="*/ 2719388 w 2719388"/>
              <a:gd name="connsiteY1" fmla="*/ 647700 h 2714625"/>
              <a:gd name="connsiteX2" fmla="*/ 1309688 w 2719388"/>
              <a:gd name="connsiteY2" fmla="*/ 2714625 h 2714625"/>
              <a:gd name="connsiteX3" fmla="*/ 0 w 2719388"/>
              <a:gd name="connsiteY3" fmla="*/ 1938337 h 2714625"/>
              <a:gd name="connsiteX4" fmla="*/ 533400 w 2719388"/>
              <a:gd name="connsiteY4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9388" h="2714625">
                <a:moveTo>
                  <a:pt x="533400" y="0"/>
                </a:moveTo>
                <a:lnTo>
                  <a:pt x="2719388" y="647700"/>
                </a:lnTo>
                <a:lnTo>
                  <a:pt x="1309688" y="2714625"/>
                </a:lnTo>
                <a:lnTo>
                  <a:pt x="0" y="1938337"/>
                </a:lnTo>
                <a:lnTo>
                  <a:pt x="53340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4629C3A-9FE3-4386-A957-353949B8423A}"/>
              </a:ext>
            </a:extLst>
          </p:cNvPr>
          <p:cNvCxnSpPr>
            <a:cxnSpLocks/>
          </p:cNvCxnSpPr>
          <p:nvPr/>
        </p:nvCxnSpPr>
        <p:spPr>
          <a:xfrm>
            <a:off x="5240319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49A6AF1-38DF-4401-A6EA-ABC4A9703E40}"/>
              </a:ext>
            </a:extLst>
          </p:cNvPr>
          <p:cNvCxnSpPr>
            <a:cxnSpLocks/>
          </p:cNvCxnSpPr>
          <p:nvPr/>
        </p:nvCxnSpPr>
        <p:spPr>
          <a:xfrm>
            <a:off x="6248400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D7A4D87-F7E7-422E-A97F-27833BCFB979}"/>
              </a:ext>
            </a:extLst>
          </p:cNvPr>
          <p:cNvSpPr/>
          <p:nvPr/>
        </p:nvSpPr>
        <p:spPr>
          <a:xfrm>
            <a:off x="4804410" y="2621280"/>
            <a:ext cx="430530" cy="1798320"/>
          </a:xfrm>
          <a:custGeom>
            <a:avLst/>
            <a:gdLst>
              <a:gd name="connsiteX0" fmla="*/ 430530 w 430530"/>
              <a:gd name="connsiteY0" fmla="*/ 0 h 1798320"/>
              <a:gd name="connsiteX1" fmla="*/ 430530 w 430530"/>
              <a:gd name="connsiteY1" fmla="*/ 1798320 h 1798320"/>
              <a:gd name="connsiteX2" fmla="*/ 0 w 430530"/>
              <a:gd name="connsiteY2" fmla="*/ 1546860 h 1798320"/>
              <a:gd name="connsiteX3" fmla="*/ 430530 w 430530"/>
              <a:gd name="connsiteY3" fmla="*/ 0 h 179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530" h="1798320">
                <a:moveTo>
                  <a:pt x="430530" y="0"/>
                </a:moveTo>
                <a:lnTo>
                  <a:pt x="430530" y="1798320"/>
                </a:lnTo>
                <a:lnTo>
                  <a:pt x="0" y="1546860"/>
                </a:lnTo>
                <a:lnTo>
                  <a:pt x="43053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E30052E-A6F4-43DC-854F-8A582AD38BC1}"/>
              </a:ext>
            </a:extLst>
          </p:cNvPr>
          <p:cNvSpPr/>
          <p:nvPr/>
        </p:nvSpPr>
        <p:spPr>
          <a:xfrm>
            <a:off x="6248400" y="2499360"/>
            <a:ext cx="1268730" cy="2236470"/>
          </a:xfrm>
          <a:custGeom>
            <a:avLst/>
            <a:gdLst>
              <a:gd name="connsiteX0" fmla="*/ 3810 w 1268730"/>
              <a:gd name="connsiteY0" fmla="*/ 0 h 2236470"/>
              <a:gd name="connsiteX1" fmla="*/ 1268730 w 1268730"/>
              <a:gd name="connsiteY1" fmla="*/ 373380 h 2236470"/>
              <a:gd name="connsiteX2" fmla="*/ 0 w 1268730"/>
              <a:gd name="connsiteY2" fmla="*/ 2236470 h 2236470"/>
              <a:gd name="connsiteX3" fmla="*/ 3810 w 1268730"/>
              <a:gd name="connsiteY3" fmla="*/ 0 h 223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8730" h="2236470">
                <a:moveTo>
                  <a:pt x="3810" y="0"/>
                </a:moveTo>
                <a:lnTo>
                  <a:pt x="1268730" y="373380"/>
                </a:lnTo>
                <a:lnTo>
                  <a:pt x="0" y="2236470"/>
                </a:lnTo>
                <a:lnTo>
                  <a:pt x="381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189CCF"/>
                </a:solidFill>
              </a:rPr>
              <a:t>O </a:t>
            </a:r>
            <a:r>
              <a:rPr lang="en-US" dirty="0" err="1">
                <a:solidFill>
                  <a:srgbClr val="189CCF"/>
                </a:solidFill>
              </a:rPr>
              <a:t>objetivo</a:t>
            </a:r>
            <a:r>
              <a:rPr lang="en-US" dirty="0">
                <a:solidFill>
                  <a:srgbClr val="189CCF"/>
                </a:solidFill>
              </a:rPr>
              <a:t> é </a:t>
            </a:r>
            <a:r>
              <a:rPr lang="en-US" dirty="0" err="1">
                <a:solidFill>
                  <a:srgbClr val="189CCF"/>
                </a:solidFill>
              </a:rPr>
              <a:t>reduzir</a:t>
            </a:r>
            <a:r>
              <a:rPr lang="en-US" dirty="0">
                <a:solidFill>
                  <a:srgbClr val="189CCF"/>
                </a:solidFill>
              </a:rPr>
              <a:t> o MIP Gap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Como </a:t>
            </a:r>
            <a:r>
              <a:rPr lang="en-US" dirty="0" err="1"/>
              <a:t>solucionamos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MIP?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EC4BC-E7FB-47BF-A48C-74A95B51E74B}"/>
              </a:ext>
            </a:extLst>
          </p:cNvPr>
          <p:cNvCxnSpPr>
            <a:cxnSpLocks/>
          </p:cNvCxnSpPr>
          <p:nvPr/>
        </p:nvCxnSpPr>
        <p:spPr>
          <a:xfrm flipH="1">
            <a:off x="3835713" y="5205281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96C04A-E2CF-40E5-990B-B83A75B960A5}"/>
              </a:ext>
            </a:extLst>
          </p:cNvPr>
          <p:cNvCxnSpPr>
            <a:cxnSpLocks/>
          </p:cNvCxnSpPr>
          <p:nvPr/>
        </p:nvCxnSpPr>
        <p:spPr>
          <a:xfrm>
            <a:off x="4228330" y="2066389"/>
            <a:ext cx="1" cy="3524822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0124D-869A-47CF-8DA3-E5BA5AB51380}"/>
              </a:ext>
            </a:extLst>
          </p:cNvPr>
          <p:cNvCxnSpPr>
            <a:cxnSpLocks/>
          </p:cNvCxnSpPr>
          <p:nvPr/>
        </p:nvCxnSpPr>
        <p:spPr>
          <a:xfrm flipH="1">
            <a:off x="3835713" y="4124679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B337B-8B3E-48D9-9011-7922DBBAA512}"/>
              </a:ext>
            </a:extLst>
          </p:cNvPr>
          <p:cNvCxnSpPr>
            <a:cxnSpLocks/>
          </p:cNvCxnSpPr>
          <p:nvPr/>
        </p:nvCxnSpPr>
        <p:spPr>
          <a:xfrm flipH="1">
            <a:off x="3835713" y="3044076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5C71D-C5D2-49D0-913D-A953895E6024}"/>
              </a:ext>
            </a:extLst>
          </p:cNvPr>
          <p:cNvCxnSpPr>
            <a:cxnSpLocks/>
          </p:cNvCxnSpPr>
          <p:nvPr/>
        </p:nvCxnSpPr>
        <p:spPr>
          <a:xfrm>
            <a:off x="7264297" y="2126422"/>
            <a:ext cx="0" cy="337633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/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blipFill>
                <a:blip r:embed="rId2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/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blipFill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8054311-B005-4307-8A60-C5EB4A344427}"/>
              </a:ext>
            </a:extLst>
          </p:cNvPr>
          <p:cNvSpPr/>
          <p:nvPr/>
        </p:nvSpPr>
        <p:spPr>
          <a:xfrm rot="1843340">
            <a:off x="7030743" y="5406069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AC5D0A6-8FB0-442D-ABB1-302EDD89220F}"/>
              </a:ext>
            </a:extLst>
          </p:cNvPr>
          <p:cNvSpPr/>
          <p:nvPr/>
        </p:nvSpPr>
        <p:spPr>
          <a:xfrm rot="1843340">
            <a:off x="7028362" y="54084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1D6DBD-7B7F-4D00-AE34-ECD8E7113F45}"/>
              </a:ext>
            </a:extLst>
          </p:cNvPr>
          <p:cNvCxnSpPr>
            <a:cxnSpLocks/>
          </p:cNvCxnSpPr>
          <p:nvPr/>
        </p:nvCxnSpPr>
        <p:spPr>
          <a:xfrm flipV="1">
            <a:off x="4435562" y="2106394"/>
            <a:ext cx="942434" cy="3403378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103F3D8-3F06-4B24-8997-96AB8F6914C8}"/>
              </a:ext>
            </a:extLst>
          </p:cNvPr>
          <p:cNvSpPr/>
          <p:nvPr/>
        </p:nvSpPr>
        <p:spPr>
          <a:xfrm rot="6292740">
            <a:off x="4456720" y="544436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6BD28-0384-4D0B-B77E-1723ADD4E2C7}"/>
              </a:ext>
            </a:extLst>
          </p:cNvPr>
          <p:cNvCxnSpPr>
            <a:cxnSpLocks/>
          </p:cNvCxnSpPr>
          <p:nvPr/>
        </p:nvCxnSpPr>
        <p:spPr>
          <a:xfrm flipH="1" flipV="1">
            <a:off x="4926533" y="2106394"/>
            <a:ext cx="2962462" cy="877321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4EDD0BC-DED6-4442-8E8B-708325CC1194}"/>
              </a:ext>
            </a:extLst>
          </p:cNvPr>
          <p:cNvSpPr/>
          <p:nvPr/>
        </p:nvSpPr>
        <p:spPr>
          <a:xfrm rot="11809778">
            <a:off x="4911079" y="2121922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21FD43-773A-465D-8E15-002A8F3CFB41}"/>
              </a:ext>
            </a:extLst>
          </p:cNvPr>
          <p:cNvCxnSpPr>
            <a:cxnSpLocks/>
          </p:cNvCxnSpPr>
          <p:nvPr/>
        </p:nvCxnSpPr>
        <p:spPr>
          <a:xfrm flipH="1">
            <a:off x="5730435" y="2322521"/>
            <a:ext cx="2168667" cy="3187250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5E5307-DE1C-4119-828E-34446A8F43CD}"/>
              </a:ext>
            </a:extLst>
          </p:cNvPr>
          <p:cNvSpPr/>
          <p:nvPr/>
        </p:nvSpPr>
        <p:spPr>
          <a:xfrm rot="18225733">
            <a:off x="7807274" y="22849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D7F427-398C-4675-AC22-BCA0CC22433E}"/>
              </a:ext>
            </a:extLst>
          </p:cNvPr>
          <p:cNvCxnSpPr>
            <a:cxnSpLocks/>
          </p:cNvCxnSpPr>
          <p:nvPr/>
        </p:nvCxnSpPr>
        <p:spPr>
          <a:xfrm>
            <a:off x="3946813" y="3657274"/>
            <a:ext cx="3126783" cy="1852497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F9C7F6BE-FEE4-49E6-B883-65A27429BEBB}"/>
              </a:ext>
            </a:extLst>
          </p:cNvPr>
          <p:cNvGrpSpPr/>
          <p:nvPr/>
        </p:nvGrpSpPr>
        <p:grpSpPr>
          <a:xfrm>
            <a:off x="5105790" y="2875196"/>
            <a:ext cx="2613649" cy="1810943"/>
            <a:chOff x="5382127" y="3642899"/>
            <a:chExt cx="2613649" cy="1810943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DF7E29-3048-4FC4-9AFC-CB4A5E882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127" y="3642899"/>
              <a:ext cx="2613649" cy="1810943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79AB30F-F836-49AB-B82F-430BC56E0D0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876486" y="4697768"/>
              <a:ext cx="287337" cy="201613"/>
            </a:xfrm>
            <a:prstGeom prst="straightConnector1">
              <a:avLst/>
            </a:prstGeom>
            <a:ln>
              <a:solidFill>
                <a:srgbClr val="FF912D"/>
              </a:solidFill>
              <a:headEnd w="med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F809CDD0-4F82-484C-93AC-162DBA0E43A4}"/>
              </a:ext>
            </a:extLst>
          </p:cNvPr>
          <p:cNvSpPr/>
          <p:nvPr/>
        </p:nvSpPr>
        <p:spPr>
          <a:xfrm>
            <a:off x="6091438" y="4917876"/>
            <a:ext cx="51216" cy="51216"/>
          </a:xfrm>
          <a:prstGeom prst="ellipse">
            <a:avLst/>
          </a:prstGeom>
          <a:solidFill>
            <a:srgbClr val="189C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270CFE-4685-4A1F-AD54-DF335D10E4A2}"/>
              </a:ext>
            </a:extLst>
          </p:cNvPr>
          <p:cNvGrpSpPr/>
          <p:nvPr/>
        </p:nvGrpSpPr>
        <p:grpSpPr>
          <a:xfrm>
            <a:off x="5216308" y="3018184"/>
            <a:ext cx="2075194" cy="1130106"/>
            <a:chOff x="7624720" y="2621652"/>
            <a:chExt cx="2075194" cy="113010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CDD8CA7-20BE-40D1-80A6-717DE5B49364}"/>
                </a:ext>
              </a:extLst>
            </p:cNvPr>
            <p:cNvSpPr/>
            <p:nvPr/>
          </p:nvSpPr>
          <p:spPr>
            <a:xfrm>
              <a:off x="86390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9281AC7-41FB-4CD7-8387-D4A492F48A6E}"/>
                </a:ext>
              </a:extLst>
            </p:cNvPr>
            <p:cNvSpPr/>
            <p:nvPr/>
          </p:nvSpPr>
          <p:spPr>
            <a:xfrm>
              <a:off x="76247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6A271B2-E03F-47B8-99DC-09B6C3DBEBE4}"/>
                </a:ext>
              </a:extLst>
            </p:cNvPr>
            <p:cNvSpPr/>
            <p:nvPr/>
          </p:nvSpPr>
          <p:spPr>
            <a:xfrm>
              <a:off x="86390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2240F1-7EBE-494A-81E2-FD4F4D7C9E14}"/>
                </a:ext>
              </a:extLst>
            </p:cNvPr>
            <p:cNvSpPr/>
            <p:nvPr/>
          </p:nvSpPr>
          <p:spPr>
            <a:xfrm>
              <a:off x="76247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77DB60-DBDE-48E5-9F0E-2A65B21D5688}"/>
                </a:ext>
              </a:extLst>
            </p:cNvPr>
            <p:cNvSpPr/>
            <p:nvPr/>
          </p:nvSpPr>
          <p:spPr>
            <a:xfrm>
              <a:off x="9648698" y="2623108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85284FC-59C1-4609-A9DC-218AD39F3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076B053-6720-42AC-9D64-A1BC899EC230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21C4E24-5F15-4CFB-8764-DF7C6EE1EAA5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6345911-3B77-42B4-8B45-DD29EFCC169A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MipMaster.org - 2020</a:t>
              </a:r>
              <a:endParaRPr lang="en-US" sz="1400" dirty="0"/>
            </a:p>
          </p:txBody>
        </p:sp>
      </p:grpSp>
      <p:sp>
        <p:nvSpPr>
          <p:cNvPr id="50" name="Rectangle 8">
            <a:extLst>
              <a:ext uri="{FF2B5EF4-FFF2-40B4-BE49-F238E27FC236}">
                <a16:creationId xmlns:a16="http://schemas.microsoft.com/office/drawing/2014/main" id="{D155C26D-0958-40AD-8427-7DCC0EE7E09E}"/>
              </a:ext>
            </a:extLst>
          </p:cNvPr>
          <p:cNvSpPr/>
          <p:nvPr/>
        </p:nvSpPr>
        <p:spPr>
          <a:xfrm>
            <a:off x="10255656" y="5354190"/>
            <a:ext cx="1877021" cy="1138838"/>
          </a:xfrm>
          <a:prstGeom prst="rect">
            <a:avLst/>
          </a:prstGeom>
          <a:solidFill>
            <a:srgbClr val="DDE3E9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Connector 77">
            <a:extLst>
              <a:ext uri="{FF2B5EF4-FFF2-40B4-BE49-F238E27FC236}">
                <a16:creationId xmlns:a16="http://schemas.microsoft.com/office/drawing/2014/main" id="{53C42FE0-042B-4C76-9050-BEED5DE849AE}"/>
              </a:ext>
            </a:extLst>
          </p:cNvPr>
          <p:cNvCxnSpPr>
            <a:cxnSpLocks/>
          </p:cNvCxnSpPr>
          <p:nvPr/>
        </p:nvCxnSpPr>
        <p:spPr>
          <a:xfrm>
            <a:off x="10330369" y="5931426"/>
            <a:ext cx="254861" cy="0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91">
            <a:extLst>
              <a:ext uri="{FF2B5EF4-FFF2-40B4-BE49-F238E27FC236}">
                <a16:creationId xmlns:a16="http://schemas.microsoft.com/office/drawing/2014/main" id="{900DDDE7-52BE-47BB-808F-98D77C082115}"/>
              </a:ext>
            </a:extLst>
          </p:cNvPr>
          <p:cNvSpPr txBox="1"/>
          <p:nvPr/>
        </p:nvSpPr>
        <p:spPr>
          <a:xfrm flipH="1">
            <a:off x="10677665" y="5808316"/>
            <a:ext cx="1269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cs typeface="Pragati Narrow" panose="020B0506020202020B04" charset="0"/>
              </a:rPr>
              <a:t>Função</a:t>
            </a:r>
            <a:r>
              <a:rPr lang="en-US" sz="1000" dirty="0">
                <a:cs typeface="Pragati Narrow" panose="020B0506020202020B04" charset="0"/>
              </a:rPr>
              <a:t> </a:t>
            </a:r>
            <a:r>
              <a:rPr lang="en-US" sz="1000" dirty="0" err="1">
                <a:cs typeface="Pragati Narrow" panose="020B0506020202020B04" charset="0"/>
              </a:rPr>
              <a:t>objetivo</a:t>
            </a:r>
            <a:endParaRPr lang="en-US" sz="1000" dirty="0">
              <a:cs typeface="Pragati Narrow" panose="020B0506020202020B04" charset="0"/>
            </a:endParaRPr>
          </a:p>
        </p:txBody>
      </p:sp>
      <p:sp>
        <p:nvSpPr>
          <p:cNvPr id="60" name="Oval 75">
            <a:extLst>
              <a:ext uri="{FF2B5EF4-FFF2-40B4-BE49-F238E27FC236}">
                <a16:creationId xmlns:a16="http://schemas.microsoft.com/office/drawing/2014/main" id="{BF4A167D-3112-4F52-B6FC-D340DEFA5043}"/>
              </a:ext>
            </a:extLst>
          </p:cNvPr>
          <p:cNvSpPr/>
          <p:nvPr/>
        </p:nvSpPr>
        <p:spPr>
          <a:xfrm>
            <a:off x="10402745" y="6103649"/>
            <a:ext cx="91440" cy="91440"/>
          </a:xfrm>
          <a:prstGeom prst="ellipse">
            <a:avLst/>
          </a:prstGeom>
          <a:solidFill>
            <a:srgbClr val="189CCF"/>
          </a:solidFill>
          <a:ln w="12700" cap="flat" cmpd="sng" algn="ctr">
            <a:solidFill>
              <a:srgbClr val="189CCF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/>
            <a:endParaRPr lang="en-US" sz="10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64" name="TextBox 93">
            <a:extLst>
              <a:ext uri="{FF2B5EF4-FFF2-40B4-BE49-F238E27FC236}">
                <a16:creationId xmlns:a16="http://schemas.microsoft.com/office/drawing/2014/main" id="{39428846-2F09-46B2-A608-648B2C0EC1F1}"/>
              </a:ext>
            </a:extLst>
          </p:cNvPr>
          <p:cNvSpPr txBox="1"/>
          <p:nvPr/>
        </p:nvSpPr>
        <p:spPr>
          <a:xfrm flipH="1">
            <a:off x="10686014" y="6027562"/>
            <a:ext cx="1446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cs typeface="Pragati Narrow" panose="020B0506020202020B04" charset="0"/>
              </a:rPr>
              <a:t>Solução</a:t>
            </a:r>
            <a:r>
              <a:rPr lang="en-US" sz="1000" dirty="0">
                <a:cs typeface="Pragati Narrow" panose="020B0506020202020B04" charset="0"/>
              </a:rPr>
              <a:t> da </a:t>
            </a:r>
            <a:r>
              <a:rPr lang="en-US" sz="1000" dirty="0" err="1">
                <a:cs typeface="Pragati Narrow" panose="020B0506020202020B04" charset="0"/>
              </a:rPr>
              <a:t>Relaxação</a:t>
            </a:r>
            <a:endParaRPr lang="en-US" sz="1000" dirty="0">
              <a:cs typeface="Pragati Narrow" panose="020B0506020202020B04" charset="0"/>
            </a:endParaRPr>
          </a:p>
        </p:txBody>
      </p:sp>
      <p:sp>
        <p:nvSpPr>
          <p:cNvPr id="65" name="TextBox 83">
            <a:extLst>
              <a:ext uri="{FF2B5EF4-FFF2-40B4-BE49-F238E27FC236}">
                <a16:creationId xmlns:a16="http://schemas.microsoft.com/office/drawing/2014/main" id="{2E0065EB-1DDD-483B-A42D-247F7077C3E0}"/>
              </a:ext>
            </a:extLst>
          </p:cNvPr>
          <p:cNvSpPr txBox="1"/>
          <p:nvPr/>
        </p:nvSpPr>
        <p:spPr>
          <a:xfrm flipH="1">
            <a:off x="10683900" y="5589070"/>
            <a:ext cx="1260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cs typeface="Pragati Narrow" panose="020B0506020202020B04" charset="0"/>
              </a:rPr>
              <a:t>Relaxação</a:t>
            </a:r>
            <a:r>
              <a:rPr lang="en-US" sz="1000" dirty="0">
                <a:cs typeface="Pragati Narrow" panose="020B0506020202020B04" charset="0"/>
              </a:rPr>
              <a:t> LP</a:t>
            </a:r>
          </a:p>
        </p:txBody>
      </p:sp>
      <p:sp>
        <p:nvSpPr>
          <p:cNvPr id="66" name="Freeform: Shape 73">
            <a:extLst>
              <a:ext uri="{FF2B5EF4-FFF2-40B4-BE49-F238E27FC236}">
                <a16:creationId xmlns:a16="http://schemas.microsoft.com/office/drawing/2014/main" id="{BA457289-A680-41AC-B3AF-9554006D40E7}"/>
              </a:ext>
            </a:extLst>
          </p:cNvPr>
          <p:cNvSpPr/>
          <p:nvPr/>
        </p:nvSpPr>
        <p:spPr>
          <a:xfrm>
            <a:off x="10389220" y="5643600"/>
            <a:ext cx="105880" cy="137160"/>
          </a:xfrm>
          <a:custGeom>
            <a:avLst/>
            <a:gdLst>
              <a:gd name="connsiteX0" fmla="*/ 533400 w 2719388"/>
              <a:gd name="connsiteY0" fmla="*/ 0 h 2714625"/>
              <a:gd name="connsiteX1" fmla="*/ 2719388 w 2719388"/>
              <a:gd name="connsiteY1" fmla="*/ 647700 h 2714625"/>
              <a:gd name="connsiteX2" fmla="*/ 1309688 w 2719388"/>
              <a:gd name="connsiteY2" fmla="*/ 2714625 h 2714625"/>
              <a:gd name="connsiteX3" fmla="*/ 0 w 2719388"/>
              <a:gd name="connsiteY3" fmla="*/ 1938337 h 2714625"/>
              <a:gd name="connsiteX4" fmla="*/ 533400 w 2719388"/>
              <a:gd name="connsiteY4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9388" h="2714625">
                <a:moveTo>
                  <a:pt x="533400" y="0"/>
                </a:moveTo>
                <a:lnTo>
                  <a:pt x="2719388" y="647700"/>
                </a:lnTo>
                <a:lnTo>
                  <a:pt x="1309688" y="2714625"/>
                </a:lnTo>
                <a:lnTo>
                  <a:pt x="0" y="1938337"/>
                </a:lnTo>
                <a:lnTo>
                  <a:pt x="533400" y="0"/>
                </a:lnTo>
                <a:close/>
              </a:path>
            </a:pathLst>
          </a:custGeom>
          <a:solidFill>
            <a:srgbClr val="DDE3E9"/>
          </a:solidFill>
          <a:ln>
            <a:solidFill>
              <a:srgbClr val="189C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7" name="TextBox 81">
            <a:extLst>
              <a:ext uri="{FF2B5EF4-FFF2-40B4-BE49-F238E27FC236}">
                <a16:creationId xmlns:a16="http://schemas.microsoft.com/office/drawing/2014/main" id="{1AFAE46A-8430-4002-8441-08FAB046D70C}"/>
              </a:ext>
            </a:extLst>
          </p:cNvPr>
          <p:cNvSpPr txBox="1"/>
          <p:nvPr/>
        </p:nvSpPr>
        <p:spPr>
          <a:xfrm flipH="1">
            <a:off x="10680078" y="6246807"/>
            <a:ext cx="1269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cs typeface="Pragati Narrow" panose="020B0506020202020B04" charset="0"/>
              </a:rPr>
              <a:t>Solução</a:t>
            </a:r>
            <a:r>
              <a:rPr lang="en-US" sz="1000" dirty="0">
                <a:cs typeface="Pragati Narrow" panose="020B0506020202020B04" charset="0"/>
              </a:rPr>
              <a:t> </a:t>
            </a:r>
            <a:r>
              <a:rPr lang="en-US" sz="1000" dirty="0" err="1">
                <a:cs typeface="Pragati Narrow" panose="020B0506020202020B04" charset="0"/>
              </a:rPr>
              <a:t>factível</a:t>
            </a:r>
            <a:r>
              <a:rPr lang="en-US" sz="1000" dirty="0">
                <a:cs typeface="Pragati Narrow" panose="020B0506020202020B04" charset="0"/>
              </a:rPr>
              <a:t> </a:t>
            </a:r>
          </a:p>
        </p:txBody>
      </p:sp>
      <p:sp>
        <p:nvSpPr>
          <p:cNvPr id="68" name="Oval 71">
            <a:extLst>
              <a:ext uri="{FF2B5EF4-FFF2-40B4-BE49-F238E27FC236}">
                <a16:creationId xmlns:a16="http://schemas.microsoft.com/office/drawing/2014/main" id="{63F357E1-AAC2-41D5-B90B-47596D826E99}"/>
              </a:ext>
            </a:extLst>
          </p:cNvPr>
          <p:cNvSpPr/>
          <p:nvPr/>
        </p:nvSpPr>
        <p:spPr>
          <a:xfrm>
            <a:off x="10402745" y="6319677"/>
            <a:ext cx="91440" cy="91440"/>
          </a:xfrm>
          <a:prstGeom prst="ellipse">
            <a:avLst/>
          </a:prstGeom>
          <a:solidFill>
            <a:srgbClr val="C684C4"/>
          </a:solidFill>
          <a:ln w="12700" cap="flat" cmpd="sng" algn="ctr">
            <a:solidFill>
              <a:srgbClr val="C684C4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/>
            <a:endParaRPr lang="en-US" sz="10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69" name="TextBox 93">
            <a:extLst>
              <a:ext uri="{FF2B5EF4-FFF2-40B4-BE49-F238E27FC236}">
                <a16:creationId xmlns:a16="http://schemas.microsoft.com/office/drawing/2014/main" id="{5B7481A2-1BDE-4841-824E-02E3970C43D1}"/>
              </a:ext>
            </a:extLst>
          </p:cNvPr>
          <p:cNvSpPr txBox="1"/>
          <p:nvPr/>
        </p:nvSpPr>
        <p:spPr>
          <a:xfrm flipH="1">
            <a:off x="10258036" y="5354497"/>
            <a:ext cx="168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cs typeface="Pragati Narrow" panose="020B0506020202020B04" charset="0"/>
              </a:rPr>
              <a:t>Legenda</a:t>
            </a:r>
          </a:p>
        </p:txBody>
      </p:sp>
    </p:spTree>
    <p:extLst>
      <p:ext uri="{BB962C8B-B14F-4D97-AF65-F5344CB8AC3E}">
        <p14:creationId xmlns:p14="http://schemas.microsoft.com/office/powerpoint/2010/main" val="376944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0224 0.1122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" y="560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7AF3BA-AD70-4115-ABB7-4751F586940A}"/>
              </a:ext>
            </a:extLst>
          </p:cNvPr>
          <p:cNvSpPr/>
          <p:nvPr/>
        </p:nvSpPr>
        <p:spPr>
          <a:xfrm>
            <a:off x="4810039" y="2228859"/>
            <a:ext cx="2719388" cy="2714625"/>
          </a:xfrm>
          <a:custGeom>
            <a:avLst/>
            <a:gdLst>
              <a:gd name="connsiteX0" fmla="*/ 533400 w 2719388"/>
              <a:gd name="connsiteY0" fmla="*/ 0 h 2714625"/>
              <a:gd name="connsiteX1" fmla="*/ 2719388 w 2719388"/>
              <a:gd name="connsiteY1" fmla="*/ 647700 h 2714625"/>
              <a:gd name="connsiteX2" fmla="*/ 1309688 w 2719388"/>
              <a:gd name="connsiteY2" fmla="*/ 2714625 h 2714625"/>
              <a:gd name="connsiteX3" fmla="*/ 0 w 2719388"/>
              <a:gd name="connsiteY3" fmla="*/ 1938337 h 2714625"/>
              <a:gd name="connsiteX4" fmla="*/ 533400 w 2719388"/>
              <a:gd name="connsiteY4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9388" h="2714625">
                <a:moveTo>
                  <a:pt x="533400" y="0"/>
                </a:moveTo>
                <a:lnTo>
                  <a:pt x="2719388" y="647700"/>
                </a:lnTo>
                <a:lnTo>
                  <a:pt x="1309688" y="2714625"/>
                </a:lnTo>
                <a:lnTo>
                  <a:pt x="0" y="1938337"/>
                </a:lnTo>
                <a:lnTo>
                  <a:pt x="53340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4629C3A-9FE3-4386-A957-353949B8423A}"/>
              </a:ext>
            </a:extLst>
          </p:cNvPr>
          <p:cNvCxnSpPr>
            <a:cxnSpLocks/>
          </p:cNvCxnSpPr>
          <p:nvPr/>
        </p:nvCxnSpPr>
        <p:spPr>
          <a:xfrm>
            <a:off x="5240319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49A6AF1-38DF-4401-A6EA-ABC4A9703E40}"/>
              </a:ext>
            </a:extLst>
          </p:cNvPr>
          <p:cNvCxnSpPr>
            <a:cxnSpLocks/>
          </p:cNvCxnSpPr>
          <p:nvPr/>
        </p:nvCxnSpPr>
        <p:spPr>
          <a:xfrm>
            <a:off x="6248400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D7A4D87-F7E7-422E-A97F-27833BCFB979}"/>
              </a:ext>
            </a:extLst>
          </p:cNvPr>
          <p:cNvSpPr/>
          <p:nvPr/>
        </p:nvSpPr>
        <p:spPr>
          <a:xfrm>
            <a:off x="4804410" y="2621280"/>
            <a:ext cx="430530" cy="1798320"/>
          </a:xfrm>
          <a:custGeom>
            <a:avLst/>
            <a:gdLst>
              <a:gd name="connsiteX0" fmla="*/ 430530 w 430530"/>
              <a:gd name="connsiteY0" fmla="*/ 0 h 1798320"/>
              <a:gd name="connsiteX1" fmla="*/ 430530 w 430530"/>
              <a:gd name="connsiteY1" fmla="*/ 1798320 h 1798320"/>
              <a:gd name="connsiteX2" fmla="*/ 0 w 430530"/>
              <a:gd name="connsiteY2" fmla="*/ 1546860 h 1798320"/>
              <a:gd name="connsiteX3" fmla="*/ 430530 w 430530"/>
              <a:gd name="connsiteY3" fmla="*/ 0 h 179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530" h="1798320">
                <a:moveTo>
                  <a:pt x="430530" y="0"/>
                </a:moveTo>
                <a:lnTo>
                  <a:pt x="430530" y="1798320"/>
                </a:lnTo>
                <a:lnTo>
                  <a:pt x="0" y="1546860"/>
                </a:lnTo>
                <a:lnTo>
                  <a:pt x="43053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E30052E-A6F4-43DC-854F-8A582AD38BC1}"/>
              </a:ext>
            </a:extLst>
          </p:cNvPr>
          <p:cNvSpPr/>
          <p:nvPr/>
        </p:nvSpPr>
        <p:spPr>
          <a:xfrm>
            <a:off x="6248400" y="2499360"/>
            <a:ext cx="1268730" cy="2236470"/>
          </a:xfrm>
          <a:custGeom>
            <a:avLst/>
            <a:gdLst>
              <a:gd name="connsiteX0" fmla="*/ 3810 w 1268730"/>
              <a:gd name="connsiteY0" fmla="*/ 0 h 2236470"/>
              <a:gd name="connsiteX1" fmla="*/ 1268730 w 1268730"/>
              <a:gd name="connsiteY1" fmla="*/ 373380 h 2236470"/>
              <a:gd name="connsiteX2" fmla="*/ 0 w 1268730"/>
              <a:gd name="connsiteY2" fmla="*/ 2236470 h 2236470"/>
              <a:gd name="connsiteX3" fmla="*/ 3810 w 1268730"/>
              <a:gd name="connsiteY3" fmla="*/ 0 h 223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8730" h="2236470">
                <a:moveTo>
                  <a:pt x="3810" y="0"/>
                </a:moveTo>
                <a:lnTo>
                  <a:pt x="1268730" y="373380"/>
                </a:lnTo>
                <a:lnTo>
                  <a:pt x="0" y="2236470"/>
                </a:lnTo>
                <a:lnTo>
                  <a:pt x="381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189CCF"/>
                </a:solidFill>
              </a:rPr>
              <a:t>O </a:t>
            </a:r>
            <a:r>
              <a:rPr lang="en-US" dirty="0" err="1">
                <a:solidFill>
                  <a:srgbClr val="189CCF"/>
                </a:solidFill>
              </a:rPr>
              <a:t>objetivo</a:t>
            </a:r>
            <a:r>
              <a:rPr lang="en-US" dirty="0">
                <a:solidFill>
                  <a:srgbClr val="189CCF"/>
                </a:solidFill>
              </a:rPr>
              <a:t> é </a:t>
            </a:r>
            <a:r>
              <a:rPr lang="en-US" dirty="0" err="1">
                <a:solidFill>
                  <a:srgbClr val="189CCF"/>
                </a:solidFill>
              </a:rPr>
              <a:t>reduzir</a:t>
            </a:r>
            <a:r>
              <a:rPr lang="en-US" dirty="0">
                <a:solidFill>
                  <a:srgbClr val="189CCF"/>
                </a:solidFill>
              </a:rPr>
              <a:t> o MIP Gap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Como </a:t>
            </a:r>
            <a:r>
              <a:rPr lang="en-US" dirty="0" err="1"/>
              <a:t>solucionamos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MIP?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EC4BC-E7FB-47BF-A48C-74A95B51E74B}"/>
              </a:ext>
            </a:extLst>
          </p:cNvPr>
          <p:cNvCxnSpPr>
            <a:cxnSpLocks/>
          </p:cNvCxnSpPr>
          <p:nvPr/>
        </p:nvCxnSpPr>
        <p:spPr>
          <a:xfrm flipH="1">
            <a:off x="3835713" y="5205281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96C04A-E2CF-40E5-990B-B83A75B960A5}"/>
              </a:ext>
            </a:extLst>
          </p:cNvPr>
          <p:cNvCxnSpPr>
            <a:cxnSpLocks/>
          </p:cNvCxnSpPr>
          <p:nvPr/>
        </p:nvCxnSpPr>
        <p:spPr>
          <a:xfrm>
            <a:off x="4228330" y="2066389"/>
            <a:ext cx="1" cy="3524822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0124D-869A-47CF-8DA3-E5BA5AB51380}"/>
              </a:ext>
            </a:extLst>
          </p:cNvPr>
          <p:cNvCxnSpPr>
            <a:cxnSpLocks/>
          </p:cNvCxnSpPr>
          <p:nvPr/>
        </p:nvCxnSpPr>
        <p:spPr>
          <a:xfrm flipH="1">
            <a:off x="3835713" y="4124679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B337B-8B3E-48D9-9011-7922DBBAA512}"/>
              </a:ext>
            </a:extLst>
          </p:cNvPr>
          <p:cNvCxnSpPr>
            <a:cxnSpLocks/>
          </p:cNvCxnSpPr>
          <p:nvPr/>
        </p:nvCxnSpPr>
        <p:spPr>
          <a:xfrm flipH="1">
            <a:off x="3835713" y="3044076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5C71D-C5D2-49D0-913D-A953895E6024}"/>
              </a:ext>
            </a:extLst>
          </p:cNvPr>
          <p:cNvCxnSpPr>
            <a:cxnSpLocks/>
          </p:cNvCxnSpPr>
          <p:nvPr/>
        </p:nvCxnSpPr>
        <p:spPr>
          <a:xfrm>
            <a:off x="7264297" y="2126422"/>
            <a:ext cx="0" cy="337633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/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blipFill>
                <a:blip r:embed="rId2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/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blipFill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8054311-B005-4307-8A60-C5EB4A344427}"/>
              </a:ext>
            </a:extLst>
          </p:cNvPr>
          <p:cNvSpPr/>
          <p:nvPr/>
        </p:nvSpPr>
        <p:spPr>
          <a:xfrm rot="1843340">
            <a:off x="7030743" y="5406069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AC5D0A6-8FB0-442D-ABB1-302EDD89220F}"/>
              </a:ext>
            </a:extLst>
          </p:cNvPr>
          <p:cNvSpPr/>
          <p:nvPr/>
        </p:nvSpPr>
        <p:spPr>
          <a:xfrm rot="1843340">
            <a:off x="7028362" y="54084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1D6DBD-7B7F-4D00-AE34-ECD8E7113F45}"/>
              </a:ext>
            </a:extLst>
          </p:cNvPr>
          <p:cNvCxnSpPr>
            <a:cxnSpLocks/>
          </p:cNvCxnSpPr>
          <p:nvPr/>
        </p:nvCxnSpPr>
        <p:spPr>
          <a:xfrm flipV="1">
            <a:off x="4435562" y="2106394"/>
            <a:ext cx="942434" cy="3403378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103F3D8-3F06-4B24-8997-96AB8F6914C8}"/>
              </a:ext>
            </a:extLst>
          </p:cNvPr>
          <p:cNvSpPr/>
          <p:nvPr/>
        </p:nvSpPr>
        <p:spPr>
          <a:xfrm rot="6292740">
            <a:off x="4456720" y="544436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6BD28-0384-4D0B-B77E-1723ADD4E2C7}"/>
              </a:ext>
            </a:extLst>
          </p:cNvPr>
          <p:cNvCxnSpPr>
            <a:cxnSpLocks/>
          </p:cNvCxnSpPr>
          <p:nvPr/>
        </p:nvCxnSpPr>
        <p:spPr>
          <a:xfrm flipH="1" flipV="1">
            <a:off x="4926533" y="2106394"/>
            <a:ext cx="2962462" cy="877321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4EDD0BC-DED6-4442-8E8B-708325CC1194}"/>
              </a:ext>
            </a:extLst>
          </p:cNvPr>
          <p:cNvSpPr/>
          <p:nvPr/>
        </p:nvSpPr>
        <p:spPr>
          <a:xfrm rot="11809778">
            <a:off x="4911079" y="2121922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21FD43-773A-465D-8E15-002A8F3CFB41}"/>
              </a:ext>
            </a:extLst>
          </p:cNvPr>
          <p:cNvCxnSpPr>
            <a:cxnSpLocks/>
          </p:cNvCxnSpPr>
          <p:nvPr/>
        </p:nvCxnSpPr>
        <p:spPr>
          <a:xfrm flipH="1">
            <a:off x="5730435" y="2322521"/>
            <a:ext cx="2168667" cy="3187250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5E5307-DE1C-4119-828E-34446A8F43CD}"/>
              </a:ext>
            </a:extLst>
          </p:cNvPr>
          <p:cNvSpPr/>
          <p:nvPr/>
        </p:nvSpPr>
        <p:spPr>
          <a:xfrm rot="18225733">
            <a:off x="7807274" y="22849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D7F427-398C-4675-AC22-BCA0CC22433E}"/>
              </a:ext>
            </a:extLst>
          </p:cNvPr>
          <p:cNvCxnSpPr>
            <a:cxnSpLocks/>
          </p:cNvCxnSpPr>
          <p:nvPr/>
        </p:nvCxnSpPr>
        <p:spPr>
          <a:xfrm>
            <a:off x="3946813" y="3657274"/>
            <a:ext cx="3126783" cy="1852497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892BD0-490D-479C-8847-29CB31F45B08}"/>
                  </a:ext>
                </a:extLst>
              </p:cNvPr>
              <p:cNvSpPr txBox="1"/>
              <p:nvPr/>
            </p:nvSpPr>
            <p:spPr>
              <a:xfrm>
                <a:off x="5912818" y="4763435"/>
                <a:ext cx="15910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1000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9, 0.3)</m:t>
                      </m:r>
                    </m:oMath>
                  </m:oMathPara>
                </a14:m>
                <a:endParaRPr lang="en-US" sz="100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892BD0-490D-479C-8847-29CB31F45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818" y="4763435"/>
                <a:ext cx="1591058" cy="246221"/>
              </a:xfrm>
              <a:prstGeom prst="rect">
                <a:avLst/>
              </a:prstGeom>
              <a:blipFill>
                <a:blip r:embed="rId4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A67F3C-E506-41E5-8342-DBDC5332C3C1}"/>
              </a:ext>
            </a:extLst>
          </p:cNvPr>
          <p:cNvCxnSpPr>
            <a:cxnSpLocks/>
          </p:cNvCxnSpPr>
          <p:nvPr/>
        </p:nvCxnSpPr>
        <p:spPr>
          <a:xfrm flipV="1">
            <a:off x="5088667" y="3118496"/>
            <a:ext cx="2613649" cy="1810943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3">
            <a:extLst>
              <a:ext uri="{FF2B5EF4-FFF2-40B4-BE49-F238E27FC236}">
                <a16:creationId xmlns:a16="http://schemas.microsoft.com/office/drawing/2014/main" id="{C2DBA6C8-4B17-4ADF-9B53-BE4D1C553671}"/>
              </a:ext>
            </a:extLst>
          </p:cNvPr>
          <p:cNvSpPr txBox="1"/>
          <p:nvPr/>
        </p:nvSpPr>
        <p:spPr>
          <a:xfrm rot="3317076">
            <a:off x="7353142" y="3323683"/>
            <a:ext cx="812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r>
              <a:rPr lang="en-US" sz="1100" b="1" dirty="0">
                <a:solidFill>
                  <a:srgbClr val="FF912D"/>
                </a:solidFill>
                <a:latin typeface="+mj-lt"/>
              </a:rPr>
              <a:t>MIP Gap</a:t>
            </a:r>
            <a:endParaRPr lang="en-US" sz="1100" b="1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4" name="TextBox 74">
            <a:extLst>
              <a:ext uri="{FF2B5EF4-FFF2-40B4-BE49-F238E27FC236}">
                <a16:creationId xmlns:a16="http://schemas.microsoft.com/office/drawing/2014/main" id="{4F36DD48-47F6-4729-A4C2-2FD928521D9A}"/>
              </a:ext>
            </a:extLst>
          </p:cNvPr>
          <p:cNvSpPr txBox="1"/>
          <p:nvPr/>
        </p:nvSpPr>
        <p:spPr>
          <a:xfrm>
            <a:off x="7650299" y="2879762"/>
            <a:ext cx="380239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9">
              <a:defRPr/>
            </a:pPr>
            <a:r>
              <a:rPr lang="en-US" sz="1600" dirty="0" err="1">
                <a:solidFill>
                  <a:srgbClr val="C684C4"/>
                </a:solidFill>
              </a:rPr>
              <a:t>Limitante</a:t>
            </a:r>
            <a:r>
              <a:rPr lang="en-US" sz="1600" dirty="0">
                <a:solidFill>
                  <a:srgbClr val="C684C4"/>
                </a:solidFill>
              </a:rPr>
              <a:t> Superior (</a:t>
            </a:r>
            <a:r>
              <a:rPr lang="en-US" sz="1600" dirty="0" err="1">
                <a:solidFill>
                  <a:srgbClr val="C684C4"/>
                </a:solidFill>
              </a:rPr>
              <a:t>Limitante</a:t>
            </a:r>
            <a:r>
              <a:rPr lang="en-US" sz="1600" dirty="0">
                <a:solidFill>
                  <a:srgbClr val="C684C4"/>
                </a:solidFill>
              </a:rPr>
              <a:t> Principal)</a:t>
            </a:r>
          </a:p>
        </p:txBody>
      </p:sp>
      <p:sp>
        <p:nvSpPr>
          <p:cNvPr id="5" name="TextBox 75">
            <a:extLst>
              <a:ext uri="{FF2B5EF4-FFF2-40B4-BE49-F238E27FC236}">
                <a16:creationId xmlns:a16="http://schemas.microsoft.com/office/drawing/2014/main" id="{C0F1CCB0-13C0-45FA-939F-931191A6CB79}"/>
              </a:ext>
            </a:extLst>
          </p:cNvPr>
          <p:cNvSpPr txBox="1"/>
          <p:nvPr/>
        </p:nvSpPr>
        <p:spPr>
          <a:xfrm>
            <a:off x="7943301" y="3397142"/>
            <a:ext cx="327034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9">
              <a:defRPr/>
            </a:pPr>
            <a:r>
              <a:rPr lang="en-US" sz="1600" dirty="0" err="1">
                <a:solidFill>
                  <a:srgbClr val="189CCF"/>
                </a:solidFill>
                <a:latin typeface="+mj-lt"/>
              </a:rPr>
              <a:t>Limitante</a:t>
            </a:r>
            <a:r>
              <a:rPr lang="en-US" sz="1600" dirty="0">
                <a:solidFill>
                  <a:srgbClr val="189CCF"/>
                </a:solidFill>
                <a:latin typeface="+mj-lt"/>
              </a:rPr>
              <a:t> Inferior (</a:t>
            </a:r>
            <a:r>
              <a:rPr lang="en-US" sz="1600" dirty="0" err="1">
                <a:solidFill>
                  <a:srgbClr val="189CCF"/>
                </a:solidFill>
                <a:latin typeface="+mj-lt"/>
              </a:rPr>
              <a:t>Limitante</a:t>
            </a:r>
            <a:r>
              <a:rPr lang="en-US" sz="1600" dirty="0">
                <a:solidFill>
                  <a:srgbClr val="189CCF"/>
                </a:solidFill>
                <a:latin typeface="+mj-lt"/>
              </a:rPr>
              <a:t> Dual)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E5188C-9BB1-46C0-83B5-EDEFDE0F7CD2}"/>
              </a:ext>
            </a:extLst>
          </p:cNvPr>
          <p:cNvCxnSpPr>
            <a:cxnSpLocks/>
          </p:cNvCxnSpPr>
          <p:nvPr/>
        </p:nvCxnSpPr>
        <p:spPr>
          <a:xfrm>
            <a:off x="7485079" y="3315069"/>
            <a:ext cx="289210" cy="434440"/>
          </a:xfrm>
          <a:prstGeom prst="line">
            <a:avLst/>
          </a:prstGeom>
          <a:ln w="19050">
            <a:solidFill>
              <a:srgbClr val="FF912D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8C5E53-BD1D-4E5B-93BE-1F6B51C14457}"/>
                  </a:ext>
                </a:extLst>
              </p:cNvPr>
              <p:cNvSpPr txBox="1"/>
              <p:nvPr/>
            </p:nvSpPr>
            <p:spPr>
              <a:xfrm>
                <a:off x="6182472" y="3932501"/>
                <a:ext cx="1309373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 b="0" i="1">
                    <a:solidFill>
                      <a:srgbClr val="189CCF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)=(2.0, 1.0)</m:t>
                      </m:r>
                    </m:oMath>
                  </m:oMathPara>
                </a14:m>
                <a:endParaRPr lang="en-US" sz="1050" dirty="0">
                  <a:solidFill>
                    <a:srgbClr val="C684C4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8C5E53-BD1D-4E5B-93BE-1F6B51C14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472" y="3932501"/>
                <a:ext cx="1309373" cy="253916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9C7F6BE-FEE4-49E6-B883-65A27429BEBB}"/>
              </a:ext>
            </a:extLst>
          </p:cNvPr>
          <p:cNvGrpSpPr/>
          <p:nvPr/>
        </p:nvGrpSpPr>
        <p:grpSpPr>
          <a:xfrm>
            <a:off x="5380295" y="3641112"/>
            <a:ext cx="2613649" cy="1810943"/>
            <a:chOff x="5382127" y="3642899"/>
            <a:chExt cx="2613649" cy="1810943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DF7E29-3048-4FC4-9AFC-CB4A5E882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127" y="3642899"/>
              <a:ext cx="2613649" cy="1810943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79AB30F-F836-49AB-B82F-430BC56E0D0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876486" y="4697768"/>
              <a:ext cx="287337" cy="201613"/>
            </a:xfrm>
            <a:prstGeom prst="straightConnector1">
              <a:avLst/>
            </a:prstGeom>
            <a:ln>
              <a:solidFill>
                <a:srgbClr val="FF912D"/>
              </a:solidFill>
              <a:headEnd w="med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F809CDD0-4F82-484C-93AC-162DBA0E43A4}"/>
              </a:ext>
            </a:extLst>
          </p:cNvPr>
          <p:cNvSpPr/>
          <p:nvPr/>
        </p:nvSpPr>
        <p:spPr>
          <a:xfrm>
            <a:off x="6091438" y="4917876"/>
            <a:ext cx="51216" cy="51216"/>
          </a:xfrm>
          <a:prstGeom prst="ellipse">
            <a:avLst/>
          </a:prstGeom>
          <a:solidFill>
            <a:srgbClr val="189C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270CFE-4685-4A1F-AD54-DF335D10E4A2}"/>
              </a:ext>
            </a:extLst>
          </p:cNvPr>
          <p:cNvGrpSpPr/>
          <p:nvPr/>
        </p:nvGrpSpPr>
        <p:grpSpPr>
          <a:xfrm>
            <a:off x="5216308" y="3018184"/>
            <a:ext cx="2075194" cy="1130106"/>
            <a:chOff x="7624720" y="2621652"/>
            <a:chExt cx="2075194" cy="113010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CDD8CA7-20BE-40D1-80A6-717DE5B49364}"/>
                </a:ext>
              </a:extLst>
            </p:cNvPr>
            <p:cNvSpPr/>
            <p:nvPr/>
          </p:nvSpPr>
          <p:spPr>
            <a:xfrm>
              <a:off x="86390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9281AC7-41FB-4CD7-8387-D4A492F48A6E}"/>
                </a:ext>
              </a:extLst>
            </p:cNvPr>
            <p:cNvSpPr/>
            <p:nvPr/>
          </p:nvSpPr>
          <p:spPr>
            <a:xfrm>
              <a:off x="76247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6A271B2-E03F-47B8-99DC-09B6C3DBEBE4}"/>
                </a:ext>
              </a:extLst>
            </p:cNvPr>
            <p:cNvSpPr/>
            <p:nvPr/>
          </p:nvSpPr>
          <p:spPr>
            <a:xfrm>
              <a:off x="86390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2240F1-7EBE-494A-81E2-FD4F4D7C9E14}"/>
                </a:ext>
              </a:extLst>
            </p:cNvPr>
            <p:cNvSpPr/>
            <p:nvPr/>
          </p:nvSpPr>
          <p:spPr>
            <a:xfrm>
              <a:off x="76247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77DB60-DBDE-48E5-9F0E-2A65B21D5688}"/>
                </a:ext>
              </a:extLst>
            </p:cNvPr>
            <p:cNvSpPr/>
            <p:nvPr/>
          </p:nvSpPr>
          <p:spPr>
            <a:xfrm>
              <a:off x="9648698" y="2623108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5010C1B-433E-4450-B256-C17D9573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69EA303-AEF5-4B1C-8AFD-84E27CF1C36D}"/>
              </a:ext>
            </a:extLst>
          </p:cNvPr>
          <p:cNvCxnSpPr/>
          <p:nvPr/>
        </p:nvCxnSpPr>
        <p:spPr>
          <a:xfrm>
            <a:off x="-8389" y="6537956"/>
            <a:ext cx="12192000" cy="0"/>
          </a:xfrm>
          <a:prstGeom prst="line">
            <a:avLst/>
          </a:prstGeom>
          <a:ln w="3175">
            <a:solidFill>
              <a:srgbClr val="189C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8">
            <a:extLst>
              <a:ext uri="{FF2B5EF4-FFF2-40B4-BE49-F238E27FC236}">
                <a16:creationId xmlns:a16="http://schemas.microsoft.com/office/drawing/2014/main" id="{F3FD64EA-27A3-4D4F-8808-A5E4178DEBB1}"/>
              </a:ext>
            </a:extLst>
          </p:cNvPr>
          <p:cNvSpPr txBox="1"/>
          <p:nvPr/>
        </p:nvSpPr>
        <p:spPr>
          <a:xfrm>
            <a:off x="9521508" y="6544609"/>
            <a:ext cx="21833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89CCF"/>
                </a:solidFill>
              </a:rPr>
              <a:t>MipMaster.org - 2020</a:t>
            </a:r>
            <a:endParaRPr lang="en-US" sz="1400" dirty="0"/>
          </a:p>
        </p:txBody>
      </p:sp>
      <p:sp>
        <p:nvSpPr>
          <p:cNvPr id="68" name="Rectangle 8">
            <a:extLst>
              <a:ext uri="{FF2B5EF4-FFF2-40B4-BE49-F238E27FC236}">
                <a16:creationId xmlns:a16="http://schemas.microsoft.com/office/drawing/2014/main" id="{D3AEDB54-3854-44BF-920D-9FF62FE55096}"/>
              </a:ext>
            </a:extLst>
          </p:cNvPr>
          <p:cNvSpPr/>
          <p:nvPr/>
        </p:nvSpPr>
        <p:spPr>
          <a:xfrm>
            <a:off x="10255656" y="5354190"/>
            <a:ext cx="1877021" cy="1138838"/>
          </a:xfrm>
          <a:prstGeom prst="rect">
            <a:avLst/>
          </a:prstGeom>
          <a:solidFill>
            <a:srgbClr val="DDE3E9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77">
            <a:extLst>
              <a:ext uri="{FF2B5EF4-FFF2-40B4-BE49-F238E27FC236}">
                <a16:creationId xmlns:a16="http://schemas.microsoft.com/office/drawing/2014/main" id="{F90E0D3E-FA9A-4408-B259-9DF171BD1905}"/>
              </a:ext>
            </a:extLst>
          </p:cNvPr>
          <p:cNvCxnSpPr>
            <a:cxnSpLocks/>
          </p:cNvCxnSpPr>
          <p:nvPr/>
        </p:nvCxnSpPr>
        <p:spPr>
          <a:xfrm>
            <a:off x="10330369" y="5931426"/>
            <a:ext cx="254861" cy="0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91">
            <a:extLst>
              <a:ext uri="{FF2B5EF4-FFF2-40B4-BE49-F238E27FC236}">
                <a16:creationId xmlns:a16="http://schemas.microsoft.com/office/drawing/2014/main" id="{CADC7A58-0955-4FB1-AED5-46CF3AB77BBF}"/>
              </a:ext>
            </a:extLst>
          </p:cNvPr>
          <p:cNvSpPr txBox="1"/>
          <p:nvPr/>
        </p:nvSpPr>
        <p:spPr>
          <a:xfrm flipH="1">
            <a:off x="10677665" y="5808316"/>
            <a:ext cx="1269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cs typeface="Pragati Narrow" panose="020B0506020202020B04" charset="0"/>
              </a:rPr>
              <a:t>Função</a:t>
            </a:r>
            <a:r>
              <a:rPr lang="en-US" sz="1000" dirty="0">
                <a:cs typeface="Pragati Narrow" panose="020B0506020202020B04" charset="0"/>
              </a:rPr>
              <a:t> </a:t>
            </a:r>
            <a:r>
              <a:rPr lang="en-US" sz="1000" dirty="0" err="1">
                <a:cs typeface="Pragati Narrow" panose="020B0506020202020B04" charset="0"/>
              </a:rPr>
              <a:t>objetivo</a:t>
            </a:r>
            <a:endParaRPr lang="en-US" sz="1000" dirty="0">
              <a:cs typeface="Pragati Narrow" panose="020B0506020202020B04" charset="0"/>
            </a:endParaRPr>
          </a:p>
        </p:txBody>
      </p:sp>
      <p:sp>
        <p:nvSpPr>
          <p:cNvPr id="81" name="Oval 75">
            <a:extLst>
              <a:ext uri="{FF2B5EF4-FFF2-40B4-BE49-F238E27FC236}">
                <a16:creationId xmlns:a16="http://schemas.microsoft.com/office/drawing/2014/main" id="{205A528A-301F-495E-9099-6084B413C6D6}"/>
              </a:ext>
            </a:extLst>
          </p:cNvPr>
          <p:cNvSpPr/>
          <p:nvPr/>
        </p:nvSpPr>
        <p:spPr>
          <a:xfrm>
            <a:off x="10402745" y="6103649"/>
            <a:ext cx="91440" cy="91440"/>
          </a:xfrm>
          <a:prstGeom prst="ellipse">
            <a:avLst/>
          </a:prstGeom>
          <a:solidFill>
            <a:srgbClr val="189CCF"/>
          </a:solidFill>
          <a:ln w="12700" cap="flat" cmpd="sng" algn="ctr">
            <a:solidFill>
              <a:srgbClr val="189CCF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/>
            <a:endParaRPr lang="en-US" sz="10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82" name="TextBox 93">
            <a:extLst>
              <a:ext uri="{FF2B5EF4-FFF2-40B4-BE49-F238E27FC236}">
                <a16:creationId xmlns:a16="http://schemas.microsoft.com/office/drawing/2014/main" id="{604870BB-5E7D-45BD-8FEC-38742F802F93}"/>
              </a:ext>
            </a:extLst>
          </p:cNvPr>
          <p:cNvSpPr txBox="1"/>
          <p:nvPr/>
        </p:nvSpPr>
        <p:spPr>
          <a:xfrm flipH="1">
            <a:off x="10686014" y="6027562"/>
            <a:ext cx="1446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cs typeface="Pragati Narrow" panose="020B0506020202020B04" charset="0"/>
              </a:rPr>
              <a:t>Solução</a:t>
            </a:r>
            <a:r>
              <a:rPr lang="en-US" sz="1000" dirty="0">
                <a:cs typeface="Pragati Narrow" panose="020B0506020202020B04" charset="0"/>
              </a:rPr>
              <a:t> da </a:t>
            </a:r>
            <a:r>
              <a:rPr lang="en-US" sz="1000" dirty="0" err="1">
                <a:cs typeface="Pragati Narrow" panose="020B0506020202020B04" charset="0"/>
              </a:rPr>
              <a:t>Relaxação</a:t>
            </a:r>
            <a:endParaRPr lang="en-US" sz="1000" dirty="0">
              <a:cs typeface="Pragati Narrow" panose="020B0506020202020B04" charset="0"/>
            </a:endParaRPr>
          </a:p>
        </p:txBody>
      </p:sp>
      <p:sp>
        <p:nvSpPr>
          <p:cNvPr id="83" name="TextBox 83">
            <a:extLst>
              <a:ext uri="{FF2B5EF4-FFF2-40B4-BE49-F238E27FC236}">
                <a16:creationId xmlns:a16="http://schemas.microsoft.com/office/drawing/2014/main" id="{7252D28D-D23E-43AB-BD20-0B0FE740A527}"/>
              </a:ext>
            </a:extLst>
          </p:cNvPr>
          <p:cNvSpPr txBox="1"/>
          <p:nvPr/>
        </p:nvSpPr>
        <p:spPr>
          <a:xfrm flipH="1">
            <a:off x="10683900" y="5589070"/>
            <a:ext cx="1260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cs typeface="Pragati Narrow" panose="020B0506020202020B04" charset="0"/>
              </a:rPr>
              <a:t>Relaxação</a:t>
            </a:r>
            <a:r>
              <a:rPr lang="en-US" sz="1000" dirty="0">
                <a:cs typeface="Pragati Narrow" panose="020B0506020202020B04" charset="0"/>
              </a:rPr>
              <a:t> LP</a:t>
            </a:r>
          </a:p>
        </p:txBody>
      </p:sp>
      <p:sp>
        <p:nvSpPr>
          <p:cNvPr id="84" name="Freeform: Shape 73">
            <a:extLst>
              <a:ext uri="{FF2B5EF4-FFF2-40B4-BE49-F238E27FC236}">
                <a16:creationId xmlns:a16="http://schemas.microsoft.com/office/drawing/2014/main" id="{34695980-74BD-4BBA-B8BC-6EF30AF11532}"/>
              </a:ext>
            </a:extLst>
          </p:cNvPr>
          <p:cNvSpPr/>
          <p:nvPr/>
        </p:nvSpPr>
        <p:spPr>
          <a:xfrm>
            <a:off x="10389220" y="5643600"/>
            <a:ext cx="105880" cy="137160"/>
          </a:xfrm>
          <a:custGeom>
            <a:avLst/>
            <a:gdLst>
              <a:gd name="connsiteX0" fmla="*/ 533400 w 2719388"/>
              <a:gd name="connsiteY0" fmla="*/ 0 h 2714625"/>
              <a:gd name="connsiteX1" fmla="*/ 2719388 w 2719388"/>
              <a:gd name="connsiteY1" fmla="*/ 647700 h 2714625"/>
              <a:gd name="connsiteX2" fmla="*/ 1309688 w 2719388"/>
              <a:gd name="connsiteY2" fmla="*/ 2714625 h 2714625"/>
              <a:gd name="connsiteX3" fmla="*/ 0 w 2719388"/>
              <a:gd name="connsiteY3" fmla="*/ 1938337 h 2714625"/>
              <a:gd name="connsiteX4" fmla="*/ 533400 w 2719388"/>
              <a:gd name="connsiteY4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9388" h="2714625">
                <a:moveTo>
                  <a:pt x="533400" y="0"/>
                </a:moveTo>
                <a:lnTo>
                  <a:pt x="2719388" y="647700"/>
                </a:lnTo>
                <a:lnTo>
                  <a:pt x="1309688" y="2714625"/>
                </a:lnTo>
                <a:lnTo>
                  <a:pt x="0" y="1938337"/>
                </a:lnTo>
                <a:lnTo>
                  <a:pt x="533400" y="0"/>
                </a:lnTo>
                <a:close/>
              </a:path>
            </a:pathLst>
          </a:custGeom>
          <a:solidFill>
            <a:srgbClr val="DDE3E9"/>
          </a:solidFill>
          <a:ln>
            <a:solidFill>
              <a:srgbClr val="189C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5" name="TextBox 81">
            <a:extLst>
              <a:ext uri="{FF2B5EF4-FFF2-40B4-BE49-F238E27FC236}">
                <a16:creationId xmlns:a16="http://schemas.microsoft.com/office/drawing/2014/main" id="{1BB1FA6C-1C41-49B3-80A1-0754CCA9B06E}"/>
              </a:ext>
            </a:extLst>
          </p:cNvPr>
          <p:cNvSpPr txBox="1"/>
          <p:nvPr/>
        </p:nvSpPr>
        <p:spPr>
          <a:xfrm flipH="1">
            <a:off x="10680078" y="6246807"/>
            <a:ext cx="1269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cs typeface="Pragati Narrow" panose="020B0506020202020B04" charset="0"/>
              </a:rPr>
              <a:t>Solução</a:t>
            </a:r>
            <a:r>
              <a:rPr lang="en-US" sz="1000" dirty="0">
                <a:cs typeface="Pragati Narrow" panose="020B0506020202020B04" charset="0"/>
              </a:rPr>
              <a:t> </a:t>
            </a:r>
            <a:r>
              <a:rPr lang="en-US" sz="1000" dirty="0" err="1">
                <a:cs typeface="Pragati Narrow" panose="020B0506020202020B04" charset="0"/>
              </a:rPr>
              <a:t>factível</a:t>
            </a:r>
            <a:r>
              <a:rPr lang="en-US" sz="1000" dirty="0">
                <a:cs typeface="Pragati Narrow" panose="020B0506020202020B04" charset="0"/>
              </a:rPr>
              <a:t> </a:t>
            </a:r>
          </a:p>
        </p:txBody>
      </p:sp>
      <p:sp>
        <p:nvSpPr>
          <p:cNvPr id="87" name="Oval 71">
            <a:extLst>
              <a:ext uri="{FF2B5EF4-FFF2-40B4-BE49-F238E27FC236}">
                <a16:creationId xmlns:a16="http://schemas.microsoft.com/office/drawing/2014/main" id="{6050D009-DA5B-482C-B968-52CADCC4EAE8}"/>
              </a:ext>
            </a:extLst>
          </p:cNvPr>
          <p:cNvSpPr/>
          <p:nvPr/>
        </p:nvSpPr>
        <p:spPr>
          <a:xfrm>
            <a:off x="10402745" y="6319677"/>
            <a:ext cx="91440" cy="91440"/>
          </a:xfrm>
          <a:prstGeom prst="ellipse">
            <a:avLst/>
          </a:prstGeom>
          <a:solidFill>
            <a:srgbClr val="C684C4"/>
          </a:solidFill>
          <a:ln w="12700" cap="flat" cmpd="sng" algn="ctr">
            <a:solidFill>
              <a:srgbClr val="C684C4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/>
            <a:endParaRPr lang="en-US" sz="10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88" name="TextBox 93">
            <a:extLst>
              <a:ext uri="{FF2B5EF4-FFF2-40B4-BE49-F238E27FC236}">
                <a16:creationId xmlns:a16="http://schemas.microsoft.com/office/drawing/2014/main" id="{79C33E43-63F0-4D47-B9F1-EFE498687EEB}"/>
              </a:ext>
            </a:extLst>
          </p:cNvPr>
          <p:cNvSpPr txBox="1"/>
          <p:nvPr/>
        </p:nvSpPr>
        <p:spPr>
          <a:xfrm flipH="1">
            <a:off x="10258036" y="5354497"/>
            <a:ext cx="168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cs typeface="Pragati Narrow" panose="020B0506020202020B04" charset="0"/>
              </a:rPr>
              <a:t>Legenda</a:t>
            </a:r>
          </a:p>
        </p:txBody>
      </p:sp>
    </p:spTree>
    <p:extLst>
      <p:ext uri="{BB962C8B-B14F-4D97-AF65-F5344CB8AC3E}">
        <p14:creationId xmlns:p14="http://schemas.microsoft.com/office/powerpoint/2010/main" val="90801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503A43B-9AF8-4CD9-9F24-B7E639AB0660}"/>
              </a:ext>
            </a:extLst>
          </p:cNvPr>
          <p:cNvSpPr/>
          <p:nvPr/>
        </p:nvSpPr>
        <p:spPr>
          <a:xfrm>
            <a:off x="4819650" y="2228850"/>
            <a:ext cx="2698750" cy="1892300"/>
          </a:xfrm>
          <a:custGeom>
            <a:avLst/>
            <a:gdLst>
              <a:gd name="connsiteX0" fmla="*/ 523875 w 2698750"/>
              <a:gd name="connsiteY0" fmla="*/ 0 h 1892300"/>
              <a:gd name="connsiteX1" fmla="*/ 2698750 w 2698750"/>
              <a:gd name="connsiteY1" fmla="*/ 644525 h 1892300"/>
              <a:gd name="connsiteX2" fmla="*/ 1857375 w 2698750"/>
              <a:gd name="connsiteY2" fmla="*/ 1892300 h 1892300"/>
              <a:gd name="connsiteX3" fmla="*/ 0 w 2698750"/>
              <a:gd name="connsiteY3" fmla="*/ 1889125 h 1892300"/>
              <a:gd name="connsiteX4" fmla="*/ 523875 w 2698750"/>
              <a:gd name="connsiteY4" fmla="*/ 0 h 189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8750" h="1892300">
                <a:moveTo>
                  <a:pt x="523875" y="0"/>
                </a:moveTo>
                <a:lnTo>
                  <a:pt x="2698750" y="644525"/>
                </a:lnTo>
                <a:lnTo>
                  <a:pt x="1857375" y="1892300"/>
                </a:lnTo>
                <a:lnTo>
                  <a:pt x="0" y="1889125"/>
                </a:lnTo>
                <a:lnTo>
                  <a:pt x="523875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7AF3BA-AD70-4115-ABB7-4751F586940A}"/>
              </a:ext>
            </a:extLst>
          </p:cNvPr>
          <p:cNvSpPr/>
          <p:nvPr/>
        </p:nvSpPr>
        <p:spPr>
          <a:xfrm>
            <a:off x="4806098" y="2228849"/>
            <a:ext cx="2719388" cy="2714625"/>
          </a:xfrm>
          <a:custGeom>
            <a:avLst/>
            <a:gdLst>
              <a:gd name="connsiteX0" fmla="*/ 533400 w 2719388"/>
              <a:gd name="connsiteY0" fmla="*/ 0 h 2714625"/>
              <a:gd name="connsiteX1" fmla="*/ 2719388 w 2719388"/>
              <a:gd name="connsiteY1" fmla="*/ 647700 h 2714625"/>
              <a:gd name="connsiteX2" fmla="*/ 1309688 w 2719388"/>
              <a:gd name="connsiteY2" fmla="*/ 2714625 h 2714625"/>
              <a:gd name="connsiteX3" fmla="*/ 0 w 2719388"/>
              <a:gd name="connsiteY3" fmla="*/ 1938337 h 2714625"/>
              <a:gd name="connsiteX4" fmla="*/ 533400 w 2719388"/>
              <a:gd name="connsiteY4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9388" h="2714625">
                <a:moveTo>
                  <a:pt x="533400" y="0"/>
                </a:moveTo>
                <a:lnTo>
                  <a:pt x="2719388" y="647700"/>
                </a:lnTo>
                <a:lnTo>
                  <a:pt x="1309688" y="2714625"/>
                </a:lnTo>
                <a:lnTo>
                  <a:pt x="0" y="1938337"/>
                </a:lnTo>
                <a:lnTo>
                  <a:pt x="53340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EE3C0B8-8E80-46F5-97C2-29F152B74BBC}"/>
              </a:ext>
            </a:extLst>
          </p:cNvPr>
          <p:cNvCxnSpPr>
            <a:cxnSpLocks/>
          </p:cNvCxnSpPr>
          <p:nvPr/>
        </p:nvCxnSpPr>
        <p:spPr>
          <a:xfrm flipH="1">
            <a:off x="3835713" y="4124679"/>
            <a:ext cx="4284326" cy="0"/>
          </a:xfrm>
          <a:prstGeom prst="straightConnector1">
            <a:avLst/>
          </a:prstGeom>
          <a:noFill/>
          <a:ln w="6350" cap="flat" cmpd="sng" algn="ctr">
            <a:solidFill>
              <a:srgbClr val="2A2296"/>
            </a:solidFill>
            <a:prstDash val="solid"/>
            <a:miter lim="800000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4629C3A-9FE3-4386-A957-353949B8423A}"/>
              </a:ext>
            </a:extLst>
          </p:cNvPr>
          <p:cNvCxnSpPr>
            <a:cxnSpLocks/>
          </p:cNvCxnSpPr>
          <p:nvPr/>
        </p:nvCxnSpPr>
        <p:spPr>
          <a:xfrm>
            <a:off x="5240319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49A6AF1-38DF-4401-A6EA-ABC4A9703E40}"/>
              </a:ext>
            </a:extLst>
          </p:cNvPr>
          <p:cNvCxnSpPr>
            <a:cxnSpLocks/>
          </p:cNvCxnSpPr>
          <p:nvPr/>
        </p:nvCxnSpPr>
        <p:spPr>
          <a:xfrm>
            <a:off x="6248400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rgbClr val="189CCF"/>
                </a:solidFill>
              </a:rPr>
              <a:t>Método</a:t>
            </a:r>
            <a:r>
              <a:rPr lang="en-US" dirty="0">
                <a:solidFill>
                  <a:srgbClr val="189CCF"/>
                </a:solidFill>
              </a:rPr>
              <a:t> dos </a:t>
            </a:r>
            <a:r>
              <a:rPr lang="en-US" dirty="0" err="1">
                <a:solidFill>
                  <a:srgbClr val="189CCF"/>
                </a:solidFill>
              </a:rPr>
              <a:t>Planos</a:t>
            </a:r>
            <a:r>
              <a:rPr lang="en-US" dirty="0">
                <a:solidFill>
                  <a:srgbClr val="189CCF"/>
                </a:solidFill>
              </a:rPr>
              <a:t> de Corte (</a:t>
            </a:r>
            <a:r>
              <a:rPr lang="en-US" i="1" dirty="0">
                <a:solidFill>
                  <a:srgbClr val="189CCF"/>
                </a:solidFill>
              </a:rPr>
              <a:t>Cutting planes</a:t>
            </a:r>
            <a:r>
              <a:rPr lang="en-US" dirty="0">
                <a:solidFill>
                  <a:srgbClr val="189CCF"/>
                </a:solidFill>
              </a:rPr>
              <a:t>)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Como </a:t>
            </a:r>
            <a:r>
              <a:rPr lang="en-US" dirty="0" err="1"/>
              <a:t>solucionamos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MIP?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EC4BC-E7FB-47BF-A48C-74A95B51E74B}"/>
              </a:ext>
            </a:extLst>
          </p:cNvPr>
          <p:cNvCxnSpPr>
            <a:cxnSpLocks/>
          </p:cNvCxnSpPr>
          <p:nvPr/>
        </p:nvCxnSpPr>
        <p:spPr>
          <a:xfrm flipH="1">
            <a:off x="3835713" y="5205281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96C04A-E2CF-40E5-990B-B83A75B960A5}"/>
              </a:ext>
            </a:extLst>
          </p:cNvPr>
          <p:cNvCxnSpPr>
            <a:cxnSpLocks/>
          </p:cNvCxnSpPr>
          <p:nvPr/>
        </p:nvCxnSpPr>
        <p:spPr>
          <a:xfrm>
            <a:off x="4228330" y="2066389"/>
            <a:ext cx="1" cy="3524822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0124D-869A-47CF-8DA3-E5BA5AB51380}"/>
              </a:ext>
            </a:extLst>
          </p:cNvPr>
          <p:cNvCxnSpPr>
            <a:cxnSpLocks/>
          </p:cNvCxnSpPr>
          <p:nvPr/>
        </p:nvCxnSpPr>
        <p:spPr>
          <a:xfrm flipH="1">
            <a:off x="3835713" y="4119733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B337B-8B3E-48D9-9011-7922DBBAA512}"/>
              </a:ext>
            </a:extLst>
          </p:cNvPr>
          <p:cNvCxnSpPr>
            <a:cxnSpLocks/>
          </p:cNvCxnSpPr>
          <p:nvPr/>
        </p:nvCxnSpPr>
        <p:spPr>
          <a:xfrm flipH="1">
            <a:off x="3835713" y="3044076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5C71D-C5D2-49D0-913D-A953895E6024}"/>
              </a:ext>
            </a:extLst>
          </p:cNvPr>
          <p:cNvCxnSpPr>
            <a:cxnSpLocks/>
          </p:cNvCxnSpPr>
          <p:nvPr/>
        </p:nvCxnSpPr>
        <p:spPr>
          <a:xfrm>
            <a:off x="7264297" y="2126422"/>
            <a:ext cx="0" cy="337633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/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blipFill>
                <a:blip r:embed="rId2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/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blipFill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8054311-B005-4307-8A60-C5EB4A344427}"/>
              </a:ext>
            </a:extLst>
          </p:cNvPr>
          <p:cNvSpPr/>
          <p:nvPr/>
        </p:nvSpPr>
        <p:spPr>
          <a:xfrm rot="1843340">
            <a:off x="7030743" y="5406069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AC5D0A6-8FB0-442D-ABB1-302EDD89220F}"/>
              </a:ext>
            </a:extLst>
          </p:cNvPr>
          <p:cNvSpPr/>
          <p:nvPr/>
        </p:nvSpPr>
        <p:spPr>
          <a:xfrm rot="1843340">
            <a:off x="7028362" y="54084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1D6DBD-7B7F-4D00-AE34-ECD8E7113F45}"/>
              </a:ext>
            </a:extLst>
          </p:cNvPr>
          <p:cNvCxnSpPr>
            <a:cxnSpLocks/>
          </p:cNvCxnSpPr>
          <p:nvPr/>
        </p:nvCxnSpPr>
        <p:spPr>
          <a:xfrm flipV="1">
            <a:off x="4435562" y="2106394"/>
            <a:ext cx="942434" cy="3403378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103F3D8-3F06-4B24-8997-96AB8F6914C8}"/>
              </a:ext>
            </a:extLst>
          </p:cNvPr>
          <p:cNvSpPr/>
          <p:nvPr/>
        </p:nvSpPr>
        <p:spPr>
          <a:xfrm rot="6292740">
            <a:off x="4456720" y="544436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6BD28-0384-4D0B-B77E-1723ADD4E2C7}"/>
              </a:ext>
            </a:extLst>
          </p:cNvPr>
          <p:cNvCxnSpPr>
            <a:cxnSpLocks/>
          </p:cNvCxnSpPr>
          <p:nvPr/>
        </p:nvCxnSpPr>
        <p:spPr>
          <a:xfrm flipH="1" flipV="1">
            <a:off x="4926533" y="2106394"/>
            <a:ext cx="2962462" cy="877321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4EDD0BC-DED6-4442-8E8B-708325CC1194}"/>
              </a:ext>
            </a:extLst>
          </p:cNvPr>
          <p:cNvSpPr/>
          <p:nvPr/>
        </p:nvSpPr>
        <p:spPr>
          <a:xfrm rot="11809778">
            <a:off x="4911079" y="2121922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21FD43-773A-465D-8E15-002A8F3CFB41}"/>
              </a:ext>
            </a:extLst>
          </p:cNvPr>
          <p:cNvCxnSpPr>
            <a:cxnSpLocks/>
          </p:cNvCxnSpPr>
          <p:nvPr/>
        </p:nvCxnSpPr>
        <p:spPr>
          <a:xfrm flipH="1">
            <a:off x="5730435" y="2322521"/>
            <a:ext cx="2168667" cy="3187250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5E5307-DE1C-4119-828E-34446A8F43CD}"/>
              </a:ext>
            </a:extLst>
          </p:cNvPr>
          <p:cNvSpPr/>
          <p:nvPr/>
        </p:nvSpPr>
        <p:spPr>
          <a:xfrm rot="18225733">
            <a:off x="7807274" y="22849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D7F427-398C-4675-AC22-BCA0CC22433E}"/>
              </a:ext>
            </a:extLst>
          </p:cNvPr>
          <p:cNvCxnSpPr>
            <a:cxnSpLocks/>
          </p:cNvCxnSpPr>
          <p:nvPr/>
        </p:nvCxnSpPr>
        <p:spPr>
          <a:xfrm>
            <a:off x="3946813" y="3657274"/>
            <a:ext cx="3126783" cy="1852497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892BD0-490D-479C-8847-29CB31F45B08}"/>
                  </a:ext>
                </a:extLst>
              </p:cNvPr>
              <p:cNvSpPr txBox="1"/>
              <p:nvPr/>
            </p:nvSpPr>
            <p:spPr>
              <a:xfrm>
                <a:off x="5912818" y="4763435"/>
                <a:ext cx="15910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1000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9, 0.3)</m:t>
                      </m:r>
                    </m:oMath>
                  </m:oMathPara>
                </a14:m>
                <a:endParaRPr lang="en-US" sz="100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892BD0-490D-479C-8847-29CB31F45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818" y="4763435"/>
                <a:ext cx="1591058" cy="246221"/>
              </a:xfrm>
              <a:prstGeom prst="rect">
                <a:avLst/>
              </a:prstGeom>
              <a:blipFill>
                <a:blip r:embed="rId4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A67F3C-E506-41E5-8342-DBDC5332C3C1}"/>
              </a:ext>
            </a:extLst>
          </p:cNvPr>
          <p:cNvCxnSpPr>
            <a:cxnSpLocks/>
          </p:cNvCxnSpPr>
          <p:nvPr/>
        </p:nvCxnSpPr>
        <p:spPr>
          <a:xfrm flipV="1">
            <a:off x="5088667" y="3118496"/>
            <a:ext cx="2613649" cy="1810943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3">
            <a:extLst>
              <a:ext uri="{FF2B5EF4-FFF2-40B4-BE49-F238E27FC236}">
                <a16:creationId xmlns:a16="http://schemas.microsoft.com/office/drawing/2014/main" id="{C2DBA6C8-4B17-4ADF-9B53-BE4D1C553671}"/>
              </a:ext>
            </a:extLst>
          </p:cNvPr>
          <p:cNvSpPr txBox="1"/>
          <p:nvPr/>
        </p:nvSpPr>
        <p:spPr>
          <a:xfrm rot="3317076">
            <a:off x="7366102" y="3321787"/>
            <a:ext cx="7786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r>
              <a:rPr lang="en-US" sz="1100" b="1" dirty="0">
                <a:solidFill>
                  <a:srgbClr val="FF912D"/>
                </a:solidFill>
                <a:latin typeface="+mj-lt"/>
              </a:rPr>
              <a:t>MIP Gap</a:t>
            </a:r>
            <a:endParaRPr lang="en-US" sz="1100" b="1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4" name="TextBox 74">
            <a:extLst>
              <a:ext uri="{FF2B5EF4-FFF2-40B4-BE49-F238E27FC236}">
                <a16:creationId xmlns:a16="http://schemas.microsoft.com/office/drawing/2014/main" id="{4F36DD48-47F6-4729-A4C2-2FD928521D9A}"/>
              </a:ext>
            </a:extLst>
          </p:cNvPr>
          <p:cNvSpPr txBox="1"/>
          <p:nvPr/>
        </p:nvSpPr>
        <p:spPr>
          <a:xfrm>
            <a:off x="7650300" y="2879762"/>
            <a:ext cx="387359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9">
              <a:defRPr/>
            </a:pPr>
            <a:r>
              <a:rPr lang="en-US" sz="1600" dirty="0" err="1">
                <a:solidFill>
                  <a:srgbClr val="C684C4"/>
                </a:solidFill>
              </a:rPr>
              <a:t>Limitante</a:t>
            </a:r>
            <a:r>
              <a:rPr lang="en-US" sz="1600" dirty="0">
                <a:solidFill>
                  <a:srgbClr val="C684C4"/>
                </a:solidFill>
              </a:rPr>
              <a:t> Superior (</a:t>
            </a:r>
            <a:r>
              <a:rPr lang="en-US" sz="1600" dirty="0" err="1">
                <a:solidFill>
                  <a:srgbClr val="C684C4"/>
                </a:solidFill>
              </a:rPr>
              <a:t>Limitante</a:t>
            </a:r>
            <a:r>
              <a:rPr lang="en-US" sz="1600" dirty="0">
                <a:solidFill>
                  <a:srgbClr val="C684C4"/>
                </a:solidFill>
              </a:rPr>
              <a:t> Principal)</a:t>
            </a:r>
          </a:p>
        </p:txBody>
      </p:sp>
      <p:sp>
        <p:nvSpPr>
          <p:cNvPr id="5" name="TextBox 75">
            <a:extLst>
              <a:ext uri="{FF2B5EF4-FFF2-40B4-BE49-F238E27FC236}">
                <a16:creationId xmlns:a16="http://schemas.microsoft.com/office/drawing/2014/main" id="{C0F1CCB0-13C0-45FA-939F-931191A6CB79}"/>
              </a:ext>
            </a:extLst>
          </p:cNvPr>
          <p:cNvSpPr txBox="1"/>
          <p:nvPr/>
        </p:nvSpPr>
        <p:spPr>
          <a:xfrm>
            <a:off x="7943301" y="3397142"/>
            <a:ext cx="331524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9">
              <a:defRPr/>
            </a:pPr>
            <a:r>
              <a:rPr lang="en-US" sz="1600" dirty="0" err="1">
                <a:solidFill>
                  <a:srgbClr val="189CCF"/>
                </a:solidFill>
                <a:latin typeface="+mj-lt"/>
              </a:rPr>
              <a:t>Limitante</a:t>
            </a:r>
            <a:r>
              <a:rPr lang="en-US" sz="1600" dirty="0">
                <a:solidFill>
                  <a:srgbClr val="189CCF"/>
                </a:solidFill>
                <a:latin typeface="+mj-lt"/>
              </a:rPr>
              <a:t> Inferior (</a:t>
            </a:r>
            <a:r>
              <a:rPr lang="en-US" sz="1600" dirty="0" err="1">
                <a:solidFill>
                  <a:srgbClr val="189CCF"/>
                </a:solidFill>
                <a:latin typeface="+mj-lt"/>
              </a:rPr>
              <a:t>Limitante</a:t>
            </a:r>
            <a:r>
              <a:rPr lang="en-US" sz="1600" dirty="0">
                <a:solidFill>
                  <a:srgbClr val="189CCF"/>
                </a:solidFill>
                <a:latin typeface="+mj-lt"/>
              </a:rPr>
              <a:t> Dual)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E5188C-9BB1-46C0-83B5-EDEFDE0F7CD2}"/>
              </a:ext>
            </a:extLst>
          </p:cNvPr>
          <p:cNvCxnSpPr>
            <a:cxnSpLocks/>
          </p:cNvCxnSpPr>
          <p:nvPr/>
        </p:nvCxnSpPr>
        <p:spPr>
          <a:xfrm>
            <a:off x="7485079" y="3315069"/>
            <a:ext cx="289210" cy="434440"/>
          </a:xfrm>
          <a:prstGeom prst="line">
            <a:avLst/>
          </a:prstGeom>
          <a:ln w="19050">
            <a:solidFill>
              <a:srgbClr val="FF912D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8C5E53-BD1D-4E5B-93BE-1F6B51C14457}"/>
                  </a:ext>
                </a:extLst>
              </p:cNvPr>
              <p:cNvSpPr txBox="1"/>
              <p:nvPr/>
            </p:nvSpPr>
            <p:spPr>
              <a:xfrm>
                <a:off x="6182472" y="3932501"/>
                <a:ext cx="1309373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 b="0" i="1">
                    <a:solidFill>
                      <a:srgbClr val="189CCF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)=(2.0, 1.0)</m:t>
                      </m:r>
                    </m:oMath>
                  </m:oMathPara>
                </a14:m>
                <a:endParaRPr lang="en-US" sz="1050" dirty="0">
                  <a:solidFill>
                    <a:srgbClr val="C684C4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8C5E53-BD1D-4E5B-93BE-1F6B51C14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472" y="3932501"/>
                <a:ext cx="1309373" cy="253916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9C7F6BE-FEE4-49E6-B883-65A27429BEBB}"/>
              </a:ext>
            </a:extLst>
          </p:cNvPr>
          <p:cNvGrpSpPr/>
          <p:nvPr/>
        </p:nvGrpSpPr>
        <p:grpSpPr>
          <a:xfrm>
            <a:off x="5380295" y="3641112"/>
            <a:ext cx="2613649" cy="1810943"/>
            <a:chOff x="5382127" y="3642899"/>
            <a:chExt cx="2613649" cy="1810943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DF7E29-3048-4FC4-9AFC-CB4A5E882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127" y="3642899"/>
              <a:ext cx="2613649" cy="1810943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79AB30F-F836-49AB-B82F-430BC56E0D0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876486" y="4697768"/>
              <a:ext cx="287337" cy="201613"/>
            </a:xfrm>
            <a:prstGeom prst="straightConnector1">
              <a:avLst/>
            </a:prstGeom>
            <a:ln>
              <a:solidFill>
                <a:srgbClr val="FF912D"/>
              </a:solidFill>
              <a:headEnd w="med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F809CDD0-4F82-484C-93AC-162DBA0E43A4}"/>
              </a:ext>
            </a:extLst>
          </p:cNvPr>
          <p:cNvSpPr/>
          <p:nvPr/>
        </p:nvSpPr>
        <p:spPr>
          <a:xfrm>
            <a:off x="6091438" y="4917876"/>
            <a:ext cx="51216" cy="51216"/>
          </a:xfrm>
          <a:prstGeom prst="ellipse">
            <a:avLst/>
          </a:prstGeom>
          <a:solidFill>
            <a:srgbClr val="189C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270CFE-4685-4A1F-AD54-DF335D10E4A2}"/>
              </a:ext>
            </a:extLst>
          </p:cNvPr>
          <p:cNvGrpSpPr/>
          <p:nvPr/>
        </p:nvGrpSpPr>
        <p:grpSpPr>
          <a:xfrm>
            <a:off x="5216308" y="3018184"/>
            <a:ext cx="2075194" cy="1130106"/>
            <a:chOff x="7624720" y="2621652"/>
            <a:chExt cx="2075194" cy="113010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CDD8CA7-20BE-40D1-80A6-717DE5B49364}"/>
                </a:ext>
              </a:extLst>
            </p:cNvPr>
            <p:cNvSpPr/>
            <p:nvPr/>
          </p:nvSpPr>
          <p:spPr>
            <a:xfrm>
              <a:off x="86390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9281AC7-41FB-4CD7-8387-D4A492F48A6E}"/>
                </a:ext>
              </a:extLst>
            </p:cNvPr>
            <p:cNvSpPr/>
            <p:nvPr/>
          </p:nvSpPr>
          <p:spPr>
            <a:xfrm>
              <a:off x="76247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6A271B2-E03F-47B8-99DC-09B6C3DBEBE4}"/>
                </a:ext>
              </a:extLst>
            </p:cNvPr>
            <p:cNvSpPr/>
            <p:nvPr/>
          </p:nvSpPr>
          <p:spPr>
            <a:xfrm>
              <a:off x="86390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2240F1-7EBE-494A-81E2-FD4F4D7C9E14}"/>
                </a:ext>
              </a:extLst>
            </p:cNvPr>
            <p:cNvSpPr/>
            <p:nvPr/>
          </p:nvSpPr>
          <p:spPr>
            <a:xfrm>
              <a:off x="76247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77DB60-DBDE-48E5-9F0E-2A65B21D5688}"/>
                </a:ext>
              </a:extLst>
            </p:cNvPr>
            <p:cNvSpPr/>
            <p:nvPr/>
          </p:nvSpPr>
          <p:spPr>
            <a:xfrm>
              <a:off x="9648698" y="2623108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5010C1B-433E-4450-B256-C17D9573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24B0EF9D-B6FE-4AAC-9D3C-4E76FF1B3776}"/>
              </a:ext>
            </a:extLst>
          </p:cNvPr>
          <p:cNvSpPr/>
          <p:nvPr/>
        </p:nvSpPr>
        <p:spPr>
          <a:xfrm>
            <a:off x="3838803" y="4036405"/>
            <a:ext cx="73842" cy="83693"/>
          </a:xfrm>
          <a:prstGeom prst="triangle">
            <a:avLst/>
          </a:prstGeom>
          <a:solidFill>
            <a:srgbClr val="2A2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7FB58B1-EDDD-439F-A40E-677712DB54BE}"/>
              </a:ext>
            </a:extLst>
          </p:cNvPr>
          <p:cNvCxnSpPr/>
          <p:nvPr/>
        </p:nvCxnSpPr>
        <p:spPr>
          <a:xfrm>
            <a:off x="-8389" y="6537956"/>
            <a:ext cx="12192000" cy="0"/>
          </a:xfrm>
          <a:prstGeom prst="line">
            <a:avLst/>
          </a:prstGeom>
          <a:ln w="3175">
            <a:solidFill>
              <a:srgbClr val="189C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8">
            <a:extLst>
              <a:ext uri="{FF2B5EF4-FFF2-40B4-BE49-F238E27FC236}">
                <a16:creationId xmlns:a16="http://schemas.microsoft.com/office/drawing/2014/main" id="{E95E23D7-B545-4823-A526-3156D2A7A95B}"/>
              </a:ext>
            </a:extLst>
          </p:cNvPr>
          <p:cNvSpPr txBox="1"/>
          <p:nvPr/>
        </p:nvSpPr>
        <p:spPr>
          <a:xfrm>
            <a:off x="9521508" y="6544609"/>
            <a:ext cx="21833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89CCF"/>
                </a:solidFill>
              </a:rPr>
              <a:t>MipMaster.org - 2020</a:t>
            </a:r>
            <a:endParaRPr lang="en-US" sz="1400" dirty="0"/>
          </a:p>
        </p:txBody>
      </p:sp>
      <p:sp>
        <p:nvSpPr>
          <p:cNvPr id="80" name="Rectangle 8">
            <a:extLst>
              <a:ext uri="{FF2B5EF4-FFF2-40B4-BE49-F238E27FC236}">
                <a16:creationId xmlns:a16="http://schemas.microsoft.com/office/drawing/2014/main" id="{A9527E61-AF81-4EB7-8831-08AD3A2F251B}"/>
              </a:ext>
            </a:extLst>
          </p:cNvPr>
          <p:cNvSpPr/>
          <p:nvPr/>
        </p:nvSpPr>
        <p:spPr>
          <a:xfrm>
            <a:off x="10255656" y="5354190"/>
            <a:ext cx="1877021" cy="1138838"/>
          </a:xfrm>
          <a:prstGeom prst="rect">
            <a:avLst/>
          </a:prstGeom>
          <a:solidFill>
            <a:srgbClr val="DDE3E9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Connector 77">
            <a:extLst>
              <a:ext uri="{FF2B5EF4-FFF2-40B4-BE49-F238E27FC236}">
                <a16:creationId xmlns:a16="http://schemas.microsoft.com/office/drawing/2014/main" id="{6E6B0D12-B85C-4562-A6B6-12AD448AA13C}"/>
              </a:ext>
            </a:extLst>
          </p:cNvPr>
          <p:cNvCxnSpPr>
            <a:cxnSpLocks/>
          </p:cNvCxnSpPr>
          <p:nvPr/>
        </p:nvCxnSpPr>
        <p:spPr>
          <a:xfrm>
            <a:off x="10330369" y="5931426"/>
            <a:ext cx="254861" cy="0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91">
            <a:extLst>
              <a:ext uri="{FF2B5EF4-FFF2-40B4-BE49-F238E27FC236}">
                <a16:creationId xmlns:a16="http://schemas.microsoft.com/office/drawing/2014/main" id="{9FC1C8AD-9A76-4B0C-A6F0-61D6D5263179}"/>
              </a:ext>
            </a:extLst>
          </p:cNvPr>
          <p:cNvSpPr txBox="1"/>
          <p:nvPr/>
        </p:nvSpPr>
        <p:spPr>
          <a:xfrm flipH="1">
            <a:off x="10677665" y="5808316"/>
            <a:ext cx="1269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cs typeface="Pragati Narrow" panose="020B0506020202020B04" charset="0"/>
              </a:rPr>
              <a:t>Função</a:t>
            </a:r>
            <a:r>
              <a:rPr lang="en-US" sz="1000" dirty="0">
                <a:cs typeface="Pragati Narrow" panose="020B0506020202020B04" charset="0"/>
              </a:rPr>
              <a:t> </a:t>
            </a:r>
            <a:r>
              <a:rPr lang="en-US" sz="1000" dirty="0" err="1">
                <a:cs typeface="Pragati Narrow" panose="020B0506020202020B04" charset="0"/>
              </a:rPr>
              <a:t>objetivo</a:t>
            </a:r>
            <a:endParaRPr lang="en-US" sz="1000" dirty="0">
              <a:cs typeface="Pragati Narrow" panose="020B0506020202020B04" charset="0"/>
            </a:endParaRPr>
          </a:p>
        </p:txBody>
      </p:sp>
      <p:sp>
        <p:nvSpPr>
          <p:cNvPr id="83" name="Oval 75">
            <a:extLst>
              <a:ext uri="{FF2B5EF4-FFF2-40B4-BE49-F238E27FC236}">
                <a16:creationId xmlns:a16="http://schemas.microsoft.com/office/drawing/2014/main" id="{9C598A9B-6502-4CBB-94B3-730B6291C766}"/>
              </a:ext>
            </a:extLst>
          </p:cNvPr>
          <p:cNvSpPr/>
          <p:nvPr/>
        </p:nvSpPr>
        <p:spPr>
          <a:xfrm>
            <a:off x="10402745" y="6103649"/>
            <a:ext cx="91440" cy="91440"/>
          </a:xfrm>
          <a:prstGeom prst="ellipse">
            <a:avLst/>
          </a:prstGeom>
          <a:solidFill>
            <a:srgbClr val="189CCF"/>
          </a:solidFill>
          <a:ln w="12700" cap="flat" cmpd="sng" algn="ctr">
            <a:solidFill>
              <a:srgbClr val="189CCF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/>
            <a:endParaRPr lang="en-US" sz="10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84" name="TextBox 93">
            <a:extLst>
              <a:ext uri="{FF2B5EF4-FFF2-40B4-BE49-F238E27FC236}">
                <a16:creationId xmlns:a16="http://schemas.microsoft.com/office/drawing/2014/main" id="{4308220A-4C7C-4C01-9B16-0BF7DB41B64E}"/>
              </a:ext>
            </a:extLst>
          </p:cNvPr>
          <p:cNvSpPr txBox="1"/>
          <p:nvPr/>
        </p:nvSpPr>
        <p:spPr>
          <a:xfrm flipH="1">
            <a:off x="10686014" y="6027562"/>
            <a:ext cx="1446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cs typeface="Pragati Narrow" panose="020B0506020202020B04" charset="0"/>
              </a:rPr>
              <a:t>Solução</a:t>
            </a:r>
            <a:r>
              <a:rPr lang="en-US" sz="1000" dirty="0">
                <a:cs typeface="Pragati Narrow" panose="020B0506020202020B04" charset="0"/>
              </a:rPr>
              <a:t> da </a:t>
            </a:r>
            <a:r>
              <a:rPr lang="en-US" sz="1000" dirty="0" err="1">
                <a:cs typeface="Pragati Narrow" panose="020B0506020202020B04" charset="0"/>
              </a:rPr>
              <a:t>Relaxação</a:t>
            </a:r>
            <a:endParaRPr lang="en-US" sz="1000" dirty="0">
              <a:cs typeface="Pragati Narrow" panose="020B0506020202020B04" charset="0"/>
            </a:endParaRPr>
          </a:p>
        </p:txBody>
      </p:sp>
      <p:sp>
        <p:nvSpPr>
          <p:cNvPr id="85" name="TextBox 83">
            <a:extLst>
              <a:ext uri="{FF2B5EF4-FFF2-40B4-BE49-F238E27FC236}">
                <a16:creationId xmlns:a16="http://schemas.microsoft.com/office/drawing/2014/main" id="{DE7B2502-1E4E-4CF0-9B46-ED0F064D885A}"/>
              </a:ext>
            </a:extLst>
          </p:cNvPr>
          <p:cNvSpPr txBox="1"/>
          <p:nvPr/>
        </p:nvSpPr>
        <p:spPr>
          <a:xfrm flipH="1">
            <a:off x="10683900" y="5589070"/>
            <a:ext cx="1260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cs typeface="Pragati Narrow" panose="020B0506020202020B04" charset="0"/>
              </a:rPr>
              <a:t>Relaxação</a:t>
            </a:r>
            <a:r>
              <a:rPr lang="en-US" sz="1000" dirty="0">
                <a:cs typeface="Pragati Narrow" panose="020B0506020202020B04" charset="0"/>
              </a:rPr>
              <a:t> LP</a:t>
            </a:r>
          </a:p>
        </p:txBody>
      </p:sp>
      <p:sp>
        <p:nvSpPr>
          <p:cNvPr id="87" name="Freeform: Shape 73">
            <a:extLst>
              <a:ext uri="{FF2B5EF4-FFF2-40B4-BE49-F238E27FC236}">
                <a16:creationId xmlns:a16="http://schemas.microsoft.com/office/drawing/2014/main" id="{72DFE9F7-83B5-41EB-BC76-7A0AD42C2D33}"/>
              </a:ext>
            </a:extLst>
          </p:cNvPr>
          <p:cNvSpPr/>
          <p:nvPr/>
        </p:nvSpPr>
        <p:spPr>
          <a:xfrm>
            <a:off x="10389220" y="5643600"/>
            <a:ext cx="105880" cy="137160"/>
          </a:xfrm>
          <a:custGeom>
            <a:avLst/>
            <a:gdLst>
              <a:gd name="connsiteX0" fmla="*/ 533400 w 2719388"/>
              <a:gd name="connsiteY0" fmla="*/ 0 h 2714625"/>
              <a:gd name="connsiteX1" fmla="*/ 2719388 w 2719388"/>
              <a:gd name="connsiteY1" fmla="*/ 647700 h 2714625"/>
              <a:gd name="connsiteX2" fmla="*/ 1309688 w 2719388"/>
              <a:gd name="connsiteY2" fmla="*/ 2714625 h 2714625"/>
              <a:gd name="connsiteX3" fmla="*/ 0 w 2719388"/>
              <a:gd name="connsiteY3" fmla="*/ 1938337 h 2714625"/>
              <a:gd name="connsiteX4" fmla="*/ 533400 w 2719388"/>
              <a:gd name="connsiteY4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9388" h="2714625">
                <a:moveTo>
                  <a:pt x="533400" y="0"/>
                </a:moveTo>
                <a:lnTo>
                  <a:pt x="2719388" y="647700"/>
                </a:lnTo>
                <a:lnTo>
                  <a:pt x="1309688" y="2714625"/>
                </a:lnTo>
                <a:lnTo>
                  <a:pt x="0" y="1938337"/>
                </a:lnTo>
                <a:lnTo>
                  <a:pt x="533400" y="0"/>
                </a:lnTo>
                <a:close/>
              </a:path>
            </a:pathLst>
          </a:custGeom>
          <a:solidFill>
            <a:srgbClr val="DDE3E9"/>
          </a:solidFill>
          <a:ln>
            <a:solidFill>
              <a:srgbClr val="189C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8" name="TextBox 81">
            <a:extLst>
              <a:ext uri="{FF2B5EF4-FFF2-40B4-BE49-F238E27FC236}">
                <a16:creationId xmlns:a16="http://schemas.microsoft.com/office/drawing/2014/main" id="{B78B0D3C-2F01-43F4-89CD-B750D45A9661}"/>
              </a:ext>
            </a:extLst>
          </p:cNvPr>
          <p:cNvSpPr txBox="1"/>
          <p:nvPr/>
        </p:nvSpPr>
        <p:spPr>
          <a:xfrm flipH="1">
            <a:off x="10680078" y="6246807"/>
            <a:ext cx="1269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cs typeface="Pragati Narrow" panose="020B0506020202020B04" charset="0"/>
              </a:rPr>
              <a:t>Solução</a:t>
            </a:r>
            <a:r>
              <a:rPr lang="en-US" sz="1000" dirty="0">
                <a:cs typeface="Pragati Narrow" panose="020B0506020202020B04" charset="0"/>
              </a:rPr>
              <a:t> </a:t>
            </a:r>
            <a:r>
              <a:rPr lang="en-US" sz="1000" dirty="0" err="1">
                <a:cs typeface="Pragati Narrow" panose="020B0506020202020B04" charset="0"/>
              </a:rPr>
              <a:t>factível</a:t>
            </a:r>
            <a:r>
              <a:rPr lang="en-US" sz="1000" dirty="0">
                <a:cs typeface="Pragati Narrow" panose="020B0506020202020B04" charset="0"/>
              </a:rPr>
              <a:t> </a:t>
            </a:r>
          </a:p>
        </p:txBody>
      </p:sp>
      <p:sp>
        <p:nvSpPr>
          <p:cNvPr id="89" name="Oval 71">
            <a:extLst>
              <a:ext uri="{FF2B5EF4-FFF2-40B4-BE49-F238E27FC236}">
                <a16:creationId xmlns:a16="http://schemas.microsoft.com/office/drawing/2014/main" id="{6F97B6C6-0C0E-44C2-B7EE-80CDDDEB96FF}"/>
              </a:ext>
            </a:extLst>
          </p:cNvPr>
          <p:cNvSpPr/>
          <p:nvPr/>
        </p:nvSpPr>
        <p:spPr>
          <a:xfrm>
            <a:off x="10402745" y="6319677"/>
            <a:ext cx="91440" cy="91440"/>
          </a:xfrm>
          <a:prstGeom prst="ellipse">
            <a:avLst/>
          </a:prstGeom>
          <a:solidFill>
            <a:srgbClr val="C684C4"/>
          </a:solidFill>
          <a:ln w="12700" cap="flat" cmpd="sng" algn="ctr">
            <a:solidFill>
              <a:srgbClr val="C684C4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/>
            <a:endParaRPr lang="en-US" sz="10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0" name="TextBox 93">
            <a:extLst>
              <a:ext uri="{FF2B5EF4-FFF2-40B4-BE49-F238E27FC236}">
                <a16:creationId xmlns:a16="http://schemas.microsoft.com/office/drawing/2014/main" id="{CAE602D4-B336-4032-B7EE-B4A7A00FDC48}"/>
              </a:ext>
            </a:extLst>
          </p:cNvPr>
          <p:cNvSpPr txBox="1"/>
          <p:nvPr/>
        </p:nvSpPr>
        <p:spPr>
          <a:xfrm flipH="1">
            <a:off x="10258036" y="5354497"/>
            <a:ext cx="168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cs typeface="Pragati Narrow" panose="020B0506020202020B04" charset="0"/>
              </a:rPr>
              <a:t>Legenda</a:t>
            </a:r>
          </a:p>
        </p:txBody>
      </p:sp>
    </p:spTree>
    <p:extLst>
      <p:ext uri="{BB962C8B-B14F-4D97-AF65-F5344CB8AC3E}">
        <p14:creationId xmlns:p14="http://schemas.microsoft.com/office/powerpoint/2010/main" val="86742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503A43B-9AF8-4CD9-9F24-B7E639AB0660}"/>
              </a:ext>
            </a:extLst>
          </p:cNvPr>
          <p:cNvSpPr/>
          <p:nvPr/>
        </p:nvSpPr>
        <p:spPr>
          <a:xfrm>
            <a:off x="4819650" y="2228850"/>
            <a:ext cx="2698750" cy="1892300"/>
          </a:xfrm>
          <a:custGeom>
            <a:avLst/>
            <a:gdLst>
              <a:gd name="connsiteX0" fmla="*/ 523875 w 2698750"/>
              <a:gd name="connsiteY0" fmla="*/ 0 h 1892300"/>
              <a:gd name="connsiteX1" fmla="*/ 2698750 w 2698750"/>
              <a:gd name="connsiteY1" fmla="*/ 644525 h 1892300"/>
              <a:gd name="connsiteX2" fmla="*/ 1857375 w 2698750"/>
              <a:gd name="connsiteY2" fmla="*/ 1892300 h 1892300"/>
              <a:gd name="connsiteX3" fmla="*/ 0 w 2698750"/>
              <a:gd name="connsiteY3" fmla="*/ 1889125 h 1892300"/>
              <a:gd name="connsiteX4" fmla="*/ 523875 w 2698750"/>
              <a:gd name="connsiteY4" fmla="*/ 0 h 189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8750" h="1892300">
                <a:moveTo>
                  <a:pt x="523875" y="0"/>
                </a:moveTo>
                <a:lnTo>
                  <a:pt x="2698750" y="644525"/>
                </a:lnTo>
                <a:lnTo>
                  <a:pt x="1857375" y="1892300"/>
                </a:lnTo>
                <a:lnTo>
                  <a:pt x="0" y="1889125"/>
                </a:lnTo>
                <a:lnTo>
                  <a:pt x="523875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EE3C0B8-8E80-46F5-97C2-29F152B74BBC}"/>
              </a:ext>
            </a:extLst>
          </p:cNvPr>
          <p:cNvCxnSpPr>
            <a:cxnSpLocks/>
          </p:cNvCxnSpPr>
          <p:nvPr/>
        </p:nvCxnSpPr>
        <p:spPr>
          <a:xfrm flipH="1">
            <a:off x="3835713" y="4124679"/>
            <a:ext cx="4284326" cy="0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4629C3A-9FE3-4386-A957-353949B8423A}"/>
              </a:ext>
            </a:extLst>
          </p:cNvPr>
          <p:cNvCxnSpPr>
            <a:cxnSpLocks/>
          </p:cNvCxnSpPr>
          <p:nvPr/>
        </p:nvCxnSpPr>
        <p:spPr>
          <a:xfrm>
            <a:off x="5240319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49A6AF1-38DF-4401-A6EA-ABC4A9703E40}"/>
              </a:ext>
            </a:extLst>
          </p:cNvPr>
          <p:cNvCxnSpPr>
            <a:cxnSpLocks/>
          </p:cNvCxnSpPr>
          <p:nvPr/>
        </p:nvCxnSpPr>
        <p:spPr>
          <a:xfrm>
            <a:off x="6248400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rgbClr val="189CCF"/>
                </a:solidFill>
              </a:rPr>
              <a:t>Método</a:t>
            </a:r>
            <a:r>
              <a:rPr lang="en-US" dirty="0">
                <a:solidFill>
                  <a:srgbClr val="189CCF"/>
                </a:solidFill>
              </a:rPr>
              <a:t> dos </a:t>
            </a:r>
            <a:r>
              <a:rPr lang="en-US" dirty="0" err="1">
                <a:solidFill>
                  <a:srgbClr val="189CCF"/>
                </a:solidFill>
              </a:rPr>
              <a:t>Planos</a:t>
            </a:r>
            <a:r>
              <a:rPr lang="en-US" dirty="0">
                <a:solidFill>
                  <a:srgbClr val="189CCF"/>
                </a:solidFill>
              </a:rPr>
              <a:t> de Corte (</a:t>
            </a:r>
            <a:r>
              <a:rPr lang="en-US" i="1" dirty="0">
                <a:solidFill>
                  <a:srgbClr val="189CCF"/>
                </a:solidFill>
              </a:rPr>
              <a:t>Cutting planes</a:t>
            </a:r>
            <a:r>
              <a:rPr lang="en-US" dirty="0">
                <a:solidFill>
                  <a:srgbClr val="189CCF"/>
                </a:solidFill>
              </a:rPr>
              <a:t>)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Como </a:t>
            </a:r>
            <a:r>
              <a:rPr lang="en-US" dirty="0" err="1"/>
              <a:t>solucionamos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MIP?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EC4BC-E7FB-47BF-A48C-74A95B51E74B}"/>
              </a:ext>
            </a:extLst>
          </p:cNvPr>
          <p:cNvCxnSpPr>
            <a:cxnSpLocks/>
          </p:cNvCxnSpPr>
          <p:nvPr/>
        </p:nvCxnSpPr>
        <p:spPr>
          <a:xfrm flipH="1">
            <a:off x="3835713" y="5205281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96C04A-E2CF-40E5-990B-B83A75B960A5}"/>
              </a:ext>
            </a:extLst>
          </p:cNvPr>
          <p:cNvCxnSpPr>
            <a:cxnSpLocks/>
          </p:cNvCxnSpPr>
          <p:nvPr/>
        </p:nvCxnSpPr>
        <p:spPr>
          <a:xfrm>
            <a:off x="4228330" y="2066389"/>
            <a:ext cx="1" cy="3524822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B337B-8B3E-48D9-9011-7922DBBAA512}"/>
              </a:ext>
            </a:extLst>
          </p:cNvPr>
          <p:cNvCxnSpPr>
            <a:cxnSpLocks/>
          </p:cNvCxnSpPr>
          <p:nvPr/>
        </p:nvCxnSpPr>
        <p:spPr>
          <a:xfrm flipH="1">
            <a:off x="3835713" y="3044076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5C71D-C5D2-49D0-913D-A953895E6024}"/>
              </a:ext>
            </a:extLst>
          </p:cNvPr>
          <p:cNvCxnSpPr>
            <a:cxnSpLocks/>
          </p:cNvCxnSpPr>
          <p:nvPr/>
        </p:nvCxnSpPr>
        <p:spPr>
          <a:xfrm>
            <a:off x="7264297" y="2126422"/>
            <a:ext cx="0" cy="337633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/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blipFill>
                <a:blip r:embed="rId2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/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blipFill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1D6DBD-7B7F-4D00-AE34-ECD8E7113F45}"/>
              </a:ext>
            </a:extLst>
          </p:cNvPr>
          <p:cNvCxnSpPr>
            <a:cxnSpLocks/>
          </p:cNvCxnSpPr>
          <p:nvPr/>
        </p:nvCxnSpPr>
        <p:spPr>
          <a:xfrm flipV="1">
            <a:off x="4435562" y="2106394"/>
            <a:ext cx="942434" cy="3403378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103F3D8-3F06-4B24-8997-96AB8F6914C8}"/>
              </a:ext>
            </a:extLst>
          </p:cNvPr>
          <p:cNvSpPr/>
          <p:nvPr/>
        </p:nvSpPr>
        <p:spPr>
          <a:xfrm rot="6292740">
            <a:off x="4456720" y="544436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6BD28-0384-4D0B-B77E-1723ADD4E2C7}"/>
              </a:ext>
            </a:extLst>
          </p:cNvPr>
          <p:cNvCxnSpPr>
            <a:cxnSpLocks/>
          </p:cNvCxnSpPr>
          <p:nvPr/>
        </p:nvCxnSpPr>
        <p:spPr>
          <a:xfrm flipH="1" flipV="1">
            <a:off x="4926533" y="2106394"/>
            <a:ext cx="2962462" cy="877321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4EDD0BC-DED6-4442-8E8B-708325CC1194}"/>
              </a:ext>
            </a:extLst>
          </p:cNvPr>
          <p:cNvSpPr/>
          <p:nvPr/>
        </p:nvSpPr>
        <p:spPr>
          <a:xfrm rot="11809778">
            <a:off x="4911079" y="2121922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21FD43-773A-465D-8E15-002A8F3CFB41}"/>
              </a:ext>
            </a:extLst>
          </p:cNvPr>
          <p:cNvCxnSpPr>
            <a:cxnSpLocks/>
          </p:cNvCxnSpPr>
          <p:nvPr/>
        </p:nvCxnSpPr>
        <p:spPr>
          <a:xfrm flipH="1">
            <a:off x="5730435" y="2322521"/>
            <a:ext cx="2168667" cy="3187250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5E5307-DE1C-4119-828E-34446A8F43CD}"/>
              </a:ext>
            </a:extLst>
          </p:cNvPr>
          <p:cNvSpPr/>
          <p:nvPr/>
        </p:nvSpPr>
        <p:spPr>
          <a:xfrm rot="18225733">
            <a:off x="7807274" y="22849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892BD0-490D-479C-8847-29CB31F45B08}"/>
                  </a:ext>
                </a:extLst>
              </p:cNvPr>
              <p:cNvSpPr txBox="1"/>
              <p:nvPr/>
            </p:nvSpPr>
            <p:spPr>
              <a:xfrm>
                <a:off x="6437315" y="4068304"/>
                <a:ext cx="15910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)=(2</m:t>
                      </m:r>
                      <m:r>
                        <a:rPr lang="en-US" sz="1000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4, 1.0)</m:t>
                      </m:r>
                    </m:oMath>
                  </m:oMathPara>
                </a14:m>
                <a:endParaRPr lang="en-US" sz="100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892BD0-490D-479C-8847-29CB31F45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315" y="4068304"/>
                <a:ext cx="1591058" cy="246221"/>
              </a:xfrm>
              <a:prstGeom prst="rect">
                <a:avLst/>
              </a:prstGeom>
              <a:blipFill>
                <a:blip r:embed="rId4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A67F3C-E506-41E5-8342-DBDC5332C3C1}"/>
              </a:ext>
            </a:extLst>
          </p:cNvPr>
          <p:cNvCxnSpPr>
            <a:cxnSpLocks/>
          </p:cNvCxnSpPr>
          <p:nvPr/>
        </p:nvCxnSpPr>
        <p:spPr>
          <a:xfrm flipV="1">
            <a:off x="5088667" y="3118496"/>
            <a:ext cx="2613649" cy="1810943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3">
            <a:extLst>
              <a:ext uri="{FF2B5EF4-FFF2-40B4-BE49-F238E27FC236}">
                <a16:creationId xmlns:a16="http://schemas.microsoft.com/office/drawing/2014/main" id="{C2DBA6C8-4B17-4ADF-9B53-BE4D1C553671}"/>
              </a:ext>
            </a:extLst>
          </p:cNvPr>
          <p:cNvSpPr txBox="1"/>
          <p:nvPr/>
        </p:nvSpPr>
        <p:spPr>
          <a:xfrm rot="3317076">
            <a:off x="7291900" y="3154301"/>
            <a:ext cx="7802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r>
              <a:rPr lang="en-US" sz="1100" b="1" dirty="0">
                <a:solidFill>
                  <a:srgbClr val="FF912D"/>
                </a:solidFill>
                <a:latin typeface="+mj-lt"/>
              </a:rPr>
              <a:t>MIP Gap</a:t>
            </a:r>
            <a:endParaRPr lang="en-US" sz="1100" b="1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4" name="TextBox 74">
            <a:extLst>
              <a:ext uri="{FF2B5EF4-FFF2-40B4-BE49-F238E27FC236}">
                <a16:creationId xmlns:a16="http://schemas.microsoft.com/office/drawing/2014/main" id="{4F36DD48-47F6-4729-A4C2-2FD928521D9A}"/>
              </a:ext>
            </a:extLst>
          </p:cNvPr>
          <p:cNvSpPr txBox="1"/>
          <p:nvPr/>
        </p:nvSpPr>
        <p:spPr>
          <a:xfrm>
            <a:off x="7650299" y="2879762"/>
            <a:ext cx="290437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9">
              <a:defRPr/>
            </a:pPr>
            <a:r>
              <a:rPr lang="en-US" sz="1600" dirty="0" err="1">
                <a:solidFill>
                  <a:srgbClr val="C684C4"/>
                </a:solidFill>
              </a:rPr>
              <a:t>Limitante</a:t>
            </a:r>
            <a:r>
              <a:rPr lang="en-US" sz="1600" dirty="0">
                <a:solidFill>
                  <a:srgbClr val="C684C4"/>
                </a:solidFill>
              </a:rPr>
              <a:t> Superior</a:t>
            </a:r>
          </a:p>
        </p:txBody>
      </p:sp>
      <p:sp>
        <p:nvSpPr>
          <p:cNvPr id="5" name="TextBox 75">
            <a:extLst>
              <a:ext uri="{FF2B5EF4-FFF2-40B4-BE49-F238E27FC236}">
                <a16:creationId xmlns:a16="http://schemas.microsoft.com/office/drawing/2014/main" id="{C0F1CCB0-13C0-45FA-939F-931191A6CB79}"/>
              </a:ext>
            </a:extLst>
          </p:cNvPr>
          <p:cNvSpPr txBox="1"/>
          <p:nvPr/>
        </p:nvSpPr>
        <p:spPr>
          <a:xfrm>
            <a:off x="7892964" y="3268779"/>
            <a:ext cx="274271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9">
              <a:defRPr/>
            </a:pPr>
            <a:r>
              <a:rPr lang="en-US" sz="1600" dirty="0" err="1">
                <a:solidFill>
                  <a:srgbClr val="189CCF"/>
                </a:solidFill>
                <a:latin typeface="+mj-lt"/>
              </a:rPr>
              <a:t>Limitante</a:t>
            </a:r>
            <a:r>
              <a:rPr lang="en-US" sz="1600" dirty="0">
                <a:solidFill>
                  <a:srgbClr val="189CCF"/>
                </a:solidFill>
                <a:latin typeface="+mj-lt"/>
              </a:rPr>
              <a:t> Inferior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E5188C-9BB1-46C0-83B5-EDEFDE0F7CD2}"/>
              </a:ext>
            </a:extLst>
          </p:cNvPr>
          <p:cNvCxnSpPr>
            <a:cxnSpLocks/>
          </p:cNvCxnSpPr>
          <p:nvPr/>
        </p:nvCxnSpPr>
        <p:spPr>
          <a:xfrm>
            <a:off x="7463798" y="3297440"/>
            <a:ext cx="131114" cy="196103"/>
          </a:xfrm>
          <a:prstGeom prst="line">
            <a:avLst/>
          </a:prstGeom>
          <a:ln w="19050">
            <a:solidFill>
              <a:srgbClr val="FF912D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8C5E53-BD1D-4E5B-93BE-1F6B51C14457}"/>
                  </a:ext>
                </a:extLst>
              </p:cNvPr>
              <p:cNvSpPr txBox="1"/>
              <p:nvPr/>
            </p:nvSpPr>
            <p:spPr>
              <a:xfrm>
                <a:off x="6182472" y="3932501"/>
                <a:ext cx="1309373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 b="0" i="1">
                    <a:solidFill>
                      <a:srgbClr val="189CCF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)=(2.0, 1.0)</m:t>
                      </m:r>
                    </m:oMath>
                  </m:oMathPara>
                </a14:m>
                <a:endParaRPr lang="en-US" sz="1050" dirty="0">
                  <a:solidFill>
                    <a:srgbClr val="C684C4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8C5E53-BD1D-4E5B-93BE-1F6B51C14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472" y="3932501"/>
                <a:ext cx="1309373" cy="253916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6DF7E29-3048-4FC4-9AFC-CB4A5E88294C}"/>
              </a:ext>
            </a:extLst>
          </p:cNvPr>
          <p:cNvCxnSpPr>
            <a:cxnSpLocks/>
          </p:cNvCxnSpPr>
          <p:nvPr/>
        </p:nvCxnSpPr>
        <p:spPr>
          <a:xfrm flipV="1">
            <a:off x="5187060" y="3357404"/>
            <a:ext cx="2613649" cy="1810943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9AB30F-F836-49AB-B82F-430BC56E0D0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35856" y="3900066"/>
            <a:ext cx="287337" cy="201613"/>
          </a:xfrm>
          <a:prstGeom prst="straightConnector1">
            <a:avLst/>
          </a:prstGeom>
          <a:ln>
            <a:solidFill>
              <a:srgbClr val="FF912D"/>
            </a:solidFill>
            <a:headEnd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F809CDD0-4F82-484C-93AC-162DBA0E43A4}"/>
              </a:ext>
            </a:extLst>
          </p:cNvPr>
          <p:cNvSpPr/>
          <p:nvPr/>
        </p:nvSpPr>
        <p:spPr>
          <a:xfrm>
            <a:off x="6648899" y="4110799"/>
            <a:ext cx="51216" cy="51216"/>
          </a:xfrm>
          <a:prstGeom prst="ellipse">
            <a:avLst/>
          </a:prstGeom>
          <a:solidFill>
            <a:srgbClr val="189C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270CFE-4685-4A1F-AD54-DF335D10E4A2}"/>
              </a:ext>
            </a:extLst>
          </p:cNvPr>
          <p:cNvGrpSpPr/>
          <p:nvPr/>
        </p:nvGrpSpPr>
        <p:grpSpPr>
          <a:xfrm>
            <a:off x="5216308" y="3018184"/>
            <a:ext cx="2075194" cy="1130106"/>
            <a:chOff x="7624720" y="2621652"/>
            <a:chExt cx="2075194" cy="113010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CDD8CA7-20BE-40D1-80A6-717DE5B49364}"/>
                </a:ext>
              </a:extLst>
            </p:cNvPr>
            <p:cNvSpPr/>
            <p:nvPr/>
          </p:nvSpPr>
          <p:spPr>
            <a:xfrm>
              <a:off x="86390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9281AC7-41FB-4CD7-8387-D4A492F48A6E}"/>
                </a:ext>
              </a:extLst>
            </p:cNvPr>
            <p:cNvSpPr/>
            <p:nvPr/>
          </p:nvSpPr>
          <p:spPr>
            <a:xfrm>
              <a:off x="76247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6A271B2-E03F-47B8-99DC-09B6C3DBEBE4}"/>
                </a:ext>
              </a:extLst>
            </p:cNvPr>
            <p:cNvSpPr/>
            <p:nvPr/>
          </p:nvSpPr>
          <p:spPr>
            <a:xfrm>
              <a:off x="86390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2240F1-7EBE-494A-81E2-FD4F4D7C9E14}"/>
                </a:ext>
              </a:extLst>
            </p:cNvPr>
            <p:cNvSpPr/>
            <p:nvPr/>
          </p:nvSpPr>
          <p:spPr>
            <a:xfrm>
              <a:off x="76247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77DB60-DBDE-48E5-9F0E-2A65B21D5688}"/>
                </a:ext>
              </a:extLst>
            </p:cNvPr>
            <p:cNvSpPr/>
            <p:nvPr/>
          </p:nvSpPr>
          <p:spPr>
            <a:xfrm>
              <a:off x="9648698" y="2623108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5010C1B-433E-4450-B256-C17D9573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24B0EF9D-B6FE-4AAC-9D3C-4E76FF1B3776}"/>
              </a:ext>
            </a:extLst>
          </p:cNvPr>
          <p:cNvSpPr/>
          <p:nvPr/>
        </p:nvSpPr>
        <p:spPr>
          <a:xfrm>
            <a:off x="3838803" y="403640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E823690-C5ED-4DEF-9514-7CD59E299719}"/>
              </a:ext>
            </a:extLst>
          </p:cNvPr>
          <p:cNvCxnSpPr/>
          <p:nvPr/>
        </p:nvCxnSpPr>
        <p:spPr>
          <a:xfrm>
            <a:off x="-8389" y="6537956"/>
            <a:ext cx="12192000" cy="0"/>
          </a:xfrm>
          <a:prstGeom prst="line">
            <a:avLst/>
          </a:prstGeom>
          <a:ln w="3175">
            <a:solidFill>
              <a:srgbClr val="189C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8">
            <a:extLst>
              <a:ext uri="{FF2B5EF4-FFF2-40B4-BE49-F238E27FC236}">
                <a16:creationId xmlns:a16="http://schemas.microsoft.com/office/drawing/2014/main" id="{0E896EE3-CE6E-470F-B880-00EF86ABC91B}"/>
              </a:ext>
            </a:extLst>
          </p:cNvPr>
          <p:cNvSpPr txBox="1"/>
          <p:nvPr/>
        </p:nvSpPr>
        <p:spPr>
          <a:xfrm>
            <a:off x="9521508" y="6544609"/>
            <a:ext cx="21833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89CCF"/>
                </a:solidFill>
              </a:rPr>
              <a:t>MipMaster.org - 2020</a:t>
            </a:r>
            <a:endParaRPr lang="en-US" sz="1400" dirty="0"/>
          </a:p>
        </p:txBody>
      </p:sp>
      <p:sp>
        <p:nvSpPr>
          <p:cNvPr id="67" name="Rectangle 8">
            <a:extLst>
              <a:ext uri="{FF2B5EF4-FFF2-40B4-BE49-F238E27FC236}">
                <a16:creationId xmlns:a16="http://schemas.microsoft.com/office/drawing/2014/main" id="{A711E5C4-7BD9-41A0-8E77-1612F9430298}"/>
              </a:ext>
            </a:extLst>
          </p:cNvPr>
          <p:cNvSpPr/>
          <p:nvPr/>
        </p:nvSpPr>
        <p:spPr>
          <a:xfrm>
            <a:off x="10255656" y="5354190"/>
            <a:ext cx="1877021" cy="1138838"/>
          </a:xfrm>
          <a:prstGeom prst="rect">
            <a:avLst/>
          </a:prstGeom>
          <a:solidFill>
            <a:srgbClr val="DDE3E9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Connector 77">
            <a:extLst>
              <a:ext uri="{FF2B5EF4-FFF2-40B4-BE49-F238E27FC236}">
                <a16:creationId xmlns:a16="http://schemas.microsoft.com/office/drawing/2014/main" id="{9C169624-C640-4CF4-A88A-0E2BC8E3F71E}"/>
              </a:ext>
            </a:extLst>
          </p:cNvPr>
          <p:cNvCxnSpPr>
            <a:cxnSpLocks/>
          </p:cNvCxnSpPr>
          <p:nvPr/>
        </p:nvCxnSpPr>
        <p:spPr>
          <a:xfrm>
            <a:off x="10330369" y="5931426"/>
            <a:ext cx="254861" cy="0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91">
            <a:extLst>
              <a:ext uri="{FF2B5EF4-FFF2-40B4-BE49-F238E27FC236}">
                <a16:creationId xmlns:a16="http://schemas.microsoft.com/office/drawing/2014/main" id="{311C2EC1-DD09-45DE-BEC9-828423C9BB58}"/>
              </a:ext>
            </a:extLst>
          </p:cNvPr>
          <p:cNvSpPr txBox="1"/>
          <p:nvPr/>
        </p:nvSpPr>
        <p:spPr>
          <a:xfrm flipH="1">
            <a:off x="10677665" y="5808316"/>
            <a:ext cx="1269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cs typeface="Pragati Narrow" panose="020B0506020202020B04" charset="0"/>
              </a:rPr>
              <a:t>Função</a:t>
            </a:r>
            <a:r>
              <a:rPr lang="en-US" sz="1000" dirty="0">
                <a:cs typeface="Pragati Narrow" panose="020B0506020202020B04" charset="0"/>
              </a:rPr>
              <a:t> </a:t>
            </a:r>
            <a:r>
              <a:rPr lang="en-US" sz="1000" dirty="0" err="1">
                <a:cs typeface="Pragati Narrow" panose="020B0506020202020B04" charset="0"/>
              </a:rPr>
              <a:t>objetivo</a:t>
            </a:r>
            <a:endParaRPr lang="en-US" sz="1000" dirty="0">
              <a:cs typeface="Pragati Narrow" panose="020B0506020202020B04" charset="0"/>
            </a:endParaRPr>
          </a:p>
        </p:txBody>
      </p:sp>
      <p:sp>
        <p:nvSpPr>
          <p:cNvPr id="80" name="Oval 75">
            <a:extLst>
              <a:ext uri="{FF2B5EF4-FFF2-40B4-BE49-F238E27FC236}">
                <a16:creationId xmlns:a16="http://schemas.microsoft.com/office/drawing/2014/main" id="{2B5D782E-614D-4129-A941-2C0A4573FB00}"/>
              </a:ext>
            </a:extLst>
          </p:cNvPr>
          <p:cNvSpPr/>
          <p:nvPr/>
        </p:nvSpPr>
        <p:spPr>
          <a:xfrm>
            <a:off x="10402745" y="6103649"/>
            <a:ext cx="91440" cy="91440"/>
          </a:xfrm>
          <a:prstGeom prst="ellipse">
            <a:avLst/>
          </a:prstGeom>
          <a:solidFill>
            <a:srgbClr val="189CCF"/>
          </a:solidFill>
          <a:ln w="12700" cap="flat" cmpd="sng" algn="ctr">
            <a:solidFill>
              <a:srgbClr val="189CCF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/>
            <a:endParaRPr lang="en-US" sz="10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81" name="TextBox 93">
            <a:extLst>
              <a:ext uri="{FF2B5EF4-FFF2-40B4-BE49-F238E27FC236}">
                <a16:creationId xmlns:a16="http://schemas.microsoft.com/office/drawing/2014/main" id="{DBD36E4A-1D14-4359-BB7E-1F1563F17AC9}"/>
              </a:ext>
            </a:extLst>
          </p:cNvPr>
          <p:cNvSpPr txBox="1"/>
          <p:nvPr/>
        </p:nvSpPr>
        <p:spPr>
          <a:xfrm flipH="1">
            <a:off x="10686014" y="6027562"/>
            <a:ext cx="1446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cs typeface="Pragati Narrow" panose="020B0506020202020B04" charset="0"/>
              </a:rPr>
              <a:t>Solução</a:t>
            </a:r>
            <a:r>
              <a:rPr lang="en-US" sz="1000" dirty="0">
                <a:cs typeface="Pragati Narrow" panose="020B0506020202020B04" charset="0"/>
              </a:rPr>
              <a:t> da </a:t>
            </a:r>
            <a:r>
              <a:rPr lang="en-US" sz="1000" dirty="0" err="1">
                <a:cs typeface="Pragati Narrow" panose="020B0506020202020B04" charset="0"/>
              </a:rPr>
              <a:t>Relaxação</a:t>
            </a:r>
            <a:endParaRPr lang="en-US" sz="1000" dirty="0">
              <a:cs typeface="Pragati Narrow" panose="020B0506020202020B04" charset="0"/>
            </a:endParaRPr>
          </a:p>
        </p:txBody>
      </p:sp>
      <p:sp>
        <p:nvSpPr>
          <p:cNvPr id="82" name="TextBox 83">
            <a:extLst>
              <a:ext uri="{FF2B5EF4-FFF2-40B4-BE49-F238E27FC236}">
                <a16:creationId xmlns:a16="http://schemas.microsoft.com/office/drawing/2014/main" id="{89D85BC4-429D-40BF-9693-BF52D6A6EA44}"/>
              </a:ext>
            </a:extLst>
          </p:cNvPr>
          <p:cNvSpPr txBox="1"/>
          <p:nvPr/>
        </p:nvSpPr>
        <p:spPr>
          <a:xfrm flipH="1">
            <a:off x="10683900" y="5589070"/>
            <a:ext cx="1260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cs typeface="Pragati Narrow" panose="020B0506020202020B04" charset="0"/>
              </a:rPr>
              <a:t>Relaxação</a:t>
            </a:r>
            <a:r>
              <a:rPr lang="en-US" sz="1000" dirty="0">
                <a:cs typeface="Pragati Narrow" panose="020B0506020202020B04" charset="0"/>
              </a:rPr>
              <a:t> LP</a:t>
            </a:r>
          </a:p>
        </p:txBody>
      </p:sp>
      <p:sp>
        <p:nvSpPr>
          <p:cNvPr id="83" name="Freeform: Shape 73">
            <a:extLst>
              <a:ext uri="{FF2B5EF4-FFF2-40B4-BE49-F238E27FC236}">
                <a16:creationId xmlns:a16="http://schemas.microsoft.com/office/drawing/2014/main" id="{BD27A04E-61EC-475A-8B2B-B4E7FDA1B329}"/>
              </a:ext>
            </a:extLst>
          </p:cNvPr>
          <p:cNvSpPr/>
          <p:nvPr/>
        </p:nvSpPr>
        <p:spPr>
          <a:xfrm>
            <a:off x="10389220" y="5643600"/>
            <a:ext cx="105880" cy="137160"/>
          </a:xfrm>
          <a:custGeom>
            <a:avLst/>
            <a:gdLst>
              <a:gd name="connsiteX0" fmla="*/ 533400 w 2719388"/>
              <a:gd name="connsiteY0" fmla="*/ 0 h 2714625"/>
              <a:gd name="connsiteX1" fmla="*/ 2719388 w 2719388"/>
              <a:gd name="connsiteY1" fmla="*/ 647700 h 2714625"/>
              <a:gd name="connsiteX2" fmla="*/ 1309688 w 2719388"/>
              <a:gd name="connsiteY2" fmla="*/ 2714625 h 2714625"/>
              <a:gd name="connsiteX3" fmla="*/ 0 w 2719388"/>
              <a:gd name="connsiteY3" fmla="*/ 1938337 h 2714625"/>
              <a:gd name="connsiteX4" fmla="*/ 533400 w 2719388"/>
              <a:gd name="connsiteY4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9388" h="2714625">
                <a:moveTo>
                  <a:pt x="533400" y="0"/>
                </a:moveTo>
                <a:lnTo>
                  <a:pt x="2719388" y="647700"/>
                </a:lnTo>
                <a:lnTo>
                  <a:pt x="1309688" y="2714625"/>
                </a:lnTo>
                <a:lnTo>
                  <a:pt x="0" y="1938337"/>
                </a:lnTo>
                <a:lnTo>
                  <a:pt x="533400" y="0"/>
                </a:lnTo>
                <a:close/>
              </a:path>
            </a:pathLst>
          </a:custGeom>
          <a:solidFill>
            <a:srgbClr val="DDE3E9"/>
          </a:solidFill>
          <a:ln>
            <a:solidFill>
              <a:srgbClr val="189C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4" name="TextBox 81">
            <a:extLst>
              <a:ext uri="{FF2B5EF4-FFF2-40B4-BE49-F238E27FC236}">
                <a16:creationId xmlns:a16="http://schemas.microsoft.com/office/drawing/2014/main" id="{141DE9E9-5101-4B74-B4C2-9D1FCBE5E4EE}"/>
              </a:ext>
            </a:extLst>
          </p:cNvPr>
          <p:cNvSpPr txBox="1"/>
          <p:nvPr/>
        </p:nvSpPr>
        <p:spPr>
          <a:xfrm flipH="1">
            <a:off x="10680078" y="6246807"/>
            <a:ext cx="1269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cs typeface="Pragati Narrow" panose="020B0506020202020B04" charset="0"/>
              </a:rPr>
              <a:t>Solução</a:t>
            </a:r>
            <a:r>
              <a:rPr lang="en-US" sz="1000" dirty="0">
                <a:cs typeface="Pragati Narrow" panose="020B0506020202020B04" charset="0"/>
              </a:rPr>
              <a:t> </a:t>
            </a:r>
            <a:r>
              <a:rPr lang="en-US" sz="1000" dirty="0" err="1">
                <a:cs typeface="Pragati Narrow" panose="020B0506020202020B04" charset="0"/>
              </a:rPr>
              <a:t>factível</a:t>
            </a:r>
            <a:r>
              <a:rPr lang="en-US" sz="1000" dirty="0">
                <a:cs typeface="Pragati Narrow" panose="020B0506020202020B04" charset="0"/>
              </a:rPr>
              <a:t> </a:t>
            </a:r>
          </a:p>
        </p:txBody>
      </p:sp>
      <p:sp>
        <p:nvSpPr>
          <p:cNvPr id="85" name="Oval 71">
            <a:extLst>
              <a:ext uri="{FF2B5EF4-FFF2-40B4-BE49-F238E27FC236}">
                <a16:creationId xmlns:a16="http://schemas.microsoft.com/office/drawing/2014/main" id="{F0AEA006-6F1C-4ED0-A892-15255278F706}"/>
              </a:ext>
            </a:extLst>
          </p:cNvPr>
          <p:cNvSpPr/>
          <p:nvPr/>
        </p:nvSpPr>
        <p:spPr>
          <a:xfrm>
            <a:off x="10402745" y="6319677"/>
            <a:ext cx="91440" cy="91440"/>
          </a:xfrm>
          <a:prstGeom prst="ellipse">
            <a:avLst/>
          </a:prstGeom>
          <a:solidFill>
            <a:srgbClr val="C684C4"/>
          </a:solidFill>
          <a:ln w="12700" cap="flat" cmpd="sng" algn="ctr">
            <a:solidFill>
              <a:srgbClr val="C684C4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/>
            <a:endParaRPr lang="en-US" sz="10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87" name="TextBox 93">
            <a:extLst>
              <a:ext uri="{FF2B5EF4-FFF2-40B4-BE49-F238E27FC236}">
                <a16:creationId xmlns:a16="http://schemas.microsoft.com/office/drawing/2014/main" id="{C0FBFFF3-73F8-4608-8300-9F2E9B287EF0}"/>
              </a:ext>
            </a:extLst>
          </p:cNvPr>
          <p:cNvSpPr txBox="1"/>
          <p:nvPr/>
        </p:nvSpPr>
        <p:spPr>
          <a:xfrm flipH="1">
            <a:off x="10258036" y="5354497"/>
            <a:ext cx="168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cs typeface="Pragati Narrow" panose="020B0506020202020B04" charset="0"/>
              </a:rPr>
              <a:t>Legenda</a:t>
            </a:r>
          </a:p>
        </p:txBody>
      </p:sp>
    </p:spTree>
    <p:extLst>
      <p:ext uri="{BB962C8B-B14F-4D97-AF65-F5344CB8AC3E}">
        <p14:creationId xmlns:p14="http://schemas.microsoft.com/office/powerpoint/2010/main" val="181877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E03291B-0019-4204-94BD-874DA3289464}"/>
              </a:ext>
            </a:extLst>
          </p:cNvPr>
          <p:cNvSpPr/>
          <p:nvPr/>
        </p:nvSpPr>
        <p:spPr>
          <a:xfrm>
            <a:off x="4819650" y="2228850"/>
            <a:ext cx="2632075" cy="1895475"/>
          </a:xfrm>
          <a:custGeom>
            <a:avLst/>
            <a:gdLst>
              <a:gd name="connsiteX0" fmla="*/ 520700 w 2632075"/>
              <a:gd name="connsiteY0" fmla="*/ 0 h 1895475"/>
              <a:gd name="connsiteX1" fmla="*/ 2632075 w 2632075"/>
              <a:gd name="connsiteY1" fmla="*/ 625475 h 1895475"/>
              <a:gd name="connsiteX2" fmla="*/ 1431925 w 2632075"/>
              <a:gd name="connsiteY2" fmla="*/ 1895475 h 1895475"/>
              <a:gd name="connsiteX3" fmla="*/ 0 w 2632075"/>
              <a:gd name="connsiteY3" fmla="*/ 1895475 h 1895475"/>
              <a:gd name="connsiteX4" fmla="*/ 520700 w 2632075"/>
              <a:gd name="connsiteY4" fmla="*/ 0 h 189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2075" h="1895475">
                <a:moveTo>
                  <a:pt x="520700" y="0"/>
                </a:moveTo>
                <a:lnTo>
                  <a:pt x="2632075" y="625475"/>
                </a:lnTo>
                <a:lnTo>
                  <a:pt x="1431925" y="1895475"/>
                </a:lnTo>
                <a:lnTo>
                  <a:pt x="0" y="1895475"/>
                </a:lnTo>
                <a:lnTo>
                  <a:pt x="52070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503A43B-9AF8-4CD9-9F24-B7E639AB0660}"/>
              </a:ext>
            </a:extLst>
          </p:cNvPr>
          <p:cNvSpPr/>
          <p:nvPr/>
        </p:nvSpPr>
        <p:spPr>
          <a:xfrm>
            <a:off x="4819650" y="2228850"/>
            <a:ext cx="2698750" cy="1892300"/>
          </a:xfrm>
          <a:custGeom>
            <a:avLst/>
            <a:gdLst>
              <a:gd name="connsiteX0" fmla="*/ 523875 w 2698750"/>
              <a:gd name="connsiteY0" fmla="*/ 0 h 1892300"/>
              <a:gd name="connsiteX1" fmla="*/ 2698750 w 2698750"/>
              <a:gd name="connsiteY1" fmla="*/ 644525 h 1892300"/>
              <a:gd name="connsiteX2" fmla="*/ 1857375 w 2698750"/>
              <a:gd name="connsiteY2" fmla="*/ 1892300 h 1892300"/>
              <a:gd name="connsiteX3" fmla="*/ 0 w 2698750"/>
              <a:gd name="connsiteY3" fmla="*/ 1889125 h 1892300"/>
              <a:gd name="connsiteX4" fmla="*/ 523875 w 2698750"/>
              <a:gd name="connsiteY4" fmla="*/ 0 h 189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8750" h="1892300">
                <a:moveTo>
                  <a:pt x="523875" y="0"/>
                </a:moveTo>
                <a:lnTo>
                  <a:pt x="2698750" y="644525"/>
                </a:lnTo>
                <a:lnTo>
                  <a:pt x="1857375" y="1892300"/>
                </a:lnTo>
                <a:lnTo>
                  <a:pt x="0" y="1889125"/>
                </a:lnTo>
                <a:lnTo>
                  <a:pt x="523875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EE3C0B8-8E80-46F5-97C2-29F152B74BBC}"/>
              </a:ext>
            </a:extLst>
          </p:cNvPr>
          <p:cNvCxnSpPr>
            <a:cxnSpLocks/>
          </p:cNvCxnSpPr>
          <p:nvPr/>
        </p:nvCxnSpPr>
        <p:spPr>
          <a:xfrm flipH="1">
            <a:off x="3835713" y="4124679"/>
            <a:ext cx="4284326" cy="0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4629C3A-9FE3-4386-A957-353949B8423A}"/>
              </a:ext>
            </a:extLst>
          </p:cNvPr>
          <p:cNvCxnSpPr>
            <a:cxnSpLocks/>
          </p:cNvCxnSpPr>
          <p:nvPr/>
        </p:nvCxnSpPr>
        <p:spPr>
          <a:xfrm>
            <a:off x="5240319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49A6AF1-38DF-4401-A6EA-ABC4A9703E40}"/>
              </a:ext>
            </a:extLst>
          </p:cNvPr>
          <p:cNvCxnSpPr>
            <a:cxnSpLocks/>
          </p:cNvCxnSpPr>
          <p:nvPr/>
        </p:nvCxnSpPr>
        <p:spPr>
          <a:xfrm>
            <a:off x="6248400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rgbClr val="189CCF"/>
                </a:solidFill>
              </a:rPr>
              <a:t>Método</a:t>
            </a:r>
            <a:r>
              <a:rPr lang="en-US" dirty="0">
                <a:solidFill>
                  <a:srgbClr val="189CCF"/>
                </a:solidFill>
              </a:rPr>
              <a:t> dos </a:t>
            </a:r>
            <a:r>
              <a:rPr lang="en-US" dirty="0" err="1">
                <a:solidFill>
                  <a:srgbClr val="189CCF"/>
                </a:solidFill>
              </a:rPr>
              <a:t>Planos</a:t>
            </a:r>
            <a:r>
              <a:rPr lang="en-US" dirty="0">
                <a:solidFill>
                  <a:srgbClr val="189CCF"/>
                </a:solidFill>
              </a:rPr>
              <a:t> de Corte (</a:t>
            </a:r>
            <a:r>
              <a:rPr lang="en-US" i="1" dirty="0">
                <a:solidFill>
                  <a:srgbClr val="189CCF"/>
                </a:solidFill>
              </a:rPr>
              <a:t>Cutting planes</a:t>
            </a:r>
            <a:r>
              <a:rPr lang="en-US" dirty="0">
                <a:solidFill>
                  <a:srgbClr val="189CCF"/>
                </a:solidFill>
              </a:rPr>
              <a:t>)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Como </a:t>
            </a:r>
            <a:r>
              <a:rPr lang="en-US" dirty="0" err="1"/>
              <a:t>solucionamos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MIP?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EC4BC-E7FB-47BF-A48C-74A95B51E74B}"/>
              </a:ext>
            </a:extLst>
          </p:cNvPr>
          <p:cNvCxnSpPr>
            <a:cxnSpLocks/>
          </p:cNvCxnSpPr>
          <p:nvPr/>
        </p:nvCxnSpPr>
        <p:spPr>
          <a:xfrm flipH="1">
            <a:off x="3835713" y="5205281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96C04A-E2CF-40E5-990B-B83A75B960A5}"/>
              </a:ext>
            </a:extLst>
          </p:cNvPr>
          <p:cNvCxnSpPr>
            <a:cxnSpLocks/>
          </p:cNvCxnSpPr>
          <p:nvPr/>
        </p:nvCxnSpPr>
        <p:spPr>
          <a:xfrm>
            <a:off x="4228330" y="2066389"/>
            <a:ext cx="1" cy="3524822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B337B-8B3E-48D9-9011-7922DBBAA512}"/>
              </a:ext>
            </a:extLst>
          </p:cNvPr>
          <p:cNvCxnSpPr>
            <a:cxnSpLocks/>
          </p:cNvCxnSpPr>
          <p:nvPr/>
        </p:nvCxnSpPr>
        <p:spPr>
          <a:xfrm flipH="1">
            <a:off x="3835713" y="3044076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5C71D-C5D2-49D0-913D-A953895E6024}"/>
              </a:ext>
            </a:extLst>
          </p:cNvPr>
          <p:cNvCxnSpPr>
            <a:cxnSpLocks/>
          </p:cNvCxnSpPr>
          <p:nvPr/>
        </p:nvCxnSpPr>
        <p:spPr>
          <a:xfrm>
            <a:off x="7264297" y="2126422"/>
            <a:ext cx="0" cy="337633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/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blipFill>
                <a:blip r:embed="rId2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/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blipFill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1D6DBD-7B7F-4D00-AE34-ECD8E7113F45}"/>
              </a:ext>
            </a:extLst>
          </p:cNvPr>
          <p:cNvCxnSpPr>
            <a:cxnSpLocks/>
          </p:cNvCxnSpPr>
          <p:nvPr/>
        </p:nvCxnSpPr>
        <p:spPr>
          <a:xfrm flipV="1">
            <a:off x="4435562" y="2106394"/>
            <a:ext cx="942434" cy="3403378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103F3D8-3F06-4B24-8997-96AB8F6914C8}"/>
              </a:ext>
            </a:extLst>
          </p:cNvPr>
          <p:cNvSpPr/>
          <p:nvPr/>
        </p:nvSpPr>
        <p:spPr>
          <a:xfrm rot="6292740">
            <a:off x="4456720" y="544436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6BD28-0384-4D0B-B77E-1723ADD4E2C7}"/>
              </a:ext>
            </a:extLst>
          </p:cNvPr>
          <p:cNvCxnSpPr>
            <a:cxnSpLocks/>
          </p:cNvCxnSpPr>
          <p:nvPr/>
        </p:nvCxnSpPr>
        <p:spPr>
          <a:xfrm flipH="1" flipV="1">
            <a:off x="4926533" y="2106394"/>
            <a:ext cx="2962462" cy="877321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4EDD0BC-DED6-4442-8E8B-708325CC1194}"/>
              </a:ext>
            </a:extLst>
          </p:cNvPr>
          <p:cNvSpPr/>
          <p:nvPr/>
        </p:nvSpPr>
        <p:spPr>
          <a:xfrm rot="11809778">
            <a:off x="4911079" y="2121922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21FD43-773A-465D-8E15-002A8F3CFB41}"/>
              </a:ext>
            </a:extLst>
          </p:cNvPr>
          <p:cNvCxnSpPr>
            <a:cxnSpLocks/>
          </p:cNvCxnSpPr>
          <p:nvPr/>
        </p:nvCxnSpPr>
        <p:spPr>
          <a:xfrm flipH="1">
            <a:off x="5730435" y="2322521"/>
            <a:ext cx="2168667" cy="3187250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5E5307-DE1C-4119-828E-34446A8F43CD}"/>
              </a:ext>
            </a:extLst>
          </p:cNvPr>
          <p:cNvSpPr/>
          <p:nvPr/>
        </p:nvSpPr>
        <p:spPr>
          <a:xfrm rot="18225733">
            <a:off x="7807274" y="22849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892BD0-490D-479C-8847-29CB31F45B08}"/>
                  </a:ext>
                </a:extLst>
              </p:cNvPr>
              <p:cNvSpPr txBox="1"/>
              <p:nvPr/>
            </p:nvSpPr>
            <p:spPr>
              <a:xfrm>
                <a:off x="6437315" y="4068304"/>
                <a:ext cx="15910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)=(2</m:t>
                      </m:r>
                      <m:r>
                        <a:rPr lang="en-US" sz="1000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4, 1.0)</m:t>
                      </m:r>
                    </m:oMath>
                  </m:oMathPara>
                </a14:m>
                <a:endParaRPr lang="en-US" sz="100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892BD0-490D-479C-8847-29CB31F45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315" y="4068304"/>
                <a:ext cx="1591058" cy="246221"/>
              </a:xfrm>
              <a:prstGeom prst="rect">
                <a:avLst/>
              </a:prstGeom>
              <a:blipFill>
                <a:blip r:embed="rId4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A67F3C-E506-41E5-8342-DBDC5332C3C1}"/>
              </a:ext>
            </a:extLst>
          </p:cNvPr>
          <p:cNvCxnSpPr>
            <a:cxnSpLocks/>
          </p:cNvCxnSpPr>
          <p:nvPr/>
        </p:nvCxnSpPr>
        <p:spPr>
          <a:xfrm flipV="1">
            <a:off x="5088667" y="3118496"/>
            <a:ext cx="2613649" cy="1810943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3">
            <a:extLst>
              <a:ext uri="{FF2B5EF4-FFF2-40B4-BE49-F238E27FC236}">
                <a16:creationId xmlns:a16="http://schemas.microsoft.com/office/drawing/2014/main" id="{C2DBA6C8-4B17-4ADF-9B53-BE4D1C553671}"/>
              </a:ext>
            </a:extLst>
          </p:cNvPr>
          <p:cNvSpPr txBox="1"/>
          <p:nvPr/>
        </p:nvSpPr>
        <p:spPr>
          <a:xfrm rot="3317076">
            <a:off x="7293286" y="3149782"/>
            <a:ext cx="798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r>
              <a:rPr lang="en-US" sz="1100" b="1" dirty="0">
                <a:solidFill>
                  <a:srgbClr val="FF912D"/>
                </a:solidFill>
                <a:latin typeface="+mj-lt"/>
              </a:rPr>
              <a:t>MIP Gap</a:t>
            </a:r>
            <a:endParaRPr lang="en-US" sz="1100" b="1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4" name="TextBox 74">
            <a:extLst>
              <a:ext uri="{FF2B5EF4-FFF2-40B4-BE49-F238E27FC236}">
                <a16:creationId xmlns:a16="http://schemas.microsoft.com/office/drawing/2014/main" id="{4F36DD48-47F6-4729-A4C2-2FD928521D9A}"/>
              </a:ext>
            </a:extLst>
          </p:cNvPr>
          <p:cNvSpPr txBox="1"/>
          <p:nvPr/>
        </p:nvSpPr>
        <p:spPr>
          <a:xfrm>
            <a:off x="7638787" y="2882494"/>
            <a:ext cx="290437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9">
              <a:defRPr/>
            </a:pPr>
            <a:r>
              <a:rPr lang="en-US" sz="1600" dirty="0" err="1">
                <a:solidFill>
                  <a:srgbClr val="C684C4"/>
                </a:solidFill>
              </a:rPr>
              <a:t>Limitante</a:t>
            </a:r>
            <a:r>
              <a:rPr lang="en-US" sz="1600" dirty="0">
                <a:solidFill>
                  <a:srgbClr val="C684C4"/>
                </a:solidFill>
                <a:latin typeface="+mj-lt"/>
              </a:rPr>
              <a:t> Superior</a:t>
            </a:r>
          </a:p>
        </p:txBody>
      </p:sp>
      <p:sp>
        <p:nvSpPr>
          <p:cNvPr id="5" name="TextBox 75">
            <a:extLst>
              <a:ext uri="{FF2B5EF4-FFF2-40B4-BE49-F238E27FC236}">
                <a16:creationId xmlns:a16="http://schemas.microsoft.com/office/drawing/2014/main" id="{C0F1CCB0-13C0-45FA-939F-931191A6CB79}"/>
              </a:ext>
            </a:extLst>
          </p:cNvPr>
          <p:cNvSpPr txBox="1"/>
          <p:nvPr/>
        </p:nvSpPr>
        <p:spPr>
          <a:xfrm>
            <a:off x="7899102" y="3284372"/>
            <a:ext cx="274271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9">
              <a:defRPr/>
            </a:pPr>
            <a:r>
              <a:rPr lang="en-US" sz="1600" dirty="0" err="1">
                <a:solidFill>
                  <a:srgbClr val="189CCF"/>
                </a:solidFill>
                <a:latin typeface="+mj-lt"/>
              </a:rPr>
              <a:t>Limitante</a:t>
            </a:r>
            <a:r>
              <a:rPr lang="en-US" sz="1600" dirty="0">
                <a:solidFill>
                  <a:srgbClr val="189CCF"/>
                </a:solidFill>
                <a:latin typeface="+mj-lt"/>
              </a:rPr>
              <a:t> Inferior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E5188C-9BB1-46C0-83B5-EDEFDE0F7CD2}"/>
              </a:ext>
            </a:extLst>
          </p:cNvPr>
          <p:cNvCxnSpPr>
            <a:cxnSpLocks/>
          </p:cNvCxnSpPr>
          <p:nvPr/>
        </p:nvCxnSpPr>
        <p:spPr>
          <a:xfrm>
            <a:off x="7463798" y="3297440"/>
            <a:ext cx="131114" cy="196103"/>
          </a:xfrm>
          <a:prstGeom prst="line">
            <a:avLst/>
          </a:prstGeom>
          <a:ln w="19050">
            <a:solidFill>
              <a:srgbClr val="FF912D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8C5E53-BD1D-4E5B-93BE-1F6B51C14457}"/>
                  </a:ext>
                </a:extLst>
              </p:cNvPr>
              <p:cNvSpPr txBox="1"/>
              <p:nvPr/>
            </p:nvSpPr>
            <p:spPr>
              <a:xfrm>
                <a:off x="6182472" y="3932501"/>
                <a:ext cx="1309373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 b="0" i="1">
                    <a:solidFill>
                      <a:srgbClr val="189CCF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)=(2.0, 1.0)</m:t>
                      </m:r>
                    </m:oMath>
                  </m:oMathPara>
                </a14:m>
                <a:endParaRPr lang="en-US" sz="1050" dirty="0">
                  <a:solidFill>
                    <a:srgbClr val="C684C4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8C5E53-BD1D-4E5B-93BE-1F6B51C14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472" y="3932501"/>
                <a:ext cx="1309373" cy="253916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6DF7E29-3048-4FC4-9AFC-CB4A5E88294C}"/>
              </a:ext>
            </a:extLst>
          </p:cNvPr>
          <p:cNvCxnSpPr>
            <a:cxnSpLocks/>
          </p:cNvCxnSpPr>
          <p:nvPr/>
        </p:nvCxnSpPr>
        <p:spPr>
          <a:xfrm flipV="1">
            <a:off x="5187060" y="3357404"/>
            <a:ext cx="2613649" cy="1810943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9AB30F-F836-49AB-B82F-430BC56E0D0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35856" y="3900066"/>
            <a:ext cx="287337" cy="201613"/>
          </a:xfrm>
          <a:prstGeom prst="straightConnector1">
            <a:avLst/>
          </a:prstGeom>
          <a:ln>
            <a:solidFill>
              <a:srgbClr val="FF912D"/>
            </a:solidFill>
            <a:headEnd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F809CDD0-4F82-484C-93AC-162DBA0E43A4}"/>
              </a:ext>
            </a:extLst>
          </p:cNvPr>
          <p:cNvSpPr/>
          <p:nvPr/>
        </p:nvSpPr>
        <p:spPr>
          <a:xfrm>
            <a:off x="6648899" y="4110799"/>
            <a:ext cx="51216" cy="51216"/>
          </a:xfrm>
          <a:prstGeom prst="ellipse">
            <a:avLst/>
          </a:prstGeom>
          <a:solidFill>
            <a:srgbClr val="189C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5010C1B-433E-4450-B256-C17D9573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24B0EF9D-B6FE-4AAC-9D3C-4E76FF1B3776}"/>
              </a:ext>
            </a:extLst>
          </p:cNvPr>
          <p:cNvSpPr/>
          <p:nvPr/>
        </p:nvSpPr>
        <p:spPr>
          <a:xfrm>
            <a:off x="3838803" y="403640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30D1775-B43A-42AE-9810-74B72EE7F473}"/>
              </a:ext>
            </a:extLst>
          </p:cNvPr>
          <p:cNvCxnSpPr>
            <a:cxnSpLocks/>
          </p:cNvCxnSpPr>
          <p:nvPr/>
        </p:nvCxnSpPr>
        <p:spPr>
          <a:xfrm flipH="1">
            <a:off x="4968280" y="2380747"/>
            <a:ext cx="2930822" cy="3105464"/>
          </a:xfrm>
          <a:prstGeom prst="line">
            <a:avLst/>
          </a:prstGeom>
          <a:noFill/>
          <a:ln w="6350" cap="flat" cmpd="sng" algn="ctr">
            <a:solidFill>
              <a:srgbClr val="2A2296"/>
            </a:solidFill>
            <a:prstDash val="solid"/>
            <a:miter lim="800000"/>
          </a:ln>
          <a:effectLst/>
        </p:spPr>
      </p:cxn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E77DE35D-E50A-4635-94C8-83B7949AABCE}"/>
              </a:ext>
            </a:extLst>
          </p:cNvPr>
          <p:cNvSpPr/>
          <p:nvPr/>
        </p:nvSpPr>
        <p:spPr>
          <a:xfrm rot="18757020">
            <a:off x="4926666" y="5387097"/>
            <a:ext cx="73842" cy="83693"/>
          </a:xfrm>
          <a:prstGeom prst="triangle">
            <a:avLst/>
          </a:prstGeom>
          <a:solidFill>
            <a:srgbClr val="2A2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270CFE-4685-4A1F-AD54-DF335D10E4A2}"/>
              </a:ext>
            </a:extLst>
          </p:cNvPr>
          <p:cNvGrpSpPr/>
          <p:nvPr/>
        </p:nvGrpSpPr>
        <p:grpSpPr>
          <a:xfrm>
            <a:off x="5216308" y="3018184"/>
            <a:ext cx="2075194" cy="1130106"/>
            <a:chOff x="7624720" y="2621652"/>
            <a:chExt cx="2075194" cy="113010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CDD8CA7-20BE-40D1-80A6-717DE5B49364}"/>
                </a:ext>
              </a:extLst>
            </p:cNvPr>
            <p:cNvSpPr/>
            <p:nvPr/>
          </p:nvSpPr>
          <p:spPr>
            <a:xfrm>
              <a:off x="86390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9281AC7-41FB-4CD7-8387-D4A492F48A6E}"/>
                </a:ext>
              </a:extLst>
            </p:cNvPr>
            <p:cNvSpPr/>
            <p:nvPr/>
          </p:nvSpPr>
          <p:spPr>
            <a:xfrm>
              <a:off x="76247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6A271B2-E03F-47B8-99DC-09B6C3DBEBE4}"/>
                </a:ext>
              </a:extLst>
            </p:cNvPr>
            <p:cNvSpPr/>
            <p:nvPr/>
          </p:nvSpPr>
          <p:spPr>
            <a:xfrm>
              <a:off x="86390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2240F1-7EBE-494A-81E2-FD4F4D7C9E14}"/>
                </a:ext>
              </a:extLst>
            </p:cNvPr>
            <p:cNvSpPr/>
            <p:nvPr/>
          </p:nvSpPr>
          <p:spPr>
            <a:xfrm>
              <a:off x="76247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77DB60-DBDE-48E5-9F0E-2A65B21D5688}"/>
                </a:ext>
              </a:extLst>
            </p:cNvPr>
            <p:cNvSpPr/>
            <p:nvPr/>
          </p:nvSpPr>
          <p:spPr>
            <a:xfrm>
              <a:off x="9648698" y="2623108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F80439F-CA67-4FB7-89FF-D9DB6F481345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7E575ED-0A8E-46A3-A838-8ADBD873C8B3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28B4261-10F0-441F-9573-20F7E1BECDDC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MipMaster.org - 2020</a:t>
              </a:r>
              <a:endParaRPr lang="en-US" sz="1400" dirty="0"/>
            </a:p>
          </p:txBody>
        </p:sp>
      </p:grpSp>
      <p:sp>
        <p:nvSpPr>
          <p:cNvPr id="80" name="Rectangle 8">
            <a:extLst>
              <a:ext uri="{FF2B5EF4-FFF2-40B4-BE49-F238E27FC236}">
                <a16:creationId xmlns:a16="http://schemas.microsoft.com/office/drawing/2014/main" id="{3FBD9808-71ED-423E-A497-058E0F4FE5E7}"/>
              </a:ext>
            </a:extLst>
          </p:cNvPr>
          <p:cNvSpPr/>
          <p:nvPr/>
        </p:nvSpPr>
        <p:spPr>
          <a:xfrm>
            <a:off x="10255656" y="5354190"/>
            <a:ext cx="1877021" cy="1138838"/>
          </a:xfrm>
          <a:prstGeom prst="rect">
            <a:avLst/>
          </a:prstGeom>
          <a:solidFill>
            <a:srgbClr val="DDE3E9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Connector 77">
            <a:extLst>
              <a:ext uri="{FF2B5EF4-FFF2-40B4-BE49-F238E27FC236}">
                <a16:creationId xmlns:a16="http://schemas.microsoft.com/office/drawing/2014/main" id="{5A177F58-E6FF-49EB-B55C-39D3A00A3FE6}"/>
              </a:ext>
            </a:extLst>
          </p:cNvPr>
          <p:cNvCxnSpPr>
            <a:cxnSpLocks/>
          </p:cNvCxnSpPr>
          <p:nvPr/>
        </p:nvCxnSpPr>
        <p:spPr>
          <a:xfrm>
            <a:off x="10330369" y="5931426"/>
            <a:ext cx="254861" cy="0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91">
            <a:extLst>
              <a:ext uri="{FF2B5EF4-FFF2-40B4-BE49-F238E27FC236}">
                <a16:creationId xmlns:a16="http://schemas.microsoft.com/office/drawing/2014/main" id="{124DFAF4-F7EE-4E8D-9582-BF2C85508015}"/>
              </a:ext>
            </a:extLst>
          </p:cNvPr>
          <p:cNvSpPr txBox="1"/>
          <p:nvPr/>
        </p:nvSpPr>
        <p:spPr>
          <a:xfrm flipH="1">
            <a:off x="10677665" y="5808316"/>
            <a:ext cx="1269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cs typeface="Pragati Narrow" panose="020B0506020202020B04" charset="0"/>
              </a:rPr>
              <a:t>Função</a:t>
            </a:r>
            <a:r>
              <a:rPr lang="en-US" sz="1000" dirty="0">
                <a:cs typeface="Pragati Narrow" panose="020B0506020202020B04" charset="0"/>
              </a:rPr>
              <a:t> </a:t>
            </a:r>
            <a:r>
              <a:rPr lang="en-US" sz="1000" dirty="0" err="1">
                <a:cs typeface="Pragati Narrow" panose="020B0506020202020B04" charset="0"/>
              </a:rPr>
              <a:t>objetivo</a:t>
            </a:r>
            <a:endParaRPr lang="en-US" sz="1000" dirty="0">
              <a:cs typeface="Pragati Narrow" panose="020B0506020202020B04" charset="0"/>
            </a:endParaRPr>
          </a:p>
        </p:txBody>
      </p:sp>
      <p:sp>
        <p:nvSpPr>
          <p:cNvPr id="83" name="Oval 75">
            <a:extLst>
              <a:ext uri="{FF2B5EF4-FFF2-40B4-BE49-F238E27FC236}">
                <a16:creationId xmlns:a16="http://schemas.microsoft.com/office/drawing/2014/main" id="{9EDA9CB0-DAD6-4949-8A40-8556B52B19D9}"/>
              </a:ext>
            </a:extLst>
          </p:cNvPr>
          <p:cNvSpPr/>
          <p:nvPr/>
        </p:nvSpPr>
        <p:spPr>
          <a:xfrm>
            <a:off x="10402745" y="6103649"/>
            <a:ext cx="91440" cy="91440"/>
          </a:xfrm>
          <a:prstGeom prst="ellipse">
            <a:avLst/>
          </a:prstGeom>
          <a:solidFill>
            <a:srgbClr val="189CCF"/>
          </a:solidFill>
          <a:ln w="12700" cap="flat" cmpd="sng" algn="ctr">
            <a:solidFill>
              <a:srgbClr val="189CCF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/>
            <a:endParaRPr lang="en-US" sz="10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84" name="TextBox 93">
            <a:extLst>
              <a:ext uri="{FF2B5EF4-FFF2-40B4-BE49-F238E27FC236}">
                <a16:creationId xmlns:a16="http://schemas.microsoft.com/office/drawing/2014/main" id="{B1CBA2F8-BC19-4BBD-843C-1230FF8CA275}"/>
              </a:ext>
            </a:extLst>
          </p:cNvPr>
          <p:cNvSpPr txBox="1"/>
          <p:nvPr/>
        </p:nvSpPr>
        <p:spPr>
          <a:xfrm flipH="1">
            <a:off x="10686014" y="6027562"/>
            <a:ext cx="1446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cs typeface="Pragati Narrow" panose="020B0506020202020B04" charset="0"/>
              </a:rPr>
              <a:t>Solução</a:t>
            </a:r>
            <a:r>
              <a:rPr lang="en-US" sz="1000" dirty="0">
                <a:cs typeface="Pragati Narrow" panose="020B0506020202020B04" charset="0"/>
              </a:rPr>
              <a:t> da </a:t>
            </a:r>
            <a:r>
              <a:rPr lang="en-US" sz="1000" dirty="0" err="1">
                <a:cs typeface="Pragati Narrow" panose="020B0506020202020B04" charset="0"/>
              </a:rPr>
              <a:t>Relaxação</a:t>
            </a:r>
            <a:endParaRPr lang="en-US" sz="1000" dirty="0">
              <a:cs typeface="Pragati Narrow" panose="020B0506020202020B04" charset="0"/>
            </a:endParaRPr>
          </a:p>
        </p:txBody>
      </p:sp>
      <p:sp>
        <p:nvSpPr>
          <p:cNvPr id="85" name="TextBox 83">
            <a:extLst>
              <a:ext uri="{FF2B5EF4-FFF2-40B4-BE49-F238E27FC236}">
                <a16:creationId xmlns:a16="http://schemas.microsoft.com/office/drawing/2014/main" id="{158A5BDC-F9E9-43A5-8951-3F803CA2F2DE}"/>
              </a:ext>
            </a:extLst>
          </p:cNvPr>
          <p:cNvSpPr txBox="1"/>
          <p:nvPr/>
        </p:nvSpPr>
        <p:spPr>
          <a:xfrm flipH="1">
            <a:off x="10683900" y="5589070"/>
            <a:ext cx="1260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cs typeface="Pragati Narrow" panose="020B0506020202020B04" charset="0"/>
              </a:rPr>
              <a:t>Relaxação</a:t>
            </a:r>
            <a:r>
              <a:rPr lang="en-US" sz="1000" dirty="0">
                <a:cs typeface="Pragati Narrow" panose="020B0506020202020B04" charset="0"/>
              </a:rPr>
              <a:t> LP</a:t>
            </a:r>
          </a:p>
        </p:txBody>
      </p:sp>
      <p:sp>
        <p:nvSpPr>
          <p:cNvPr id="87" name="Freeform: Shape 73">
            <a:extLst>
              <a:ext uri="{FF2B5EF4-FFF2-40B4-BE49-F238E27FC236}">
                <a16:creationId xmlns:a16="http://schemas.microsoft.com/office/drawing/2014/main" id="{ADB6AF7C-5345-4D05-A7E1-DB7DFE73FED0}"/>
              </a:ext>
            </a:extLst>
          </p:cNvPr>
          <p:cNvSpPr/>
          <p:nvPr/>
        </p:nvSpPr>
        <p:spPr>
          <a:xfrm>
            <a:off x="10389220" y="5643600"/>
            <a:ext cx="105880" cy="137160"/>
          </a:xfrm>
          <a:custGeom>
            <a:avLst/>
            <a:gdLst>
              <a:gd name="connsiteX0" fmla="*/ 533400 w 2719388"/>
              <a:gd name="connsiteY0" fmla="*/ 0 h 2714625"/>
              <a:gd name="connsiteX1" fmla="*/ 2719388 w 2719388"/>
              <a:gd name="connsiteY1" fmla="*/ 647700 h 2714625"/>
              <a:gd name="connsiteX2" fmla="*/ 1309688 w 2719388"/>
              <a:gd name="connsiteY2" fmla="*/ 2714625 h 2714625"/>
              <a:gd name="connsiteX3" fmla="*/ 0 w 2719388"/>
              <a:gd name="connsiteY3" fmla="*/ 1938337 h 2714625"/>
              <a:gd name="connsiteX4" fmla="*/ 533400 w 2719388"/>
              <a:gd name="connsiteY4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9388" h="2714625">
                <a:moveTo>
                  <a:pt x="533400" y="0"/>
                </a:moveTo>
                <a:lnTo>
                  <a:pt x="2719388" y="647700"/>
                </a:lnTo>
                <a:lnTo>
                  <a:pt x="1309688" y="2714625"/>
                </a:lnTo>
                <a:lnTo>
                  <a:pt x="0" y="1938337"/>
                </a:lnTo>
                <a:lnTo>
                  <a:pt x="533400" y="0"/>
                </a:lnTo>
                <a:close/>
              </a:path>
            </a:pathLst>
          </a:custGeom>
          <a:solidFill>
            <a:srgbClr val="DDE3E9"/>
          </a:solidFill>
          <a:ln>
            <a:solidFill>
              <a:srgbClr val="189C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8" name="TextBox 81">
            <a:extLst>
              <a:ext uri="{FF2B5EF4-FFF2-40B4-BE49-F238E27FC236}">
                <a16:creationId xmlns:a16="http://schemas.microsoft.com/office/drawing/2014/main" id="{0C8DC6F2-C4D7-4D51-A831-86A4251E6978}"/>
              </a:ext>
            </a:extLst>
          </p:cNvPr>
          <p:cNvSpPr txBox="1"/>
          <p:nvPr/>
        </p:nvSpPr>
        <p:spPr>
          <a:xfrm flipH="1">
            <a:off x="10680078" y="6246807"/>
            <a:ext cx="1269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cs typeface="Pragati Narrow" panose="020B0506020202020B04" charset="0"/>
              </a:rPr>
              <a:t>Solução</a:t>
            </a:r>
            <a:r>
              <a:rPr lang="en-US" sz="1000" dirty="0">
                <a:cs typeface="Pragati Narrow" panose="020B0506020202020B04" charset="0"/>
              </a:rPr>
              <a:t> </a:t>
            </a:r>
            <a:r>
              <a:rPr lang="en-US" sz="1000" dirty="0" err="1">
                <a:cs typeface="Pragati Narrow" panose="020B0506020202020B04" charset="0"/>
              </a:rPr>
              <a:t>factível</a:t>
            </a:r>
            <a:r>
              <a:rPr lang="en-US" sz="1000" dirty="0">
                <a:cs typeface="Pragati Narrow" panose="020B0506020202020B04" charset="0"/>
              </a:rPr>
              <a:t> </a:t>
            </a:r>
          </a:p>
        </p:txBody>
      </p:sp>
      <p:sp>
        <p:nvSpPr>
          <p:cNvPr id="89" name="Oval 71">
            <a:extLst>
              <a:ext uri="{FF2B5EF4-FFF2-40B4-BE49-F238E27FC236}">
                <a16:creationId xmlns:a16="http://schemas.microsoft.com/office/drawing/2014/main" id="{9271D43F-2655-49B7-AF12-017039550B70}"/>
              </a:ext>
            </a:extLst>
          </p:cNvPr>
          <p:cNvSpPr/>
          <p:nvPr/>
        </p:nvSpPr>
        <p:spPr>
          <a:xfrm>
            <a:off x="10402745" y="6319677"/>
            <a:ext cx="91440" cy="91440"/>
          </a:xfrm>
          <a:prstGeom prst="ellipse">
            <a:avLst/>
          </a:prstGeom>
          <a:solidFill>
            <a:srgbClr val="C684C4"/>
          </a:solidFill>
          <a:ln w="12700" cap="flat" cmpd="sng" algn="ctr">
            <a:solidFill>
              <a:srgbClr val="C684C4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/>
            <a:endParaRPr lang="en-US" sz="10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0" name="TextBox 93">
            <a:extLst>
              <a:ext uri="{FF2B5EF4-FFF2-40B4-BE49-F238E27FC236}">
                <a16:creationId xmlns:a16="http://schemas.microsoft.com/office/drawing/2014/main" id="{0B8CBA43-FC74-4171-9989-68AA96C9A02C}"/>
              </a:ext>
            </a:extLst>
          </p:cNvPr>
          <p:cNvSpPr txBox="1"/>
          <p:nvPr/>
        </p:nvSpPr>
        <p:spPr>
          <a:xfrm flipH="1">
            <a:off x="10258036" y="5354497"/>
            <a:ext cx="168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cs typeface="Pragati Narrow" panose="020B0506020202020B04" charset="0"/>
              </a:rPr>
              <a:t>Legenda</a:t>
            </a:r>
          </a:p>
        </p:txBody>
      </p:sp>
    </p:spTree>
    <p:extLst>
      <p:ext uri="{BB962C8B-B14F-4D97-AF65-F5344CB8AC3E}">
        <p14:creationId xmlns:p14="http://schemas.microsoft.com/office/powerpoint/2010/main" val="119677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" grpId="0"/>
      <p:bldP spid="3" grpId="0"/>
      <p:bldP spid="5" grpId="0"/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E03291B-0019-4204-94BD-874DA3289464}"/>
              </a:ext>
            </a:extLst>
          </p:cNvPr>
          <p:cNvSpPr/>
          <p:nvPr/>
        </p:nvSpPr>
        <p:spPr>
          <a:xfrm>
            <a:off x="4819650" y="2228850"/>
            <a:ext cx="2632075" cy="1895475"/>
          </a:xfrm>
          <a:custGeom>
            <a:avLst/>
            <a:gdLst>
              <a:gd name="connsiteX0" fmla="*/ 520700 w 2632075"/>
              <a:gd name="connsiteY0" fmla="*/ 0 h 1895475"/>
              <a:gd name="connsiteX1" fmla="*/ 2632075 w 2632075"/>
              <a:gd name="connsiteY1" fmla="*/ 625475 h 1895475"/>
              <a:gd name="connsiteX2" fmla="*/ 1431925 w 2632075"/>
              <a:gd name="connsiteY2" fmla="*/ 1895475 h 1895475"/>
              <a:gd name="connsiteX3" fmla="*/ 0 w 2632075"/>
              <a:gd name="connsiteY3" fmla="*/ 1895475 h 1895475"/>
              <a:gd name="connsiteX4" fmla="*/ 520700 w 2632075"/>
              <a:gd name="connsiteY4" fmla="*/ 0 h 189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2075" h="1895475">
                <a:moveTo>
                  <a:pt x="520700" y="0"/>
                </a:moveTo>
                <a:lnTo>
                  <a:pt x="2632075" y="625475"/>
                </a:lnTo>
                <a:lnTo>
                  <a:pt x="1431925" y="1895475"/>
                </a:lnTo>
                <a:lnTo>
                  <a:pt x="0" y="1895475"/>
                </a:lnTo>
                <a:lnTo>
                  <a:pt x="52070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EE3C0B8-8E80-46F5-97C2-29F152B74BBC}"/>
              </a:ext>
            </a:extLst>
          </p:cNvPr>
          <p:cNvCxnSpPr>
            <a:cxnSpLocks/>
          </p:cNvCxnSpPr>
          <p:nvPr/>
        </p:nvCxnSpPr>
        <p:spPr>
          <a:xfrm flipH="1">
            <a:off x="3835713" y="4124679"/>
            <a:ext cx="4284326" cy="0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4629C3A-9FE3-4386-A957-353949B8423A}"/>
              </a:ext>
            </a:extLst>
          </p:cNvPr>
          <p:cNvCxnSpPr>
            <a:cxnSpLocks/>
          </p:cNvCxnSpPr>
          <p:nvPr/>
        </p:nvCxnSpPr>
        <p:spPr>
          <a:xfrm>
            <a:off x="5240319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49A6AF1-38DF-4401-A6EA-ABC4A9703E40}"/>
              </a:ext>
            </a:extLst>
          </p:cNvPr>
          <p:cNvCxnSpPr>
            <a:cxnSpLocks/>
          </p:cNvCxnSpPr>
          <p:nvPr/>
        </p:nvCxnSpPr>
        <p:spPr>
          <a:xfrm>
            <a:off x="6248400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rgbClr val="189CCF"/>
                </a:solidFill>
              </a:rPr>
              <a:t>Método</a:t>
            </a:r>
            <a:r>
              <a:rPr lang="en-US" dirty="0">
                <a:solidFill>
                  <a:srgbClr val="189CCF"/>
                </a:solidFill>
              </a:rPr>
              <a:t> dos </a:t>
            </a:r>
            <a:r>
              <a:rPr lang="en-US" dirty="0" err="1">
                <a:solidFill>
                  <a:srgbClr val="189CCF"/>
                </a:solidFill>
              </a:rPr>
              <a:t>Planos</a:t>
            </a:r>
            <a:r>
              <a:rPr lang="en-US" dirty="0">
                <a:solidFill>
                  <a:srgbClr val="189CCF"/>
                </a:solidFill>
              </a:rPr>
              <a:t> de Corte (</a:t>
            </a:r>
            <a:r>
              <a:rPr lang="en-US" i="1" dirty="0">
                <a:solidFill>
                  <a:srgbClr val="189CCF"/>
                </a:solidFill>
              </a:rPr>
              <a:t>Cutting planes</a:t>
            </a:r>
            <a:r>
              <a:rPr lang="en-US" dirty="0">
                <a:solidFill>
                  <a:srgbClr val="189CCF"/>
                </a:solidFill>
              </a:rPr>
              <a:t>)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Como </a:t>
            </a:r>
            <a:r>
              <a:rPr lang="en-US" dirty="0" err="1"/>
              <a:t>solucionamos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MIP?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EC4BC-E7FB-47BF-A48C-74A95B51E74B}"/>
              </a:ext>
            </a:extLst>
          </p:cNvPr>
          <p:cNvCxnSpPr>
            <a:cxnSpLocks/>
          </p:cNvCxnSpPr>
          <p:nvPr/>
        </p:nvCxnSpPr>
        <p:spPr>
          <a:xfrm flipH="1">
            <a:off x="3835713" y="5205281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96C04A-E2CF-40E5-990B-B83A75B960A5}"/>
              </a:ext>
            </a:extLst>
          </p:cNvPr>
          <p:cNvCxnSpPr>
            <a:cxnSpLocks/>
          </p:cNvCxnSpPr>
          <p:nvPr/>
        </p:nvCxnSpPr>
        <p:spPr>
          <a:xfrm>
            <a:off x="4228330" y="2066389"/>
            <a:ext cx="1" cy="3524822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B337B-8B3E-48D9-9011-7922DBBAA512}"/>
              </a:ext>
            </a:extLst>
          </p:cNvPr>
          <p:cNvCxnSpPr>
            <a:cxnSpLocks/>
          </p:cNvCxnSpPr>
          <p:nvPr/>
        </p:nvCxnSpPr>
        <p:spPr>
          <a:xfrm flipH="1">
            <a:off x="3835713" y="3044076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5C71D-C5D2-49D0-913D-A953895E6024}"/>
              </a:ext>
            </a:extLst>
          </p:cNvPr>
          <p:cNvCxnSpPr>
            <a:cxnSpLocks/>
          </p:cNvCxnSpPr>
          <p:nvPr/>
        </p:nvCxnSpPr>
        <p:spPr>
          <a:xfrm>
            <a:off x="7264297" y="2126422"/>
            <a:ext cx="0" cy="337633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/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blipFill>
                <a:blip r:embed="rId2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/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blipFill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1D6DBD-7B7F-4D00-AE34-ECD8E7113F45}"/>
              </a:ext>
            </a:extLst>
          </p:cNvPr>
          <p:cNvCxnSpPr>
            <a:cxnSpLocks/>
          </p:cNvCxnSpPr>
          <p:nvPr/>
        </p:nvCxnSpPr>
        <p:spPr>
          <a:xfrm flipV="1">
            <a:off x="4435562" y="2106394"/>
            <a:ext cx="942434" cy="3403378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103F3D8-3F06-4B24-8997-96AB8F6914C8}"/>
              </a:ext>
            </a:extLst>
          </p:cNvPr>
          <p:cNvSpPr/>
          <p:nvPr/>
        </p:nvSpPr>
        <p:spPr>
          <a:xfrm rot="6292740">
            <a:off x="4456720" y="544436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6BD28-0384-4D0B-B77E-1723ADD4E2C7}"/>
              </a:ext>
            </a:extLst>
          </p:cNvPr>
          <p:cNvCxnSpPr>
            <a:cxnSpLocks/>
          </p:cNvCxnSpPr>
          <p:nvPr/>
        </p:nvCxnSpPr>
        <p:spPr>
          <a:xfrm flipH="1" flipV="1">
            <a:off x="4926533" y="2106394"/>
            <a:ext cx="2962462" cy="877321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4EDD0BC-DED6-4442-8E8B-708325CC1194}"/>
              </a:ext>
            </a:extLst>
          </p:cNvPr>
          <p:cNvSpPr/>
          <p:nvPr/>
        </p:nvSpPr>
        <p:spPr>
          <a:xfrm rot="11809778">
            <a:off x="4911079" y="2121922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A67F3C-E506-41E5-8342-DBDC5332C3C1}"/>
              </a:ext>
            </a:extLst>
          </p:cNvPr>
          <p:cNvCxnSpPr>
            <a:cxnSpLocks/>
          </p:cNvCxnSpPr>
          <p:nvPr/>
        </p:nvCxnSpPr>
        <p:spPr>
          <a:xfrm flipV="1">
            <a:off x="5088667" y="3118496"/>
            <a:ext cx="2613649" cy="1810943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74">
            <a:extLst>
              <a:ext uri="{FF2B5EF4-FFF2-40B4-BE49-F238E27FC236}">
                <a16:creationId xmlns:a16="http://schemas.microsoft.com/office/drawing/2014/main" id="{4F36DD48-47F6-4729-A4C2-2FD928521D9A}"/>
              </a:ext>
            </a:extLst>
          </p:cNvPr>
          <p:cNvSpPr txBox="1"/>
          <p:nvPr/>
        </p:nvSpPr>
        <p:spPr>
          <a:xfrm>
            <a:off x="7650299" y="2879762"/>
            <a:ext cx="36694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9">
              <a:defRPr/>
            </a:pPr>
            <a:r>
              <a:rPr lang="en-US" sz="1600" dirty="0" err="1">
                <a:solidFill>
                  <a:srgbClr val="C684C4"/>
                </a:solidFill>
              </a:rPr>
              <a:t>Limitante</a:t>
            </a:r>
            <a:r>
              <a:rPr lang="en-US" sz="1600" dirty="0">
                <a:solidFill>
                  <a:srgbClr val="C684C4"/>
                </a:solidFill>
                <a:latin typeface="+mj-lt"/>
              </a:rPr>
              <a:t> Superior </a:t>
            </a:r>
            <a:r>
              <a:rPr lang="en-US" sz="1600" dirty="0">
                <a:solidFill>
                  <a:srgbClr val="FF912D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C684C4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189CCF"/>
                </a:solidFill>
              </a:rPr>
              <a:t>Limitante</a:t>
            </a:r>
            <a:r>
              <a:rPr lang="en-US" sz="1600" dirty="0">
                <a:solidFill>
                  <a:srgbClr val="189CCF"/>
                </a:solidFill>
              </a:rPr>
              <a:t> Inferior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8C5E53-BD1D-4E5B-93BE-1F6B51C14457}"/>
                  </a:ext>
                </a:extLst>
              </p:cNvPr>
              <p:cNvSpPr txBox="1"/>
              <p:nvPr/>
            </p:nvSpPr>
            <p:spPr>
              <a:xfrm>
                <a:off x="6182472" y="3932501"/>
                <a:ext cx="1309373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 b="0" i="1">
                    <a:solidFill>
                      <a:srgbClr val="189CCF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)=(2.0, 1.0)</m:t>
                      </m:r>
                    </m:oMath>
                  </m:oMathPara>
                </a14:m>
                <a:endParaRPr lang="en-US" sz="1050" dirty="0">
                  <a:solidFill>
                    <a:srgbClr val="C684C4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8C5E53-BD1D-4E5B-93BE-1F6B51C14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472" y="3932501"/>
                <a:ext cx="1309373" cy="253916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9AB30F-F836-49AB-B82F-430BC56E0D0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11741" y="3874103"/>
            <a:ext cx="287337" cy="201613"/>
          </a:xfrm>
          <a:prstGeom prst="straightConnector1">
            <a:avLst/>
          </a:prstGeom>
          <a:ln>
            <a:solidFill>
              <a:srgbClr val="FF912D"/>
            </a:solidFill>
            <a:headEnd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5010C1B-433E-4450-B256-C17D9573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24B0EF9D-B6FE-4AAC-9D3C-4E76FF1B3776}"/>
              </a:ext>
            </a:extLst>
          </p:cNvPr>
          <p:cNvSpPr/>
          <p:nvPr/>
        </p:nvSpPr>
        <p:spPr>
          <a:xfrm>
            <a:off x="3838803" y="403640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30D1775-B43A-42AE-9810-74B72EE7F473}"/>
              </a:ext>
            </a:extLst>
          </p:cNvPr>
          <p:cNvCxnSpPr>
            <a:cxnSpLocks/>
          </p:cNvCxnSpPr>
          <p:nvPr/>
        </p:nvCxnSpPr>
        <p:spPr>
          <a:xfrm flipH="1">
            <a:off x="4968280" y="2380747"/>
            <a:ext cx="2930822" cy="3105464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E77DE35D-E50A-4635-94C8-83B7949AABCE}"/>
              </a:ext>
            </a:extLst>
          </p:cNvPr>
          <p:cNvSpPr/>
          <p:nvPr/>
        </p:nvSpPr>
        <p:spPr>
          <a:xfrm rot="18757020">
            <a:off x="4926666" y="5387097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CDD8CA7-20BE-40D1-80A6-717DE5B49364}"/>
              </a:ext>
            </a:extLst>
          </p:cNvPr>
          <p:cNvSpPr/>
          <p:nvPr/>
        </p:nvSpPr>
        <p:spPr>
          <a:xfrm>
            <a:off x="6230608" y="4097074"/>
            <a:ext cx="51216" cy="51216"/>
          </a:xfrm>
          <a:prstGeom prst="ellipse">
            <a:avLst/>
          </a:prstGeom>
          <a:solidFill>
            <a:srgbClr val="C684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9281AC7-41FB-4CD7-8387-D4A492F48A6E}"/>
              </a:ext>
            </a:extLst>
          </p:cNvPr>
          <p:cNvSpPr/>
          <p:nvPr/>
        </p:nvSpPr>
        <p:spPr>
          <a:xfrm>
            <a:off x="5216308" y="4097074"/>
            <a:ext cx="51216" cy="51216"/>
          </a:xfrm>
          <a:prstGeom prst="ellipse">
            <a:avLst/>
          </a:prstGeom>
          <a:solidFill>
            <a:srgbClr val="C684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6A271B2-E03F-47B8-99DC-09B6C3DBEBE4}"/>
              </a:ext>
            </a:extLst>
          </p:cNvPr>
          <p:cNvSpPr/>
          <p:nvPr/>
        </p:nvSpPr>
        <p:spPr>
          <a:xfrm>
            <a:off x="6230608" y="3018184"/>
            <a:ext cx="51216" cy="51216"/>
          </a:xfrm>
          <a:prstGeom prst="ellipse">
            <a:avLst/>
          </a:prstGeom>
          <a:solidFill>
            <a:srgbClr val="C684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C2240F1-7EBE-494A-81E2-FD4F4D7C9E14}"/>
              </a:ext>
            </a:extLst>
          </p:cNvPr>
          <p:cNvSpPr/>
          <p:nvPr/>
        </p:nvSpPr>
        <p:spPr>
          <a:xfrm>
            <a:off x="5216308" y="3018184"/>
            <a:ext cx="51216" cy="51216"/>
          </a:xfrm>
          <a:prstGeom prst="ellipse">
            <a:avLst/>
          </a:prstGeom>
          <a:solidFill>
            <a:srgbClr val="C684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777DB60-DBDE-48E5-9F0E-2A65B21D5688}"/>
              </a:ext>
            </a:extLst>
          </p:cNvPr>
          <p:cNvSpPr/>
          <p:nvPr/>
        </p:nvSpPr>
        <p:spPr>
          <a:xfrm>
            <a:off x="7240286" y="3019640"/>
            <a:ext cx="51216" cy="51216"/>
          </a:xfrm>
          <a:prstGeom prst="ellipse">
            <a:avLst/>
          </a:prstGeom>
          <a:solidFill>
            <a:srgbClr val="C684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D4CA028-E78C-48D9-A79B-F89C843D5AF8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627664E-CCA4-48BE-BF68-460A0E805BB5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C4DFB95-E477-45DF-8BC8-A008ECA9E4B0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MipMaster.org - 2020</a:t>
              </a:r>
              <a:endParaRPr lang="en-US" sz="1400" dirty="0"/>
            </a:p>
          </p:txBody>
        </p:sp>
      </p:grpSp>
      <p:sp>
        <p:nvSpPr>
          <p:cNvPr id="46" name="Rectangle 8">
            <a:extLst>
              <a:ext uri="{FF2B5EF4-FFF2-40B4-BE49-F238E27FC236}">
                <a16:creationId xmlns:a16="http://schemas.microsoft.com/office/drawing/2014/main" id="{2AFC4441-99E9-4380-A22A-C93EC2AFA718}"/>
              </a:ext>
            </a:extLst>
          </p:cNvPr>
          <p:cNvSpPr/>
          <p:nvPr/>
        </p:nvSpPr>
        <p:spPr>
          <a:xfrm>
            <a:off x="10255656" y="5354190"/>
            <a:ext cx="1877021" cy="1138838"/>
          </a:xfrm>
          <a:prstGeom prst="rect">
            <a:avLst/>
          </a:prstGeom>
          <a:solidFill>
            <a:srgbClr val="DDE3E9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77">
            <a:extLst>
              <a:ext uri="{FF2B5EF4-FFF2-40B4-BE49-F238E27FC236}">
                <a16:creationId xmlns:a16="http://schemas.microsoft.com/office/drawing/2014/main" id="{2E02E57F-459B-4D16-BC2E-ED4A63BA610E}"/>
              </a:ext>
            </a:extLst>
          </p:cNvPr>
          <p:cNvCxnSpPr>
            <a:cxnSpLocks/>
          </p:cNvCxnSpPr>
          <p:nvPr/>
        </p:nvCxnSpPr>
        <p:spPr>
          <a:xfrm>
            <a:off x="10330369" y="5931426"/>
            <a:ext cx="254861" cy="0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91">
            <a:extLst>
              <a:ext uri="{FF2B5EF4-FFF2-40B4-BE49-F238E27FC236}">
                <a16:creationId xmlns:a16="http://schemas.microsoft.com/office/drawing/2014/main" id="{4F98F9E1-3ED7-4ED8-AE2C-46C6CD116E03}"/>
              </a:ext>
            </a:extLst>
          </p:cNvPr>
          <p:cNvSpPr txBox="1"/>
          <p:nvPr/>
        </p:nvSpPr>
        <p:spPr>
          <a:xfrm flipH="1">
            <a:off x="10677665" y="5808316"/>
            <a:ext cx="1269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cs typeface="Pragati Narrow" panose="020B0506020202020B04" charset="0"/>
              </a:rPr>
              <a:t>Função</a:t>
            </a:r>
            <a:r>
              <a:rPr lang="en-US" sz="1000" dirty="0">
                <a:cs typeface="Pragati Narrow" panose="020B0506020202020B04" charset="0"/>
              </a:rPr>
              <a:t> </a:t>
            </a:r>
            <a:r>
              <a:rPr lang="en-US" sz="1000" dirty="0" err="1">
                <a:cs typeface="Pragati Narrow" panose="020B0506020202020B04" charset="0"/>
              </a:rPr>
              <a:t>objetivo</a:t>
            </a:r>
            <a:endParaRPr lang="en-US" sz="1000" dirty="0">
              <a:cs typeface="Pragati Narrow" panose="020B0506020202020B04" charset="0"/>
            </a:endParaRPr>
          </a:p>
        </p:txBody>
      </p:sp>
      <p:sp>
        <p:nvSpPr>
          <p:cNvPr id="49" name="Oval 75">
            <a:extLst>
              <a:ext uri="{FF2B5EF4-FFF2-40B4-BE49-F238E27FC236}">
                <a16:creationId xmlns:a16="http://schemas.microsoft.com/office/drawing/2014/main" id="{54B8DBC2-83D5-4672-8C96-EEAC24967EE4}"/>
              </a:ext>
            </a:extLst>
          </p:cNvPr>
          <p:cNvSpPr/>
          <p:nvPr/>
        </p:nvSpPr>
        <p:spPr>
          <a:xfrm>
            <a:off x="10402745" y="6103649"/>
            <a:ext cx="91440" cy="91440"/>
          </a:xfrm>
          <a:prstGeom prst="ellipse">
            <a:avLst/>
          </a:prstGeom>
          <a:solidFill>
            <a:srgbClr val="189CCF"/>
          </a:solidFill>
          <a:ln w="12700" cap="flat" cmpd="sng" algn="ctr">
            <a:solidFill>
              <a:srgbClr val="189CCF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/>
            <a:endParaRPr lang="en-US" sz="10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51" name="TextBox 93">
            <a:extLst>
              <a:ext uri="{FF2B5EF4-FFF2-40B4-BE49-F238E27FC236}">
                <a16:creationId xmlns:a16="http://schemas.microsoft.com/office/drawing/2014/main" id="{ECCADFAD-1354-40E2-BF54-4CDB6A2899A4}"/>
              </a:ext>
            </a:extLst>
          </p:cNvPr>
          <p:cNvSpPr txBox="1"/>
          <p:nvPr/>
        </p:nvSpPr>
        <p:spPr>
          <a:xfrm flipH="1">
            <a:off x="10686014" y="6027562"/>
            <a:ext cx="1446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cs typeface="Pragati Narrow" panose="020B0506020202020B04" charset="0"/>
              </a:rPr>
              <a:t>Solução</a:t>
            </a:r>
            <a:r>
              <a:rPr lang="en-US" sz="1000" dirty="0">
                <a:cs typeface="Pragati Narrow" panose="020B0506020202020B04" charset="0"/>
              </a:rPr>
              <a:t> da </a:t>
            </a:r>
            <a:r>
              <a:rPr lang="en-US" sz="1000" dirty="0" err="1">
                <a:cs typeface="Pragati Narrow" panose="020B0506020202020B04" charset="0"/>
              </a:rPr>
              <a:t>Relaxação</a:t>
            </a:r>
            <a:endParaRPr lang="en-US" sz="1000" dirty="0">
              <a:cs typeface="Pragati Narrow" panose="020B0506020202020B04" charset="0"/>
            </a:endParaRPr>
          </a:p>
        </p:txBody>
      </p:sp>
      <p:sp>
        <p:nvSpPr>
          <p:cNvPr id="53" name="TextBox 83">
            <a:extLst>
              <a:ext uri="{FF2B5EF4-FFF2-40B4-BE49-F238E27FC236}">
                <a16:creationId xmlns:a16="http://schemas.microsoft.com/office/drawing/2014/main" id="{CCBC3D97-9893-4E83-9353-7BEF2622F2F4}"/>
              </a:ext>
            </a:extLst>
          </p:cNvPr>
          <p:cNvSpPr txBox="1"/>
          <p:nvPr/>
        </p:nvSpPr>
        <p:spPr>
          <a:xfrm flipH="1">
            <a:off x="10683900" y="5589070"/>
            <a:ext cx="1260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cs typeface="Pragati Narrow" panose="020B0506020202020B04" charset="0"/>
              </a:rPr>
              <a:t>Relaxação</a:t>
            </a:r>
            <a:r>
              <a:rPr lang="en-US" sz="1000" dirty="0">
                <a:cs typeface="Pragati Narrow" panose="020B0506020202020B04" charset="0"/>
              </a:rPr>
              <a:t> LP</a:t>
            </a:r>
          </a:p>
        </p:txBody>
      </p:sp>
      <p:sp>
        <p:nvSpPr>
          <p:cNvPr id="67" name="Freeform: Shape 73">
            <a:extLst>
              <a:ext uri="{FF2B5EF4-FFF2-40B4-BE49-F238E27FC236}">
                <a16:creationId xmlns:a16="http://schemas.microsoft.com/office/drawing/2014/main" id="{778BDC3C-280D-4ED4-A730-47CC9F781F03}"/>
              </a:ext>
            </a:extLst>
          </p:cNvPr>
          <p:cNvSpPr/>
          <p:nvPr/>
        </p:nvSpPr>
        <p:spPr>
          <a:xfrm>
            <a:off x="10389220" y="5643600"/>
            <a:ext cx="105880" cy="137160"/>
          </a:xfrm>
          <a:custGeom>
            <a:avLst/>
            <a:gdLst>
              <a:gd name="connsiteX0" fmla="*/ 533400 w 2719388"/>
              <a:gd name="connsiteY0" fmla="*/ 0 h 2714625"/>
              <a:gd name="connsiteX1" fmla="*/ 2719388 w 2719388"/>
              <a:gd name="connsiteY1" fmla="*/ 647700 h 2714625"/>
              <a:gd name="connsiteX2" fmla="*/ 1309688 w 2719388"/>
              <a:gd name="connsiteY2" fmla="*/ 2714625 h 2714625"/>
              <a:gd name="connsiteX3" fmla="*/ 0 w 2719388"/>
              <a:gd name="connsiteY3" fmla="*/ 1938337 h 2714625"/>
              <a:gd name="connsiteX4" fmla="*/ 533400 w 2719388"/>
              <a:gd name="connsiteY4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9388" h="2714625">
                <a:moveTo>
                  <a:pt x="533400" y="0"/>
                </a:moveTo>
                <a:lnTo>
                  <a:pt x="2719388" y="647700"/>
                </a:lnTo>
                <a:lnTo>
                  <a:pt x="1309688" y="2714625"/>
                </a:lnTo>
                <a:lnTo>
                  <a:pt x="0" y="1938337"/>
                </a:lnTo>
                <a:lnTo>
                  <a:pt x="533400" y="0"/>
                </a:lnTo>
                <a:close/>
              </a:path>
            </a:pathLst>
          </a:custGeom>
          <a:solidFill>
            <a:srgbClr val="DDE3E9"/>
          </a:solidFill>
          <a:ln>
            <a:solidFill>
              <a:srgbClr val="189C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8" name="TextBox 81">
            <a:extLst>
              <a:ext uri="{FF2B5EF4-FFF2-40B4-BE49-F238E27FC236}">
                <a16:creationId xmlns:a16="http://schemas.microsoft.com/office/drawing/2014/main" id="{521E190A-540A-4DAE-8B1F-09D3F1043B07}"/>
              </a:ext>
            </a:extLst>
          </p:cNvPr>
          <p:cNvSpPr txBox="1"/>
          <p:nvPr/>
        </p:nvSpPr>
        <p:spPr>
          <a:xfrm flipH="1">
            <a:off x="10680078" y="6246807"/>
            <a:ext cx="1269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cs typeface="Pragati Narrow" panose="020B0506020202020B04" charset="0"/>
              </a:rPr>
              <a:t>Solução</a:t>
            </a:r>
            <a:r>
              <a:rPr lang="en-US" sz="1000" dirty="0">
                <a:cs typeface="Pragati Narrow" panose="020B0506020202020B04" charset="0"/>
              </a:rPr>
              <a:t> </a:t>
            </a:r>
            <a:r>
              <a:rPr lang="en-US" sz="1000" dirty="0" err="1">
                <a:cs typeface="Pragati Narrow" panose="020B0506020202020B04" charset="0"/>
              </a:rPr>
              <a:t>factível</a:t>
            </a:r>
            <a:r>
              <a:rPr lang="en-US" sz="1000" dirty="0">
                <a:cs typeface="Pragati Narrow" panose="020B0506020202020B04" charset="0"/>
              </a:rPr>
              <a:t> </a:t>
            </a:r>
          </a:p>
        </p:txBody>
      </p:sp>
      <p:sp>
        <p:nvSpPr>
          <p:cNvPr id="69" name="Oval 71">
            <a:extLst>
              <a:ext uri="{FF2B5EF4-FFF2-40B4-BE49-F238E27FC236}">
                <a16:creationId xmlns:a16="http://schemas.microsoft.com/office/drawing/2014/main" id="{0ECBE7F6-A061-49CD-9B08-677BD256ECAD}"/>
              </a:ext>
            </a:extLst>
          </p:cNvPr>
          <p:cNvSpPr/>
          <p:nvPr/>
        </p:nvSpPr>
        <p:spPr>
          <a:xfrm>
            <a:off x="10402745" y="6319677"/>
            <a:ext cx="91440" cy="91440"/>
          </a:xfrm>
          <a:prstGeom prst="ellipse">
            <a:avLst/>
          </a:prstGeom>
          <a:solidFill>
            <a:srgbClr val="C684C4"/>
          </a:solidFill>
          <a:ln w="12700" cap="flat" cmpd="sng" algn="ctr">
            <a:solidFill>
              <a:srgbClr val="C684C4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/>
            <a:endParaRPr lang="en-US" sz="10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80" name="TextBox 93">
            <a:extLst>
              <a:ext uri="{FF2B5EF4-FFF2-40B4-BE49-F238E27FC236}">
                <a16:creationId xmlns:a16="http://schemas.microsoft.com/office/drawing/2014/main" id="{87FF0C68-6671-4667-B781-1ABFAA6EA2AA}"/>
              </a:ext>
            </a:extLst>
          </p:cNvPr>
          <p:cNvSpPr txBox="1"/>
          <p:nvPr/>
        </p:nvSpPr>
        <p:spPr>
          <a:xfrm flipH="1">
            <a:off x="10258036" y="5354497"/>
            <a:ext cx="168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cs typeface="Pragati Narrow" panose="020B0506020202020B04" charset="0"/>
              </a:rPr>
              <a:t>Legenda</a:t>
            </a:r>
          </a:p>
        </p:txBody>
      </p:sp>
    </p:spTree>
    <p:extLst>
      <p:ext uri="{BB962C8B-B14F-4D97-AF65-F5344CB8AC3E}">
        <p14:creationId xmlns:p14="http://schemas.microsoft.com/office/powerpoint/2010/main" val="359524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009D21A-C1E9-4C70-8E66-1D7E7261ADF7}"/>
              </a:ext>
            </a:extLst>
          </p:cNvPr>
          <p:cNvSpPr/>
          <p:nvPr/>
        </p:nvSpPr>
        <p:spPr>
          <a:xfrm>
            <a:off x="5243513" y="3040856"/>
            <a:ext cx="2031206" cy="1085850"/>
          </a:xfrm>
          <a:custGeom>
            <a:avLst/>
            <a:gdLst>
              <a:gd name="connsiteX0" fmla="*/ 0 w 2031206"/>
              <a:gd name="connsiteY0" fmla="*/ 2382 h 1085850"/>
              <a:gd name="connsiteX1" fmla="*/ 2031206 w 2031206"/>
              <a:gd name="connsiteY1" fmla="*/ 0 h 1085850"/>
              <a:gd name="connsiteX2" fmla="*/ 1012031 w 2031206"/>
              <a:gd name="connsiteY2" fmla="*/ 1085850 h 1085850"/>
              <a:gd name="connsiteX3" fmla="*/ 0 w 2031206"/>
              <a:gd name="connsiteY3" fmla="*/ 1085850 h 1085850"/>
              <a:gd name="connsiteX4" fmla="*/ 0 w 2031206"/>
              <a:gd name="connsiteY4" fmla="*/ 2382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206" h="1085850">
                <a:moveTo>
                  <a:pt x="0" y="2382"/>
                </a:moveTo>
                <a:lnTo>
                  <a:pt x="2031206" y="0"/>
                </a:lnTo>
                <a:lnTo>
                  <a:pt x="1012031" y="1085850"/>
                </a:lnTo>
                <a:lnTo>
                  <a:pt x="0" y="1085850"/>
                </a:lnTo>
                <a:lnTo>
                  <a:pt x="0" y="2382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EE3C0B8-8E80-46F5-97C2-29F152B74BBC}"/>
              </a:ext>
            </a:extLst>
          </p:cNvPr>
          <p:cNvCxnSpPr>
            <a:cxnSpLocks/>
          </p:cNvCxnSpPr>
          <p:nvPr/>
        </p:nvCxnSpPr>
        <p:spPr>
          <a:xfrm flipH="1">
            <a:off x="3835713" y="4124679"/>
            <a:ext cx="4284326" cy="0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4629C3A-9FE3-4386-A957-353949B8423A}"/>
              </a:ext>
            </a:extLst>
          </p:cNvPr>
          <p:cNvCxnSpPr>
            <a:cxnSpLocks/>
          </p:cNvCxnSpPr>
          <p:nvPr/>
        </p:nvCxnSpPr>
        <p:spPr>
          <a:xfrm>
            <a:off x="5240319" y="2126422"/>
            <a:ext cx="0" cy="3383349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49A6AF1-38DF-4401-A6EA-ABC4A9703E40}"/>
              </a:ext>
            </a:extLst>
          </p:cNvPr>
          <p:cNvCxnSpPr>
            <a:cxnSpLocks/>
          </p:cNvCxnSpPr>
          <p:nvPr/>
        </p:nvCxnSpPr>
        <p:spPr>
          <a:xfrm>
            <a:off x="6248400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rgbClr val="189CCF"/>
                </a:solidFill>
              </a:rPr>
              <a:t>Formulação</a:t>
            </a:r>
            <a:r>
              <a:rPr lang="en-US" dirty="0">
                <a:solidFill>
                  <a:srgbClr val="189CCF"/>
                </a:solidFill>
              </a:rPr>
              <a:t> </a:t>
            </a:r>
            <a:r>
              <a:rPr lang="en-US" dirty="0" err="1">
                <a:solidFill>
                  <a:srgbClr val="189CCF"/>
                </a:solidFill>
              </a:rPr>
              <a:t>Perfeita</a:t>
            </a:r>
            <a:endParaRPr lang="en-US" dirty="0">
              <a:solidFill>
                <a:srgbClr val="189CCF"/>
              </a:solidFill>
            </a:endParaRP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Como </a:t>
            </a:r>
            <a:r>
              <a:rPr lang="en-US" dirty="0" err="1"/>
              <a:t>solucionamos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MIP?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EC4BC-E7FB-47BF-A48C-74A95B51E74B}"/>
              </a:ext>
            </a:extLst>
          </p:cNvPr>
          <p:cNvCxnSpPr>
            <a:cxnSpLocks/>
          </p:cNvCxnSpPr>
          <p:nvPr/>
        </p:nvCxnSpPr>
        <p:spPr>
          <a:xfrm flipH="1">
            <a:off x="3835713" y="5205281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96C04A-E2CF-40E5-990B-B83A75B960A5}"/>
              </a:ext>
            </a:extLst>
          </p:cNvPr>
          <p:cNvCxnSpPr>
            <a:cxnSpLocks/>
          </p:cNvCxnSpPr>
          <p:nvPr/>
        </p:nvCxnSpPr>
        <p:spPr>
          <a:xfrm>
            <a:off x="4228330" y="2066389"/>
            <a:ext cx="1" cy="3524822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B337B-8B3E-48D9-9011-7922DBBAA512}"/>
              </a:ext>
            </a:extLst>
          </p:cNvPr>
          <p:cNvCxnSpPr>
            <a:cxnSpLocks/>
          </p:cNvCxnSpPr>
          <p:nvPr/>
        </p:nvCxnSpPr>
        <p:spPr>
          <a:xfrm flipH="1">
            <a:off x="3835713" y="3044076"/>
            <a:ext cx="4284326" cy="0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5C71D-C5D2-49D0-913D-A953895E6024}"/>
              </a:ext>
            </a:extLst>
          </p:cNvPr>
          <p:cNvCxnSpPr>
            <a:cxnSpLocks/>
          </p:cNvCxnSpPr>
          <p:nvPr/>
        </p:nvCxnSpPr>
        <p:spPr>
          <a:xfrm>
            <a:off x="7264297" y="2126422"/>
            <a:ext cx="0" cy="337633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/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blipFill>
                <a:blip r:embed="rId2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/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blipFill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103F3D8-3F06-4B24-8997-96AB8F6914C8}"/>
              </a:ext>
            </a:extLst>
          </p:cNvPr>
          <p:cNvSpPr/>
          <p:nvPr/>
        </p:nvSpPr>
        <p:spPr>
          <a:xfrm rot="5400000">
            <a:off x="5251982" y="5428804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4EDD0BC-DED6-4442-8E8B-708325CC1194}"/>
              </a:ext>
            </a:extLst>
          </p:cNvPr>
          <p:cNvSpPr/>
          <p:nvPr/>
        </p:nvSpPr>
        <p:spPr>
          <a:xfrm rot="10800000">
            <a:off x="3835713" y="3048658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A67F3C-E506-41E5-8342-DBDC5332C3C1}"/>
              </a:ext>
            </a:extLst>
          </p:cNvPr>
          <p:cNvCxnSpPr>
            <a:cxnSpLocks/>
          </p:cNvCxnSpPr>
          <p:nvPr/>
        </p:nvCxnSpPr>
        <p:spPr>
          <a:xfrm flipV="1">
            <a:off x="5088667" y="3118496"/>
            <a:ext cx="2613649" cy="1810943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74">
            <a:extLst>
              <a:ext uri="{FF2B5EF4-FFF2-40B4-BE49-F238E27FC236}">
                <a16:creationId xmlns:a16="http://schemas.microsoft.com/office/drawing/2014/main" id="{4F36DD48-47F6-4729-A4C2-2FD928521D9A}"/>
              </a:ext>
            </a:extLst>
          </p:cNvPr>
          <p:cNvSpPr txBox="1"/>
          <p:nvPr/>
        </p:nvSpPr>
        <p:spPr>
          <a:xfrm>
            <a:off x="7650299" y="2879762"/>
            <a:ext cx="366947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9">
              <a:defRPr/>
            </a:pPr>
            <a:r>
              <a:rPr lang="en-US" sz="1600" dirty="0" err="1">
                <a:solidFill>
                  <a:srgbClr val="C684C4"/>
                </a:solidFill>
              </a:rPr>
              <a:t>Limitante</a:t>
            </a:r>
            <a:r>
              <a:rPr lang="en-US" sz="1600" dirty="0">
                <a:solidFill>
                  <a:srgbClr val="C684C4"/>
                </a:solidFill>
                <a:latin typeface="+mj-lt"/>
              </a:rPr>
              <a:t> Superior </a:t>
            </a:r>
            <a:r>
              <a:rPr lang="en-US" sz="1600" dirty="0">
                <a:solidFill>
                  <a:srgbClr val="FF912D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C684C4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189CCF"/>
                </a:solidFill>
              </a:rPr>
              <a:t>Limitante</a:t>
            </a:r>
            <a:r>
              <a:rPr lang="en-US" sz="1600" dirty="0">
                <a:solidFill>
                  <a:srgbClr val="189CCF"/>
                </a:solidFill>
              </a:rPr>
              <a:t> Inferior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8C5E53-BD1D-4E5B-93BE-1F6B51C14457}"/>
                  </a:ext>
                </a:extLst>
              </p:cNvPr>
              <p:cNvSpPr txBox="1"/>
              <p:nvPr/>
            </p:nvSpPr>
            <p:spPr>
              <a:xfrm>
                <a:off x="6182472" y="3932501"/>
                <a:ext cx="1309373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 b="0" i="1">
                    <a:solidFill>
                      <a:srgbClr val="189CCF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)=(2.0, 1.0)</m:t>
                      </m:r>
                    </m:oMath>
                  </m:oMathPara>
                </a14:m>
                <a:endParaRPr lang="en-US" sz="1050" dirty="0">
                  <a:solidFill>
                    <a:srgbClr val="C684C4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8C5E53-BD1D-4E5B-93BE-1F6B51C14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472" y="3932501"/>
                <a:ext cx="1309373" cy="253916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9AB30F-F836-49AB-B82F-430BC56E0D0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11741" y="3874103"/>
            <a:ext cx="287337" cy="201613"/>
          </a:xfrm>
          <a:prstGeom prst="straightConnector1">
            <a:avLst/>
          </a:prstGeom>
          <a:ln>
            <a:solidFill>
              <a:srgbClr val="FF912D"/>
            </a:solidFill>
            <a:headEnd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5010C1B-433E-4450-B256-C17D9573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24B0EF9D-B6FE-4AAC-9D3C-4E76FF1B3776}"/>
              </a:ext>
            </a:extLst>
          </p:cNvPr>
          <p:cNvSpPr/>
          <p:nvPr/>
        </p:nvSpPr>
        <p:spPr>
          <a:xfrm>
            <a:off x="3838803" y="403640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30D1775-B43A-42AE-9810-74B72EE7F473}"/>
              </a:ext>
            </a:extLst>
          </p:cNvPr>
          <p:cNvCxnSpPr>
            <a:cxnSpLocks/>
          </p:cNvCxnSpPr>
          <p:nvPr/>
        </p:nvCxnSpPr>
        <p:spPr>
          <a:xfrm flipH="1">
            <a:off x="4968280" y="2380747"/>
            <a:ext cx="2930822" cy="3105464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E77DE35D-E50A-4635-94C8-83B7949AABCE}"/>
              </a:ext>
            </a:extLst>
          </p:cNvPr>
          <p:cNvSpPr/>
          <p:nvPr/>
        </p:nvSpPr>
        <p:spPr>
          <a:xfrm rot="18757020">
            <a:off x="4926666" y="5387097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CDD8CA7-20BE-40D1-80A6-717DE5B49364}"/>
              </a:ext>
            </a:extLst>
          </p:cNvPr>
          <p:cNvSpPr/>
          <p:nvPr/>
        </p:nvSpPr>
        <p:spPr>
          <a:xfrm>
            <a:off x="6230608" y="4097074"/>
            <a:ext cx="51216" cy="51216"/>
          </a:xfrm>
          <a:prstGeom prst="ellipse">
            <a:avLst/>
          </a:prstGeom>
          <a:solidFill>
            <a:srgbClr val="C684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9281AC7-41FB-4CD7-8387-D4A492F48A6E}"/>
              </a:ext>
            </a:extLst>
          </p:cNvPr>
          <p:cNvSpPr/>
          <p:nvPr/>
        </p:nvSpPr>
        <p:spPr>
          <a:xfrm>
            <a:off x="5216308" y="4097074"/>
            <a:ext cx="51216" cy="51216"/>
          </a:xfrm>
          <a:prstGeom prst="ellipse">
            <a:avLst/>
          </a:prstGeom>
          <a:solidFill>
            <a:srgbClr val="C684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6A271B2-E03F-47B8-99DC-09B6C3DBEBE4}"/>
              </a:ext>
            </a:extLst>
          </p:cNvPr>
          <p:cNvSpPr/>
          <p:nvPr/>
        </p:nvSpPr>
        <p:spPr>
          <a:xfrm>
            <a:off x="6230608" y="3018184"/>
            <a:ext cx="51216" cy="51216"/>
          </a:xfrm>
          <a:prstGeom prst="ellipse">
            <a:avLst/>
          </a:prstGeom>
          <a:solidFill>
            <a:srgbClr val="C684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C2240F1-7EBE-494A-81E2-FD4F4D7C9E14}"/>
              </a:ext>
            </a:extLst>
          </p:cNvPr>
          <p:cNvSpPr/>
          <p:nvPr/>
        </p:nvSpPr>
        <p:spPr>
          <a:xfrm>
            <a:off x="5216308" y="3018184"/>
            <a:ext cx="51216" cy="51216"/>
          </a:xfrm>
          <a:prstGeom prst="ellipse">
            <a:avLst/>
          </a:prstGeom>
          <a:solidFill>
            <a:srgbClr val="C684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777DB60-DBDE-48E5-9F0E-2A65B21D5688}"/>
              </a:ext>
            </a:extLst>
          </p:cNvPr>
          <p:cNvSpPr/>
          <p:nvPr/>
        </p:nvSpPr>
        <p:spPr>
          <a:xfrm>
            <a:off x="7240286" y="3019640"/>
            <a:ext cx="51216" cy="51216"/>
          </a:xfrm>
          <a:prstGeom prst="ellipse">
            <a:avLst/>
          </a:prstGeom>
          <a:solidFill>
            <a:srgbClr val="C684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0253D34-0551-4E15-A9D9-D0560897FEDB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4CE267B-2ECC-488F-96E1-E4E638FCCEAB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4BF461-36DE-4BD5-8F05-E3112E50F37E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MipMaster.org - 2020</a:t>
              </a:r>
              <a:endParaRPr lang="en-US" sz="1400" dirty="0"/>
            </a:p>
          </p:txBody>
        </p:sp>
      </p:grpSp>
      <p:sp>
        <p:nvSpPr>
          <p:cNvPr id="46" name="Rectangle 8">
            <a:extLst>
              <a:ext uri="{FF2B5EF4-FFF2-40B4-BE49-F238E27FC236}">
                <a16:creationId xmlns:a16="http://schemas.microsoft.com/office/drawing/2014/main" id="{74AA152E-DECC-419A-982F-DC01DD24F9F6}"/>
              </a:ext>
            </a:extLst>
          </p:cNvPr>
          <p:cNvSpPr/>
          <p:nvPr/>
        </p:nvSpPr>
        <p:spPr>
          <a:xfrm>
            <a:off x="10255656" y="5354190"/>
            <a:ext cx="1877021" cy="1138838"/>
          </a:xfrm>
          <a:prstGeom prst="rect">
            <a:avLst/>
          </a:prstGeom>
          <a:solidFill>
            <a:srgbClr val="DDE3E9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77">
            <a:extLst>
              <a:ext uri="{FF2B5EF4-FFF2-40B4-BE49-F238E27FC236}">
                <a16:creationId xmlns:a16="http://schemas.microsoft.com/office/drawing/2014/main" id="{B5C6F6FC-288D-483E-A1F6-19071E122A07}"/>
              </a:ext>
            </a:extLst>
          </p:cNvPr>
          <p:cNvCxnSpPr>
            <a:cxnSpLocks/>
          </p:cNvCxnSpPr>
          <p:nvPr/>
        </p:nvCxnSpPr>
        <p:spPr>
          <a:xfrm>
            <a:off x="10330369" y="5931426"/>
            <a:ext cx="254861" cy="0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91">
            <a:extLst>
              <a:ext uri="{FF2B5EF4-FFF2-40B4-BE49-F238E27FC236}">
                <a16:creationId xmlns:a16="http://schemas.microsoft.com/office/drawing/2014/main" id="{A2386D6A-6D24-4F8F-AA71-62F50B0C8929}"/>
              </a:ext>
            </a:extLst>
          </p:cNvPr>
          <p:cNvSpPr txBox="1"/>
          <p:nvPr/>
        </p:nvSpPr>
        <p:spPr>
          <a:xfrm flipH="1">
            <a:off x="10677665" y="5808316"/>
            <a:ext cx="1269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cs typeface="Pragati Narrow" panose="020B0506020202020B04" charset="0"/>
              </a:rPr>
              <a:t>Função</a:t>
            </a:r>
            <a:r>
              <a:rPr lang="en-US" sz="1000" dirty="0">
                <a:cs typeface="Pragati Narrow" panose="020B0506020202020B04" charset="0"/>
              </a:rPr>
              <a:t> </a:t>
            </a:r>
            <a:r>
              <a:rPr lang="en-US" sz="1000" dirty="0" err="1">
                <a:cs typeface="Pragati Narrow" panose="020B0506020202020B04" charset="0"/>
              </a:rPr>
              <a:t>objetivo</a:t>
            </a:r>
            <a:endParaRPr lang="en-US" sz="1000" dirty="0">
              <a:cs typeface="Pragati Narrow" panose="020B0506020202020B04" charset="0"/>
            </a:endParaRPr>
          </a:p>
        </p:txBody>
      </p:sp>
      <p:sp>
        <p:nvSpPr>
          <p:cNvPr id="49" name="Oval 75">
            <a:extLst>
              <a:ext uri="{FF2B5EF4-FFF2-40B4-BE49-F238E27FC236}">
                <a16:creationId xmlns:a16="http://schemas.microsoft.com/office/drawing/2014/main" id="{B9830F7F-DBC3-4EC1-B11C-CCEDEE098705}"/>
              </a:ext>
            </a:extLst>
          </p:cNvPr>
          <p:cNvSpPr/>
          <p:nvPr/>
        </p:nvSpPr>
        <p:spPr>
          <a:xfrm>
            <a:off x="10402745" y="6103649"/>
            <a:ext cx="91440" cy="91440"/>
          </a:xfrm>
          <a:prstGeom prst="ellipse">
            <a:avLst/>
          </a:prstGeom>
          <a:solidFill>
            <a:srgbClr val="189CCF"/>
          </a:solidFill>
          <a:ln w="12700" cap="flat" cmpd="sng" algn="ctr">
            <a:solidFill>
              <a:srgbClr val="189CCF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/>
            <a:endParaRPr lang="en-US" sz="10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51" name="TextBox 93">
            <a:extLst>
              <a:ext uri="{FF2B5EF4-FFF2-40B4-BE49-F238E27FC236}">
                <a16:creationId xmlns:a16="http://schemas.microsoft.com/office/drawing/2014/main" id="{B4AE4CA8-DFCD-4E9B-A98D-B57150C3B372}"/>
              </a:ext>
            </a:extLst>
          </p:cNvPr>
          <p:cNvSpPr txBox="1"/>
          <p:nvPr/>
        </p:nvSpPr>
        <p:spPr>
          <a:xfrm flipH="1">
            <a:off x="10686014" y="6027562"/>
            <a:ext cx="1446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cs typeface="Pragati Narrow" panose="020B0506020202020B04" charset="0"/>
              </a:rPr>
              <a:t>Solução</a:t>
            </a:r>
            <a:r>
              <a:rPr lang="en-US" sz="1000" dirty="0">
                <a:cs typeface="Pragati Narrow" panose="020B0506020202020B04" charset="0"/>
              </a:rPr>
              <a:t> da </a:t>
            </a:r>
            <a:r>
              <a:rPr lang="en-US" sz="1000" dirty="0" err="1">
                <a:cs typeface="Pragati Narrow" panose="020B0506020202020B04" charset="0"/>
              </a:rPr>
              <a:t>Relaxação</a:t>
            </a:r>
            <a:endParaRPr lang="en-US" sz="1000" dirty="0">
              <a:cs typeface="Pragati Narrow" panose="020B0506020202020B04" charset="0"/>
            </a:endParaRPr>
          </a:p>
        </p:txBody>
      </p:sp>
      <p:sp>
        <p:nvSpPr>
          <p:cNvPr id="53" name="TextBox 83">
            <a:extLst>
              <a:ext uri="{FF2B5EF4-FFF2-40B4-BE49-F238E27FC236}">
                <a16:creationId xmlns:a16="http://schemas.microsoft.com/office/drawing/2014/main" id="{0770DCEA-D1AB-4BFE-8761-51A67ED4DAAB}"/>
              </a:ext>
            </a:extLst>
          </p:cNvPr>
          <p:cNvSpPr txBox="1"/>
          <p:nvPr/>
        </p:nvSpPr>
        <p:spPr>
          <a:xfrm flipH="1">
            <a:off x="10683900" y="5589070"/>
            <a:ext cx="1260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cs typeface="Pragati Narrow" panose="020B0506020202020B04" charset="0"/>
              </a:rPr>
              <a:t>Relaxação</a:t>
            </a:r>
            <a:r>
              <a:rPr lang="en-US" sz="1000" dirty="0">
                <a:cs typeface="Pragati Narrow" panose="020B0506020202020B04" charset="0"/>
              </a:rPr>
              <a:t> LP</a:t>
            </a:r>
          </a:p>
        </p:txBody>
      </p:sp>
      <p:sp>
        <p:nvSpPr>
          <p:cNvPr id="67" name="Freeform: Shape 73">
            <a:extLst>
              <a:ext uri="{FF2B5EF4-FFF2-40B4-BE49-F238E27FC236}">
                <a16:creationId xmlns:a16="http://schemas.microsoft.com/office/drawing/2014/main" id="{4DE2471A-24A7-4CCF-918D-CBD6BD20B214}"/>
              </a:ext>
            </a:extLst>
          </p:cNvPr>
          <p:cNvSpPr/>
          <p:nvPr/>
        </p:nvSpPr>
        <p:spPr>
          <a:xfrm>
            <a:off x="10389220" y="5643600"/>
            <a:ext cx="105880" cy="137160"/>
          </a:xfrm>
          <a:custGeom>
            <a:avLst/>
            <a:gdLst>
              <a:gd name="connsiteX0" fmla="*/ 533400 w 2719388"/>
              <a:gd name="connsiteY0" fmla="*/ 0 h 2714625"/>
              <a:gd name="connsiteX1" fmla="*/ 2719388 w 2719388"/>
              <a:gd name="connsiteY1" fmla="*/ 647700 h 2714625"/>
              <a:gd name="connsiteX2" fmla="*/ 1309688 w 2719388"/>
              <a:gd name="connsiteY2" fmla="*/ 2714625 h 2714625"/>
              <a:gd name="connsiteX3" fmla="*/ 0 w 2719388"/>
              <a:gd name="connsiteY3" fmla="*/ 1938337 h 2714625"/>
              <a:gd name="connsiteX4" fmla="*/ 533400 w 2719388"/>
              <a:gd name="connsiteY4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9388" h="2714625">
                <a:moveTo>
                  <a:pt x="533400" y="0"/>
                </a:moveTo>
                <a:lnTo>
                  <a:pt x="2719388" y="647700"/>
                </a:lnTo>
                <a:lnTo>
                  <a:pt x="1309688" y="2714625"/>
                </a:lnTo>
                <a:lnTo>
                  <a:pt x="0" y="1938337"/>
                </a:lnTo>
                <a:lnTo>
                  <a:pt x="533400" y="0"/>
                </a:lnTo>
                <a:close/>
              </a:path>
            </a:pathLst>
          </a:custGeom>
          <a:solidFill>
            <a:srgbClr val="DDE3E9"/>
          </a:solidFill>
          <a:ln>
            <a:solidFill>
              <a:srgbClr val="189C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8" name="TextBox 81">
            <a:extLst>
              <a:ext uri="{FF2B5EF4-FFF2-40B4-BE49-F238E27FC236}">
                <a16:creationId xmlns:a16="http://schemas.microsoft.com/office/drawing/2014/main" id="{A49D312C-BFCA-4CE0-8F3F-BE1A063A14D0}"/>
              </a:ext>
            </a:extLst>
          </p:cNvPr>
          <p:cNvSpPr txBox="1"/>
          <p:nvPr/>
        </p:nvSpPr>
        <p:spPr>
          <a:xfrm flipH="1">
            <a:off x="10680078" y="6246807"/>
            <a:ext cx="1269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cs typeface="Pragati Narrow" panose="020B0506020202020B04" charset="0"/>
              </a:rPr>
              <a:t>Solução</a:t>
            </a:r>
            <a:r>
              <a:rPr lang="en-US" sz="1000" dirty="0">
                <a:cs typeface="Pragati Narrow" panose="020B0506020202020B04" charset="0"/>
              </a:rPr>
              <a:t> </a:t>
            </a:r>
            <a:r>
              <a:rPr lang="en-US" sz="1000" dirty="0" err="1">
                <a:cs typeface="Pragati Narrow" panose="020B0506020202020B04" charset="0"/>
              </a:rPr>
              <a:t>factível</a:t>
            </a:r>
            <a:r>
              <a:rPr lang="en-US" sz="1000" dirty="0">
                <a:cs typeface="Pragati Narrow" panose="020B0506020202020B04" charset="0"/>
              </a:rPr>
              <a:t> </a:t>
            </a:r>
          </a:p>
        </p:txBody>
      </p:sp>
      <p:sp>
        <p:nvSpPr>
          <p:cNvPr id="69" name="Oval 71">
            <a:extLst>
              <a:ext uri="{FF2B5EF4-FFF2-40B4-BE49-F238E27FC236}">
                <a16:creationId xmlns:a16="http://schemas.microsoft.com/office/drawing/2014/main" id="{AE7D9753-B62C-4A8B-8B58-18349BEF77A1}"/>
              </a:ext>
            </a:extLst>
          </p:cNvPr>
          <p:cNvSpPr/>
          <p:nvPr/>
        </p:nvSpPr>
        <p:spPr>
          <a:xfrm>
            <a:off x="10402745" y="6319677"/>
            <a:ext cx="91440" cy="91440"/>
          </a:xfrm>
          <a:prstGeom prst="ellipse">
            <a:avLst/>
          </a:prstGeom>
          <a:solidFill>
            <a:srgbClr val="C684C4"/>
          </a:solidFill>
          <a:ln w="12700" cap="flat" cmpd="sng" algn="ctr">
            <a:solidFill>
              <a:srgbClr val="C684C4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/>
            <a:endParaRPr lang="en-US" sz="10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80" name="TextBox 93">
            <a:extLst>
              <a:ext uri="{FF2B5EF4-FFF2-40B4-BE49-F238E27FC236}">
                <a16:creationId xmlns:a16="http://schemas.microsoft.com/office/drawing/2014/main" id="{1E48E73E-D1CD-45C6-8846-362ED1D9AE6B}"/>
              </a:ext>
            </a:extLst>
          </p:cNvPr>
          <p:cNvSpPr txBox="1"/>
          <p:nvPr/>
        </p:nvSpPr>
        <p:spPr>
          <a:xfrm flipH="1">
            <a:off x="10258036" y="5354497"/>
            <a:ext cx="168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cs typeface="Pragati Narrow" panose="020B0506020202020B04" charset="0"/>
              </a:rPr>
              <a:t>Legenda</a:t>
            </a:r>
          </a:p>
        </p:txBody>
      </p:sp>
    </p:spTree>
    <p:extLst>
      <p:ext uri="{BB962C8B-B14F-4D97-AF65-F5344CB8AC3E}">
        <p14:creationId xmlns:p14="http://schemas.microsoft.com/office/powerpoint/2010/main" val="424471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E30052E-A6F4-43DC-854F-8A582AD38BC1}"/>
              </a:ext>
            </a:extLst>
          </p:cNvPr>
          <p:cNvSpPr/>
          <p:nvPr/>
        </p:nvSpPr>
        <p:spPr>
          <a:xfrm>
            <a:off x="6248400" y="2499360"/>
            <a:ext cx="1268730" cy="2236470"/>
          </a:xfrm>
          <a:custGeom>
            <a:avLst/>
            <a:gdLst>
              <a:gd name="connsiteX0" fmla="*/ 3810 w 1268730"/>
              <a:gd name="connsiteY0" fmla="*/ 0 h 2236470"/>
              <a:gd name="connsiteX1" fmla="*/ 1268730 w 1268730"/>
              <a:gd name="connsiteY1" fmla="*/ 373380 h 2236470"/>
              <a:gd name="connsiteX2" fmla="*/ 0 w 1268730"/>
              <a:gd name="connsiteY2" fmla="*/ 2236470 h 2236470"/>
              <a:gd name="connsiteX3" fmla="*/ 3810 w 1268730"/>
              <a:gd name="connsiteY3" fmla="*/ 0 h 223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8730" h="2236470">
                <a:moveTo>
                  <a:pt x="3810" y="0"/>
                </a:moveTo>
                <a:lnTo>
                  <a:pt x="1268730" y="373380"/>
                </a:lnTo>
                <a:lnTo>
                  <a:pt x="0" y="2236470"/>
                </a:lnTo>
                <a:lnTo>
                  <a:pt x="381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D7A4D87-F7E7-422E-A97F-27833BCFB979}"/>
              </a:ext>
            </a:extLst>
          </p:cNvPr>
          <p:cNvSpPr/>
          <p:nvPr/>
        </p:nvSpPr>
        <p:spPr>
          <a:xfrm>
            <a:off x="4804410" y="2621280"/>
            <a:ext cx="445770" cy="1798320"/>
          </a:xfrm>
          <a:custGeom>
            <a:avLst/>
            <a:gdLst>
              <a:gd name="connsiteX0" fmla="*/ 430530 w 430530"/>
              <a:gd name="connsiteY0" fmla="*/ 0 h 1798320"/>
              <a:gd name="connsiteX1" fmla="*/ 430530 w 430530"/>
              <a:gd name="connsiteY1" fmla="*/ 1798320 h 1798320"/>
              <a:gd name="connsiteX2" fmla="*/ 0 w 430530"/>
              <a:gd name="connsiteY2" fmla="*/ 1546860 h 1798320"/>
              <a:gd name="connsiteX3" fmla="*/ 430530 w 430530"/>
              <a:gd name="connsiteY3" fmla="*/ 0 h 179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530" h="1798320">
                <a:moveTo>
                  <a:pt x="430530" y="0"/>
                </a:moveTo>
                <a:lnTo>
                  <a:pt x="430530" y="1798320"/>
                </a:lnTo>
                <a:lnTo>
                  <a:pt x="0" y="1546860"/>
                </a:lnTo>
                <a:lnTo>
                  <a:pt x="43053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7AF3BA-AD70-4115-ABB7-4751F586940A}"/>
              </a:ext>
            </a:extLst>
          </p:cNvPr>
          <p:cNvSpPr/>
          <p:nvPr/>
        </p:nvSpPr>
        <p:spPr>
          <a:xfrm>
            <a:off x="4810039" y="2228859"/>
            <a:ext cx="2719388" cy="2714625"/>
          </a:xfrm>
          <a:custGeom>
            <a:avLst/>
            <a:gdLst>
              <a:gd name="connsiteX0" fmla="*/ 533400 w 2719388"/>
              <a:gd name="connsiteY0" fmla="*/ 0 h 2714625"/>
              <a:gd name="connsiteX1" fmla="*/ 2719388 w 2719388"/>
              <a:gd name="connsiteY1" fmla="*/ 647700 h 2714625"/>
              <a:gd name="connsiteX2" fmla="*/ 1309688 w 2719388"/>
              <a:gd name="connsiteY2" fmla="*/ 2714625 h 2714625"/>
              <a:gd name="connsiteX3" fmla="*/ 0 w 2719388"/>
              <a:gd name="connsiteY3" fmla="*/ 1938337 h 2714625"/>
              <a:gd name="connsiteX4" fmla="*/ 533400 w 2719388"/>
              <a:gd name="connsiteY4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9388" h="2714625">
                <a:moveTo>
                  <a:pt x="533400" y="0"/>
                </a:moveTo>
                <a:lnTo>
                  <a:pt x="2719388" y="647700"/>
                </a:lnTo>
                <a:lnTo>
                  <a:pt x="1309688" y="2714625"/>
                </a:lnTo>
                <a:lnTo>
                  <a:pt x="0" y="1938337"/>
                </a:lnTo>
                <a:lnTo>
                  <a:pt x="53340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dirty="0">
                <a:solidFill>
                  <a:srgbClr val="189CCF"/>
                </a:solidFill>
              </a:rPr>
              <a:t>Branch &amp; Bound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Como </a:t>
            </a:r>
            <a:r>
              <a:rPr lang="en-US" dirty="0" err="1"/>
              <a:t>reduzimos</a:t>
            </a:r>
            <a:r>
              <a:rPr lang="en-US" dirty="0"/>
              <a:t> o MIP Gap?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EC4BC-E7FB-47BF-A48C-74A95B51E74B}"/>
              </a:ext>
            </a:extLst>
          </p:cNvPr>
          <p:cNvCxnSpPr>
            <a:cxnSpLocks/>
          </p:cNvCxnSpPr>
          <p:nvPr/>
        </p:nvCxnSpPr>
        <p:spPr>
          <a:xfrm flipH="1">
            <a:off x="3835713" y="5205281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96C04A-E2CF-40E5-990B-B83A75B960A5}"/>
              </a:ext>
            </a:extLst>
          </p:cNvPr>
          <p:cNvCxnSpPr>
            <a:cxnSpLocks/>
          </p:cNvCxnSpPr>
          <p:nvPr/>
        </p:nvCxnSpPr>
        <p:spPr>
          <a:xfrm>
            <a:off x="4228330" y="2066389"/>
            <a:ext cx="1" cy="3524822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0124D-869A-47CF-8DA3-E5BA5AB51380}"/>
              </a:ext>
            </a:extLst>
          </p:cNvPr>
          <p:cNvCxnSpPr>
            <a:cxnSpLocks/>
          </p:cNvCxnSpPr>
          <p:nvPr/>
        </p:nvCxnSpPr>
        <p:spPr>
          <a:xfrm flipH="1">
            <a:off x="3835713" y="4124679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B337B-8B3E-48D9-9011-7922DBBAA512}"/>
              </a:ext>
            </a:extLst>
          </p:cNvPr>
          <p:cNvCxnSpPr>
            <a:cxnSpLocks/>
          </p:cNvCxnSpPr>
          <p:nvPr/>
        </p:nvCxnSpPr>
        <p:spPr>
          <a:xfrm flipH="1">
            <a:off x="3835713" y="3044076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A7AA2D-D98C-483E-83B5-9AA467B267FB}"/>
              </a:ext>
            </a:extLst>
          </p:cNvPr>
          <p:cNvCxnSpPr>
            <a:cxnSpLocks/>
          </p:cNvCxnSpPr>
          <p:nvPr/>
        </p:nvCxnSpPr>
        <p:spPr>
          <a:xfrm>
            <a:off x="5242083" y="2126422"/>
            <a:ext cx="0" cy="3383349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A7FD73-EDA6-44CE-92FF-D871DADFF76B}"/>
              </a:ext>
            </a:extLst>
          </p:cNvPr>
          <p:cNvCxnSpPr>
            <a:cxnSpLocks/>
          </p:cNvCxnSpPr>
          <p:nvPr/>
        </p:nvCxnSpPr>
        <p:spPr>
          <a:xfrm>
            <a:off x="6253905" y="2126422"/>
            <a:ext cx="0" cy="3383349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5C71D-C5D2-49D0-913D-A953895E6024}"/>
              </a:ext>
            </a:extLst>
          </p:cNvPr>
          <p:cNvCxnSpPr>
            <a:cxnSpLocks/>
          </p:cNvCxnSpPr>
          <p:nvPr/>
        </p:nvCxnSpPr>
        <p:spPr>
          <a:xfrm>
            <a:off x="7264297" y="2126422"/>
            <a:ext cx="0" cy="337633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/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blipFill>
                <a:blip r:embed="rId2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/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blipFill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8054311-B005-4307-8A60-C5EB4A344427}"/>
              </a:ext>
            </a:extLst>
          </p:cNvPr>
          <p:cNvSpPr/>
          <p:nvPr/>
        </p:nvSpPr>
        <p:spPr>
          <a:xfrm rot="1843340">
            <a:off x="7030743" y="5406069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AC5D0A6-8FB0-442D-ABB1-302EDD89220F}"/>
              </a:ext>
            </a:extLst>
          </p:cNvPr>
          <p:cNvSpPr/>
          <p:nvPr/>
        </p:nvSpPr>
        <p:spPr>
          <a:xfrm rot="1843340">
            <a:off x="7028362" y="54084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1D6DBD-7B7F-4D00-AE34-ECD8E7113F45}"/>
              </a:ext>
            </a:extLst>
          </p:cNvPr>
          <p:cNvCxnSpPr>
            <a:cxnSpLocks/>
          </p:cNvCxnSpPr>
          <p:nvPr/>
        </p:nvCxnSpPr>
        <p:spPr>
          <a:xfrm flipV="1">
            <a:off x="4435562" y="2106394"/>
            <a:ext cx="942434" cy="3403378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103F3D8-3F06-4B24-8997-96AB8F6914C8}"/>
              </a:ext>
            </a:extLst>
          </p:cNvPr>
          <p:cNvSpPr/>
          <p:nvPr/>
        </p:nvSpPr>
        <p:spPr>
          <a:xfrm rot="6292740">
            <a:off x="4456720" y="544436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6BD28-0384-4D0B-B77E-1723ADD4E2C7}"/>
              </a:ext>
            </a:extLst>
          </p:cNvPr>
          <p:cNvCxnSpPr>
            <a:cxnSpLocks/>
          </p:cNvCxnSpPr>
          <p:nvPr/>
        </p:nvCxnSpPr>
        <p:spPr>
          <a:xfrm flipH="1" flipV="1">
            <a:off x="4926533" y="2106394"/>
            <a:ext cx="2962462" cy="877321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4EDD0BC-DED6-4442-8E8B-708325CC1194}"/>
              </a:ext>
            </a:extLst>
          </p:cNvPr>
          <p:cNvSpPr/>
          <p:nvPr/>
        </p:nvSpPr>
        <p:spPr>
          <a:xfrm rot="11809778">
            <a:off x="4914254" y="2118747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21FD43-773A-465D-8E15-002A8F3CFB41}"/>
              </a:ext>
            </a:extLst>
          </p:cNvPr>
          <p:cNvCxnSpPr>
            <a:cxnSpLocks/>
          </p:cNvCxnSpPr>
          <p:nvPr/>
        </p:nvCxnSpPr>
        <p:spPr>
          <a:xfrm flipH="1">
            <a:off x="5730435" y="2322521"/>
            <a:ext cx="2168667" cy="3187250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5E5307-DE1C-4119-828E-34446A8F43CD}"/>
              </a:ext>
            </a:extLst>
          </p:cNvPr>
          <p:cNvSpPr/>
          <p:nvPr/>
        </p:nvSpPr>
        <p:spPr>
          <a:xfrm rot="18225733">
            <a:off x="7807274" y="22849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D7F427-398C-4675-AC22-BCA0CC22433E}"/>
              </a:ext>
            </a:extLst>
          </p:cNvPr>
          <p:cNvCxnSpPr>
            <a:cxnSpLocks/>
          </p:cNvCxnSpPr>
          <p:nvPr/>
        </p:nvCxnSpPr>
        <p:spPr>
          <a:xfrm>
            <a:off x="3946813" y="3657274"/>
            <a:ext cx="3126783" cy="1852497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F809CDD0-4F82-484C-93AC-162DBA0E43A4}"/>
              </a:ext>
            </a:extLst>
          </p:cNvPr>
          <p:cNvSpPr/>
          <p:nvPr/>
        </p:nvSpPr>
        <p:spPr>
          <a:xfrm>
            <a:off x="6091438" y="4917876"/>
            <a:ext cx="51216" cy="51216"/>
          </a:xfrm>
          <a:prstGeom prst="ellipse">
            <a:avLst/>
          </a:prstGeom>
          <a:solidFill>
            <a:srgbClr val="189C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6DF7E29-3048-4FC4-9AFC-CB4A5E88294C}"/>
              </a:ext>
            </a:extLst>
          </p:cNvPr>
          <p:cNvCxnSpPr>
            <a:cxnSpLocks/>
          </p:cNvCxnSpPr>
          <p:nvPr/>
        </p:nvCxnSpPr>
        <p:spPr>
          <a:xfrm flipV="1">
            <a:off x="5380777" y="3642899"/>
            <a:ext cx="2613649" cy="1810943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0759EFE-A08E-4C9C-8ED9-CCFF9D0BF49E}"/>
                  </a:ext>
                </a:extLst>
              </p:cNvPr>
              <p:cNvSpPr txBox="1"/>
              <p:nvPr/>
            </p:nvSpPr>
            <p:spPr>
              <a:xfrm>
                <a:off x="7881329" y="3462918"/>
                <a:ext cx="4022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200" b="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89</m:t>
                      </m:r>
                    </m:oMath>
                  </m:oMathPara>
                </a14:m>
                <a:endParaRPr lang="en-US" sz="1200" i="1" dirty="0">
                  <a:solidFill>
                    <a:srgbClr val="FF912D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0759EFE-A08E-4C9C-8ED9-CCFF9D0BF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329" y="3462918"/>
                <a:ext cx="402263" cy="276999"/>
              </a:xfrm>
              <a:prstGeom prst="rect">
                <a:avLst/>
              </a:prstGeom>
              <a:blipFill>
                <a:blip r:embed="rId4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892BD0-490D-479C-8847-29CB31F45B08}"/>
                  </a:ext>
                </a:extLst>
              </p:cNvPr>
              <p:cNvSpPr txBox="1"/>
              <p:nvPr/>
            </p:nvSpPr>
            <p:spPr>
              <a:xfrm>
                <a:off x="5912818" y="4764095"/>
                <a:ext cx="15910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1000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9, 0.3)</m:t>
                      </m:r>
                    </m:oMath>
                  </m:oMathPara>
                </a14:m>
                <a:endParaRPr lang="en-US" sz="100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892BD0-490D-479C-8847-29CB31F45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818" y="4764095"/>
                <a:ext cx="1591058" cy="246221"/>
              </a:xfrm>
              <a:prstGeom prst="rect">
                <a:avLst/>
              </a:prstGeom>
              <a:blipFill>
                <a:blip r:embed="rId5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A52BC301-10FC-4C90-85F9-F7B779704A4D}"/>
              </a:ext>
            </a:extLst>
          </p:cNvPr>
          <p:cNvSpPr/>
          <p:nvPr/>
        </p:nvSpPr>
        <p:spPr>
          <a:xfrm rot="5400000">
            <a:off x="6258451" y="5428747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CE56318E-9EDF-428C-BCF5-1EF04BADD619}"/>
              </a:ext>
            </a:extLst>
          </p:cNvPr>
          <p:cNvSpPr/>
          <p:nvPr/>
        </p:nvSpPr>
        <p:spPr>
          <a:xfrm rot="16200000" flipH="1">
            <a:off x="5160596" y="5428748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5204011-6AA4-4D31-9757-66BDD5336198}"/>
              </a:ext>
            </a:extLst>
          </p:cNvPr>
          <p:cNvCxnSpPr>
            <a:cxnSpLocks/>
          </p:cNvCxnSpPr>
          <p:nvPr/>
        </p:nvCxnSpPr>
        <p:spPr>
          <a:xfrm>
            <a:off x="5242700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0B8D6F8-7D72-42C0-B83F-339A7DBBB9A3}"/>
              </a:ext>
            </a:extLst>
          </p:cNvPr>
          <p:cNvCxnSpPr>
            <a:cxnSpLocks/>
          </p:cNvCxnSpPr>
          <p:nvPr/>
        </p:nvCxnSpPr>
        <p:spPr>
          <a:xfrm>
            <a:off x="6253162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2E13B9-B52A-402A-ADEC-B451069E7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270CFE-4685-4A1F-AD54-DF335D10E4A2}"/>
              </a:ext>
            </a:extLst>
          </p:cNvPr>
          <p:cNvGrpSpPr/>
          <p:nvPr/>
        </p:nvGrpSpPr>
        <p:grpSpPr>
          <a:xfrm>
            <a:off x="5216308" y="3018184"/>
            <a:ext cx="2075194" cy="1130106"/>
            <a:chOff x="7624720" y="2621652"/>
            <a:chExt cx="2075194" cy="113010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CDD8CA7-20BE-40D1-80A6-717DE5B49364}"/>
                </a:ext>
              </a:extLst>
            </p:cNvPr>
            <p:cNvSpPr/>
            <p:nvPr/>
          </p:nvSpPr>
          <p:spPr>
            <a:xfrm>
              <a:off x="86390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9281AC7-41FB-4CD7-8387-D4A492F48A6E}"/>
                </a:ext>
              </a:extLst>
            </p:cNvPr>
            <p:cNvSpPr/>
            <p:nvPr/>
          </p:nvSpPr>
          <p:spPr>
            <a:xfrm>
              <a:off x="76247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6A271B2-E03F-47B8-99DC-09B6C3DBEBE4}"/>
                </a:ext>
              </a:extLst>
            </p:cNvPr>
            <p:cNvSpPr/>
            <p:nvPr/>
          </p:nvSpPr>
          <p:spPr>
            <a:xfrm>
              <a:off x="86390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2240F1-7EBE-494A-81E2-FD4F4D7C9E14}"/>
                </a:ext>
              </a:extLst>
            </p:cNvPr>
            <p:cNvSpPr/>
            <p:nvPr/>
          </p:nvSpPr>
          <p:spPr>
            <a:xfrm>
              <a:off x="76247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77DB60-DBDE-48E5-9F0E-2A65B21D5688}"/>
                </a:ext>
              </a:extLst>
            </p:cNvPr>
            <p:cNvSpPr/>
            <p:nvPr/>
          </p:nvSpPr>
          <p:spPr>
            <a:xfrm>
              <a:off x="9648698" y="2623108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D7B1C05-6A04-44A8-AF85-BD3220F46FF9}"/>
              </a:ext>
            </a:extLst>
          </p:cNvPr>
          <p:cNvSpPr/>
          <p:nvPr/>
        </p:nvSpPr>
        <p:spPr>
          <a:xfrm>
            <a:off x="1234480" y="1757585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E2F7723-733A-4BC7-8597-57226463A4E4}"/>
              </a:ext>
            </a:extLst>
          </p:cNvPr>
          <p:cNvSpPr/>
          <p:nvPr/>
        </p:nvSpPr>
        <p:spPr>
          <a:xfrm>
            <a:off x="390576" y="2476500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29A6002-F744-49DC-9AC4-AC9736BDEB9E}"/>
              </a:ext>
            </a:extLst>
          </p:cNvPr>
          <p:cNvSpPr/>
          <p:nvPr/>
        </p:nvSpPr>
        <p:spPr>
          <a:xfrm>
            <a:off x="2034857" y="2476500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F79436-3478-49F9-8557-ED06C053AFB0}"/>
              </a:ext>
            </a:extLst>
          </p:cNvPr>
          <p:cNvCxnSpPr>
            <a:stCxn id="4" idx="2"/>
            <a:endCxn id="105" idx="0"/>
          </p:cNvCxnSpPr>
          <p:nvPr/>
        </p:nvCxnSpPr>
        <p:spPr>
          <a:xfrm flipH="1">
            <a:off x="967231" y="2096139"/>
            <a:ext cx="843904" cy="380361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3EAD0B-73D3-46A1-9392-7DA5F859E83A}"/>
              </a:ext>
            </a:extLst>
          </p:cNvPr>
          <p:cNvCxnSpPr>
            <a:stCxn id="4" idx="2"/>
            <a:endCxn id="106" idx="0"/>
          </p:cNvCxnSpPr>
          <p:nvPr/>
        </p:nvCxnSpPr>
        <p:spPr>
          <a:xfrm>
            <a:off x="1811135" y="2096139"/>
            <a:ext cx="800377" cy="380361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6CAC7FA-E61B-4A09-AA87-B98C3B9323E8}"/>
                  </a:ext>
                </a:extLst>
              </p:cNvPr>
              <p:cNvSpPr txBox="1"/>
              <p:nvPr/>
            </p:nvSpPr>
            <p:spPr>
              <a:xfrm>
                <a:off x="816748" y="2106394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6CAC7FA-E61B-4A09-AA87-B98C3B932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8" y="2106394"/>
                <a:ext cx="65054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E9777DD-4045-4D20-8126-710AE8DDCE8B}"/>
                  </a:ext>
                </a:extLst>
              </p:cNvPr>
              <p:cNvSpPr txBox="1"/>
              <p:nvPr/>
            </p:nvSpPr>
            <p:spPr>
              <a:xfrm>
                <a:off x="2154974" y="2106394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E9777DD-4045-4D20-8126-710AE8DDC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974" y="2106394"/>
                <a:ext cx="65054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99FB215-DBBB-4B8C-8F64-65F245312339}"/>
                  </a:ext>
                </a:extLst>
              </p:cNvPr>
              <p:cNvSpPr txBox="1"/>
              <p:nvPr/>
            </p:nvSpPr>
            <p:spPr>
              <a:xfrm>
                <a:off x="1239534" y="1718215"/>
                <a:ext cx="1153310" cy="392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=−0.89</m:t>
                      </m:r>
                    </m:oMath>
                  </m:oMathPara>
                </a14:m>
                <a:endParaRPr lang="en-US" sz="1050" b="0" dirty="0">
                  <a:solidFill>
                    <a:srgbClr val="FF912D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900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9, 0.3)</m:t>
                      </m:r>
                    </m:oMath>
                  </m:oMathPara>
                </a14:m>
                <a:endParaRPr lang="en-US" sz="105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99FB215-DBBB-4B8C-8F64-65F245312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34" y="1718215"/>
                <a:ext cx="1153310" cy="3924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E6F067E-9181-4F54-8DFF-869048B08447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710109-170C-4D1B-BA2D-E281975994C0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E1C7F9B-1505-41C1-885C-DFC3E1425421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MipMaster.org - 2020</a:t>
              </a:r>
              <a:endParaRPr lang="en-US" sz="1400" dirty="0"/>
            </a:p>
          </p:txBody>
        </p:sp>
      </p:grpSp>
      <p:sp>
        <p:nvSpPr>
          <p:cNvPr id="95" name="TextBox 22">
            <a:extLst>
              <a:ext uri="{FF2B5EF4-FFF2-40B4-BE49-F238E27FC236}">
                <a16:creationId xmlns:a16="http://schemas.microsoft.com/office/drawing/2014/main" id="{37B31BA5-F1FB-4156-B635-138C7C954B0B}"/>
              </a:ext>
            </a:extLst>
          </p:cNvPr>
          <p:cNvSpPr txBox="1"/>
          <p:nvPr/>
        </p:nvSpPr>
        <p:spPr>
          <a:xfrm>
            <a:off x="1069522" y="1618188"/>
            <a:ext cx="6613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rgbClr val="485A69"/>
                </a:solidFill>
              </a:rPr>
              <a:t>Nódulo</a:t>
            </a:r>
            <a:r>
              <a:rPr lang="en-US" sz="700" dirty="0">
                <a:solidFill>
                  <a:srgbClr val="485A69"/>
                </a:solidFill>
              </a:rPr>
              <a:t> 0</a:t>
            </a:r>
          </a:p>
        </p:txBody>
      </p:sp>
      <p:sp>
        <p:nvSpPr>
          <p:cNvPr id="96" name="TextBox 106">
            <a:extLst>
              <a:ext uri="{FF2B5EF4-FFF2-40B4-BE49-F238E27FC236}">
                <a16:creationId xmlns:a16="http://schemas.microsoft.com/office/drawing/2014/main" id="{3668A2DD-5E3A-4FE0-AEC6-F2C14C691D7F}"/>
              </a:ext>
            </a:extLst>
          </p:cNvPr>
          <p:cNvSpPr txBox="1"/>
          <p:nvPr/>
        </p:nvSpPr>
        <p:spPr>
          <a:xfrm>
            <a:off x="255281" y="2332837"/>
            <a:ext cx="6166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rgbClr val="485A69"/>
                </a:solidFill>
              </a:rPr>
              <a:t>Nódulo</a:t>
            </a:r>
            <a:r>
              <a:rPr lang="en-US" sz="700" dirty="0">
                <a:solidFill>
                  <a:srgbClr val="485A69"/>
                </a:solidFill>
              </a:rPr>
              <a:t> 1</a:t>
            </a:r>
          </a:p>
        </p:txBody>
      </p:sp>
      <p:sp>
        <p:nvSpPr>
          <p:cNvPr id="97" name="TextBox 107">
            <a:extLst>
              <a:ext uri="{FF2B5EF4-FFF2-40B4-BE49-F238E27FC236}">
                <a16:creationId xmlns:a16="http://schemas.microsoft.com/office/drawing/2014/main" id="{CC1FD526-D1E1-483D-9B57-3D5188C354AA}"/>
              </a:ext>
            </a:extLst>
          </p:cNvPr>
          <p:cNvSpPr txBox="1"/>
          <p:nvPr/>
        </p:nvSpPr>
        <p:spPr>
          <a:xfrm>
            <a:off x="1876461" y="2337247"/>
            <a:ext cx="6562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rgbClr val="485A69"/>
                </a:solidFill>
              </a:rPr>
              <a:t>Nódulo</a:t>
            </a:r>
            <a:r>
              <a:rPr lang="en-US" sz="700" dirty="0">
                <a:solidFill>
                  <a:srgbClr val="485A69"/>
                </a:solidFill>
              </a:rPr>
              <a:t> 2</a:t>
            </a:r>
          </a:p>
        </p:txBody>
      </p:sp>
      <p:sp>
        <p:nvSpPr>
          <p:cNvPr id="98" name="Rectangle 8">
            <a:extLst>
              <a:ext uri="{FF2B5EF4-FFF2-40B4-BE49-F238E27FC236}">
                <a16:creationId xmlns:a16="http://schemas.microsoft.com/office/drawing/2014/main" id="{9CB7AC12-FD78-490C-8C63-20E61628E5F6}"/>
              </a:ext>
            </a:extLst>
          </p:cNvPr>
          <p:cNvSpPr/>
          <p:nvPr/>
        </p:nvSpPr>
        <p:spPr>
          <a:xfrm>
            <a:off x="10255656" y="5354190"/>
            <a:ext cx="1877021" cy="1138838"/>
          </a:xfrm>
          <a:prstGeom prst="rect">
            <a:avLst/>
          </a:prstGeom>
          <a:solidFill>
            <a:srgbClr val="DDE3E9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9" name="Straight Connector 77">
            <a:extLst>
              <a:ext uri="{FF2B5EF4-FFF2-40B4-BE49-F238E27FC236}">
                <a16:creationId xmlns:a16="http://schemas.microsoft.com/office/drawing/2014/main" id="{917BAC07-F1F9-4D3B-A619-78B16842CAD9}"/>
              </a:ext>
            </a:extLst>
          </p:cNvPr>
          <p:cNvCxnSpPr>
            <a:cxnSpLocks/>
          </p:cNvCxnSpPr>
          <p:nvPr/>
        </p:nvCxnSpPr>
        <p:spPr>
          <a:xfrm>
            <a:off x="10330369" y="5931426"/>
            <a:ext cx="254861" cy="0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1">
            <a:extLst>
              <a:ext uri="{FF2B5EF4-FFF2-40B4-BE49-F238E27FC236}">
                <a16:creationId xmlns:a16="http://schemas.microsoft.com/office/drawing/2014/main" id="{7DA6C3F7-89A1-4376-A78B-F03F5A35C7B0}"/>
              </a:ext>
            </a:extLst>
          </p:cNvPr>
          <p:cNvSpPr txBox="1"/>
          <p:nvPr/>
        </p:nvSpPr>
        <p:spPr>
          <a:xfrm flipH="1">
            <a:off x="10677665" y="5808316"/>
            <a:ext cx="1269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cs typeface="Pragati Narrow" panose="020B0506020202020B04" charset="0"/>
              </a:rPr>
              <a:t>Função</a:t>
            </a:r>
            <a:r>
              <a:rPr lang="en-US" sz="1000" dirty="0">
                <a:cs typeface="Pragati Narrow" panose="020B0506020202020B04" charset="0"/>
              </a:rPr>
              <a:t> </a:t>
            </a:r>
            <a:r>
              <a:rPr lang="en-US" sz="1000" dirty="0" err="1">
                <a:cs typeface="Pragati Narrow" panose="020B0506020202020B04" charset="0"/>
              </a:rPr>
              <a:t>objetivo</a:t>
            </a:r>
            <a:endParaRPr lang="en-US" sz="1000" dirty="0">
              <a:cs typeface="Pragati Narrow" panose="020B0506020202020B04" charset="0"/>
            </a:endParaRPr>
          </a:p>
        </p:txBody>
      </p:sp>
      <p:sp>
        <p:nvSpPr>
          <p:cNvPr id="101" name="Oval 75">
            <a:extLst>
              <a:ext uri="{FF2B5EF4-FFF2-40B4-BE49-F238E27FC236}">
                <a16:creationId xmlns:a16="http://schemas.microsoft.com/office/drawing/2014/main" id="{384661E3-6040-4F5D-96B3-D6310CC906D6}"/>
              </a:ext>
            </a:extLst>
          </p:cNvPr>
          <p:cNvSpPr/>
          <p:nvPr/>
        </p:nvSpPr>
        <p:spPr>
          <a:xfrm>
            <a:off x="10402745" y="6103649"/>
            <a:ext cx="91440" cy="91440"/>
          </a:xfrm>
          <a:prstGeom prst="ellipse">
            <a:avLst/>
          </a:prstGeom>
          <a:solidFill>
            <a:srgbClr val="189CCF"/>
          </a:solidFill>
          <a:ln w="12700" cap="flat" cmpd="sng" algn="ctr">
            <a:solidFill>
              <a:srgbClr val="189CCF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/>
            <a:endParaRPr lang="en-US" sz="10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02" name="TextBox 93">
            <a:extLst>
              <a:ext uri="{FF2B5EF4-FFF2-40B4-BE49-F238E27FC236}">
                <a16:creationId xmlns:a16="http://schemas.microsoft.com/office/drawing/2014/main" id="{8CBC96A9-2035-4FAA-A6E6-9AF409754606}"/>
              </a:ext>
            </a:extLst>
          </p:cNvPr>
          <p:cNvSpPr txBox="1"/>
          <p:nvPr/>
        </p:nvSpPr>
        <p:spPr>
          <a:xfrm flipH="1">
            <a:off x="10686014" y="6027562"/>
            <a:ext cx="1446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cs typeface="Pragati Narrow" panose="020B0506020202020B04" charset="0"/>
              </a:rPr>
              <a:t>Solução</a:t>
            </a:r>
            <a:r>
              <a:rPr lang="en-US" sz="1000" dirty="0">
                <a:cs typeface="Pragati Narrow" panose="020B0506020202020B04" charset="0"/>
              </a:rPr>
              <a:t> da </a:t>
            </a:r>
            <a:r>
              <a:rPr lang="en-US" sz="1000" dirty="0" err="1">
                <a:cs typeface="Pragati Narrow" panose="020B0506020202020B04" charset="0"/>
              </a:rPr>
              <a:t>Relaxação</a:t>
            </a:r>
            <a:endParaRPr lang="en-US" sz="1000" dirty="0">
              <a:cs typeface="Pragati Narrow" panose="020B0506020202020B04" charset="0"/>
            </a:endParaRPr>
          </a:p>
        </p:txBody>
      </p:sp>
      <p:sp>
        <p:nvSpPr>
          <p:cNvPr id="103" name="TextBox 83">
            <a:extLst>
              <a:ext uri="{FF2B5EF4-FFF2-40B4-BE49-F238E27FC236}">
                <a16:creationId xmlns:a16="http://schemas.microsoft.com/office/drawing/2014/main" id="{FA90AF14-F71D-4A31-8CF9-79486636EDBA}"/>
              </a:ext>
            </a:extLst>
          </p:cNvPr>
          <p:cNvSpPr txBox="1"/>
          <p:nvPr/>
        </p:nvSpPr>
        <p:spPr>
          <a:xfrm flipH="1">
            <a:off x="10683900" y="5589070"/>
            <a:ext cx="1260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cs typeface="Pragati Narrow" panose="020B0506020202020B04" charset="0"/>
              </a:rPr>
              <a:t>Relaxação</a:t>
            </a:r>
            <a:r>
              <a:rPr lang="en-US" sz="1000" dirty="0">
                <a:cs typeface="Pragati Narrow" panose="020B0506020202020B04" charset="0"/>
              </a:rPr>
              <a:t> LP</a:t>
            </a:r>
          </a:p>
        </p:txBody>
      </p:sp>
      <p:sp>
        <p:nvSpPr>
          <p:cNvPr id="104" name="Freeform: Shape 73">
            <a:extLst>
              <a:ext uri="{FF2B5EF4-FFF2-40B4-BE49-F238E27FC236}">
                <a16:creationId xmlns:a16="http://schemas.microsoft.com/office/drawing/2014/main" id="{9A63E794-07E1-4BB7-881F-BECFA32E2C1E}"/>
              </a:ext>
            </a:extLst>
          </p:cNvPr>
          <p:cNvSpPr/>
          <p:nvPr/>
        </p:nvSpPr>
        <p:spPr>
          <a:xfrm>
            <a:off x="10389220" y="5643600"/>
            <a:ext cx="105880" cy="137160"/>
          </a:xfrm>
          <a:custGeom>
            <a:avLst/>
            <a:gdLst>
              <a:gd name="connsiteX0" fmla="*/ 533400 w 2719388"/>
              <a:gd name="connsiteY0" fmla="*/ 0 h 2714625"/>
              <a:gd name="connsiteX1" fmla="*/ 2719388 w 2719388"/>
              <a:gd name="connsiteY1" fmla="*/ 647700 h 2714625"/>
              <a:gd name="connsiteX2" fmla="*/ 1309688 w 2719388"/>
              <a:gd name="connsiteY2" fmla="*/ 2714625 h 2714625"/>
              <a:gd name="connsiteX3" fmla="*/ 0 w 2719388"/>
              <a:gd name="connsiteY3" fmla="*/ 1938337 h 2714625"/>
              <a:gd name="connsiteX4" fmla="*/ 533400 w 2719388"/>
              <a:gd name="connsiteY4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9388" h="2714625">
                <a:moveTo>
                  <a:pt x="533400" y="0"/>
                </a:moveTo>
                <a:lnTo>
                  <a:pt x="2719388" y="647700"/>
                </a:lnTo>
                <a:lnTo>
                  <a:pt x="1309688" y="2714625"/>
                </a:lnTo>
                <a:lnTo>
                  <a:pt x="0" y="1938337"/>
                </a:lnTo>
                <a:lnTo>
                  <a:pt x="533400" y="0"/>
                </a:lnTo>
                <a:close/>
              </a:path>
            </a:pathLst>
          </a:custGeom>
          <a:solidFill>
            <a:srgbClr val="DDE3E9"/>
          </a:solidFill>
          <a:ln>
            <a:solidFill>
              <a:srgbClr val="189C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5" name="TextBox 81">
            <a:extLst>
              <a:ext uri="{FF2B5EF4-FFF2-40B4-BE49-F238E27FC236}">
                <a16:creationId xmlns:a16="http://schemas.microsoft.com/office/drawing/2014/main" id="{9D697804-64C7-4708-B174-3751993962CD}"/>
              </a:ext>
            </a:extLst>
          </p:cNvPr>
          <p:cNvSpPr txBox="1"/>
          <p:nvPr/>
        </p:nvSpPr>
        <p:spPr>
          <a:xfrm flipH="1">
            <a:off x="10680078" y="6246807"/>
            <a:ext cx="1269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cs typeface="Pragati Narrow" panose="020B0506020202020B04" charset="0"/>
              </a:rPr>
              <a:t>Solução</a:t>
            </a:r>
            <a:r>
              <a:rPr lang="en-US" sz="1000" dirty="0">
                <a:cs typeface="Pragati Narrow" panose="020B0506020202020B04" charset="0"/>
              </a:rPr>
              <a:t> </a:t>
            </a:r>
            <a:r>
              <a:rPr lang="en-US" sz="1000" dirty="0" err="1">
                <a:cs typeface="Pragati Narrow" panose="020B0506020202020B04" charset="0"/>
              </a:rPr>
              <a:t>factível</a:t>
            </a:r>
            <a:r>
              <a:rPr lang="en-US" sz="1000" dirty="0">
                <a:cs typeface="Pragati Narrow" panose="020B0506020202020B04" charset="0"/>
              </a:rPr>
              <a:t> </a:t>
            </a:r>
          </a:p>
        </p:txBody>
      </p:sp>
      <p:sp>
        <p:nvSpPr>
          <p:cNvPr id="116" name="Oval 71">
            <a:extLst>
              <a:ext uri="{FF2B5EF4-FFF2-40B4-BE49-F238E27FC236}">
                <a16:creationId xmlns:a16="http://schemas.microsoft.com/office/drawing/2014/main" id="{93DB6AEE-8121-495C-B752-A6C4330CF20A}"/>
              </a:ext>
            </a:extLst>
          </p:cNvPr>
          <p:cNvSpPr/>
          <p:nvPr/>
        </p:nvSpPr>
        <p:spPr>
          <a:xfrm>
            <a:off x="10402745" y="6319677"/>
            <a:ext cx="91440" cy="91440"/>
          </a:xfrm>
          <a:prstGeom prst="ellipse">
            <a:avLst/>
          </a:prstGeom>
          <a:solidFill>
            <a:srgbClr val="C684C4"/>
          </a:solidFill>
          <a:ln w="12700" cap="flat" cmpd="sng" algn="ctr">
            <a:solidFill>
              <a:srgbClr val="C684C4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/>
            <a:endParaRPr lang="en-US" sz="10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17" name="TextBox 93">
            <a:extLst>
              <a:ext uri="{FF2B5EF4-FFF2-40B4-BE49-F238E27FC236}">
                <a16:creationId xmlns:a16="http://schemas.microsoft.com/office/drawing/2014/main" id="{D10275A5-9862-4402-BA4E-A04212AB01AC}"/>
              </a:ext>
            </a:extLst>
          </p:cNvPr>
          <p:cNvSpPr txBox="1"/>
          <p:nvPr/>
        </p:nvSpPr>
        <p:spPr>
          <a:xfrm flipH="1">
            <a:off x="10258036" y="5354497"/>
            <a:ext cx="168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cs typeface="Pragati Narrow" panose="020B0506020202020B04" charset="0"/>
              </a:rPr>
              <a:t>Legenda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B750D6-3063-4ABC-9129-2FA70D0E5316}"/>
              </a:ext>
            </a:extLst>
          </p:cNvPr>
          <p:cNvCxnSpPr/>
          <p:nvPr/>
        </p:nvCxnSpPr>
        <p:spPr>
          <a:xfrm>
            <a:off x="7012165" y="1818243"/>
            <a:ext cx="655373" cy="134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D089CA-D499-4AFF-BD2C-ED8871B1BFE1}"/>
              </a:ext>
            </a:extLst>
          </p:cNvPr>
          <p:cNvCxnSpPr/>
          <p:nvPr/>
        </p:nvCxnSpPr>
        <p:spPr>
          <a:xfrm>
            <a:off x="7529427" y="2066389"/>
            <a:ext cx="0" cy="1163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8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0" grpId="0" animBg="1"/>
      <p:bldP spid="84" grpId="0"/>
      <p:bldP spid="2" grpId="0"/>
      <p:bldP spid="92" grpId="0" animBg="1"/>
      <p:bldP spid="93" grpId="0" animBg="1"/>
      <p:bldP spid="105" grpId="0" animBg="1"/>
      <p:bldP spid="106" grpId="0" animBg="1"/>
      <p:bldP spid="109" grpId="0"/>
      <p:bldP spid="110" grpId="0"/>
      <p:bldP spid="96" grpId="0"/>
      <p:bldP spid="9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14441BE5-0610-48C2-931D-5D129D6C68AF}"/>
              </a:ext>
            </a:extLst>
          </p:cNvPr>
          <p:cNvSpPr/>
          <p:nvPr/>
        </p:nvSpPr>
        <p:spPr>
          <a:xfrm>
            <a:off x="6260375" y="2503883"/>
            <a:ext cx="1262164" cy="1616075"/>
          </a:xfrm>
          <a:custGeom>
            <a:avLst/>
            <a:gdLst>
              <a:gd name="connsiteX0" fmla="*/ 0 w 1270000"/>
              <a:gd name="connsiteY0" fmla="*/ 0 h 1625600"/>
              <a:gd name="connsiteX1" fmla="*/ 1270000 w 1270000"/>
              <a:gd name="connsiteY1" fmla="*/ 374650 h 1625600"/>
              <a:gd name="connsiteX2" fmla="*/ 419100 w 1270000"/>
              <a:gd name="connsiteY2" fmla="*/ 1625600 h 1625600"/>
              <a:gd name="connsiteX3" fmla="*/ 0 w 1270000"/>
              <a:gd name="connsiteY3" fmla="*/ 1625600 h 1625600"/>
              <a:gd name="connsiteX4" fmla="*/ 0 w 1270000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0" h="1625600">
                <a:moveTo>
                  <a:pt x="0" y="0"/>
                </a:moveTo>
                <a:lnTo>
                  <a:pt x="1270000" y="374650"/>
                </a:lnTo>
                <a:lnTo>
                  <a:pt x="419100" y="1625600"/>
                </a:lnTo>
                <a:lnTo>
                  <a:pt x="0" y="1625600"/>
                </a:lnTo>
                <a:lnTo>
                  <a:pt x="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6B280A2-964B-49D4-A411-7EF93A9D0DC9}"/>
              </a:ext>
            </a:extLst>
          </p:cNvPr>
          <p:cNvSpPr/>
          <p:nvPr/>
        </p:nvSpPr>
        <p:spPr>
          <a:xfrm>
            <a:off x="6259411" y="2505074"/>
            <a:ext cx="1262164" cy="1616075"/>
          </a:xfrm>
          <a:custGeom>
            <a:avLst/>
            <a:gdLst>
              <a:gd name="connsiteX0" fmla="*/ 0 w 1270000"/>
              <a:gd name="connsiteY0" fmla="*/ 0 h 1625600"/>
              <a:gd name="connsiteX1" fmla="*/ 1270000 w 1270000"/>
              <a:gd name="connsiteY1" fmla="*/ 374650 h 1625600"/>
              <a:gd name="connsiteX2" fmla="*/ 419100 w 1270000"/>
              <a:gd name="connsiteY2" fmla="*/ 1625600 h 1625600"/>
              <a:gd name="connsiteX3" fmla="*/ 0 w 1270000"/>
              <a:gd name="connsiteY3" fmla="*/ 1625600 h 1625600"/>
              <a:gd name="connsiteX4" fmla="*/ 0 w 1270000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0" h="1625600">
                <a:moveTo>
                  <a:pt x="0" y="0"/>
                </a:moveTo>
                <a:lnTo>
                  <a:pt x="1270000" y="374650"/>
                </a:lnTo>
                <a:lnTo>
                  <a:pt x="419100" y="1625600"/>
                </a:lnTo>
                <a:lnTo>
                  <a:pt x="0" y="1625600"/>
                </a:lnTo>
                <a:lnTo>
                  <a:pt x="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E30052E-A6F4-43DC-854F-8A582AD38BC1}"/>
              </a:ext>
            </a:extLst>
          </p:cNvPr>
          <p:cNvSpPr/>
          <p:nvPr/>
        </p:nvSpPr>
        <p:spPr>
          <a:xfrm>
            <a:off x="6248400" y="2499360"/>
            <a:ext cx="1268730" cy="2236470"/>
          </a:xfrm>
          <a:custGeom>
            <a:avLst/>
            <a:gdLst>
              <a:gd name="connsiteX0" fmla="*/ 3810 w 1268730"/>
              <a:gd name="connsiteY0" fmla="*/ 0 h 2236470"/>
              <a:gd name="connsiteX1" fmla="*/ 1268730 w 1268730"/>
              <a:gd name="connsiteY1" fmla="*/ 373380 h 2236470"/>
              <a:gd name="connsiteX2" fmla="*/ 0 w 1268730"/>
              <a:gd name="connsiteY2" fmla="*/ 2236470 h 2236470"/>
              <a:gd name="connsiteX3" fmla="*/ 3810 w 1268730"/>
              <a:gd name="connsiteY3" fmla="*/ 0 h 223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8730" h="2236470">
                <a:moveTo>
                  <a:pt x="3810" y="0"/>
                </a:moveTo>
                <a:lnTo>
                  <a:pt x="1268730" y="373380"/>
                </a:lnTo>
                <a:lnTo>
                  <a:pt x="0" y="2236470"/>
                </a:lnTo>
                <a:lnTo>
                  <a:pt x="381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D7A4D87-F7E7-422E-A97F-27833BCFB979}"/>
              </a:ext>
            </a:extLst>
          </p:cNvPr>
          <p:cNvSpPr/>
          <p:nvPr/>
        </p:nvSpPr>
        <p:spPr>
          <a:xfrm>
            <a:off x="4804409" y="2621280"/>
            <a:ext cx="441416" cy="1798320"/>
          </a:xfrm>
          <a:custGeom>
            <a:avLst/>
            <a:gdLst>
              <a:gd name="connsiteX0" fmla="*/ 430530 w 430530"/>
              <a:gd name="connsiteY0" fmla="*/ 0 h 1798320"/>
              <a:gd name="connsiteX1" fmla="*/ 430530 w 430530"/>
              <a:gd name="connsiteY1" fmla="*/ 1798320 h 1798320"/>
              <a:gd name="connsiteX2" fmla="*/ 0 w 430530"/>
              <a:gd name="connsiteY2" fmla="*/ 1546860 h 1798320"/>
              <a:gd name="connsiteX3" fmla="*/ 430530 w 430530"/>
              <a:gd name="connsiteY3" fmla="*/ 0 h 179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530" h="1798320">
                <a:moveTo>
                  <a:pt x="430530" y="0"/>
                </a:moveTo>
                <a:lnTo>
                  <a:pt x="430530" y="1798320"/>
                </a:lnTo>
                <a:lnTo>
                  <a:pt x="0" y="1546860"/>
                </a:lnTo>
                <a:lnTo>
                  <a:pt x="43053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486C033-5E48-4EB9-8FF0-842C6626E082}"/>
              </a:ext>
            </a:extLst>
          </p:cNvPr>
          <p:cNvCxnSpPr>
            <a:cxnSpLocks/>
          </p:cNvCxnSpPr>
          <p:nvPr/>
        </p:nvCxnSpPr>
        <p:spPr>
          <a:xfrm flipH="1">
            <a:off x="3835713" y="4121149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dirty="0">
                <a:solidFill>
                  <a:srgbClr val="189CCF"/>
                </a:solidFill>
              </a:rPr>
              <a:t>Branch &amp; Bound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Como </a:t>
            </a:r>
            <a:r>
              <a:rPr lang="en-US" dirty="0" err="1"/>
              <a:t>reduzimos</a:t>
            </a:r>
            <a:r>
              <a:rPr lang="en-US" dirty="0"/>
              <a:t> o MIP Gap?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EC4BC-E7FB-47BF-A48C-74A95B51E74B}"/>
              </a:ext>
            </a:extLst>
          </p:cNvPr>
          <p:cNvCxnSpPr>
            <a:cxnSpLocks/>
          </p:cNvCxnSpPr>
          <p:nvPr/>
        </p:nvCxnSpPr>
        <p:spPr>
          <a:xfrm flipH="1">
            <a:off x="3835713" y="5205281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96C04A-E2CF-40E5-990B-B83A75B960A5}"/>
              </a:ext>
            </a:extLst>
          </p:cNvPr>
          <p:cNvCxnSpPr>
            <a:cxnSpLocks/>
          </p:cNvCxnSpPr>
          <p:nvPr/>
        </p:nvCxnSpPr>
        <p:spPr>
          <a:xfrm>
            <a:off x="4228330" y="2066389"/>
            <a:ext cx="1" cy="3524822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0124D-869A-47CF-8DA3-E5BA5AB51380}"/>
              </a:ext>
            </a:extLst>
          </p:cNvPr>
          <p:cNvCxnSpPr>
            <a:cxnSpLocks/>
          </p:cNvCxnSpPr>
          <p:nvPr/>
        </p:nvCxnSpPr>
        <p:spPr>
          <a:xfrm flipH="1">
            <a:off x="3951308" y="4121144"/>
            <a:ext cx="3950298" cy="0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B337B-8B3E-48D9-9011-7922DBBAA512}"/>
              </a:ext>
            </a:extLst>
          </p:cNvPr>
          <p:cNvCxnSpPr>
            <a:cxnSpLocks/>
          </p:cNvCxnSpPr>
          <p:nvPr/>
        </p:nvCxnSpPr>
        <p:spPr>
          <a:xfrm flipH="1">
            <a:off x="3835713" y="3044076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A7AA2D-D98C-483E-83B5-9AA467B267FB}"/>
              </a:ext>
            </a:extLst>
          </p:cNvPr>
          <p:cNvCxnSpPr>
            <a:cxnSpLocks/>
          </p:cNvCxnSpPr>
          <p:nvPr/>
        </p:nvCxnSpPr>
        <p:spPr>
          <a:xfrm>
            <a:off x="5240319" y="2126422"/>
            <a:ext cx="0" cy="3383349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A7FD73-EDA6-44CE-92FF-D871DADFF76B}"/>
              </a:ext>
            </a:extLst>
          </p:cNvPr>
          <p:cNvCxnSpPr>
            <a:cxnSpLocks/>
          </p:cNvCxnSpPr>
          <p:nvPr/>
        </p:nvCxnSpPr>
        <p:spPr>
          <a:xfrm>
            <a:off x="6253905" y="2126422"/>
            <a:ext cx="0" cy="3383349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5C71D-C5D2-49D0-913D-A953895E6024}"/>
              </a:ext>
            </a:extLst>
          </p:cNvPr>
          <p:cNvCxnSpPr>
            <a:cxnSpLocks/>
          </p:cNvCxnSpPr>
          <p:nvPr/>
        </p:nvCxnSpPr>
        <p:spPr>
          <a:xfrm>
            <a:off x="7264297" y="2126422"/>
            <a:ext cx="0" cy="337633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/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blipFill>
                <a:blip r:embed="rId2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/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blipFill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8054311-B005-4307-8A60-C5EB4A344427}"/>
              </a:ext>
            </a:extLst>
          </p:cNvPr>
          <p:cNvSpPr/>
          <p:nvPr/>
        </p:nvSpPr>
        <p:spPr>
          <a:xfrm rot="1843340">
            <a:off x="7030743" y="5406069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AC5D0A6-8FB0-442D-ABB1-302EDD89220F}"/>
              </a:ext>
            </a:extLst>
          </p:cNvPr>
          <p:cNvSpPr/>
          <p:nvPr/>
        </p:nvSpPr>
        <p:spPr>
          <a:xfrm rot="1843340">
            <a:off x="7028362" y="54084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1D6DBD-7B7F-4D00-AE34-ECD8E7113F45}"/>
              </a:ext>
            </a:extLst>
          </p:cNvPr>
          <p:cNvCxnSpPr>
            <a:cxnSpLocks/>
          </p:cNvCxnSpPr>
          <p:nvPr/>
        </p:nvCxnSpPr>
        <p:spPr>
          <a:xfrm flipV="1">
            <a:off x="4435562" y="2106394"/>
            <a:ext cx="942434" cy="3403378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103F3D8-3F06-4B24-8997-96AB8F6914C8}"/>
              </a:ext>
            </a:extLst>
          </p:cNvPr>
          <p:cNvSpPr/>
          <p:nvPr/>
        </p:nvSpPr>
        <p:spPr>
          <a:xfrm rot="6292740">
            <a:off x="4456720" y="544436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6BD28-0384-4D0B-B77E-1723ADD4E2C7}"/>
              </a:ext>
            </a:extLst>
          </p:cNvPr>
          <p:cNvCxnSpPr>
            <a:cxnSpLocks/>
          </p:cNvCxnSpPr>
          <p:nvPr/>
        </p:nvCxnSpPr>
        <p:spPr>
          <a:xfrm flipH="1" flipV="1">
            <a:off x="4926533" y="2106394"/>
            <a:ext cx="2962462" cy="877321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4EDD0BC-DED6-4442-8E8B-708325CC1194}"/>
              </a:ext>
            </a:extLst>
          </p:cNvPr>
          <p:cNvSpPr/>
          <p:nvPr/>
        </p:nvSpPr>
        <p:spPr>
          <a:xfrm rot="11809778">
            <a:off x="4911079" y="2121922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21FD43-773A-465D-8E15-002A8F3CFB41}"/>
              </a:ext>
            </a:extLst>
          </p:cNvPr>
          <p:cNvCxnSpPr>
            <a:cxnSpLocks/>
          </p:cNvCxnSpPr>
          <p:nvPr/>
        </p:nvCxnSpPr>
        <p:spPr>
          <a:xfrm flipH="1">
            <a:off x="5730435" y="2322521"/>
            <a:ext cx="2168667" cy="3187250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5E5307-DE1C-4119-828E-34446A8F43CD}"/>
              </a:ext>
            </a:extLst>
          </p:cNvPr>
          <p:cNvSpPr/>
          <p:nvPr/>
        </p:nvSpPr>
        <p:spPr>
          <a:xfrm rot="18225733">
            <a:off x="7807274" y="22849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D7F427-398C-4675-AC22-BCA0CC22433E}"/>
              </a:ext>
            </a:extLst>
          </p:cNvPr>
          <p:cNvCxnSpPr>
            <a:cxnSpLocks/>
          </p:cNvCxnSpPr>
          <p:nvPr/>
        </p:nvCxnSpPr>
        <p:spPr>
          <a:xfrm>
            <a:off x="3946813" y="3657274"/>
            <a:ext cx="3126783" cy="1852497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270CFE-4685-4A1F-AD54-DF335D10E4A2}"/>
              </a:ext>
            </a:extLst>
          </p:cNvPr>
          <p:cNvGrpSpPr/>
          <p:nvPr/>
        </p:nvGrpSpPr>
        <p:grpSpPr>
          <a:xfrm>
            <a:off x="5216308" y="3018184"/>
            <a:ext cx="2075194" cy="1130106"/>
            <a:chOff x="7624720" y="2621652"/>
            <a:chExt cx="2075194" cy="113010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CDD8CA7-20BE-40D1-80A6-717DE5B49364}"/>
                </a:ext>
              </a:extLst>
            </p:cNvPr>
            <p:cNvSpPr/>
            <p:nvPr/>
          </p:nvSpPr>
          <p:spPr>
            <a:xfrm>
              <a:off x="86390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9281AC7-41FB-4CD7-8387-D4A492F48A6E}"/>
                </a:ext>
              </a:extLst>
            </p:cNvPr>
            <p:cNvSpPr/>
            <p:nvPr/>
          </p:nvSpPr>
          <p:spPr>
            <a:xfrm>
              <a:off x="76247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6A271B2-E03F-47B8-99DC-09B6C3DBEBE4}"/>
                </a:ext>
              </a:extLst>
            </p:cNvPr>
            <p:cNvSpPr/>
            <p:nvPr/>
          </p:nvSpPr>
          <p:spPr>
            <a:xfrm>
              <a:off x="86390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2240F1-7EBE-494A-81E2-FD4F4D7C9E14}"/>
                </a:ext>
              </a:extLst>
            </p:cNvPr>
            <p:cNvSpPr/>
            <p:nvPr/>
          </p:nvSpPr>
          <p:spPr>
            <a:xfrm>
              <a:off x="76247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77DB60-DBDE-48E5-9F0E-2A65B21D5688}"/>
                </a:ext>
              </a:extLst>
            </p:cNvPr>
            <p:cNvSpPr/>
            <p:nvPr/>
          </p:nvSpPr>
          <p:spPr>
            <a:xfrm>
              <a:off x="9648698" y="2623108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6DF7E29-3048-4FC4-9AFC-CB4A5E88294C}"/>
              </a:ext>
            </a:extLst>
          </p:cNvPr>
          <p:cNvCxnSpPr>
            <a:cxnSpLocks/>
          </p:cNvCxnSpPr>
          <p:nvPr/>
        </p:nvCxnSpPr>
        <p:spPr>
          <a:xfrm flipV="1">
            <a:off x="5306527" y="3587756"/>
            <a:ext cx="2613649" cy="1810943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0759EFE-A08E-4C9C-8ED9-CCFF9D0BF49E}"/>
                  </a:ext>
                </a:extLst>
              </p:cNvPr>
              <p:cNvSpPr txBox="1"/>
              <p:nvPr/>
            </p:nvSpPr>
            <p:spPr>
              <a:xfrm>
                <a:off x="7807079" y="3407775"/>
                <a:ext cx="4022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200" b="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81</m:t>
                      </m:r>
                    </m:oMath>
                  </m:oMathPara>
                </a14:m>
                <a:endParaRPr lang="en-US" sz="1200" i="1" dirty="0">
                  <a:solidFill>
                    <a:srgbClr val="FF912D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0759EFE-A08E-4C9C-8ED9-CCFF9D0BF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079" y="3407775"/>
                <a:ext cx="402263" cy="276999"/>
              </a:xfrm>
              <a:prstGeom prst="rect">
                <a:avLst/>
              </a:prstGeom>
              <a:blipFill>
                <a:blip r:embed="rId4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BB14CDC6-0C35-4491-ABA1-3F085328B192}"/>
              </a:ext>
            </a:extLst>
          </p:cNvPr>
          <p:cNvSpPr/>
          <p:nvPr/>
        </p:nvSpPr>
        <p:spPr>
          <a:xfrm>
            <a:off x="6233216" y="4709586"/>
            <a:ext cx="51216" cy="51216"/>
          </a:xfrm>
          <a:prstGeom prst="ellipse">
            <a:avLst/>
          </a:prstGeom>
          <a:solidFill>
            <a:srgbClr val="189C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134B91F-1F47-4608-99D8-1FFE0261F46B}"/>
                  </a:ext>
                </a:extLst>
              </p:cNvPr>
              <p:cNvSpPr txBox="1"/>
              <p:nvPr/>
            </p:nvSpPr>
            <p:spPr>
              <a:xfrm>
                <a:off x="6083093" y="4524078"/>
                <a:ext cx="15910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 b="0" i="1">
                    <a:solidFill>
                      <a:srgbClr val="189CCF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>
                          <a:latin typeface="Cambria Math" panose="02040503050406030204" pitchFamily="18" charset="0"/>
                        </a:rPr>
                        <m:t>)=(2.0, 0.45)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134B91F-1F47-4608-99D8-1FFE0261F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093" y="4524078"/>
                <a:ext cx="1591058" cy="246221"/>
              </a:xfrm>
              <a:prstGeom prst="rect">
                <a:avLst/>
              </a:prstGeom>
              <a:blipFill>
                <a:blip r:embed="rId5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45373620-5829-47F6-AE93-D0AF37897A82}"/>
              </a:ext>
            </a:extLst>
          </p:cNvPr>
          <p:cNvSpPr/>
          <p:nvPr/>
        </p:nvSpPr>
        <p:spPr>
          <a:xfrm rot="5400000">
            <a:off x="6263830" y="5428747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A880B86-4E3E-4063-9CCD-ABA112642EE7}"/>
              </a:ext>
            </a:extLst>
          </p:cNvPr>
          <p:cNvSpPr/>
          <p:nvPr/>
        </p:nvSpPr>
        <p:spPr>
          <a:xfrm rot="16200000" flipH="1">
            <a:off x="5158832" y="5428748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5FEE0B95-710A-4DDF-9226-6C531E5CBFA3}"/>
              </a:ext>
            </a:extLst>
          </p:cNvPr>
          <p:cNvSpPr/>
          <p:nvPr/>
        </p:nvSpPr>
        <p:spPr>
          <a:xfrm>
            <a:off x="3946813" y="4043353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F99392-C3ED-4266-AEE7-3A480C5C4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2E0D729-6813-486D-81B4-9C106C214033}"/>
              </a:ext>
            </a:extLst>
          </p:cNvPr>
          <p:cNvSpPr/>
          <p:nvPr/>
        </p:nvSpPr>
        <p:spPr>
          <a:xfrm>
            <a:off x="1234439" y="1760167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32F787E-25CC-4214-AD9E-D25152CEB6FD}"/>
              </a:ext>
            </a:extLst>
          </p:cNvPr>
          <p:cNvSpPr/>
          <p:nvPr/>
        </p:nvSpPr>
        <p:spPr>
          <a:xfrm>
            <a:off x="390576" y="2476500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355BBCA-4AF8-4155-8295-30CBC28C0365}"/>
              </a:ext>
            </a:extLst>
          </p:cNvPr>
          <p:cNvSpPr/>
          <p:nvPr/>
        </p:nvSpPr>
        <p:spPr>
          <a:xfrm>
            <a:off x="2034857" y="2476500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B0DA6BB-01A2-4952-908E-FF4C5120DC2C}"/>
              </a:ext>
            </a:extLst>
          </p:cNvPr>
          <p:cNvCxnSpPr>
            <a:stCxn id="51" idx="2"/>
            <a:endCxn id="52" idx="0"/>
          </p:cNvCxnSpPr>
          <p:nvPr/>
        </p:nvCxnSpPr>
        <p:spPr>
          <a:xfrm flipH="1">
            <a:off x="967231" y="2098721"/>
            <a:ext cx="843863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BEB8F66-40C4-40C6-9C5A-B9C798DE58D0}"/>
              </a:ext>
            </a:extLst>
          </p:cNvPr>
          <p:cNvCxnSpPr>
            <a:stCxn id="51" idx="2"/>
            <a:endCxn id="60" idx="0"/>
          </p:cNvCxnSpPr>
          <p:nvPr/>
        </p:nvCxnSpPr>
        <p:spPr>
          <a:xfrm>
            <a:off x="1811094" y="2098721"/>
            <a:ext cx="800418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35B384C-D082-4F59-8456-D809891E1145}"/>
                  </a:ext>
                </a:extLst>
              </p:cNvPr>
              <p:cNvSpPr txBox="1"/>
              <p:nvPr/>
            </p:nvSpPr>
            <p:spPr>
              <a:xfrm>
                <a:off x="816748" y="2106394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35B384C-D082-4F59-8456-D809891E1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8" y="2106394"/>
                <a:ext cx="65054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E6A190B-9A80-46F3-B462-773DC7B64804}"/>
                  </a:ext>
                </a:extLst>
              </p:cNvPr>
              <p:cNvSpPr txBox="1"/>
              <p:nvPr/>
            </p:nvSpPr>
            <p:spPr>
              <a:xfrm>
                <a:off x="2154974" y="2106394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E6A190B-9A80-46F3-B462-773DC7B64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974" y="2106394"/>
                <a:ext cx="65054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60ED22-BF1A-4FF3-ABB9-8D1AB4B9D102}"/>
                  </a:ext>
                </a:extLst>
              </p:cNvPr>
              <p:cNvSpPr txBox="1"/>
              <p:nvPr/>
            </p:nvSpPr>
            <p:spPr>
              <a:xfrm>
                <a:off x="1243107" y="1722885"/>
                <a:ext cx="1153310" cy="392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=−0.89</m:t>
                      </m:r>
                    </m:oMath>
                  </m:oMathPara>
                </a14:m>
                <a:endParaRPr lang="en-US" sz="1050" b="0" dirty="0">
                  <a:solidFill>
                    <a:srgbClr val="FF912D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900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9, 0.3)</m:t>
                      </m:r>
                    </m:oMath>
                  </m:oMathPara>
                </a14:m>
                <a:endParaRPr lang="en-US" sz="105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60ED22-BF1A-4FF3-ABB9-8D1AB4B9D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107" y="1722885"/>
                <a:ext cx="1153310" cy="3924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44A6F3-13D1-4031-A535-C61259A0195D}"/>
                  </a:ext>
                </a:extLst>
              </p:cNvPr>
              <p:cNvSpPr txBox="1"/>
              <p:nvPr/>
            </p:nvSpPr>
            <p:spPr>
              <a:xfrm>
                <a:off x="1987750" y="2449569"/>
                <a:ext cx="1230188" cy="392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=−0.81</m:t>
                      </m:r>
                    </m:oMath>
                  </m:oMathPara>
                </a14:m>
                <a:endParaRPr lang="en-US" sz="1050" b="0" dirty="0">
                  <a:solidFill>
                    <a:srgbClr val="FF912D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900" b="0" i="1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900" i="1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0" i="1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0.45)</m:t>
                      </m:r>
                    </m:oMath>
                  </m:oMathPara>
                </a14:m>
                <a:endParaRPr lang="en-US" sz="105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44A6F3-13D1-4031-A535-C61259A01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750" y="2449569"/>
                <a:ext cx="1230188" cy="3924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>
            <a:extLst>
              <a:ext uri="{FF2B5EF4-FFF2-40B4-BE49-F238E27FC236}">
                <a16:creationId xmlns:a16="http://schemas.microsoft.com/office/drawing/2014/main" id="{0C8BCDCA-DE70-4071-BE6D-000496F1A9CD}"/>
              </a:ext>
            </a:extLst>
          </p:cNvPr>
          <p:cNvSpPr/>
          <p:nvPr/>
        </p:nvSpPr>
        <p:spPr>
          <a:xfrm>
            <a:off x="1200828" y="3192425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6AA02AD-8DEC-4BB9-8BB4-6A755BB3CEE8}"/>
              </a:ext>
            </a:extLst>
          </p:cNvPr>
          <p:cNvSpPr/>
          <p:nvPr/>
        </p:nvSpPr>
        <p:spPr>
          <a:xfrm>
            <a:off x="2845109" y="3192425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F859361-817F-46B4-A85F-8C1237289857}"/>
              </a:ext>
            </a:extLst>
          </p:cNvPr>
          <p:cNvCxnSpPr>
            <a:endCxn id="85" idx="0"/>
          </p:cNvCxnSpPr>
          <p:nvPr/>
        </p:nvCxnSpPr>
        <p:spPr>
          <a:xfrm flipH="1">
            <a:off x="1777483" y="2814646"/>
            <a:ext cx="843863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40CEB0B-13AC-41BD-B17F-D6FEFCBE29BE}"/>
              </a:ext>
            </a:extLst>
          </p:cNvPr>
          <p:cNvCxnSpPr>
            <a:endCxn id="87" idx="0"/>
          </p:cNvCxnSpPr>
          <p:nvPr/>
        </p:nvCxnSpPr>
        <p:spPr>
          <a:xfrm>
            <a:off x="2621346" y="2814646"/>
            <a:ext cx="800418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C7F62C9-EA9D-4846-A6F0-E547739C1FA6}"/>
                  </a:ext>
                </a:extLst>
              </p:cNvPr>
              <p:cNvSpPr txBox="1"/>
              <p:nvPr/>
            </p:nvSpPr>
            <p:spPr>
              <a:xfrm>
                <a:off x="1627000" y="2822319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C7F62C9-EA9D-4846-A6F0-E547739C1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00" y="2822319"/>
                <a:ext cx="65054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C00FBDC-BFBE-45CD-B322-0A9E5FAB7078}"/>
                  </a:ext>
                </a:extLst>
              </p:cNvPr>
              <p:cNvSpPr txBox="1"/>
              <p:nvPr/>
            </p:nvSpPr>
            <p:spPr>
              <a:xfrm>
                <a:off x="2965226" y="2822319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C00FBDC-BFBE-45CD-B322-0A9E5FAB7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226" y="2822319"/>
                <a:ext cx="65054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A2606319-AD45-4633-97D9-A0DA462779FB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E5A76D0-41D7-4F06-822C-BD9E29288051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772FA0B-FD0A-4B24-BA39-05A83EE67E5C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MipMaster.org - 2020</a:t>
              </a:r>
              <a:endParaRPr lang="en-US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94">
                <a:extLst>
                  <a:ext uri="{FF2B5EF4-FFF2-40B4-BE49-F238E27FC236}">
                    <a16:creationId xmlns:a16="http://schemas.microsoft.com/office/drawing/2014/main" id="{7EB7C743-0F39-404E-BEE9-1231B73E2C41}"/>
                  </a:ext>
                </a:extLst>
              </p:cNvPr>
              <p:cNvSpPr txBox="1"/>
              <p:nvPr/>
            </p:nvSpPr>
            <p:spPr>
              <a:xfrm>
                <a:off x="1174702" y="3228609"/>
                <a:ext cx="1230188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𝐼𝑛𝑓</m:t>
                      </m:r>
                      <m:r>
                        <a:rPr lang="pt-BR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𝑎𝑐𝑡</m:t>
                      </m:r>
                      <m:r>
                        <a:rPr lang="pt-BR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𝑣𝑒𝑙</m:t>
                      </m:r>
                    </m:oMath>
                  </m:oMathPara>
                </a14:m>
                <a:endParaRPr lang="en-US" sz="105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105" name="TextBox 94">
                <a:extLst>
                  <a:ext uri="{FF2B5EF4-FFF2-40B4-BE49-F238E27FC236}">
                    <a16:creationId xmlns:a16="http://schemas.microsoft.com/office/drawing/2014/main" id="{7EB7C743-0F39-404E-BEE9-1231B73E2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02" y="3228609"/>
                <a:ext cx="1230188" cy="253916"/>
              </a:xfrm>
              <a:prstGeom prst="rect">
                <a:avLst/>
              </a:prstGeom>
              <a:blipFill>
                <a:blip r:embed="rId12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TextBox 65">
            <a:extLst>
              <a:ext uri="{FF2B5EF4-FFF2-40B4-BE49-F238E27FC236}">
                <a16:creationId xmlns:a16="http://schemas.microsoft.com/office/drawing/2014/main" id="{C64F2EC7-7094-4E74-8E32-77481DAE7E9A}"/>
              </a:ext>
            </a:extLst>
          </p:cNvPr>
          <p:cNvSpPr txBox="1"/>
          <p:nvPr/>
        </p:nvSpPr>
        <p:spPr>
          <a:xfrm>
            <a:off x="1073604" y="1618188"/>
            <a:ext cx="6572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rgbClr val="485A69"/>
                </a:solidFill>
              </a:rPr>
              <a:t>Nódulo</a:t>
            </a:r>
            <a:r>
              <a:rPr lang="en-US" sz="700" dirty="0">
                <a:solidFill>
                  <a:srgbClr val="485A69"/>
                </a:solidFill>
              </a:rPr>
              <a:t> 0</a:t>
            </a:r>
          </a:p>
        </p:txBody>
      </p:sp>
      <p:sp>
        <p:nvSpPr>
          <p:cNvPr id="112" name="TextBox 66">
            <a:extLst>
              <a:ext uri="{FF2B5EF4-FFF2-40B4-BE49-F238E27FC236}">
                <a16:creationId xmlns:a16="http://schemas.microsoft.com/office/drawing/2014/main" id="{850616D5-4A14-4A69-B487-4B4ACF52AF95}"/>
              </a:ext>
            </a:extLst>
          </p:cNvPr>
          <p:cNvSpPr txBox="1"/>
          <p:nvPr/>
        </p:nvSpPr>
        <p:spPr>
          <a:xfrm>
            <a:off x="252901" y="2332837"/>
            <a:ext cx="6205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rgbClr val="485A69"/>
                </a:solidFill>
              </a:rPr>
              <a:t>Nódulo</a:t>
            </a:r>
            <a:r>
              <a:rPr lang="en-US" sz="700" dirty="0">
                <a:solidFill>
                  <a:srgbClr val="485A69"/>
                </a:solidFill>
              </a:rPr>
              <a:t> 1</a:t>
            </a:r>
          </a:p>
        </p:txBody>
      </p:sp>
      <p:sp>
        <p:nvSpPr>
          <p:cNvPr id="113" name="TextBox 67">
            <a:extLst>
              <a:ext uri="{FF2B5EF4-FFF2-40B4-BE49-F238E27FC236}">
                <a16:creationId xmlns:a16="http://schemas.microsoft.com/office/drawing/2014/main" id="{BFA37CFC-C703-4529-AE62-A3D3728FF7E9}"/>
              </a:ext>
            </a:extLst>
          </p:cNvPr>
          <p:cNvSpPr txBox="1"/>
          <p:nvPr/>
        </p:nvSpPr>
        <p:spPr>
          <a:xfrm>
            <a:off x="1865938" y="2337247"/>
            <a:ext cx="6731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rgbClr val="485A69"/>
                </a:solidFill>
              </a:rPr>
              <a:t>Nódulo</a:t>
            </a:r>
            <a:r>
              <a:rPr lang="en-US" sz="700" dirty="0">
                <a:solidFill>
                  <a:srgbClr val="485A69"/>
                </a:solidFill>
              </a:rPr>
              <a:t> 2</a:t>
            </a:r>
          </a:p>
        </p:txBody>
      </p:sp>
      <p:sp>
        <p:nvSpPr>
          <p:cNvPr id="114" name="TextBox 89">
            <a:extLst>
              <a:ext uri="{FF2B5EF4-FFF2-40B4-BE49-F238E27FC236}">
                <a16:creationId xmlns:a16="http://schemas.microsoft.com/office/drawing/2014/main" id="{6945E511-1CAC-49B2-9289-A5F170A9EAD3}"/>
              </a:ext>
            </a:extLst>
          </p:cNvPr>
          <p:cNvSpPr txBox="1"/>
          <p:nvPr/>
        </p:nvSpPr>
        <p:spPr>
          <a:xfrm>
            <a:off x="1050345" y="3048762"/>
            <a:ext cx="6333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rgbClr val="485A69"/>
                </a:solidFill>
              </a:rPr>
              <a:t>Nódulo</a:t>
            </a:r>
            <a:r>
              <a:rPr lang="en-US" sz="700" dirty="0">
                <a:solidFill>
                  <a:srgbClr val="485A69"/>
                </a:solidFill>
              </a:rPr>
              <a:t> 3</a:t>
            </a:r>
          </a:p>
        </p:txBody>
      </p:sp>
      <p:sp>
        <p:nvSpPr>
          <p:cNvPr id="115" name="TextBox 90">
            <a:extLst>
              <a:ext uri="{FF2B5EF4-FFF2-40B4-BE49-F238E27FC236}">
                <a16:creationId xmlns:a16="http://schemas.microsoft.com/office/drawing/2014/main" id="{35B1C856-2459-4756-A88E-04035D0253B2}"/>
              </a:ext>
            </a:extLst>
          </p:cNvPr>
          <p:cNvSpPr txBox="1"/>
          <p:nvPr/>
        </p:nvSpPr>
        <p:spPr>
          <a:xfrm>
            <a:off x="2680686" y="3053172"/>
            <a:ext cx="6667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rgbClr val="485A69"/>
                </a:solidFill>
              </a:rPr>
              <a:t>Nódulo</a:t>
            </a:r>
            <a:r>
              <a:rPr lang="en-US" sz="700" dirty="0">
                <a:solidFill>
                  <a:srgbClr val="485A69"/>
                </a:solidFill>
              </a:rPr>
              <a:t> 4</a:t>
            </a:r>
          </a:p>
        </p:txBody>
      </p:sp>
      <p:sp>
        <p:nvSpPr>
          <p:cNvPr id="116" name="Rectangle 8">
            <a:extLst>
              <a:ext uri="{FF2B5EF4-FFF2-40B4-BE49-F238E27FC236}">
                <a16:creationId xmlns:a16="http://schemas.microsoft.com/office/drawing/2014/main" id="{79EFD32F-2F2E-44D0-BA11-A5833F578421}"/>
              </a:ext>
            </a:extLst>
          </p:cNvPr>
          <p:cNvSpPr/>
          <p:nvPr/>
        </p:nvSpPr>
        <p:spPr>
          <a:xfrm>
            <a:off x="10255656" y="5354190"/>
            <a:ext cx="1877021" cy="1138838"/>
          </a:xfrm>
          <a:prstGeom prst="rect">
            <a:avLst/>
          </a:prstGeom>
          <a:solidFill>
            <a:srgbClr val="DDE3E9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7" name="Straight Connector 77">
            <a:extLst>
              <a:ext uri="{FF2B5EF4-FFF2-40B4-BE49-F238E27FC236}">
                <a16:creationId xmlns:a16="http://schemas.microsoft.com/office/drawing/2014/main" id="{5F3B9D18-8CED-4223-9A69-EEF1DD558C4B}"/>
              </a:ext>
            </a:extLst>
          </p:cNvPr>
          <p:cNvCxnSpPr>
            <a:cxnSpLocks/>
          </p:cNvCxnSpPr>
          <p:nvPr/>
        </p:nvCxnSpPr>
        <p:spPr>
          <a:xfrm>
            <a:off x="10330369" y="5931426"/>
            <a:ext cx="254861" cy="0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91">
            <a:extLst>
              <a:ext uri="{FF2B5EF4-FFF2-40B4-BE49-F238E27FC236}">
                <a16:creationId xmlns:a16="http://schemas.microsoft.com/office/drawing/2014/main" id="{1B356CB9-86DF-486F-B1D4-42E276CCD5CF}"/>
              </a:ext>
            </a:extLst>
          </p:cNvPr>
          <p:cNvSpPr txBox="1"/>
          <p:nvPr/>
        </p:nvSpPr>
        <p:spPr>
          <a:xfrm flipH="1">
            <a:off x="10677665" y="5808316"/>
            <a:ext cx="1269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cs typeface="Pragati Narrow" panose="020B0506020202020B04" charset="0"/>
              </a:rPr>
              <a:t>Função</a:t>
            </a:r>
            <a:r>
              <a:rPr lang="en-US" sz="1000" dirty="0">
                <a:cs typeface="Pragati Narrow" panose="020B0506020202020B04" charset="0"/>
              </a:rPr>
              <a:t> </a:t>
            </a:r>
            <a:r>
              <a:rPr lang="en-US" sz="1000" dirty="0" err="1">
                <a:cs typeface="Pragati Narrow" panose="020B0506020202020B04" charset="0"/>
              </a:rPr>
              <a:t>objetivo</a:t>
            </a:r>
            <a:endParaRPr lang="en-US" sz="1000" dirty="0">
              <a:cs typeface="Pragati Narrow" panose="020B0506020202020B04" charset="0"/>
            </a:endParaRPr>
          </a:p>
        </p:txBody>
      </p:sp>
      <p:sp>
        <p:nvSpPr>
          <p:cNvPr id="119" name="Oval 75">
            <a:extLst>
              <a:ext uri="{FF2B5EF4-FFF2-40B4-BE49-F238E27FC236}">
                <a16:creationId xmlns:a16="http://schemas.microsoft.com/office/drawing/2014/main" id="{D818623C-3AF9-4E71-AC18-CA0248F3DBA5}"/>
              </a:ext>
            </a:extLst>
          </p:cNvPr>
          <p:cNvSpPr/>
          <p:nvPr/>
        </p:nvSpPr>
        <p:spPr>
          <a:xfrm>
            <a:off x="10402745" y="6103649"/>
            <a:ext cx="91440" cy="91440"/>
          </a:xfrm>
          <a:prstGeom prst="ellipse">
            <a:avLst/>
          </a:prstGeom>
          <a:solidFill>
            <a:srgbClr val="189CCF"/>
          </a:solidFill>
          <a:ln w="12700" cap="flat" cmpd="sng" algn="ctr">
            <a:solidFill>
              <a:srgbClr val="189CCF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/>
            <a:endParaRPr lang="en-US" sz="10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20" name="TextBox 93">
            <a:extLst>
              <a:ext uri="{FF2B5EF4-FFF2-40B4-BE49-F238E27FC236}">
                <a16:creationId xmlns:a16="http://schemas.microsoft.com/office/drawing/2014/main" id="{A16E641D-A93D-4DFB-ADFB-67716CBAAB2A}"/>
              </a:ext>
            </a:extLst>
          </p:cNvPr>
          <p:cNvSpPr txBox="1"/>
          <p:nvPr/>
        </p:nvSpPr>
        <p:spPr>
          <a:xfrm flipH="1">
            <a:off x="10686014" y="6027562"/>
            <a:ext cx="1446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cs typeface="Pragati Narrow" panose="020B0506020202020B04" charset="0"/>
              </a:rPr>
              <a:t>Solução</a:t>
            </a:r>
            <a:r>
              <a:rPr lang="en-US" sz="1000" dirty="0">
                <a:cs typeface="Pragati Narrow" panose="020B0506020202020B04" charset="0"/>
              </a:rPr>
              <a:t> da </a:t>
            </a:r>
            <a:r>
              <a:rPr lang="en-US" sz="1000" dirty="0" err="1">
                <a:cs typeface="Pragati Narrow" panose="020B0506020202020B04" charset="0"/>
              </a:rPr>
              <a:t>Relaxação</a:t>
            </a:r>
            <a:endParaRPr lang="en-US" sz="1000" dirty="0">
              <a:cs typeface="Pragati Narrow" panose="020B0506020202020B04" charset="0"/>
            </a:endParaRPr>
          </a:p>
        </p:txBody>
      </p:sp>
      <p:sp>
        <p:nvSpPr>
          <p:cNvPr id="121" name="TextBox 83">
            <a:extLst>
              <a:ext uri="{FF2B5EF4-FFF2-40B4-BE49-F238E27FC236}">
                <a16:creationId xmlns:a16="http://schemas.microsoft.com/office/drawing/2014/main" id="{149C383F-086C-4D7B-867F-DAFA6D844D3E}"/>
              </a:ext>
            </a:extLst>
          </p:cNvPr>
          <p:cNvSpPr txBox="1"/>
          <p:nvPr/>
        </p:nvSpPr>
        <p:spPr>
          <a:xfrm flipH="1">
            <a:off x="10683900" y="5589070"/>
            <a:ext cx="1260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cs typeface="Pragati Narrow" panose="020B0506020202020B04" charset="0"/>
              </a:rPr>
              <a:t>Relaxação</a:t>
            </a:r>
            <a:r>
              <a:rPr lang="en-US" sz="1000" dirty="0">
                <a:cs typeface="Pragati Narrow" panose="020B0506020202020B04" charset="0"/>
              </a:rPr>
              <a:t> LP</a:t>
            </a:r>
          </a:p>
        </p:txBody>
      </p:sp>
      <p:sp>
        <p:nvSpPr>
          <p:cNvPr id="122" name="Freeform: Shape 73">
            <a:extLst>
              <a:ext uri="{FF2B5EF4-FFF2-40B4-BE49-F238E27FC236}">
                <a16:creationId xmlns:a16="http://schemas.microsoft.com/office/drawing/2014/main" id="{D6D45AB7-AC19-47D8-829C-814399735F7C}"/>
              </a:ext>
            </a:extLst>
          </p:cNvPr>
          <p:cNvSpPr/>
          <p:nvPr/>
        </p:nvSpPr>
        <p:spPr>
          <a:xfrm>
            <a:off x="10389220" y="5643600"/>
            <a:ext cx="105880" cy="137160"/>
          </a:xfrm>
          <a:custGeom>
            <a:avLst/>
            <a:gdLst>
              <a:gd name="connsiteX0" fmla="*/ 533400 w 2719388"/>
              <a:gd name="connsiteY0" fmla="*/ 0 h 2714625"/>
              <a:gd name="connsiteX1" fmla="*/ 2719388 w 2719388"/>
              <a:gd name="connsiteY1" fmla="*/ 647700 h 2714625"/>
              <a:gd name="connsiteX2" fmla="*/ 1309688 w 2719388"/>
              <a:gd name="connsiteY2" fmla="*/ 2714625 h 2714625"/>
              <a:gd name="connsiteX3" fmla="*/ 0 w 2719388"/>
              <a:gd name="connsiteY3" fmla="*/ 1938337 h 2714625"/>
              <a:gd name="connsiteX4" fmla="*/ 533400 w 2719388"/>
              <a:gd name="connsiteY4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9388" h="2714625">
                <a:moveTo>
                  <a:pt x="533400" y="0"/>
                </a:moveTo>
                <a:lnTo>
                  <a:pt x="2719388" y="647700"/>
                </a:lnTo>
                <a:lnTo>
                  <a:pt x="1309688" y="2714625"/>
                </a:lnTo>
                <a:lnTo>
                  <a:pt x="0" y="1938337"/>
                </a:lnTo>
                <a:lnTo>
                  <a:pt x="533400" y="0"/>
                </a:lnTo>
                <a:close/>
              </a:path>
            </a:pathLst>
          </a:custGeom>
          <a:solidFill>
            <a:srgbClr val="DDE3E9"/>
          </a:solidFill>
          <a:ln>
            <a:solidFill>
              <a:srgbClr val="189C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3" name="TextBox 81">
            <a:extLst>
              <a:ext uri="{FF2B5EF4-FFF2-40B4-BE49-F238E27FC236}">
                <a16:creationId xmlns:a16="http://schemas.microsoft.com/office/drawing/2014/main" id="{9C966E8C-BD31-42AE-A7BC-38C94BB8BDE5}"/>
              </a:ext>
            </a:extLst>
          </p:cNvPr>
          <p:cNvSpPr txBox="1"/>
          <p:nvPr/>
        </p:nvSpPr>
        <p:spPr>
          <a:xfrm flipH="1">
            <a:off x="10680078" y="6246807"/>
            <a:ext cx="1269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cs typeface="Pragati Narrow" panose="020B0506020202020B04" charset="0"/>
              </a:rPr>
              <a:t>Solução</a:t>
            </a:r>
            <a:r>
              <a:rPr lang="en-US" sz="1000" dirty="0">
                <a:cs typeface="Pragati Narrow" panose="020B0506020202020B04" charset="0"/>
              </a:rPr>
              <a:t> </a:t>
            </a:r>
            <a:r>
              <a:rPr lang="en-US" sz="1000" dirty="0" err="1">
                <a:cs typeface="Pragati Narrow" panose="020B0506020202020B04" charset="0"/>
              </a:rPr>
              <a:t>factível</a:t>
            </a:r>
            <a:r>
              <a:rPr lang="en-US" sz="1000" dirty="0">
                <a:cs typeface="Pragati Narrow" panose="020B0506020202020B04" charset="0"/>
              </a:rPr>
              <a:t> </a:t>
            </a:r>
          </a:p>
        </p:txBody>
      </p:sp>
      <p:sp>
        <p:nvSpPr>
          <p:cNvPr id="124" name="Oval 71">
            <a:extLst>
              <a:ext uri="{FF2B5EF4-FFF2-40B4-BE49-F238E27FC236}">
                <a16:creationId xmlns:a16="http://schemas.microsoft.com/office/drawing/2014/main" id="{F71062E4-B679-456D-924F-1AFBD04777C8}"/>
              </a:ext>
            </a:extLst>
          </p:cNvPr>
          <p:cNvSpPr/>
          <p:nvPr/>
        </p:nvSpPr>
        <p:spPr>
          <a:xfrm>
            <a:off x="10402745" y="6319677"/>
            <a:ext cx="91440" cy="91440"/>
          </a:xfrm>
          <a:prstGeom prst="ellipse">
            <a:avLst/>
          </a:prstGeom>
          <a:solidFill>
            <a:srgbClr val="C684C4"/>
          </a:solidFill>
          <a:ln w="12700" cap="flat" cmpd="sng" algn="ctr">
            <a:solidFill>
              <a:srgbClr val="C684C4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/>
            <a:endParaRPr lang="en-US" sz="10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25" name="TextBox 93">
            <a:extLst>
              <a:ext uri="{FF2B5EF4-FFF2-40B4-BE49-F238E27FC236}">
                <a16:creationId xmlns:a16="http://schemas.microsoft.com/office/drawing/2014/main" id="{9B953EE7-7ABB-475F-84FE-256745A886FA}"/>
              </a:ext>
            </a:extLst>
          </p:cNvPr>
          <p:cNvSpPr txBox="1"/>
          <p:nvPr/>
        </p:nvSpPr>
        <p:spPr>
          <a:xfrm flipH="1">
            <a:off x="10258036" y="5354497"/>
            <a:ext cx="168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cs typeface="Pragati Narrow" panose="020B0506020202020B04" charset="0"/>
              </a:rPr>
              <a:t>Legenda</a:t>
            </a:r>
          </a:p>
        </p:txBody>
      </p:sp>
    </p:spTree>
    <p:extLst>
      <p:ext uri="{BB962C8B-B14F-4D97-AF65-F5344CB8AC3E}">
        <p14:creationId xmlns:p14="http://schemas.microsoft.com/office/powerpoint/2010/main" val="423153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5" grpId="0" animBg="1"/>
      <p:bldP spid="87" grpId="0" animBg="1"/>
      <p:bldP spid="92" grpId="0"/>
      <p:bldP spid="93" grpId="0"/>
      <p:bldP spid="105" grpId="0"/>
      <p:bldP spid="114" grpId="0"/>
      <p:bldP spid="1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BC24B223-EF0E-4C87-A979-A792CFF1A16B}"/>
              </a:ext>
            </a:extLst>
          </p:cNvPr>
          <p:cNvGrpSpPr/>
          <p:nvPr/>
        </p:nvGrpSpPr>
        <p:grpSpPr>
          <a:xfrm>
            <a:off x="591127" y="682983"/>
            <a:ext cx="11009745" cy="830575"/>
            <a:chOff x="622544" y="683615"/>
            <a:chExt cx="11009745" cy="83057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E543397-0573-7843-A709-CE300CAD34F9}"/>
                </a:ext>
              </a:extLst>
            </p:cNvPr>
            <p:cNvSpPr/>
            <p:nvPr/>
          </p:nvSpPr>
          <p:spPr>
            <a:xfrm>
              <a:off x="1786971" y="683615"/>
              <a:ext cx="8680890" cy="4699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2750" hangingPunct="0">
                <a:defRPr/>
              </a:pPr>
              <a:r>
                <a:rPr kumimoji="0" lang="en-US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189CCF"/>
                  </a:solidFill>
                  <a:effectLst/>
                  <a:uLnTx/>
                  <a:uFillTx/>
                  <a:latin typeface="Arial Nova" panose="020B0504020202020204" pitchFamily="34" charset="0"/>
                </a:rPr>
                <a:t>Programação</a:t>
              </a: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189CCF"/>
                  </a:solidFill>
                  <a:effectLst/>
                  <a:uLnTx/>
                  <a:uFillTx/>
                  <a:latin typeface="Arial Nova" panose="020B0504020202020204" pitchFamily="34" charset="0"/>
                </a:rPr>
                <a:t> </a:t>
              </a:r>
              <a:r>
                <a:rPr kumimoji="0" lang="en-US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189CCF"/>
                  </a:solidFill>
                  <a:effectLst/>
                  <a:uLnTx/>
                  <a:uFillTx/>
                  <a:latin typeface="Arial Nova" panose="020B0504020202020204" pitchFamily="34" charset="0"/>
                </a:rPr>
                <a:t>Inteira</a:t>
              </a: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189CCF"/>
                  </a:solidFill>
                  <a:effectLst/>
                  <a:uLnTx/>
                  <a:uFillTx/>
                  <a:latin typeface="Arial Nova" panose="020B0504020202020204" pitchFamily="34" charset="0"/>
                </a:rPr>
                <a:t> </a:t>
              </a:r>
              <a:r>
                <a:rPr kumimoji="0" lang="en-US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189CCF"/>
                  </a:solidFill>
                  <a:effectLst/>
                  <a:uLnTx/>
                  <a:uFillTx/>
                  <a:latin typeface="Arial Nova" panose="020B0504020202020204" pitchFamily="34" charset="0"/>
                </a:rPr>
                <a:t>Mista</a:t>
              </a:r>
              <a:endParaRPr lang="en-US" sz="2800" b="1" kern="0" dirty="0">
                <a:solidFill>
                  <a:srgbClr val="189CCF"/>
                </a:solidFill>
                <a:latin typeface="Arial Nova" panose="020B0504020202020204" pitchFamily="34" charset="0"/>
                <a:sym typeface="Helvetica Neue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9C351BA-1BB2-4672-8C10-CC5B4306C34F}"/>
                </a:ext>
              </a:extLst>
            </p:cNvPr>
            <p:cNvCxnSpPr>
              <a:cxnSpLocks/>
            </p:cNvCxnSpPr>
            <p:nvPr/>
          </p:nvCxnSpPr>
          <p:spPr>
            <a:xfrm>
              <a:off x="622544" y="1514190"/>
              <a:ext cx="11009745" cy="0"/>
            </a:xfrm>
            <a:prstGeom prst="line">
              <a:avLst/>
            </a:prstGeom>
            <a:ln>
              <a:solidFill>
                <a:srgbClr val="FF91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A1A855B-0C2C-4494-BE3D-52170925FFCD}"/>
              </a:ext>
            </a:extLst>
          </p:cNvPr>
          <p:cNvGrpSpPr/>
          <p:nvPr/>
        </p:nvGrpSpPr>
        <p:grpSpPr>
          <a:xfrm>
            <a:off x="445866" y="2349052"/>
            <a:ext cx="11306093" cy="3439349"/>
            <a:chOff x="623050" y="2013492"/>
            <a:chExt cx="11306093" cy="343934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C4C2036-9E70-4FD8-9E78-B6B2483B0153}"/>
                </a:ext>
              </a:extLst>
            </p:cNvPr>
            <p:cNvGrpSpPr/>
            <p:nvPr/>
          </p:nvGrpSpPr>
          <p:grpSpPr>
            <a:xfrm>
              <a:off x="4544611" y="2013492"/>
              <a:ext cx="3462965" cy="3439349"/>
              <a:chOff x="4588552" y="2013492"/>
              <a:chExt cx="3462965" cy="3439349"/>
            </a:xfrm>
          </p:grpSpPr>
          <p:pic>
            <p:nvPicPr>
              <p:cNvPr id="15" name="Picture 14" descr="CPU with binary numbers and blueprint">
                <a:extLst>
                  <a:ext uri="{FF2B5EF4-FFF2-40B4-BE49-F238E27FC236}">
                    <a16:creationId xmlns:a16="http://schemas.microsoft.com/office/drawing/2014/main" id="{22F6ADB1-1D7F-4189-ABC5-F74225E07C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69" b="10491"/>
              <a:stretch/>
            </p:blipFill>
            <p:spPr>
              <a:xfrm>
                <a:off x="4588552" y="2013493"/>
                <a:ext cx="3462965" cy="1904896"/>
              </a:xfrm>
              <a:prstGeom prst="rect">
                <a:avLst/>
              </a:prstGeom>
            </p:spPr>
          </p:pic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3E51810-A124-41B2-BA8F-729C286060C0}"/>
                  </a:ext>
                </a:extLst>
              </p:cNvPr>
              <p:cNvGrpSpPr/>
              <p:nvPr/>
            </p:nvGrpSpPr>
            <p:grpSpPr>
              <a:xfrm>
                <a:off x="4588553" y="2013492"/>
                <a:ext cx="3462963" cy="1907827"/>
                <a:chOff x="4588558" y="2013493"/>
                <a:chExt cx="2771220" cy="1526730"/>
              </a:xfrm>
            </p:grpSpPr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20EB21A-D3D9-4FDC-B199-D9B118278E0A}"/>
                    </a:ext>
                  </a:extLst>
                </p:cNvPr>
                <p:cNvSpPr txBox="1"/>
                <p:nvPr/>
              </p:nvSpPr>
              <p:spPr>
                <a:xfrm>
                  <a:off x="4588558" y="2013493"/>
                  <a:ext cx="2771220" cy="1526730"/>
                </a:xfrm>
                <a:prstGeom prst="rect">
                  <a:avLst/>
                </a:prstGeom>
                <a:solidFill>
                  <a:srgbClr val="50B3E5">
                    <a:alpha val="8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6000" tIns="0" rIns="126000" bIns="12600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defTabSz="457200">
                    <a:defRPr sz="1000" b="1" spc="-25">
                      <a:solidFill>
                        <a:prstClr val="white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defRPr>
                  </a:lvl1pPr>
                  <a:lvl2pPr marL="457200" algn="l" defTabSz="914400" ea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ea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ea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ea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ea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ea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ea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ea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ym typeface="Helvetica Neue"/>
                  </a:endParaRPr>
                </a:p>
              </p:txBody>
            </p:sp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D4EFD26A-BC97-40E5-9E62-09AA4BD08B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91258" y="2361122"/>
                  <a:ext cx="1633870" cy="829128"/>
                </a:xfrm>
                <a:prstGeom prst="rect">
                  <a:avLst/>
                </a:prstGeom>
              </p:spPr>
            </p:pic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21BC3A7-7B82-482B-A090-1BCADB890EAC}"/>
                  </a:ext>
                </a:extLst>
              </p:cNvPr>
              <p:cNvSpPr txBox="1"/>
              <p:nvPr/>
            </p:nvSpPr>
            <p:spPr>
              <a:xfrm>
                <a:off x="4588552" y="3918391"/>
                <a:ext cx="3462964" cy="1534450"/>
              </a:xfrm>
              <a:prstGeom prst="rect">
                <a:avLst/>
              </a:prstGeom>
              <a:solidFill>
                <a:srgbClr val="C5D6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6000" tIns="0" rIns="126000" bIns="12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171450" indent="-171450" defTabSz="457200">
                  <a:buFont typeface="Arial" panose="020B0604020202020204" pitchFamily="34" charset="0"/>
                  <a:buChar char="•"/>
                  <a:defRPr sz="1200" b="1" i="0" spc="-25">
                    <a:solidFill>
                      <a:srgbClr val="485A69"/>
                    </a:solidFill>
                    <a:effectLst/>
                    <a:latin typeface="Arial Nova" panose="020B0504020202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457200" algn="l" defTabSz="914400" ea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ea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ea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ea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ea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ea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ea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ea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1200" b="1" dirty="0">
                  <a:latin typeface="Arial Nova" panose="020B05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1200" b="1" dirty="0" err="1">
                    <a:latin typeface="Arial Nova" panose="020B0504020202020204" pitchFamily="34" charset="0"/>
                  </a:rPr>
                  <a:t>Áreas</a:t>
                </a:r>
                <a:r>
                  <a:rPr lang="en-US" sz="1200" b="1" dirty="0">
                    <a:latin typeface="Arial Nova" panose="020B0504020202020204" pitchFamily="34" charset="0"/>
                  </a:rPr>
                  <a:t> de </a:t>
                </a:r>
                <a:r>
                  <a:rPr lang="en-US" sz="1200" b="1" dirty="0" err="1">
                    <a:latin typeface="Arial Nova" panose="020B0504020202020204" pitchFamily="34" charset="0"/>
                  </a:rPr>
                  <a:t>otimização</a:t>
                </a:r>
                <a:r>
                  <a:rPr lang="en-US" sz="1200" b="1" dirty="0">
                    <a:latin typeface="Arial Nova" panose="020B0504020202020204" pitchFamily="34" charset="0"/>
                  </a:rPr>
                  <a:t> </a:t>
                </a:r>
                <a:r>
                  <a:rPr lang="en-US" sz="1200" b="1" dirty="0" err="1">
                    <a:latin typeface="Arial Nova" panose="020B0504020202020204" pitchFamily="34" charset="0"/>
                  </a:rPr>
                  <a:t>matemática</a:t>
                </a:r>
                <a:r>
                  <a:rPr lang="en-US" sz="1200" b="1" dirty="0">
                    <a:latin typeface="Arial Nova" panose="020B0504020202020204" pitchFamily="34" charset="0"/>
                  </a:rPr>
                  <a:t> com </a:t>
                </a:r>
                <a:r>
                  <a:rPr lang="en-US" sz="1200" b="1" dirty="0" err="1">
                    <a:latin typeface="Arial Nova" panose="020B0504020202020204" pitchFamily="34" charset="0"/>
                  </a:rPr>
                  <a:t>muitas</a:t>
                </a:r>
                <a:r>
                  <a:rPr lang="en-US" sz="1200" b="1" dirty="0">
                    <a:latin typeface="Arial Nova" panose="020B0504020202020204" pitchFamily="34" charset="0"/>
                  </a:rPr>
                  <a:t> </a:t>
                </a:r>
                <a:r>
                  <a:rPr lang="en-US" sz="1200" b="1" dirty="0" err="1">
                    <a:latin typeface="Arial Nova" panose="020B0504020202020204" pitchFamily="34" charset="0"/>
                  </a:rPr>
                  <a:t>aplicações</a:t>
                </a:r>
                <a:endParaRPr lang="en-US" sz="1200" b="1" dirty="0">
                  <a:latin typeface="Arial Nova" panose="020B05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b="0" dirty="0" err="1">
                    <a:latin typeface="Arial Nova" panose="020B0504020202020204" pitchFamily="34" charset="0"/>
                  </a:rPr>
                  <a:t>Cadeia</a:t>
                </a:r>
                <a:r>
                  <a:rPr lang="en-US" sz="1200" b="0" dirty="0">
                    <a:latin typeface="Arial Nova" panose="020B0504020202020204" pitchFamily="34" charset="0"/>
                  </a:rPr>
                  <a:t> de </a:t>
                </a:r>
                <a:r>
                  <a:rPr lang="en-US" sz="1200" b="0" dirty="0" err="1">
                    <a:latin typeface="Arial Nova" panose="020B0504020202020204" pitchFamily="34" charset="0"/>
                  </a:rPr>
                  <a:t>Produção</a:t>
                </a:r>
                <a:endParaRPr lang="en-US" sz="1200" b="0" dirty="0">
                  <a:latin typeface="Arial Nova" panose="020B05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b="0" dirty="0" err="1">
                    <a:latin typeface="Arial Nova" panose="020B0504020202020204" pitchFamily="34" charset="0"/>
                  </a:rPr>
                  <a:t>Logística</a:t>
                </a:r>
                <a:endParaRPr lang="en-US" sz="1200" b="0" dirty="0">
                  <a:latin typeface="Arial Nova" panose="020B05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b="0" dirty="0" err="1">
                    <a:latin typeface="Arial Nova" panose="020B0504020202020204" pitchFamily="34" charset="0"/>
                  </a:rPr>
                  <a:t>Agendamento</a:t>
                </a:r>
                <a:r>
                  <a:rPr lang="en-US" b="0" dirty="0"/>
                  <a:t> e </a:t>
                </a:r>
                <a:r>
                  <a:rPr lang="en-US" b="0" dirty="0" err="1"/>
                  <a:t>Tabelamento</a:t>
                </a:r>
                <a:endParaRPr lang="en-US" sz="1200" b="0" dirty="0">
                  <a:latin typeface="Arial Nova" panose="020B05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b="0" dirty="0" err="1">
                    <a:latin typeface="Arial Nova" panose="020B0504020202020204" pitchFamily="34" charset="0"/>
                  </a:rPr>
                  <a:t>Geração</a:t>
                </a:r>
                <a:r>
                  <a:rPr lang="en-US" sz="1200" b="0" dirty="0">
                    <a:latin typeface="Arial Nova" panose="020B0504020202020204" pitchFamily="34" charset="0"/>
                  </a:rPr>
                  <a:t> de </a:t>
                </a:r>
                <a:r>
                  <a:rPr lang="en-US" sz="1200" b="0" dirty="0" err="1">
                    <a:latin typeface="Arial Nova" panose="020B0504020202020204" pitchFamily="34" charset="0"/>
                  </a:rPr>
                  <a:t>Energia</a:t>
                </a:r>
                <a:r>
                  <a:rPr lang="en-US" sz="1200" b="0" dirty="0">
                    <a:latin typeface="Arial Nova" panose="020B0504020202020204" pitchFamily="34" charset="0"/>
                  </a:rPr>
                  <a:t> </a:t>
                </a:r>
                <a:r>
                  <a:rPr lang="en-US" sz="1200" b="0" dirty="0" err="1">
                    <a:latin typeface="Arial Nova" panose="020B0504020202020204" pitchFamily="34" charset="0"/>
                  </a:rPr>
                  <a:t>Elétrica</a:t>
                </a:r>
                <a:endParaRPr lang="en-US" sz="1200" b="0" dirty="0">
                  <a:latin typeface="Arial Nova" panose="020B05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b="0" dirty="0" err="1">
                    <a:latin typeface="Arial Nova" panose="020B0504020202020204" pitchFamily="34" charset="0"/>
                  </a:rPr>
                  <a:t>Muito</a:t>
                </a:r>
                <a:r>
                  <a:rPr lang="en-US" sz="1200" b="0" dirty="0">
                    <a:latin typeface="Arial Nova" panose="020B0504020202020204" pitchFamily="34" charset="0"/>
                  </a:rPr>
                  <a:t> </a:t>
                </a:r>
                <a:r>
                  <a:rPr lang="en-US" sz="1200" b="0" dirty="0" err="1">
                    <a:latin typeface="Arial Nova" panose="020B0504020202020204" pitchFamily="34" charset="0"/>
                  </a:rPr>
                  <a:t>mais</a:t>
                </a:r>
                <a:r>
                  <a:rPr lang="en-US" sz="1200" b="0" dirty="0">
                    <a:latin typeface="Arial Nova" panose="020B0504020202020204" pitchFamily="34" charset="0"/>
                  </a:rPr>
                  <a:t>…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AD09AB1-3A27-46F5-A183-5ED9D6CA627A}"/>
                </a:ext>
              </a:extLst>
            </p:cNvPr>
            <p:cNvGrpSpPr/>
            <p:nvPr/>
          </p:nvGrpSpPr>
          <p:grpSpPr>
            <a:xfrm>
              <a:off x="8466174" y="2013492"/>
              <a:ext cx="3462969" cy="3435831"/>
              <a:chOff x="8466174" y="2017011"/>
              <a:chExt cx="3462969" cy="3435831"/>
            </a:xfrm>
          </p:grpSpPr>
          <p:pic>
            <p:nvPicPr>
              <p:cNvPr id="19" name="Picture 18" descr="Businessperson on a computer">
                <a:extLst>
                  <a:ext uri="{FF2B5EF4-FFF2-40B4-BE49-F238E27FC236}">
                    <a16:creationId xmlns:a16="http://schemas.microsoft.com/office/drawing/2014/main" id="{4B0B5A58-7D2C-40F1-87A9-15694AB700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83" b="5342"/>
              <a:stretch/>
            </p:blipFill>
            <p:spPr>
              <a:xfrm>
                <a:off x="8466174" y="2025645"/>
                <a:ext cx="3462969" cy="1892743"/>
              </a:xfrm>
              <a:prstGeom prst="rect">
                <a:avLst/>
              </a:prstGeom>
            </p:spPr>
          </p:pic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31E7FDF-E348-4F65-8A9E-1278DF92E3DF}"/>
                  </a:ext>
                </a:extLst>
              </p:cNvPr>
              <p:cNvGrpSpPr/>
              <p:nvPr/>
            </p:nvGrpSpPr>
            <p:grpSpPr>
              <a:xfrm>
                <a:off x="8466177" y="2017011"/>
                <a:ext cx="3462963" cy="1907825"/>
                <a:chOff x="7543392" y="2023289"/>
                <a:chExt cx="2771220" cy="1526728"/>
              </a:xfrm>
            </p:grpSpPr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93A170C4-6662-47FD-9AF2-E5807B7C78D0}"/>
                    </a:ext>
                  </a:extLst>
                </p:cNvPr>
                <p:cNvSpPr txBox="1"/>
                <p:nvPr/>
              </p:nvSpPr>
              <p:spPr>
                <a:xfrm>
                  <a:off x="7543392" y="2023289"/>
                  <a:ext cx="2771220" cy="1526728"/>
                </a:xfrm>
                <a:prstGeom prst="rect">
                  <a:avLst/>
                </a:prstGeom>
                <a:solidFill>
                  <a:srgbClr val="50B3E5">
                    <a:alpha val="8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6000" tIns="0" rIns="126000" bIns="12600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defTabSz="457200">
                    <a:defRPr sz="1000" b="1" spc="-25">
                      <a:solidFill>
                        <a:prstClr val="white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defRPr>
                  </a:lvl1pPr>
                  <a:lvl2pPr marL="457200" algn="l" defTabSz="914400" ea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ea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ea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ea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ea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ea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ea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ea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ym typeface="Helvetica Neue"/>
                  </a:endParaRPr>
                </a:p>
              </p:txBody>
            </p:sp>
            <p:pic>
              <p:nvPicPr>
                <p:cNvPr id="11" name="Graphic 10" descr="Decision chart">
                  <a:extLst>
                    <a:ext uri="{FF2B5EF4-FFF2-40B4-BE49-F238E27FC236}">
                      <a16:creationId xmlns:a16="http://schemas.microsoft.com/office/drawing/2014/main" id="{53669EBA-9EF1-4C17-8E53-78AC87F41F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71802" y="2325794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0055BB4-A93E-4FAA-B703-DFECA64C7699}"/>
                  </a:ext>
                </a:extLst>
              </p:cNvPr>
              <p:cNvSpPr txBox="1"/>
              <p:nvPr/>
            </p:nvSpPr>
            <p:spPr>
              <a:xfrm>
                <a:off x="8466176" y="3918392"/>
                <a:ext cx="3462964" cy="1534450"/>
              </a:xfrm>
              <a:prstGeom prst="rect">
                <a:avLst/>
              </a:prstGeom>
              <a:solidFill>
                <a:srgbClr val="C5D6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6000" tIns="0" rIns="126000" bIns="12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indent="0" defTabSz="457200">
                  <a:buFont typeface="Arial" panose="020B0604020202020204" pitchFamily="34" charset="0"/>
                  <a:buNone/>
                  <a:defRPr sz="1200" b="1" i="0" spc="-25">
                    <a:solidFill>
                      <a:srgbClr val="485A69"/>
                    </a:solidFill>
                    <a:effectLst/>
                    <a:latin typeface="Arial Nova" panose="020B0504020202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457200" algn="l" defTabSz="914400" ea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ea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ea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ea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ea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ea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ea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ea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  <a:p>
                <a:r>
                  <a:rPr lang="en-US" dirty="0" err="1"/>
                  <a:t>Tecnologia</a:t>
                </a:r>
                <a:r>
                  <a:rPr lang="en-US" dirty="0"/>
                  <a:t> </a:t>
                </a:r>
                <a:r>
                  <a:rPr lang="en-US" dirty="0" err="1"/>
                  <a:t>fantástica</a:t>
                </a:r>
                <a:r>
                  <a:rPr lang="en-US" dirty="0"/>
                  <a:t> para </a:t>
                </a:r>
                <a:r>
                  <a:rPr lang="en-US" dirty="0" err="1"/>
                  <a:t>modelagem</a:t>
                </a:r>
                <a:r>
                  <a:rPr lang="en-US" dirty="0"/>
                  <a:t> e </a:t>
                </a:r>
                <a:r>
                  <a:rPr lang="en-US" dirty="0" err="1"/>
                  <a:t>solução</a:t>
                </a:r>
                <a:r>
                  <a:rPr lang="en-US" dirty="0"/>
                  <a:t> de </a:t>
                </a:r>
                <a:r>
                  <a:rPr lang="en-US" dirty="0" err="1"/>
                  <a:t>problemas</a:t>
                </a:r>
                <a:r>
                  <a:rPr lang="en-US" dirty="0"/>
                  <a:t> que </a:t>
                </a:r>
                <a:r>
                  <a:rPr lang="en-US" dirty="0" err="1"/>
                  <a:t>envolvem</a:t>
                </a:r>
                <a:r>
                  <a:rPr lang="en-US" dirty="0"/>
                  <a:t> </a:t>
                </a:r>
                <a:r>
                  <a:rPr lang="en-US" dirty="0" err="1"/>
                  <a:t>tomada</a:t>
                </a:r>
                <a:r>
                  <a:rPr lang="en-US" dirty="0"/>
                  <a:t> de </a:t>
                </a:r>
                <a:r>
                  <a:rPr lang="en-US" dirty="0" err="1"/>
                  <a:t>decisão</a:t>
                </a:r>
                <a:endParaRPr lang="en-US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b="0" dirty="0" err="1"/>
                  <a:t>Sistemas</a:t>
                </a:r>
                <a:r>
                  <a:rPr lang="en-US" b="0" dirty="0"/>
                  <a:t> </a:t>
                </a:r>
                <a:r>
                  <a:rPr lang="en-US" b="0" dirty="0" err="1"/>
                  <a:t>Complexos</a:t>
                </a:r>
                <a:endParaRPr lang="en-US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b="0" dirty="0"/>
                  <a:t>Conjunto de </a:t>
                </a:r>
                <a:r>
                  <a:rPr lang="pt-BR" b="0" dirty="0"/>
                  <a:t>decisões</a:t>
                </a:r>
                <a:r>
                  <a:rPr lang="en-US" b="0" dirty="0"/>
                  <a:t> </a:t>
                </a:r>
                <a:r>
                  <a:rPr lang="en-US" b="0" dirty="0" err="1"/>
                  <a:t>interdependentes</a:t>
                </a:r>
                <a:endParaRPr lang="en-US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b="0" dirty="0"/>
                  <a:t>Grande </a:t>
                </a:r>
                <a:r>
                  <a:rPr lang="en-US" b="0" dirty="0" err="1"/>
                  <a:t>número</a:t>
                </a:r>
                <a:r>
                  <a:rPr lang="en-US" b="0" dirty="0"/>
                  <a:t> de </a:t>
                </a:r>
                <a:r>
                  <a:rPr lang="en-US" b="0" dirty="0" err="1"/>
                  <a:t>possíveis</a:t>
                </a:r>
                <a:r>
                  <a:rPr lang="en-US" b="0" dirty="0"/>
                  <a:t> </a:t>
                </a:r>
                <a:r>
                  <a:rPr lang="en-US" b="0" dirty="0" err="1"/>
                  <a:t>combinações</a:t>
                </a:r>
                <a:endParaRPr lang="en-US" b="0" dirty="0">
                  <a:sym typeface="Helvetica Neue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b="0" dirty="0" err="1">
                    <a:sym typeface="Helvetica Neue"/>
                  </a:rPr>
                  <a:t>Muitas</a:t>
                </a:r>
                <a:r>
                  <a:rPr lang="en-US" b="0" dirty="0">
                    <a:sym typeface="Helvetica Neue"/>
                  </a:rPr>
                  <a:t> </a:t>
                </a:r>
                <a:r>
                  <a:rPr lang="en-US" b="0" dirty="0" err="1">
                    <a:sym typeface="Helvetica Neue"/>
                  </a:rPr>
                  <a:t>restrições</a:t>
                </a:r>
                <a:endParaRPr lang="en-US" b="0" dirty="0"/>
              </a:p>
              <a:p>
                <a:endParaRPr lang="en-US" dirty="0">
                  <a:sym typeface="Helvetica Neue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4BF1F0B-6EC6-41BF-9CE0-567F7CA5D365}"/>
                </a:ext>
              </a:extLst>
            </p:cNvPr>
            <p:cNvGrpSpPr/>
            <p:nvPr/>
          </p:nvGrpSpPr>
          <p:grpSpPr>
            <a:xfrm>
              <a:off x="623050" y="2013492"/>
              <a:ext cx="3462964" cy="3420950"/>
              <a:chOff x="623050" y="2014591"/>
              <a:chExt cx="3462964" cy="3420950"/>
            </a:xfrm>
          </p:grpSpPr>
          <p:pic>
            <p:nvPicPr>
              <p:cNvPr id="21" name="Picture 20" descr="Complex math formulas on a blackboard">
                <a:extLst>
                  <a:ext uri="{FF2B5EF4-FFF2-40B4-BE49-F238E27FC236}">
                    <a16:creationId xmlns:a16="http://schemas.microsoft.com/office/drawing/2014/main" id="{33A1A040-4776-4762-A260-8AFE9FCFBF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46" b="31582"/>
              <a:stretch/>
            </p:blipFill>
            <p:spPr>
              <a:xfrm>
                <a:off x="623050" y="2025645"/>
                <a:ext cx="3462964" cy="1892744"/>
              </a:xfrm>
              <a:prstGeom prst="rect">
                <a:avLst/>
              </a:prstGeom>
            </p:spPr>
          </p:pic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A05A139-468B-41F9-BABB-49462F9B4C32}"/>
                  </a:ext>
                </a:extLst>
              </p:cNvPr>
              <p:cNvSpPr txBox="1"/>
              <p:nvPr/>
            </p:nvSpPr>
            <p:spPr>
              <a:xfrm>
                <a:off x="623050" y="3924836"/>
                <a:ext cx="3462964" cy="1510705"/>
              </a:xfrm>
              <a:prstGeom prst="rect">
                <a:avLst/>
              </a:prstGeom>
              <a:solidFill>
                <a:srgbClr val="C5D6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6000" tIns="0" rIns="126000" bIns="12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defTabSz="457200">
                  <a:defRPr sz="1000" b="1" spc="-25">
                    <a:solidFill>
                      <a:prstClr val="white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457200" algn="l" defTabSz="914400" ea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ea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ea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ea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ea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ea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ea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ea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 algn="l">
                  <a:buFont typeface="Arial" panose="020B0604020202020204" pitchFamily="34" charset="0"/>
                  <a:buChar char="•"/>
                </a:pPr>
                <a:endParaRPr lang="en-US" sz="1200" b="1" i="0" dirty="0">
                  <a:solidFill>
                    <a:srgbClr val="485A69"/>
                  </a:solidFill>
                  <a:effectLst/>
                  <a:latin typeface="Arial Nova" panose="020B0504020202020204" pitchFamily="34" charset="0"/>
                </a:endParaRP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US" sz="1200" b="1" i="0" dirty="0" err="1">
                    <a:solidFill>
                      <a:srgbClr val="485A69"/>
                    </a:solidFill>
                    <a:effectLst/>
                    <a:latin typeface="Arial Nova" panose="020B0504020202020204" pitchFamily="34" charset="0"/>
                  </a:rPr>
                  <a:t>Programação</a:t>
                </a:r>
                <a:r>
                  <a:rPr lang="en-US" sz="1200" b="0" i="0" dirty="0">
                    <a:solidFill>
                      <a:srgbClr val="485A69"/>
                    </a:solidFill>
                    <a:effectLst/>
                    <a:latin typeface="Arial Nova" panose="020B0504020202020204" pitchFamily="34" charset="0"/>
                  </a:rPr>
                  <a:t> é </a:t>
                </a:r>
                <a:r>
                  <a:rPr lang="en-US" sz="1200" b="0" i="0" dirty="0" err="1">
                    <a:solidFill>
                      <a:srgbClr val="485A69"/>
                    </a:solidFill>
                    <a:effectLst/>
                    <a:latin typeface="Arial Nova" panose="020B0504020202020204" pitchFamily="34" charset="0"/>
                  </a:rPr>
                  <a:t>sinônimo</a:t>
                </a:r>
                <a:r>
                  <a:rPr lang="en-US" sz="1200" b="0" i="0" dirty="0">
                    <a:solidFill>
                      <a:srgbClr val="485A69"/>
                    </a:solidFill>
                    <a:effectLst/>
                    <a:latin typeface="Arial Nova" panose="020B0504020202020204" pitchFamily="34" charset="0"/>
                  </a:rPr>
                  <a:t> de “</a:t>
                </a:r>
                <a:r>
                  <a:rPr lang="pt-BR" sz="1200" b="0" i="0" dirty="0">
                    <a:solidFill>
                      <a:srgbClr val="485A69"/>
                    </a:solidFill>
                    <a:effectLst/>
                    <a:latin typeface="Arial Nova" panose="020B0504020202020204" pitchFamily="34" charset="0"/>
                  </a:rPr>
                  <a:t>Otimização</a:t>
                </a:r>
                <a:r>
                  <a:rPr lang="en-US" sz="1200" b="0" i="0" dirty="0">
                    <a:solidFill>
                      <a:srgbClr val="485A69"/>
                    </a:solidFill>
                    <a:effectLst/>
                    <a:latin typeface="Arial Nova" panose="020B0504020202020204" pitchFamily="34" charset="0"/>
                  </a:rPr>
                  <a:t>”.</a:t>
                </a: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US" sz="1200" b="1" i="0" dirty="0" err="1">
                    <a:solidFill>
                      <a:srgbClr val="485A69"/>
                    </a:solidFill>
                    <a:effectLst/>
                    <a:latin typeface="Arial Nova" panose="020B0504020202020204" pitchFamily="34" charset="0"/>
                  </a:rPr>
                  <a:t>Inteira</a:t>
                </a:r>
                <a:r>
                  <a:rPr lang="en-US" sz="1200" b="1" i="0" dirty="0">
                    <a:solidFill>
                      <a:srgbClr val="485A69"/>
                    </a:solidFill>
                    <a:effectLst/>
                    <a:latin typeface="Arial Nova" panose="020B0504020202020204" pitchFamily="34" charset="0"/>
                  </a:rPr>
                  <a:t> </a:t>
                </a:r>
                <a:r>
                  <a:rPr lang="en-US" sz="1200" b="0" i="0" dirty="0" err="1">
                    <a:solidFill>
                      <a:srgbClr val="485A69"/>
                    </a:solidFill>
                    <a:effectLst/>
                    <a:latin typeface="Arial Nova" panose="020B0504020202020204" pitchFamily="34" charset="0"/>
                  </a:rPr>
                  <a:t>exprime</a:t>
                </a:r>
                <a:r>
                  <a:rPr lang="en-US" sz="1200" b="0" i="0" dirty="0">
                    <a:solidFill>
                      <a:srgbClr val="485A69"/>
                    </a:solidFill>
                    <a:effectLst/>
                    <a:latin typeface="Arial Nova" panose="020B0504020202020204" pitchFamily="34" charset="0"/>
                  </a:rPr>
                  <a:t> a </a:t>
                </a:r>
                <a:r>
                  <a:rPr lang="en-US" sz="1200" b="0" i="0" dirty="0" err="1">
                    <a:solidFill>
                      <a:srgbClr val="485A69"/>
                    </a:solidFill>
                    <a:effectLst/>
                    <a:latin typeface="Arial Nova" panose="020B0504020202020204" pitchFamily="34" charset="0"/>
                  </a:rPr>
                  <a:t>ideia</a:t>
                </a:r>
                <a:r>
                  <a:rPr lang="en-US" sz="1200" b="0" i="0" dirty="0">
                    <a:solidFill>
                      <a:srgbClr val="485A69"/>
                    </a:solidFill>
                    <a:effectLst/>
                    <a:latin typeface="Arial Nova" panose="020B0504020202020204" pitchFamily="34" charset="0"/>
                  </a:rPr>
                  <a:t> de que as </a:t>
                </a:r>
                <a:r>
                  <a:rPr lang="en-US" sz="1200" b="0" i="0" dirty="0" err="1">
                    <a:solidFill>
                      <a:srgbClr val="485A69"/>
                    </a:solidFill>
                    <a:effectLst/>
                    <a:latin typeface="Arial Nova" panose="020B0504020202020204" pitchFamily="34" charset="0"/>
                  </a:rPr>
                  <a:t>variáveis</a:t>
                </a:r>
                <a:r>
                  <a:rPr lang="en-US" sz="1200" b="0" i="0" dirty="0">
                    <a:solidFill>
                      <a:srgbClr val="485A69"/>
                    </a:solidFill>
                    <a:effectLst/>
                    <a:latin typeface="Arial Nova" panose="020B0504020202020204" pitchFamily="34" charset="0"/>
                  </a:rPr>
                  <a:t> de </a:t>
                </a:r>
                <a:r>
                  <a:rPr lang="en-US" sz="1200" b="0" i="0" dirty="0" err="1">
                    <a:solidFill>
                      <a:srgbClr val="485A69"/>
                    </a:solidFill>
                    <a:effectLst/>
                    <a:latin typeface="Arial Nova" panose="020B0504020202020204" pitchFamily="34" charset="0"/>
                  </a:rPr>
                  <a:t>decisão</a:t>
                </a:r>
                <a:r>
                  <a:rPr lang="en-US" sz="1200" b="0" i="0" dirty="0">
                    <a:solidFill>
                      <a:srgbClr val="485A69"/>
                    </a:solidFill>
                    <a:effectLst/>
                    <a:latin typeface="Arial Nova" panose="020B0504020202020204" pitchFamily="34" charset="0"/>
                  </a:rPr>
                  <a:t> </a:t>
                </a:r>
                <a:r>
                  <a:rPr lang="en-US" sz="1200" b="0" i="0" dirty="0" err="1">
                    <a:solidFill>
                      <a:srgbClr val="485A69"/>
                    </a:solidFill>
                    <a:effectLst/>
                    <a:latin typeface="Arial Nova" panose="020B0504020202020204" pitchFamily="34" charset="0"/>
                  </a:rPr>
                  <a:t>pertencem</a:t>
                </a:r>
                <a:r>
                  <a:rPr lang="en-US" sz="1200" b="0" i="0" dirty="0">
                    <a:solidFill>
                      <a:srgbClr val="485A69"/>
                    </a:solidFill>
                    <a:effectLst/>
                    <a:latin typeface="Arial Nova" panose="020B0504020202020204" pitchFamily="34" charset="0"/>
                  </a:rPr>
                  <a:t> </a:t>
                </a:r>
                <a:r>
                  <a:rPr lang="en-US" sz="1200" b="0" i="0" dirty="0" err="1">
                    <a:solidFill>
                      <a:srgbClr val="485A69"/>
                    </a:solidFill>
                    <a:effectLst/>
                    <a:latin typeface="Arial Nova" panose="020B0504020202020204" pitchFamily="34" charset="0"/>
                  </a:rPr>
                  <a:t>ao</a:t>
                </a:r>
                <a:r>
                  <a:rPr lang="en-US" sz="1200" b="0" i="0" dirty="0">
                    <a:solidFill>
                      <a:srgbClr val="485A69"/>
                    </a:solidFill>
                    <a:effectLst/>
                    <a:latin typeface="Arial Nova" panose="020B0504020202020204" pitchFamily="34" charset="0"/>
                  </a:rPr>
                  <a:t> conjunto dos </a:t>
                </a:r>
                <a:r>
                  <a:rPr lang="en-US" sz="1200" b="0" i="0" dirty="0" err="1">
                    <a:solidFill>
                      <a:srgbClr val="485A69"/>
                    </a:solidFill>
                    <a:effectLst/>
                    <a:latin typeface="Arial Nova" panose="020B0504020202020204" pitchFamily="34" charset="0"/>
                  </a:rPr>
                  <a:t>números</a:t>
                </a:r>
                <a:r>
                  <a:rPr lang="en-US" sz="1200" b="0" i="0" dirty="0">
                    <a:solidFill>
                      <a:srgbClr val="485A69"/>
                    </a:solidFill>
                    <a:effectLst/>
                    <a:latin typeface="Arial Nova" panose="020B0504020202020204" pitchFamily="34" charset="0"/>
                  </a:rPr>
                  <a:t> </a:t>
                </a:r>
                <a:r>
                  <a:rPr lang="en-US" sz="1200" b="0" i="0" dirty="0" err="1">
                    <a:solidFill>
                      <a:srgbClr val="485A69"/>
                    </a:solidFill>
                    <a:effectLst/>
                    <a:latin typeface="Arial Nova" panose="020B0504020202020204" pitchFamily="34" charset="0"/>
                  </a:rPr>
                  <a:t>inteiros</a:t>
                </a:r>
                <a:r>
                  <a:rPr lang="en-US" sz="1200" b="0" i="0" dirty="0">
                    <a:solidFill>
                      <a:srgbClr val="485A69"/>
                    </a:solidFill>
                    <a:effectLst/>
                    <a:latin typeface="Arial Nova" panose="020B0504020202020204" pitchFamily="34" charset="0"/>
                  </a:rPr>
                  <a:t> (</a:t>
                </a:r>
                <a:r>
                  <a:rPr lang="en-US" sz="1200" b="0" i="0" dirty="0" err="1">
                    <a:solidFill>
                      <a:srgbClr val="485A69"/>
                    </a:solidFill>
                    <a:effectLst/>
                    <a:latin typeface="Arial Nova" panose="020B0504020202020204" pitchFamily="34" charset="0"/>
                  </a:rPr>
                  <a:t>incluindo</a:t>
                </a:r>
                <a:r>
                  <a:rPr lang="en-US" sz="1200" b="0" i="0" dirty="0">
                    <a:solidFill>
                      <a:srgbClr val="485A69"/>
                    </a:solidFill>
                    <a:effectLst/>
                    <a:latin typeface="Arial Nova" panose="020B0504020202020204" pitchFamily="34" charset="0"/>
                  </a:rPr>
                  <a:t> </a:t>
                </a:r>
                <a:r>
                  <a:rPr lang="en-US" sz="1200" b="0" i="0" dirty="0" err="1">
                    <a:solidFill>
                      <a:srgbClr val="485A69"/>
                    </a:solidFill>
                    <a:effectLst/>
                    <a:latin typeface="Arial Nova" panose="020B0504020202020204" pitchFamily="34" charset="0"/>
                  </a:rPr>
                  <a:t>binários</a:t>
                </a:r>
                <a:r>
                  <a:rPr lang="en-US" sz="1200" b="0" i="0" dirty="0">
                    <a:solidFill>
                      <a:srgbClr val="485A69"/>
                    </a:solidFill>
                    <a:effectLst/>
                    <a:latin typeface="Arial Nova" panose="020B0504020202020204" pitchFamily="34" charset="0"/>
                  </a:rPr>
                  <a:t>).</a:t>
                </a: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US" sz="1200" b="1" i="0" dirty="0" err="1">
                    <a:solidFill>
                      <a:srgbClr val="485A69"/>
                    </a:solidFill>
                    <a:effectLst/>
                    <a:latin typeface="Arial Nova" panose="020B0504020202020204" pitchFamily="34" charset="0"/>
                  </a:rPr>
                  <a:t>Mista</a:t>
                </a:r>
                <a:r>
                  <a:rPr lang="en-US" sz="1200" b="0" i="0" dirty="0">
                    <a:solidFill>
                      <a:srgbClr val="485A69"/>
                    </a:solidFill>
                    <a:effectLst/>
                    <a:latin typeface="Arial Nova" panose="020B0504020202020204" pitchFamily="34" charset="0"/>
                  </a:rPr>
                  <a:t> é para </a:t>
                </a:r>
                <a:r>
                  <a:rPr lang="en-US" sz="1200" b="0" i="0" dirty="0" err="1">
                    <a:solidFill>
                      <a:srgbClr val="485A69"/>
                    </a:solidFill>
                    <a:effectLst/>
                    <a:latin typeface="Arial Nova" panose="020B0504020202020204" pitchFamily="34" charset="0"/>
                  </a:rPr>
                  <a:t>indicar</a:t>
                </a:r>
                <a:r>
                  <a:rPr lang="en-US" sz="1200" b="0" i="0" dirty="0">
                    <a:solidFill>
                      <a:srgbClr val="485A69"/>
                    </a:solidFill>
                    <a:effectLst/>
                    <a:latin typeface="Arial Nova" panose="020B0504020202020204" pitchFamily="34" charset="0"/>
                  </a:rPr>
                  <a:t> </a:t>
                </a:r>
                <a:r>
                  <a:rPr lang="en-US" sz="1200" b="0" i="0" dirty="0" err="1">
                    <a:solidFill>
                      <a:srgbClr val="485A69"/>
                    </a:solidFill>
                    <a:effectLst/>
                    <a:latin typeface="Arial Nova" panose="020B0504020202020204" pitchFamily="34" charset="0"/>
                  </a:rPr>
                  <a:t>uma</a:t>
                </a:r>
                <a:r>
                  <a:rPr lang="en-US" sz="1200" b="0" i="0" dirty="0">
                    <a:solidFill>
                      <a:srgbClr val="485A69"/>
                    </a:solidFill>
                    <a:effectLst/>
                    <a:latin typeface="Arial Nova" panose="020B0504020202020204" pitchFamily="34" charset="0"/>
                  </a:rPr>
                  <a:t> </a:t>
                </a:r>
                <a:r>
                  <a:rPr lang="en-US" sz="1200" b="0" i="0" dirty="0" err="1">
                    <a:solidFill>
                      <a:srgbClr val="485A69"/>
                    </a:solidFill>
                    <a:effectLst/>
                    <a:latin typeface="Arial Nova" panose="020B0504020202020204" pitchFamily="34" charset="0"/>
                  </a:rPr>
                  <a:t>mistura</a:t>
                </a:r>
                <a:r>
                  <a:rPr lang="en-US" sz="1200" b="0" i="0" dirty="0">
                    <a:solidFill>
                      <a:srgbClr val="485A69"/>
                    </a:solidFill>
                    <a:effectLst/>
                    <a:latin typeface="Arial Nova" panose="020B0504020202020204" pitchFamily="34" charset="0"/>
                  </a:rPr>
                  <a:t> de </a:t>
                </a:r>
                <a:r>
                  <a:rPr lang="en-US" sz="1200" b="0" i="0" dirty="0" err="1">
                    <a:solidFill>
                      <a:srgbClr val="485A69"/>
                    </a:solidFill>
                    <a:effectLst/>
                    <a:latin typeface="Arial Nova" panose="020B0504020202020204" pitchFamily="34" charset="0"/>
                  </a:rPr>
                  <a:t>variáveis</a:t>
                </a:r>
                <a:r>
                  <a:rPr lang="en-US" sz="1200" b="0" i="0" dirty="0">
                    <a:solidFill>
                      <a:srgbClr val="485A69"/>
                    </a:solidFill>
                    <a:effectLst/>
                    <a:latin typeface="Arial Nova" panose="020B0504020202020204" pitchFamily="34" charset="0"/>
                  </a:rPr>
                  <a:t> de </a:t>
                </a:r>
                <a:r>
                  <a:rPr lang="en-US" sz="1200" b="0" i="0" dirty="0" err="1">
                    <a:solidFill>
                      <a:srgbClr val="485A69"/>
                    </a:solidFill>
                    <a:effectLst/>
                    <a:latin typeface="Arial Nova" panose="020B0504020202020204" pitchFamily="34" charset="0"/>
                  </a:rPr>
                  <a:t>decisão</a:t>
                </a:r>
                <a:r>
                  <a:rPr lang="en-US" sz="1200" b="0" i="0" dirty="0">
                    <a:solidFill>
                      <a:srgbClr val="485A69"/>
                    </a:solidFill>
                    <a:effectLst/>
                    <a:latin typeface="Arial Nova" panose="020B0504020202020204" pitchFamily="34" charset="0"/>
                  </a:rPr>
                  <a:t> </a:t>
                </a:r>
                <a:r>
                  <a:rPr lang="en-US" sz="1200" b="0" i="0" dirty="0" err="1">
                    <a:solidFill>
                      <a:srgbClr val="485A69"/>
                    </a:solidFill>
                    <a:effectLst/>
                    <a:latin typeface="Arial Nova" panose="020B0504020202020204" pitchFamily="34" charset="0"/>
                  </a:rPr>
                  <a:t>contínuas</a:t>
                </a:r>
                <a:r>
                  <a:rPr lang="en-US" sz="1200" b="0" i="0" dirty="0">
                    <a:solidFill>
                      <a:srgbClr val="485A69"/>
                    </a:solidFill>
                    <a:effectLst/>
                    <a:latin typeface="Arial Nova" panose="020B0504020202020204" pitchFamily="34" charset="0"/>
                  </a:rPr>
                  <a:t> e </a:t>
                </a:r>
                <a:r>
                  <a:rPr lang="en-US" sz="1200" b="0" i="0" dirty="0" err="1">
                    <a:solidFill>
                      <a:srgbClr val="485A69"/>
                    </a:solidFill>
                    <a:effectLst/>
                    <a:latin typeface="Arial Nova" panose="020B0504020202020204" pitchFamily="34" charset="0"/>
                  </a:rPr>
                  <a:t>inteiras</a:t>
                </a:r>
                <a:r>
                  <a:rPr lang="en-US" sz="1200" b="0" i="0" dirty="0">
                    <a:solidFill>
                      <a:srgbClr val="485A69"/>
                    </a:solidFill>
                    <a:effectLst/>
                    <a:latin typeface="Arial Nova" panose="020B0504020202020204" pitchFamily="34" charset="0"/>
                  </a:rPr>
                  <a:t>.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11282BC-0C78-4835-B393-E3F9A7D63D26}"/>
                  </a:ext>
                </a:extLst>
              </p:cNvPr>
              <p:cNvGrpSpPr/>
              <p:nvPr/>
            </p:nvGrpSpPr>
            <p:grpSpPr>
              <a:xfrm>
                <a:off x="623051" y="2014591"/>
                <a:ext cx="3462963" cy="1915671"/>
                <a:chOff x="1633722" y="2013492"/>
                <a:chExt cx="2771220" cy="1533007"/>
              </a:xfrm>
            </p:grpSpPr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9ED6916B-7387-4DB1-BFF7-568923F97FA5}"/>
                    </a:ext>
                  </a:extLst>
                </p:cNvPr>
                <p:cNvSpPr txBox="1"/>
                <p:nvPr/>
              </p:nvSpPr>
              <p:spPr>
                <a:xfrm>
                  <a:off x="1633722" y="2013492"/>
                  <a:ext cx="2771220" cy="1533007"/>
                </a:xfrm>
                <a:prstGeom prst="rect">
                  <a:avLst/>
                </a:prstGeom>
                <a:solidFill>
                  <a:srgbClr val="50B3E5">
                    <a:alpha val="8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6000" tIns="0" rIns="126000" bIns="12600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l" defTabSz="914400" eaLnBrk="1" hangingPunct="1">
                    <a:defRPr sz="2000" kern="1200" spc="-50">
                      <a:solidFill>
                        <a:prstClr val="white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defRPr>
                  </a:lvl1pPr>
                  <a:lvl2pPr marL="457200" algn="l" defTabSz="914400" ea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ea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ea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ea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ea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ea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ea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ea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457200"/>
                  <a:endParaRPr lang="en-US" sz="1000" b="1" spc="-25">
                    <a:sym typeface="Helvetica Neue"/>
                  </a:endParaRPr>
                </a:p>
              </p:txBody>
            </p:sp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688F8A72-8EB3-4373-B9F0-CEAC491B5D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65141" y="2544018"/>
                  <a:ext cx="908383" cy="646232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4E09D8-D46A-4A51-85AE-8E48388A0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5A8107C-B5AA-4431-9718-6535C778CEDD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F0CD255-0998-43BE-A325-C78D392CF254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1F148D-9A9D-4B20-B118-53A3A3AF9C79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MipMaster.org - 2020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9207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643CECF-0569-4E18-92DA-A5105189ED21}"/>
              </a:ext>
            </a:extLst>
          </p:cNvPr>
          <p:cNvSpPr/>
          <p:nvPr/>
        </p:nvSpPr>
        <p:spPr>
          <a:xfrm>
            <a:off x="8512969" y="2802731"/>
            <a:ext cx="252412" cy="440532"/>
          </a:xfrm>
          <a:custGeom>
            <a:avLst/>
            <a:gdLst>
              <a:gd name="connsiteX0" fmla="*/ 0 w 252412"/>
              <a:gd name="connsiteY0" fmla="*/ 0 h 440532"/>
              <a:gd name="connsiteX1" fmla="*/ 252412 w 252412"/>
              <a:gd name="connsiteY1" fmla="*/ 71438 h 440532"/>
              <a:gd name="connsiteX2" fmla="*/ 2381 w 252412"/>
              <a:gd name="connsiteY2" fmla="*/ 440532 h 440532"/>
              <a:gd name="connsiteX3" fmla="*/ 0 w 252412"/>
              <a:gd name="connsiteY3" fmla="*/ 0 h 440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12" h="440532">
                <a:moveTo>
                  <a:pt x="0" y="0"/>
                </a:moveTo>
                <a:lnTo>
                  <a:pt x="252412" y="71438"/>
                </a:lnTo>
                <a:lnTo>
                  <a:pt x="2381" y="440532"/>
                </a:lnTo>
                <a:cubicBezTo>
                  <a:pt x="1587" y="293688"/>
                  <a:pt x="794" y="146844"/>
                  <a:pt x="0" y="0"/>
                </a:cubicBez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6B280A2-964B-49D4-A411-7EF93A9D0DC9}"/>
              </a:ext>
            </a:extLst>
          </p:cNvPr>
          <p:cNvSpPr/>
          <p:nvPr/>
        </p:nvSpPr>
        <p:spPr>
          <a:xfrm>
            <a:off x="7507186" y="2505074"/>
            <a:ext cx="1262164" cy="1616075"/>
          </a:xfrm>
          <a:custGeom>
            <a:avLst/>
            <a:gdLst>
              <a:gd name="connsiteX0" fmla="*/ 0 w 1270000"/>
              <a:gd name="connsiteY0" fmla="*/ 0 h 1625600"/>
              <a:gd name="connsiteX1" fmla="*/ 1270000 w 1270000"/>
              <a:gd name="connsiteY1" fmla="*/ 374650 h 1625600"/>
              <a:gd name="connsiteX2" fmla="*/ 419100 w 1270000"/>
              <a:gd name="connsiteY2" fmla="*/ 1625600 h 1625600"/>
              <a:gd name="connsiteX3" fmla="*/ 0 w 1270000"/>
              <a:gd name="connsiteY3" fmla="*/ 1625600 h 1625600"/>
              <a:gd name="connsiteX4" fmla="*/ 0 w 1270000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0" h="1625600">
                <a:moveTo>
                  <a:pt x="0" y="0"/>
                </a:moveTo>
                <a:lnTo>
                  <a:pt x="1270000" y="374650"/>
                </a:lnTo>
                <a:lnTo>
                  <a:pt x="419100" y="1625600"/>
                </a:lnTo>
                <a:lnTo>
                  <a:pt x="0" y="1625600"/>
                </a:lnTo>
                <a:lnTo>
                  <a:pt x="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D7A4D87-F7E7-422E-A97F-27833BCFB979}"/>
              </a:ext>
            </a:extLst>
          </p:cNvPr>
          <p:cNvSpPr/>
          <p:nvPr/>
        </p:nvSpPr>
        <p:spPr>
          <a:xfrm>
            <a:off x="6052185" y="2621280"/>
            <a:ext cx="441484" cy="1798320"/>
          </a:xfrm>
          <a:custGeom>
            <a:avLst/>
            <a:gdLst>
              <a:gd name="connsiteX0" fmla="*/ 430530 w 430530"/>
              <a:gd name="connsiteY0" fmla="*/ 0 h 1798320"/>
              <a:gd name="connsiteX1" fmla="*/ 430530 w 430530"/>
              <a:gd name="connsiteY1" fmla="*/ 1798320 h 1798320"/>
              <a:gd name="connsiteX2" fmla="*/ 0 w 430530"/>
              <a:gd name="connsiteY2" fmla="*/ 1546860 h 1798320"/>
              <a:gd name="connsiteX3" fmla="*/ 430530 w 430530"/>
              <a:gd name="connsiteY3" fmla="*/ 0 h 179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530" h="1798320">
                <a:moveTo>
                  <a:pt x="430530" y="0"/>
                </a:moveTo>
                <a:lnTo>
                  <a:pt x="430530" y="1798320"/>
                </a:lnTo>
                <a:lnTo>
                  <a:pt x="0" y="1546860"/>
                </a:lnTo>
                <a:lnTo>
                  <a:pt x="43053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dirty="0">
                <a:solidFill>
                  <a:srgbClr val="189CCF"/>
                </a:solidFill>
              </a:rPr>
              <a:t>Branch &amp; Bound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Como </a:t>
            </a:r>
            <a:r>
              <a:rPr lang="en-US" dirty="0" err="1"/>
              <a:t>reduzimos</a:t>
            </a:r>
            <a:r>
              <a:rPr lang="en-US" dirty="0"/>
              <a:t> o MIP Gap?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EC4BC-E7FB-47BF-A48C-74A95B51E74B}"/>
              </a:ext>
            </a:extLst>
          </p:cNvPr>
          <p:cNvCxnSpPr>
            <a:cxnSpLocks/>
          </p:cNvCxnSpPr>
          <p:nvPr/>
        </p:nvCxnSpPr>
        <p:spPr>
          <a:xfrm flipH="1">
            <a:off x="5083488" y="5205281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96C04A-E2CF-40E5-990B-B83A75B960A5}"/>
              </a:ext>
            </a:extLst>
          </p:cNvPr>
          <p:cNvCxnSpPr>
            <a:cxnSpLocks/>
          </p:cNvCxnSpPr>
          <p:nvPr/>
        </p:nvCxnSpPr>
        <p:spPr>
          <a:xfrm>
            <a:off x="5476105" y="2066389"/>
            <a:ext cx="1" cy="3524822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0124D-869A-47CF-8DA3-E5BA5AB51380}"/>
              </a:ext>
            </a:extLst>
          </p:cNvPr>
          <p:cNvCxnSpPr>
            <a:cxnSpLocks/>
          </p:cNvCxnSpPr>
          <p:nvPr/>
        </p:nvCxnSpPr>
        <p:spPr>
          <a:xfrm flipH="1">
            <a:off x="5194588" y="4124679"/>
            <a:ext cx="3950298" cy="0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B337B-8B3E-48D9-9011-7922DBBAA512}"/>
              </a:ext>
            </a:extLst>
          </p:cNvPr>
          <p:cNvCxnSpPr>
            <a:cxnSpLocks/>
          </p:cNvCxnSpPr>
          <p:nvPr/>
        </p:nvCxnSpPr>
        <p:spPr>
          <a:xfrm flipH="1">
            <a:off x="5083488" y="3044076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A7AA2D-D98C-483E-83B5-9AA467B267FB}"/>
              </a:ext>
            </a:extLst>
          </p:cNvPr>
          <p:cNvCxnSpPr>
            <a:cxnSpLocks/>
          </p:cNvCxnSpPr>
          <p:nvPr/>
        </p:nvCxnSpPr>
        <p:spPr>
          <a:xfrm>
            <a:off x="6488094" y="2126422"/>
            <a:ext cx="0" cy="3383349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A7FD73-EDA6-44CE-92FF-D871DADFF76B}"/>
              </a:ext>
            </a:extLst>
          </p:cNvPr>
          <p:cNvCxnSpPr>
            <a:cxnSpLocks/>
          </p:cNvCxnSpPr>
          <p:nvPr/>
        </p:nvCxnSpPr>
        <p:spPr>
          <a:xfrm>
            <a:off x="7501680" y="2126422"/>
            <a:ext cx="0" cy="3383349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5C71D-C5D2-49D0-913D-A953895E6024}"/>
              </a:ext>
            </a:extLst>
          </p:cNvPr>
          <p:cNvCxnSpPr>
            <a:cxnSpLocks/>
          </p:cNvCxnSpPr>
          <p:nvPr/>
        </p:nvCxnSpPr>
        <p:spPr>
          <a:xfrm>
            <a:off x="8512072" y="2126422"/>
            <a:ext cx="0" cy="3376330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/>
              <p:nvPr/>
            </p:nvSpPr>
            <p:spPr>
              <a:xfrm>
                <a:off x="9260233" y="4813910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233" y="4813910"/>
                <a:ext cx="306727" cy="338554"/>
              </a:xfrm>
              <a:prstGeom prst="rect">
                <a:avLst/>
              </a:prstGeom>
              <a:blipFill>
                <a:blip r:embed="rId2"/>
                <a:stretch>
                  <a:fillRect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/>
              <p:nvPr/>
            </p:nvSpPr>
            <p:spPr>
              <a:xfrm>
                <a:off x="5458415" y="1795315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415" y="1795315"/>
                <a:ext cx="306727" cy="338554"/>
              </a:xfrm>
              <a:prstGeom prst="rect">
                <a:avLst/>
              </a:prstGeom>
              <a:blipFill>
                <a:blip r:embed="rId3"/>
                <a:stretch>
                  <a:fillRect r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8054311-B005-4307-8A60-C5EB4A344427}"/>
              </a:ext>
            </a:extLst>
          </p:cNvPr>
          <p:cNvSpPr/>
          <p:nvPr/>
        </p:nvSpPr>
        <p:spPr>
          <a:xfrm rot="1843340">
            <a:off x="8278518" y="5406069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AC5D0A6-8FB0-442D-ABB1-302EDD89220F}"/>
              </a:ext>
            </a:extLst>
          </p:cNvPr>
          <p:cNvSpPr/>
          <p:nvPr/>
        </p:nvSpPr>
        <p:spPr>
          <a:xfrm rot="1843340">
            <a:off x="8276137" y="54084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1D6DBD-7B7F-4D00-AE34-ECD8E7113F45}"/>
              </a:ext>
            </a:extLst>
          </p:cNvPr>
          <p:cNvCxnSpPr>
            <a:cxnSpLocks/>
          </p:cNvCxnSpPr>
          <p:nvPr/>
        </p:nvCxnSpPr>
        <p:spPr>
          <a:xfrm flipV="1">
            <a:off x="5683337" y="2106394"/>
            <a:ext cx="942434" cy="3403378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103F3D8-3F06-4B24-8997-96AB8F6914C8}"/>
              </a:ext>
            </a:extLst>
          </p:cNvPr>
          <p:cNvSpPr/>
          <p:nvPr/>
        </p:nvSpPr>
        <p:spPr>
          <a:xfrm rot="6292740">
            <a:off x="5704495" y="544436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6BD28-0384-4D0B-B77E-1723ADD4E2C7}"/>
              </a:ext>
            </a:extLst>
          </p:cNvPr>
          <p:cNvCxnSpPr>
            <a:cxnSpLocks/>
          </p:cNvCxnSpPr>
          <p:nvPr/>
        </p:nvCxnSpPr>
        <p:spPr>
          <a:xfrm flipH="1" flipV="1">
            <a:off x="6174308" y="2106394"/>
            <a:ext cx="2962462" cy="877321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4EDD0BC-DED6-4442-8E8B-708325CC1194}"/>
              </a:ext>
            </a:extLst>
          </p:cNvPr>
          <p:cNvSpPr/>
          <p:nvPr/>
        </p:nvSpPr>
        <p:spPr>
          <a:xfrm rot="11809778">
            <a:off x="6158854" y="2121922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21FD43-773A-465D-8E15-002A8F3CFB41}"/>
              </a:ext>
            </a:extLst>
          </p:cNvPr>
          <p:cNvCxnSpPr>
            <a:cxnSpLocks/>
          </p:cNvCxnSpPr>
          <p:nvPr/>
        </p:nvCxnSpPr>
        <p:spPr>
          <a:xfrm flipH="1">
            <a:off x="6978210" y="2322521"/>
            <a:ext cx="2168667" cy="3187250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5E5307-DE1C-4119-828E-34446A8F43CD}"/>
              </a:ext>
            </a:extLst>
          </p:cNvPr>
          <p:cNvSpPr/>
          <p:nvPr/>
        </p:nvSpPr>
        <p:spPr>
          <a:xfrm rot="18225733">
            <a:off x="9055049" y="22849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D7F427-398C-4675-AC22-BCA0CC22433E}"/>
              </a:ext>
            </a:extLst>
          </p:cNvPr>
          <p:cNvCxnSpPr>
            <a:cxnSpLocks/>
          </p:cNvCxnSpPr>
          <p:nvPr/>
        </p:nvCxnSpPr>
        <p:spPr>
          <a:xfrm>
            <a:off x="5194588" y="3657274"/>
            <a:ext cx="3126783" cy="1852497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45373620-5829-47F6-AE93-D0AF37897A82}"/>
              </a:ext>
            </a:extLst>
          </p:cNvPr>
          <p:cNvSpPr/>
          <p:nvPr/>
        </p:nvSpPr>
        <p:spPr>
          <a:xfrm rot="5400000">
            <a:off x="7511605" y="5428747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A880B86-4E3E-4063-9CCD-ABA112642EE7}"/>
              </a:ext>
            </a:extLst>
          </p:cNvPr>
          <p:cNvSpPr/>
          <p:nvPr/>
        </p:nvSpPr>
        <p:spPr>
          <a:xfrm rot="16200000" flipH="1">
            <a:off x="6406607" y="5428748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836628B-E156-49AA-AE81-463BE7FB736F}"/>
              </a:ext>
            </a:extLst>
          </p:cNvPr>
          <p:cNvCxnSpPr>
            <a:cxnSpLocks/>
          </p:cNvCxnSpPr>
          <p:nvPr/>
        </p:nvCxnSpPr>
        <p:spPr>
          <a:xfrm flipV="1">
            <a:off x="6473584" y="3317456"/>
            <a:ext cx="2613649" cy="1810943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BBC4579-3CB2-454C-97E8-E8F64D112D60}"/>
                  </a:ext>
                </a:extLst>
              </p:cNvPr>
              <p:cNvSpPr txBox="1"/>
              <p:nvPr/>
            </p:nvSpPr>
            <p:spPr>
              <a:xfrm>
                <a:off x="8974136" y="3137475"/>
                <a:ext cx="4022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200" b="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51</m:t>
                      </m:r>
                    </m:oMath>
                  </m:oMathPara>
                </a14:m>
                <a:endParaRPr lang="en-US" sz="1200" i="1" dirty="0">
                  <a:solidFill>
                    <a:srgbClr val="FF912D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BBC4579-3CB2-454C-97E8-E8F64D112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36" y="3137475"/>
                <a:ext cx="402263" cy="276999"/>
              </a:xfrm>
              <a:prstGeom prst="rect">
                <a:avLst/>
              </a:prstGeom>
              <a:blipFill>
                <a:blip r:embed="rId4"/>
                <a:stretch>
                  <a:fillRect r="-37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>
            <a:extLst>
              <a:ext uri="{FF2B5EF4-FFF2-40B4-BE49-F238E27FC236}">
                <a16:creationId xmlns:a16="http://schemas.microsoft.com/office/drawing/2014/main" id="{FF178CEC-CF75-48A9-BEB1-3ABBF37FEB80}"/>
              </a:ext>
            </a:extLst>
          </p:cNvPr>
          <p:cNvSpPr/>
          <p:nvPr/>
        </p:nvSpPr>
        <p:spPr>
          <a:xfrm>
            <a:off x="7899877" y="4095541"/>
            <a:ext cx="51216" cy="51216"/>
          </a:xfrm>
          <a:prstGeom prst="ellipse">
            <a:avLst/>
          </a:prstGeom>
          <a:solidFill>
            <a:srgbClr val="189C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76680FA9-7787-4D6A-9119-E924B39AD423}"/>
              </a:ext>
            </a:extLst>
          </p:cNvPr>
          <p:cNvSpPr/>
          <p:nvPr/>
        </p:nvSpPr>
        <p:spPr>
          <a:xfrm rot="5400000">
            <a:off x="8519955" y="542716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4E7CCC26-4748-4497-BC24-DE80A4CFCC24}"/>
              </a:ext>
            </a:extLst>
          </p:cNvPr>
          <p:cNvSpPr/>
          <p:nvPr/>
        </p:nvSpPr>
        <p:spPr>
          <a:xfrm rot="16200000" flipH="1">
            <a:off x="7420923" y="5428816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6495E6A-350E-40FE-8286-C03FD9651960}"/>
                  </a:ext>
                </a:extLst>
              </p:cNvPr>
              <p:cNvSpPr txBox="1"/>
              <p:nvPr/>
            </p:nvSpPr>
            <p:spPr>
              <a:xfrm>
                <a:off x="7714554" y="3902652"/>
                <a:ext cx="15910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 b="0" i="1">
                    <a:solidFill>
                      <a:srgbClr val="189CCF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>
                          <a:latin typeface="Cambria Math" panose="02040503050406030204" pitchFamily="18" charset="0"/>
                        </a:rPr>
                        <m:t>)=(2.4, 1.0)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6495E6A-350E-40FE-8286-C03FD9651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554" y="3902652"/>
                <a:ext cx="1591058" cy="246221"/>
              </a:xfrm>
              <a:prstGeom prst="rect">
                <a:avLst/>
              </a:prstGeom>
              <a:blipFill>
                <a:blip r:embed="rId5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E178953-D0D3-4CB4-A0CD-7CCDDF74D479}"/>
              </a:ext>
            </a:extLst>
          </p:cNvPr>
          <p:cNvSpPr/>
          <p:nvPr/>
        </p:nvSpPr>
        <p:spPr>
          <a:xfrm>
            <a:off x="5194588" y="4046883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BCFAFC-98F3-411D-AE35-398B99E1A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20</a:t>
            </a:fld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A6F24D8-5BAC-47F6-9E06-3C580F7A7665}"/>
              </a:ext>
            </a:extLst>
          </p:cNvPr>
          <p:cNvCxnSpPr>
            <a:cxnSpLocks/>
          </p:cNvCxnSpPr>
          <p:nvPr/>
        </p:nvCxnSpPr>
        <p:spPr>
          <a:xfrm>
            <a:off x="7499691" y="2126422"/>
            <a:ext cx="0" cy="3383349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B754459-7029-48B6-8EE4-3BEEFC8C3EDB}"/>
              </a:ext>
            </a:extLst>
          </p:cNvPr>
          <p:cNvCxnSpPr>
            <a:cxnSpLocks/>
          </p:cNvCxnSpPr>
          <p:nvPr/>
        </p:nvCxnSpPr>
        <p:spPr>
          <a:xfrm>
            <a:off x="8512464" y="2126422"/>
            <a:ext cx="0" cy="337633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62AFCC42-CC68-4C19-97B0-811BD388ED64}"/>
              </a:ext>
            </a:extLst>
          </p:cNvPr>
          <p:cNvSpPr/>
          <p:nvPr/>
        </p:nvSpPr>
        <p:spPr>
          <a:xfrm>
            <a:off x="1234439" y="1760167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4D9D0F6-B159-4A7D-8F8F-1741AF4B0564}"/>
              </a:ext>
            </a:extLst>
          </p:cNvPr>
          <p:cNvSpPr/>
          <p:nvPr/>
        </p:nvSpPr>
        <p:spPr>
          <a:xfrm>
            <a:off x="390576" y="2476500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CD5EF68-6837-49BD-9947-52907324137B}"/>
              </a:ext>
            </a:extLst>
          </p:cNvPr>
          <p:cNvSpPr/>
          <p:nvPr/>
        </p:nvSpPr>
        <p:spPr>
          <a:xfrm>
            <a:off x="2034857" y="2476500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EF9FFC0-CD9B-47B9-989F-816A017B6D2E}"/>
              </a:ext>
            </a:extLst>
          </p:cNvPr>
          <p:cNvCxnSpPr>
            <a:stCxn id="60" idx="2"/>
            <a:endCxn id="61" idx="0"/>
          </p:cNvCxnSpPr>
          <p:nvPr/>
        </p:nvCxnSpPr>
        <p:spPr>
          <a:xfrm flipH="1">
            <a:off x="967231" y="2098721"/>
            <a:ext cx="843863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61CD6F-1790-47B1-B2AD-95B90DDC61AD}"/>
              </a:ext>
            </a:extLst>
          </p:cNvPr>
          <p:cNvCxnSpPr>
            <a:stCxn id="60" idx="2"/>
            <a:endCxn id="62" idx="0"/>
          </p:cNvCxnSpPr>
          <p:nvPr/>
        </p:nvCxnSpPr>
        <p:spPr>
          <a:xfrm>
            <a:off x="1811094" y="2098721"/>
            <a:ext cx="800418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FC8F1B8-651A-4FE6-A9F7-B632F588F3C2}"/>
                  </a:ext>
                </a:extLst>
              </p:cNvPr>
              <p:cNvSpPr txBox="1"/>
              <p:nvPr/>
            </p:nvSpPr>
            <p:spPr>
              <a:xfrm>
                <a:off x="816748" y="2106394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FC8F1B8-651A-4FE6-A9F7-B632F588F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8" y="2106394"/>
                <a:ext cx="65054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E309A48-1BF8-46BE-B00F-C77C5616FFE7}"/>
                  </a:ext>
                </a:extLst>
              </p:cNvPr>
              <p:cNvSpPr txBox="1"/>
              <p:nvPr/>
            </p:nvSpPr>
            <p:spPr>
              <a:xfrm>
                <a:off x="2154974" y="2106394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E309A48-1BF8-46BE-B00F-C77C5616F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974" y="2106394"/>
                <a:ext cx="65054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2F68ACC-8586-4DC2-B287-92BD7711AF80}"/>
                  </a:ext>
                </a:extLst>
              </p:cNvPr>
              <p:cNvSpPr txBox="1"/>
              <p:nvPr/>
            </p:nvSpPr>
            <p:spPr>
              <a:xfrm>
                <a:off x="1243107" y="1722885"/>
                <a:ext cx="1153310" cy="392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=−0.89</m:t>
                      </m:r>
                    </m:oMath>
                  </m:oMathPara>
                </a14:m>
                <a:endParaRPr lang="en-US" sz="1050" b="0" dirty="0">
                  <a:solidFill>
                    <a:srgbClr val="FF912D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900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9, 0.3)</m:t>
                      </m:r>
                    </m:oMath>
                  </m:oMathPara>
                </a14:m>
                <a:endParaRPr lang="en-US" sz="105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2F68ACC-8586-4DC2-B287-92BD7711A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107" y="1722885"/>
                <a:ext cx="1153310" cy="3924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AF553CA-2D7A-4650-B801-2BD600FC262B}"/>
                  </a:ext>
                </a:extLst>
              </p:cNvPr>
              <p:cNvSpPr txBox="1"/>
              <p:nvPr/>
            </p:nvSpPr>
            <p:spPr>
              <a:xfrm>
                <a:off x="1987750" y="2449569"/>
                <a:ext cx="1230188" cy="392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=−0.81</m:t>
                      </m:r>
                    </m:oMath>
                  </m:oMathPara>
                </a14:m>
                <a:endParaRPr lang="en-US" sz="1050" b="0" dirty="0">
                  <a:solidFill>
                    <a:srgbClr val="FF912D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900" b="0" i="1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900" i="1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0" i="1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0.45)</m:t>
                      </m:r>
                    </m:oMath>
                  </m:oMathPara>
                </a14:m>
                <a:endParaRPr lang="en-US" sz="105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AF553CA-2D7A-4650-B801-2BD600FC2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750" y="2449569"/>
                <a:ext cx="1230188" cy="3924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 89">
            <a:extLst>
              <a:ext uri="{FF2B5EF4-FFF2-40B4-BE49-F238E27FC236}">
                <a16:creationId xmlns:a16="http://schemas.microsoft.com/office/drawing/2014/main" id="{4ECDABBE-1D35-4DF7-84FD-029226620B9E}"/>
              </a:ext>
            </a:extLst>
          </p:cNvPr>
          <p:cNvSpPr/>
          <p:nvPr/>
        </p:nvSpPr>
        <p:spPr>
          <a:xfrm>
            <a:off x="1200828" y="3192425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E233C20-B3AB-4BC5-9A7D-D5DD3E50CEE8}"/>
              </a:ext>
            </a:extLst>
          </p:cNvPr>
          <p:cNvSpPr/>
          <p:nvPr/>
        </p:nvSpPr>
        <p:spPr>
          <a:xfrm>
            <a:off x="2845109" y="3192425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0EBAB69-F514-44A7-91BE-75C1FA77E421}"/>
              </a:ext>
            </a:extLst>
          </p:cNvPr>
          <p:cNvCxnSpPr>
            <a:endCxn id="90" idx="0"/>
          </p:cNvCxnSpPr>
          <p:nvPr/>
        </p:nvCxnSpPr>
        <p:spPr>
          <a:xfrm flipH="1">
            <a:off x="1777483" y="2814646"/>
            <a:ext cx="843863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0E44126-C6A1-45A7-BBA4-4E2B1255890B}"/>
              </a:ext>
            </a:extLst>
          </p:cNvPr>
          <p:cNvCxnSpPr>
            <a:endCxn id="91" idx="0"/>
          </p:cNvCxnSpPr>
          <p:nvPr/>
        </p:nvCxnSpPr>
        <p:spPr>
          <a:xfrm>
            <a:off x="2621346" y="2814646"/>
            <a:ext cx="800418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82934F4-D8BD-4DFB-ACE3-4A00EFB21CBD}"/>
                  </a:ext>
                </a:extLst>
              </p:cNvPr>
              <p:cNvSpPr txBox="1"/>
              <p:nvPr/>
            </p:nvSpPr>
            <p:spPr>
              <a:xfrm>
                <a:off x="1627000" y="2822319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82934F4-D8BD-4DFB-ACE3-4A00EFB21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00" y="2822319"/>
                <a:ext cx="65054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E58F5EE-E8D6-49B8-88F3-8191AC8BC283}"/>
                  </a:ext>
                </a:extLst>
              </p:cNvPr>
              <p:cNvSpPr txBox="1"/>
              <p:nvPr/>
            </p:nvSpPr>
            <p:spPr>
              <a:xfrm>
                <a:off x="2965226" y="2822319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E58F5EE-E8D6-49B8-88F3-8191AC8BC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226" y="2822319"/>
                <a:ext cx="65054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EAD4416-0CC3-4A7B-A749-17B92CD33E09}"/>
                  </a:ext>
                </a:extLst>
              </p:cNvPr>
              <p:cNvSpPr txBox="1"/>
              <p:nvPr/>
            </p:nvSpPr>
            <p:spPr>
              <a:xfrm>
                <a:off x="2798002" y="3165494"/>
                <a:ext cx="1230188" cy="392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=−0.51</m:t>
                      </m:r>
                    </m:oMath>
                  </m:oMathPara>
                </a14:m>
                <a:endParaRPr lang="en-US" sz="1050" b="0" dirty="0">
                  <a:solidFill>
                    <a:srgbClr val="FF912D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)=(2</m:t>
                      </m:r>
                      <m:r>
                        <a:rPr lang="en-US" sz="900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4, </m:t>
                      </m:r>
                      <m:r>
                        <a:rPr lang="en-US" sz="900" b="0" i="1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1.0</m:t>
                      </m:r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EAD4416-0CC3-4A7B-A749-17B92CD33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002" y="3165494"/>
                <a:ext cx="1230188" cy="3924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ectangle 111">
            <a:extLst>
              <a:ext uri="{FF2B5EF4-FFF2-40B4-BE49-F238E27FC236}">
                <a16:creationId xmlns:a16="http://schemas.microsoft.com/office/drawing/2014/main" id="{839E5447-F6FD-4796-80DD-D5CE26C57A1E}"/>
              </a:ext>
            </a:extLst>
          </p:cNvPr>
          <p:cNvSpPr/>
          <p:nvPr/>
        </p:nvSpPr>
        <p:spPr>
          <a:xfrm>
            <a:off x="2004878" y="3909653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406C0E4-238B-4700-9C06-121BE9D20F4D}"/>
              </a:ext>
            </a:extLst>
          </p:cNvPr>
          <p:cNvCxnSpPr>
            <a:endCxn id="112" idx="0"/>
          </p:cNvCxnSpPr>
          <p:nvPr/>
        </p:nvCxnSpPr>
        <p:spPr>
          <a:xfrm flipH="1">
            <a:off x="2581533" y="3531874"/>
            <a:ext cx="843863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3F7B843-2B27-4382-A812-67C4E5F6AEFA}"/>
              </a:ext>
            </a:extLst>
          </p:cNvPr>
          <p:cNvCxnSpPr>
            <a:cxnSpLocks/>
          </p:cNvCxnSpPr>
          <p:nvPr/>
        </p:nvCxnSpPr>
        <p:spPr>
          <a:xfrm>
            <a:off x="3425396" y="3531874"/>
            <a:ext cx="800418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2D561AE-68AC-4040-A7A9-2AEA2A331C77}"/>
                  </a:ext>
                </a:extLst>
              </p:cNvPr>
              <p:cNvSpPr txBox="1"/>
              <p:nvPr/>
            </p:nvSpPr>
            <p:spPr>
              <a:xfrm>
                <a:off x="2431050" y="3539547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2D561AE-68AC-4040-A7A9-2AEA2A331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050" y="3539547"/>
                <a:ext cx="65054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6C2440C-A89A-4A64-B7D5-3ABD0E24C1E6}"/>
                  </a:ext>
                </a:extLst>
              </p:cNvPr>
              <p:cNvSpPr txBox="1"/>
              <p:nvPr/>
            </p:nvSpPr>
            <p:spPr>
              <a:xfrm>
                <a:off x="3778801" y="3539547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6C2440C-A89A-4A64-B7D5-3ABD0E24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801" y="3539547"/>
                <a:ext cx="65054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Rectangle 122">
            <a:extLst>
              <a:ext uri="{FF2B5EF4-FFF2-40B4-BE49-F238E27FC236}">
                <a16:creationId xmlns:a16="http://schemas.microsoft.com/office/drawing/2014/main" id="{CAFD8522-8DDC-468C-80D8-00E4748C628A}"/>
              </a:ext>
            </a:extLst>
          </p:cNvPr>
          <p:cNvSpPr/>
          <p:nvPr/>
        </p:nvSpPr>
        <p:spPr>
          <a:xfrm>
            <a:off x="3651248" y="3909653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D4D9FA7-87CF-4D42-A900-6612B2F43057}"/>
              </a:ext>
            </a:extLst>
          </p:cNvPr>
          <p:cNvCxnSpPr>
            <a:cxnSpLocks/>
          </p:cNvCxnSpPr>
          <p:nvPr/>
        </p:nvCxnSpPr>
        <p:spPr>
          <a:xfrm>
            <a:off x="7504855" y="2499360"/>
            <a:ext cx="2311" cy="1597714"/>
          </a:xfrm>
          <a:prstGeom prst="straightConnector1">
            <a:avLst/>
          </a:prstGeom>
          <a:noFill/>
          <a:ln w="190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270CFE-4685-4A1F-AD54-DF335D10E4A2}"/>
              </a:ext>
            </a:extLst>
          </p:cNvPr>
          <p:cNvGrpSpPr/>
          <p:nvPr/>
        </p:nvGrpSpPr>
        <p:grpSpPr>
          <a:xfrm>
            <a:off x="6464083" y="3018184"/>
            <a:ext cx="2075194" cy="1130106"/>
            <a:chOff x="7624720" y="2621652"/>
            <a:chExt cx="2075194" cy="113010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CDD8CA7-20BE-40D1-80A6-717DE5B49364}"/>
                </a:ext>
              </a:extLst>
            </p:cNvPr>
            <p:cNvSpPr/>
            <p:nvPr/>
          </p:nvSpPr>
          <p:spPr>
            <a:xfrm>
              <a:off x="86390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9281AC7-41FB-4CD7-8387-D4A492F48A6E}"/>
                </a:ext>
              </a:extLst>
            </p:cNvPr>
            <p:cNvSpPr/>
            <p:nvPr/>
          </p:nvSpPr>
          <p:spPr>
            <a:xfrm>
              <a:off x="76247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6A271B2-E03F-47B8-99DC-09B6C3DBEBE4}"/>
                </a:ext>
              </a:extLst>
            </p:cNvPr>
            <p:cNvSpPr/>
            <p:nvPr/>
          </p:nvSpPr>
          <p:spPr>
            <a:xfrm>
              <a:off x="86390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2240F1-7EBE-494A-81E2-FD4F4D7C9E14}"/>
                </a:ext>
              </a:extLst>
            </p:cNvPr>
            <p:cNvSpPr/>
            <p:nvPr/>
          </p:nvSpPr>
          <p:spPr>
            <a:xfrm>
              <a:off x="76247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77DB60-DBDE-48E5-9F0E-2A65B21D5688}"/>
                </a:ext>
              </a:extLst>
            </p:cNvPr>
            <p:cNvSpPr/>
            <p:nvPr/>
          </p:nvSpPr>
          <p:spPr>
            <a:xfrm>
              <a:off x="9648698" y="2623108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F4DDE4B-35AF-456A-8795-9554FA5322E2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EE2644B-1DDC-4724-8741-9DAEC4D15723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317DD5D-6DE3-470B-B699-09078103D7FF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MipMaster.org - 2020</a:t>
              </a:r>
              <a:endParaRPr lang="en-US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98">
                <a:extLst>
                  <a:ext uri="{FF2B5EF4-FFF2-40B4-BE49-F238E27FC236}">
                    <a16:creationId xmlns:a16="http://schemas.microsoft.com/office/drawing/2014/main" id="{683728AE-5561-4577-A2DE-DFFB6045764D}"/>
                  </a:ext>
                </a:extLst>
              </p:cNvPr>
              <p:cNvSpPr txBox="1"/>
              <p:nvPr/>
            </p:nvSpPr>
            <p:spPr>
              <a:xfrm>
                <a:off x="1174702" y="3228609"/>
                <a:ext cx="1230188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𝐼𝑛𝑓</m:t>
                      </m:r>
                      <m:r>
                        <a:rPr lang="pt-BR" sz="1050" i="1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𝑎𝑐𝑡</m:t>
                      </m:r>
                      <m:r>
                        <a:rPr lang="pt-BR" sz="1050" i="1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1050" i="1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𝑣𝑒𝑙</m:t>
                      </m:r>
                    </m:oMath>
                  </m:oMathPara>
                </a14:m>
                <a:endParaRPr lang="en-US" sz="105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8" name="TextBox 98">
                <a:extLst>
                  <a:ext uri="{FF2B5EF4-FFF2-40B4-BE49-F238E27FC236}">
                    <a16:creationId xmlns:a16="http://schemas.microsoft.com/office/drawing/2014/main" id="{683728AE-5561-4577-A2DE-DFFB60457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02" y="3228609"/>
                <a:ext cx="1230188" cy="253916"/>
              </a:xfrm>
              <a:prstGeom prst="rect">
                <a:avLst/>
              </a:prstGeom>
              <a:blipFill>
                <a:blip r:embed="rId16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68">
            <a:extLst>
              <a:ext uri="{FF2B5EF4-FFF2-40B4-BE49-F238E27FC236}">
                <a16:creationId xmlns:a16="http://schemas.microsoft.com/office/drawing/2014/main" id="{17092C3C-FA1A-4E9B-AF99-97E87D05CBAC}"/>
              </a:ext>
            </a:extLst>
          </p:cNvPr>
          <p:cNvSpPr txBox="1"/>
          <p:nvPr/>
        </p:nvSpPr>
        <p:spPr>
          <a:xfrm>
            <a:off x="1098096" y="1618188"/>
            <a:ext cx="6041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rgbClr val="485A69"/>
                </a:solidFill>
              </a:rPr>
              <a:t>Nódulo</a:t>
            </a:r>
            <a:r>
              <a:rPr lang="en-US" sz="700" dirty="0">
                <a:solidFill>
                  <a:srgbClr val="485A69"/>
                </a:solidFill>
              </a:rPr>
              <a:t> 0</a:t>
            </a:r>
          </a:p>
        </p:txBody>
      </p:sp>
      <p:sp>
        <p:nvSpPr>
          <p:cNvPr id="110" name="TextBox 79">
            <a:extLst>
              <a:ext uri="{FF2B5EF4-FFF2-40B4-BE49-F238E27FC236}">
                <a16:creationId xmlns:a16="http://schemas.microsoft.com/office/drawing/2014/main" id="{C214C558-876C-430E-8AB2-C2C946560FB6}"/>
              </a:ext>
            </a:extLst>
          </p:cNvPr>
          <p:cNvSpPr txBox="1"/>
          <p:nvPr/>
        </p:nvSpPr>
        <p:spPr>
          <a:xfrm>
            <a:off x="231841" y="2332837"/>
            <a:ext cx="662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rgbClr val="485A69"/>
                </a:solidFill>
              </a:rPr>
              <a:t>Nódulo</a:t>
            </a:r>
            <a:r>
              <a:rPr lang="en-US" sz="700" dirty="0">
                <a:solidFill>
                  <a:srgbClr val="485A69"/>
                </a:solidFill>
              </a:rPr>
              <a:t> 1</a:t>
            </a:r>
          </a:p>
        </p:txBody>
      </p:sp>
      <p:sp>
        <p:nvSpPr>
          <p:cNvPr id="111" name="TextBox 81">
            <a:extLst>
              <a:ext uri="{FF2B5EF4-FFF2-40B4-BE49-F238E27FC236}">
                <a16:creationId xmlns:a16="http://schemas.microsoft.com/office/drawing/2014/main" id="{1FA9CC2B-6DDE-4292-B005-78C6ADAB397C}"/>
              </a:ext>
            </a:extLst>
          </p:cNvPr>
          <p:cNvSpPr txBox="1"/>
          <p:nvPr/>
        </p:nvSpPr>
        <p:spPr>
          <a:xfrm>
            <a:off x="1846220" y="2337247"/>
            <a:ext cx="7025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rgbClr val="485A69"/>
                </a:solidFill>
              </a:rPr>
              <a:t>Nódulo</a:t>
            </a:r>
            <a:r>
              <a:rPr lang="en-US" sz="700" dirty="0">
                <a:solidFill>
                  <a:srgbClr val="485A69"/>
                </a:solidFill>
              </a:rPr>
              <a:t> 2</a:t>
            </a:r>
          </a:p>
        </p:txBody>
      </p:sp>
      <p:sp>
        <p:nvSpPr>
          <p:cNvPr id="113" name="TextBox 93">
            <a:extLst>
              <a:ext uri="{FF2B5EF4-FFF2-40B4-BE49-F238E27FC236}">
                <a16:creationId xmlns:a16="http://schemas.microsoft.com/office/drawing/2014/main" id="{6957F4E4-FB30-4FEA-8E3B-0A5016B48D71}"/>
              </a:ext>
            </a:extLst>
          </p:cNvPr>
          <p:cNvSpPr txBox="1"/>
          <p:nvPr/>
        </p:nvSpPr>
        <p:spPr>
          <a:xfrm>
            <a:off x="1015967" y="3048762"/>
            <a:ext cx="6942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rgbClr val="485A69"/>
                </a:solidFill>
              </a:rPr>
              <a:t>Nódulo</a:t>
            </a:r>
            <a:r>
              <a:rPr lang="en-US" sz="700" dirty="0">
                <a:solidFill>
                  <a:srgbClr val="485A69"/>
                </a:solidFill>
              </a:rPr>
              <a:t> 3</a:t>
            </a:r>
          </a:p>
        </p:txBody>
      </p:sp>
      <p:sp>
        <p:nvSpPr>
          <p:cNvPr id="117" name="TextBox 94">
            <a:extLst>
              <a:ext uri="{FF2B5EF4-FFF2-40B4-BE49-F238E27FC236}">
                <a16:creationId xmlns:a16="http://schemas.microsoft.com/office/drawing/2014/main" id="{765D36FA-80D8-4EC9-BD24-975A81104A78}"/>
              </a:ext>
            </a:extLst>
          </p:cNvPr>
          <p:cNvSpPr txBox="1"/>
          <p:nvPr/>
        </p:nvSpPr>
        <p:spPr>
          <a:xfrm>
            <a:off x="2691099" y="3053172"/>
            <a:ext cx="6439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rgbClr val="485A69"/>
                </a:solidFill>
              </a:rPr>
              <a:t>Nódulo</a:t>
            </a:r>
            <a:r>
              <a:rPr lang="en-US" sz="700" dirty="0">
                <a:solidFill>
                  <a:srgbClr val="485A69"/>
                </a:solidFill>
              </a:rPr>
              <a:t> 4</a:t>
            </a:r>
          </a:p>
        </p:txBody>
      </p:sp>
      <p:sp>
        <p:nvSpPr>
          <p:cNvPr id="120" name="TextBox 115">
            <a:extLst>
              <a:ext uri="{FF2B5EF4-FFF2-40B4-BE49-F238E27FC236}">
                <a16:creationId xmlns:a16="http://schemas.microsoft.com/office/drawing/2014/main" id="{F297BA04-16F4-479B-A518-1BF75FB4E3BD}"/>
              </a:ext>
            </a:extLst>
          </p:cNvPr>
          <p:cNvSpPr txBox="1"/>
          <p:nvPr/>
        </p:nvSpPr>
        <p:spPr>
          <a:xfrm>
            <a:off x="1889543" y="3765990"/>
            <a:ext cx="5612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rgbClr val="485A69"/>
                </a:solidFill>
              </a:rPr>
              <a:t>Nódulo</a:t>
            </a:r>
            <a:r>
              <a:rPr lang="en-US" sz="700" dirty="0">
                <a:solidFill>
                  <a:srgbClr val="485A69"/>
                </a:solidFill>
              </a:rPr>
              <a:t> 5</a:t>
            </a:r>
          </a:p>
        </p:txBody>
      </p:sp>
      <p:sp>
        <p:nvSpPr>
          <p:cNvPr id="121" name="TextBox 123">
            <a:extLst>
              <a:ext uri="{FF2B5EF4-FFF2-40B4-BE49-F238E27FC236}">
                <a16:creationId xmlns:a16="http://schemas.microsoft.com/office/drawing/2014/main" id="{11E9346E-DA53-4FD5-AEEA-68AC4BA38DB0}"/>
              </a:ext>
            </a:extLst>
          </p:cNvPr>
          <p:cNvSpPr txBox="1"/>
          <p:nvPr/>
        </p:nvSpPr>
        <p:spPr>
          <a:xfrm>
            <a:off x="3517506" y="3765990"/>
            <a:ext cx="6046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rgbClr val="485A69"/>
                </a:solidFill>
              </a:rPr>
              <a:t>Nódulo</a:t>
            </a:r>
            <a:r>
              <a:rPr lang="en-US" sz="700" dirty="0">
                <a:solidFill>
                  <a:srgbClr val="485A69"/>
                </a:solidFill>
              </a:rPr>
              <a:t> 6</a:t>
            </a:r>
          </a:p>
        </p:txBody>
      </p:sp>
      <p:sp>
        <p:nvSpPr>
          <p:cNvPr id="122" name="Rectangle 8">
            <a:extLst>
              <a:ext uri="{FF2B5EF4-FFF2-40B4-BE49-F238E27FC236}">
                <a16:creationId xmlns:a16="http://schemas.microsoft.com/office/drawing/2014/main" id="{DC5D57F3-DE10-4E4C-8EE5-792200ECA57B}"/>
              </a:ext>
            </a:extLst>
          </p:cNvPr>
          <p:cNvSpPr/>
          <p:nvPr/>
        </p:nvSpPr>
        <p:spPr>
          <a:xfrm>
            <a:off x="10255656" y="5354190"/>
            <a:ext cx="1877021" cy="1138838"/>
          </a:xfrm>
          <a:prstGeom prst="rect">
            <a:avLst/>
          </a:prstGeom>
          <a:solidFill>
            <a:srgbClr val="DDE3E9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5" name="Straight Connector 77">
            <a:extLst>
              <a:ext uri="{FF2B5EF4-FFF2-40B4-BE49-F238E27FC236}">
                <a16:creationId xmlns:a16="http://schemas.microsoft.com/office/drawing/2014/main" id="{30F6ADD1-E6A7-46EE-924C-AA3AEA16AB3B}"/>
              </a:ext>
            </a:extLst>
          </p:cNvPr>
          <p:cNvCxnSpPr>
            <a:cxnSpLocks/>
          </p:cNvCxnSpPr>
          <p:nvPr/>
        </p:nvCxnSpPr>
        <p:spPr>
          <a:xfrm>
            <a:off x="10330369" y="5931426"/>
            <a:ext cx="254861" cy="0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91">
            <a:extLst>
              <a:ext uri="{FF2B5EF4-FFF2-40B4-BE49-F238E27FC236}">
                <a16:creationId xmlns:a16="http://schemas.microsoft.com/office/drawing/2014/main" id="{6F599F60-242A-41FC-BEB6-076B59789B9E}"/>
              </a:ext>
            </a:extLst>
          </p:cNvPr>
          <p:cNvSpPr txBox="1"/>
          <p:nvPr/>
        </p:nvSpPr>
        <p:spPr>
          <a:xfrm flipH="1">
            <a:off x="10677665" y="5808316"/>
            <a:ext cx="1269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cs typeface="Pragati Narrow" panose="020B0506020202020B04" charset="0"/>
              </a:rPr>
              <a:t>Função</a:t>
            </a:r>
            <a:r>
              <a:rPr lang="en-US" sz="1000" dirty="0">
                <a:cs typeface="Pragati Narrow" panose="020B0506020202020B04" charset="0"/>
              </a:rPr>
              <a:t> </a:t>
            </a:r>
            <a:r>
              <a:rPr lang="en-US" sz="1000" dirty="0" err="1">
                <a:cs typeface="Pragati Narrow" panose="020B0506020202020B04" charset="0"/>
              </a:rPr>
              <a:t>objetivo</a:t>
            </a:r>
            <a:endParaRPr lang="en-US" sz="1000" dirty="0">
              <a:cs typeface="Pragati Narrow" panose="020B0506020202020B04" charset="0"/>
            </a:endParaRPr>
          </a:p>
        </p:txBody>
      </p:sp>
      <p:sp>
        <p:nvSpPr>
          <p:cNvPr id="131" name="Oval 75">
            <a:extLst>
              <a:ext uri="{FF2B5EF4-FFF2-40B4-BE49-F238E27FC236}">
                <a16:creationId xmlns:a16="http://schemas.microsoft.com/office/drawing/2014/main" id="{47359954-EEDF-45BA-9AC9-3CC343BCB269}"/>
              </a:ext>
            </a:extLst>
          </p:cNvPr>
          <p:cNvSpPr/>
          <p:nvPr/>
        </p:nvSpPr>
        <p:spPr>
          <a:xfrm>
            <a:off x="10402745" y="6103649"/>
            <a:ext cx="91440" cy="91440"/>
          </a:xfrm>
          <a:prstGeom prst="ellipse">
            <a:avLst/>
          </a:prstGeom>
          <a:solidFill>
            <a:srgbClr val="189CCF"/>
          </a:solidFill>
          <a:ln w="12700" cap="flat" cmpd="sng" algn="ctr">
            <a:solidFill>
              <a:srgbClr val="189CCF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/>
            <a:endParaRPr lang="en-US" sz="10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32" name="TextBox 93">
            <a:extLst>
              <a:ext uri="{FF2B5EF4-FFF2-40B4-BE49-F238E27FC236}">
                <a16:creationId xmlns:a16="http://schemas.microsoft.com/office/drawing/2014/main" id="{3E9AEB46-4835-44FA-90DD-A21642C6B92B}"/>
              </a:ext>
            </a:extLst>
          </p:cNvPr>
          <p:cNvSpPr txBox="1"/>
          <p:nvPr/>
        </p:nvSpPr>
        <p:spPr>
          <a:xfrm flipH="1">
            <a:off x="10686014" y="6027562"/>
            <a:ext cx="1446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cs typeface="Pragati Narrow" panose="020B0506020202020B04" charset="0"/>
              </a:rPr>
              <a:t>Solução</a:t>
            </a:r>
            <a:r>
              <a:rPr lang="en-US" sz="1000" dirty="0">
                <a:cs typeface="Pragati Narrow" panose="020B0506020202020B04" charset="0"/>
              </a:rPr>
              <a:t> da </a:t>
            </a:r>
            <a:r>
              <a:rPr lang="en-US" sz="1000" dirty="0" err="1">
                <a:cs typeface="Pragati Narrow" panose="020B0506020202020B04" charset="0"/>
              </a:rPr>
              <a:t>Relaxação</a:t>
            </a:r>
            <a:endParaRPr lang="en-US" sz="1000" dirty="0">
              <a:cs typeface="Pragati Narrow" panose="020B0506020202020B04" charset="0"/>
            </a:endParaRPr>
          </a:p>
        </p:txBody>
      </p:sp>
      <p:sp>
        <p:nvSpPr>
          <p:cNvPr id="133" name="TextBox 83">
            <a:extLst>
              <a:ext uri="{FF2B5EF4-FFF2-40B4-BE49-F238E27FC236}">
                <a16:creationId xmlns:a16="http://schemas.microsoft.com/office/drawing/2014/main" id="{F1F4281C-485C-4412-A263-2C26F2BE21D1}"/>
              </a:ext>
            </a:extLst>
          </p:cNvPr>
          <p:cNvSpPr txBox="1"/>
          <p:nvPr/>
        </p:nvSpPr>
        <p:spPr>
          <a:xfrm flipH="1">
            <a:off x="10683900" y="5589070"/>
            <a:ext cx="1260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cs typeface="Pragati Narrow" panose="020B0506020202020B04" charset="0"/>
              </a:rPr>
              <a:t>Relaxação</a:t>
            </a:r>
            <a:r>
              <a:rPr lang="en-US" sz="1000" dirty="0">
                <a:cs typeface="Pragati Narrow" panose="020B0506020202020B04" charset="0"/>
              </a:rPr>
              <a:t> LP</a:t>
            </a:r>
          </a:p>
        </p:txBody>
      </p:sp>
      <p:sp>
        <p:nvSpPr>
          <p:cNvPr id="134" name="Freeform: Shape 73">
            <a:extLst>
              <a:ext uri="{FF2B5EF4-FFF2-40B4-BE49-F238E27FC236}">
                <a16:creationId xmlns:a16="http://schemas.microsoft.com/office/drawing/2014/main" id="{ED9C3983-225F-4892-AFF1-9E939462F9A9}"/>
              </a:ext>
            </a:extLst>
          </p:cNvPr>
          <p:cNvSpPr/>
          <p:nvPr/>
        </p:nvSpPr>
        <p:spPr>
          <a:xfrm>
            <a:off x="10389220" y="5643600"/>
            <a:ext cx="105880" cy="137160"/>
          </a:xfrm>
          <a:custGeom>
            <a:avLst/>
            <a:gdLst>
              <a:gd name="connsiteX0" fmla="*/ 533400 w 2719388"/>
              <a:gd name="connsiteY0" fmla="*/ 0 h 2714625"/>
              <a:gd name="connsiteX1" fmla="*/ 2719388 w 2719388"/>
              <a:gd name="connsiteY1" fmla="*/ 647700 h 2714625"/>
              <a:gd name="connsiteX2" fmla="*/ 1309688 w 2719388"/>
              <a:gd name="connsiteY2" fmla="*/ 2714625 h 2714625"/>
              <a:gd name="connsiteX3" fmla="*/ 0 w 2719388"/>
              <a:gd name="connsiteY3" fmla="*/ 1938337 h 2714625"/>
              <a:gd name="connsiteX4" fmla="*/ 533400 w 2719388"/>
              <a:gd name="connsiteY4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9388" h="2714625">
                <a:moveTo>
                  <a:pt x="533400" y="0"/>
                </a:moveTo>
                <a:lnTo>
                  <a:pt x="2719388" y="647700"/>
                </a:lnTo>
                <a:lnTo>
                  <a:pt x="1309688" y="2714625"/>
                </a:lnTo>
                <a:lnTo>
                  <a:pt x="0" y="1938337"/>
                </a:lnTo>
                <a:lnTo>
                  <a:pt x="533400" y="0"/>
                </a:lnTo>
                <a:close/>
              </a:path>
            </a:pathLst>
          </a:custGeom>
          <a:solidFill>
            <a:srgbClr val="DDE3E9"/>
          </a:solidFill>
          <a:ln>
            <a:solidFill>
              <a:srgbClr val="189C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5" name="TextBox 81">
            <a:extLst>
              <a:ext uri="{FF2B5EF4-FFF2-40B4-BE49-F238E27FC236}">
                <a16:creationId xmlns:a16="http://schemas.microsoft.com/office/drawing/2014/main" id="{51CD8ADC-FA79-4676-BC8B-801FA2C0E7F0}"/>
              </a:ext>
            </a:extLst>
          </p:cNvPr>
          <p:cNvSpPr txBox="1"/>
          <p:nvPr/>
        </p:nvSpPr>
        <p:spPr>
          <a:xfrm flipH="1">
            <a:off x="10680078" y="6246807"/>
            <a:ext cx="1269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cs typeface="Pragati Narrow" panose="020B0506020202020B04" charset="0"/>
              </a:rPr>
              <a:t>Solução</a:t>
            </a:r>
            <a:r>
              <a:rPr lang="en-US" sz="1000" dirty="0">
                <a:cs typeface="Pragati Narrow" panose="020B0506020202020B04" charset="0"/>
              </a:rPr>
              <a:t> </a:t>
            </a:r>
            <a:r>
              <a:rPr lang="en-US" sz="1000" dirty="0" err="1">
                <a:cs typeface="Pragati Narrow" panose="020B0506020202020B04" charset="0"/>
              </a:rPr>
              <a:t>factível</a:t>
            </a:r>
            <a:r>
              <a:rPr lang="en-US" sz="1000" dirty="0">
                <a:cs typeface="Pragati Narrow" panose="020B0506020202020B04" charset="0"/>
              </a:rPr>
              <a:t> </a:t>
            </a:r>
          </a:p>
        </p:txBody>
      </p:sp>
      <p:sp>
        <p:nvSpPr>
          <p:cNvPr id="136" name="Oval 71">
            <a:extLst>
              <a:ext uri="{FF2B5EF4-FFF2-40B4-BE49-F238E27FC236}">
                <a16:creationId xmlns:a16="http://schemas.microsoft.com/office/drawing/2014/main" id="{D3739154-00F8-4A7D-8993-478303180900}"/>
              </a:ext>
            </a:extLst>
          </p:cNvPr>
          <p:cNvSpPr/>
          <p:nvPr/>
        </p:nvSpPr>
        <p:spPr>
          <a:xfrm>
            <a:off x="10402745" y="6319677"/>
            <a:ext cx="91440" cy="91440"/>
          </a:xfrm>
          <a:prstGeom prst="ellipse">
            <a:avLst/>
          </a:prstGeom>
          <a:solidFill>
            <a:srgbClr val="C684C4"/>
          </a:solidFill>
          <a:ln w="12700" cap="flat" cmpd="sng" algn="ctr">
            <a:solidFill>
              <a:srgbClr val="C684C4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/>
            <a:endParaRPr lang="en-US" sz="10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37" name="TextBox 93">
            <a:extLst>
              <a:ext uri="{FF2B5EF4-FFF2-40B4-BE49-F238E27FC236}">
                <a16:creationId xmlns:a16="http://schemas.microsoft.com/office/drawing/2014/main" id="{A22EA21E-E1A1-44AB-9C2D-C1BABBCF3025}"/>
              </a:ext>
            </a:extLst>
          </p:cNvPr>
          <p:cNvSpPr txBox="1"/>
          <p:nvPr/>
        </p:nvSpPr>
        <p:spPr>
          <a:xfrm flipH="1">
            <a:off x="10258036" y="5354497"/>
            <a:ext cx="168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cs typeface="Pragati Narrow" panose="020B0506020202020B04" charset="0"/>
              </a:rPr>
              <a:t>Legenda</a:t>
            </a:r>
          </a:p>
        </p:txBody>
      </p:sp>
    </p:spTree>
    <p:extLst>
      <p:ext uri="{BB962C8B-B14F-4D97-AF65-F5344CB8AC3E}">
        <p14:creationId xmlns:p14="http://schemas.microsoft.com/office/powerpoint/2010/main" val="7193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xit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1" grpId="0"/>
      <p:bldP spid="64" grpId="0" animBg="1"/>
      <p:bldP spid="83" grpId="0" animBg="1"/>
      <p:bldP spid="85" grpId="0" animBg="1"/>
      <p:bldP spid="87" grpId="0"/>
      <p:bldP spid="112" grpId="0" animBg="1"/>
      <p:bldP spid="118" grpId="0"/>
      <p:bldP spid="119" grpId="0"/>
      <p:bldP spid="123" grpId="0" animBg="1"/>
      <p:bldP spid="120" grpId="0"/>
      <p:bldP spid="1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77">
                <a:extLst>
                  <a:ext uri="{FF2B5EF4-FFF2-40B4-BE49-F238E27FC236}">
                    <a16:creationId xmlns:a16="http://schemas.microsoft.com/office/drawing/2014/main" id="{3FEE0672-86C7-40AF-BA06-0B8DE8AC4CF5}"/>
                  </a:ext>
                </a:extLst>
              </p:cNvPr>
              <p:cNvSpPr txBox="1"/>
              <p:nvPr/>
            </p:nvSpPr>
            <p:spPr>
              <a:xfrm>
                <a:off x="9260233" y="4813910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" name="TextBox 77">
                <a:extLst>
                  <a:ext uri="{FF2B5EF4-FFF2-40B4-BE49-F238E27FC236}">
                    <a16:creationId xmlns:a16="http://schemas.microsoft.com/office/drawing/2014/main" id="{3FEE0672-86C7-40AF-BA06-0B8DE8AC4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233" y="4813910"/>
                <a:ext cx="306727" cy="338554"/>
              </a:xfrm>
              <a:prstGeom prst="rect">
                <a:avLst/>
              </a:prstGeom>
              <a:blipFill>
                <a:blip r:embed="rId2"/>
                <a:stretch>
                  <a:fillRect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E099AD9-2A07-48BC-8A81-DCC37354B656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7504855" y="2499360"/>
            <a:ext cx="2311" cy="1597714"/>
          </a:xfrm>
          <a:prstGeom prst="straightConnector1">
            <a:avLst/>
          </a:prstGeom>
          <a:noFill/>
          <a:ln w="190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643CECF-0569-4E18-92DA-A5105189ED21}"/>
              </a:ext>
            </a:extLst>
          </p:cNvPr>
          <p:cNvSpPr/>
          <p:nvPr/>
        </p:nvSpPr>
        <p:spPr>
          <a:xfrm>
            <a:off x="8516144" y="2802731"/>
            <a:ext cx="252412" cy="440532"/>
          </a:xfrm>
          <a:custGeom>
            <a:avLst/>
            <a:gdLst>
              <a:gd name="connsiteX0" fmla="*/ 0 w 252412"/>
              <a:gd name="connsiteY0" fmla="*/ 0 h 440532"/>
              <a:gd name="connsiteX1" fmla="*/ 252412 w 252412"/>
              <a:gd name="connsiteY1" fmla="*/ 71438 h 440532"/>
              <a:gd name="connsiteX2" fmla="*/ 2381 w 252412"/>
              <a:gd name="connsiteY2" fmla="*/ 440532 h 440532"/>
              <a:gd name="connsiteX3" fmla="*/ 0 w 252412"/>
              <a:gd name="connsiteY3" fmla="*/ 0 h 440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12" h="440532">
                <a:moveTo>
                  <a:pt x="0" y="0"/>
                </a:moveTo>
                <a:lnTo>
                  <a:pt x="252412" y="71438"/>
                </a:lnTo>
                <a:lnTo>
                  <a:pt x="2381" y="440532"/>
                </a:lnTo>
                <a:cubicBezTo>
                  <a:pt x="1587" y="293688"/>
                  <a:pt x="794" y="146844"/>
                  <a:pt x="0" y="0"/>
                </a:cubicBez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D7A4D87-F7E7-422E-A97F-27833BCFB979}"/>
              </a:ext>
            </a:extLst>
          </p:cNvPr>
          <p:cNvSpPr/>
          <p:nvPr/>
        </p:nvSpPr>
        <p:spPr>
          <a:xfrm>
            <a:off x="6055359" y="2621280"/>
            <a:ext cx="436721" cy="1798320"/>
          </a:xfrm>
          <a:custGeom>
            <a:avLst/>
            <a:gdLst>
              <a:gd name="connsiteX0" fmla="*/ 430530 w 430530"/>
              <a:gd name="connsiteY0" fmla="*/ 0 h 1798320"/>
              <a:gd name="connsiteX1" fmla="*/ 430530 w 430530"/>
              <a:gd name="connsiteY1" fmla="*/ 1798320 h 1798320"/>
              <a:gd name="connsiteX2" fmla="*/ 0 w 430530"/>
              <a:gd name="connsiteY2" fmla="*/ 1546860 h 1798320"/>
              <a:gd name="connsiteX3" fmla="*/ 430530 w 430530"/>
              <a:gd name="connsiteY3" fmla="*/ 0 h 179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530" h="1798320">
                <a:moveTo>
                  <a:pt x="430530" y="0"/>
                </a:moveTo>
                <a:lnTo>
                  <a:pt x="430530" y="1798320"/>
                </a:lnTo>
                <a:lnTo>
                  <a:pt x="0" y="1546860"/>
                </a:lnTo>
                <a:lnTo>
                  <a:pt x="43053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dirty="0">
                <a:solidFill>
                  <a:srgbClr val="189CCF"/>
                </a:solidFill>
              </a:rPr>
              <a:t>Branch &amp; Bound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Como </a:t>
            </a:r>
            <a:r>
              <a:rPr lang="en-US" dirty="0" err="1"/>
              <a:t>reduzimos</a:t>
            </a:r>
            <a:r>
              <a:rPr lang="en-US" dirty="0"/>
              <a:t> o MIP Gap?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EC4BC-E7FB-47BF-A48C-74A95B51E74B}"/>
              </a:ext>
            </a:extLst>
          </p:cNvPr>
          <p:cNvCxnSpPr>
            <a:cxnSpLocks/>
          </p:cNvCxnSpPr>
          <p:nvPr/>
        </p:nvCxnSpPr>
        <p:spPr>
          <a:xfrm flipH="1">
            <a:off x="5086663" y="5205281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96C04A-E2CF-40E5-990B-B83A75B960A5}"/>
              </a:ext>
            </a:extLst>
          </p:cNvPr>
          <p:cNvCxnSpPr>
            <a:cxnSpLocks/>
          </p:cNvCxnSpPr>
          <p:nvPr/>
        </p:nvCxnSpPr>
        <p:spPr>
          <a:xfrm>
            <a:off x="5479280" y="2066389"/>
            <a:ext cx="1" cy="3524822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0124D-869A-47CF-8DA3-E5BA5AB51380}"/>
              </a:ext>
            </a:extLst>
          </p:cNvPr>
          <p:cNvCxnSpPr>
            <a:cxnSpLocks/>
          </p:cNvCxnSpPr>
          <p:nvPr/>
        </p:nvCxnSpPr>
        <p:spPr>
          <a:xfrm flipH="1">
            <a:off x="5197763" y="4124679"/>
            <a:ext cx="3950298" cy="0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B337B-8B3E-48D9-9011-7922DBBAA512}"/>
              </a:ext>
            </a:extLst>
          </p:cNvPr>
          <p:cNvCxnSpPr>
            <a:cxnSpLocks/>
          </p:cNvCxnSpPr>
          <p:nvPr/>
        </p:nvCxnSpPr>
        <p:spPr>
          <a:xfrm flipH="1">
            <a:off x="5086663" y="3044076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A7AA2D-D98C-483E-83B5-9AA467B267FB}"/>
              </a:ext>
            </a:extLst>
          </p:cNvPr>
          <p:cNvCxnSpPr>
            <a:cxnSpLocks/>
          </p:cNvCxnSpPr>
          <p:nvPr/>
        </p:nvCxnSpPr>
        <p:spPr>
          <a:xfrm>
            <a:off x="6491269" y="2126422"/>
            <a:ext cx="0" cy="3383349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A7FD73-EDA6-44CE-92FF-D871DADFF76B}"/>
              </a:ext>
            </a:extLst>
          </p:cNvPr>
          <p:cNvCxnSpPr>
            <a:cxnSpLocks/>
          </p:cNvCxnSpPr>
          <p:nvPr/>
        </p:nvCxnSpPr>
        <p:spPr>
          <a:xfrm>
            <a:off x="7504855" y="2126422"/>
            <a:ext cx="0" cy="3383349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5C71D-C5D2-49D0-913D-A953895E6024}"/>
              </a:ext>
            </a:extLst>
          </p:cNvPr>
          <p:cNvCxnSpPr>
            <a:cxnSpLocks/>
          </p:cNvCxnSpPr>
          <p:nvPr/>
        </p:nvCxnSpPr>
        <p:spPr>
          <a:xfrm>
            <a:off x="8515247" y="2126422"/>
            <a:ext cx="0" cy="3376330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/>
              <p:nvPr/>
            </p:nvSpPr>
            <p:spPr>
              <a:xfrm>
                <a:off x="5461590" y="1795315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590" y="1795315"/>
                <a:ext cx="306727" cy="338554"/>
              </a:xfrm>
              <a:prstGeom prst="rect">
                <a:avLst/>
              </a:prstGeom>
              <a:blipFill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8054311-B005-4307-8A60-C5EB4A344427}"/>
              </a:ext>
            </a:extLst>
          </p:cNvPr>
          <p:cNvSpPr/>
          <p:nvPr/>
        </p:nvSpPr>
        <p:spPr>
          <a:xfrm rot="1843340">
            <a:off x="8281693" y="5406069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AC5D0A6-8FB0-442D-ABB1-302EDD89220F}"/>
              </a:ext>
            </a:extLst>
          </p:cNvPr>
          <p:cNvSpPr/>
          <p:nvPr/>
        </p:nvSpPr>
        <p:spPr>
          <a:xfrm rot="1843340">
            <a:off x="8279312" y="54084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1D6DBD-7B7F-4D00-AE34-ECD8E7113F45}"/>
              </a:ext>
            </a:extLst>
          </p:cNvPr>
          <p:cNvCxnSpPr>
            <a:cxnSpLocks/>
          </p:cNvCxnSpPr>
          <p:nvPr/>
        </p:nvCxnSpPr>
        <p:spPr>
          <a:xfrm flipV="1">
            <a:off x="5686512" y="2106394"/>
            <a:ext cx="942434" cy="3403378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103F3D8-3F06-4B24-8997-96AB8F6914C8}"/>
              </a:ext>
            </a:extLst>
          </p:cNvPr>
          <p:cNvSpPr/>
          <p:nvPr/>
        </p:nvSpPr>
        <p:spPr>
          <a:xfrm rot="6292740">
            <a:off x="5707670" y="544436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6BD28-0384-4D0B-B77E-1723ADD4E2C7}"/>
              </a:ext>
            </a:extLst>
          </p:cNvPr>
          <p:cNvCxnSpPr>
            <a:cxnSpLocks/>
          </p:cNvCxnSpPr>
          <p:nvPr/>
        </p:nvCxnSpPr>
        <p:spPr>
          <a:xfrm flipH="1" flipV="1">
            <a:off x="6177483" y="2106394"/>
            <a:ext cx="2962462" cy="877321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4EDD0BC-DED6-4442-8E8B-708325CC1194}"/>
              </a:ext>
            </a:extLst>
          </p:cNvPr>
          <p:cNvSpPr/>
          <p:nvPr/>
        </p:nvSpPr>
        <p:spPr>
          <a:xfrm rot="11809778">
            <a:off x="6162029" y="2121922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21FD43-773A-465D-8E15-002A8F3CFB41}"/>
              </a:ext>
            </a:extLst>
          </p:cNvPr>
          <p:cNvCxnSpPr>
            <a:cxnSpLocks/>
          </p:cNvCxnSpPr>
          <p:nvPr/>
        </p:nvCxnSpPr>
        <p:spPr>
          <a:xfrm flipH="1">
            <a:off x="6981385" y="2322521"/>
            <a:ext cx="2168667" cy="3187250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5E5307-DE1C-4119-828E-34446A8F43CD}"/>
              </a:ext>
            </a:extLst>
          </p:cNvPr>
          <p:cNvSpPr/>
          <p:nvPr/>
        </p:nvSpPr>
        <p:spPr>
          <a:xfrm rot="18225733">
            <a:off x="9058224" y="22849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D7F427-398C-4675-AC22-BCA0CC22433E}"/>
              </a:ext>
            </a:extLst>
          </p:cNvPr>
          <p:cNvCxnSpPr>
            <a:cxnSpLocks/>
          </p:cNvCxnSpPr>
          <p:nvPr/>
        </p:nvCxnSpPr>
        <p:spPr>
          <a:xfrm>
            <a:off x="5197763" y="3657274"/>
            <a:ext cx="3126783" cy="1852497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45373620-5829-47F6-AE93-D0AF37897A82}"/>
              </a:ext>
            </a:extLst>
          </p:cNvPr>
          <p:cNvSpPr/>
          <p:nvPr/>
        </p:nvSpPr>
        <p:spPr>
          <a:xfrm rot="5400000">
            <a:off x="7514780" y="5428747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A880B86-4E3E-4063-9CCD-ABA112642EE7}"/>
              </a:ext>
            </a:extLst>
          </p:cNvPr>
          <p:cNvSpPr/>
          <p:nvPr/>
        </p:nvSpPr>
        <p:spPr>
          <a:xfrm rot="16200000" flipH="1">
            <a:off x="6409782" y="5428748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76680FA9-7787-4D6A-9119-E924B39AD423}"/>
              </a:ext>
            </a:extLst>
          </p:cNvPr>
          <p:cNvSpPr/>
          <p:nvPr/>
        </p:nvSpPr>
        <p:spPr>
          <a:xfrm rot="5400000">
            <a:off x="8523130" y="542716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4E7CCC26-4748-4497-BC24-DE80A4CFCC24}"/>
              </a:ext>
            </a:extLst>
          </p:cNvPr>
          <p:cNvSpPr/>
          <p:nvPr/>
        </p:nvSpPr>
        <p:spPr>
          <a:xfrm rot="16200000" flipH="1">
            <a:off x="7424098" y="5428816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44D79FA-3F55-4FB6-94C5-E6A91E6C4E0A}"/>
              </a:ext>
            </a:extLst>
          </p:cNvPr>
          <p:cNvCxnSpPr>
            <a:cxnSpLocks/>
          </p:cNvCxnSpPr>
          <p:nvPr/>
        </p:nvCxnSpPr>
        <p:spPr>
          <a:xfrm flipV="1">
            <a:off x="6339617" y="3118496"/>
            <a:ext cx="2613649" cy="1810943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0E98554-F075-4C42-AD59-08388B325D25}"/>
                  </a:ext>
                </a:extLst>
              </p:cNvPr>
              <p:cNvSpPr txBox="1"/>
              <p:nvPr/>
            </p:nvSpPr>
            <p:spPr>
              <a:xfrm>
                <a:off x="8840169" y="2938515"/>
                <a:ext cx="4022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200" b="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26</m:t>
                      </m:r>
                    </m:oMath>
                  </m:oMathPara>
                </a14:m>
                <a:endParaRPr lang="en-US" sz="1200" i="1" dirty="0">
                  <a:solidFill>
                    <a:srgbClr val="FF912D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0E98554-F075-4C42-AD59-08388B32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169" y="2938515"/>
                <a:ext cx="402263" cy="276999"/>
              </a:xfrm>
              <a:prstGeom prst="rect">
                <a:avLst/>
              </a:prstGeom>
              <a:blipFill>
                <a:blip r:embed="rId4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F61ECC4-3930-44C7-836A-99C2AB9BA354}"/>
              </a:ext>
            </a:extLst>
          </p:cNvPr>
          <p:cNvSpPr/>
          <p:nvPr/>
        </p:nvSpPr>
        <p:spPr>
          <a:xfrm>
            <a:off x="5197763" y="4046883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CB5AB8C-C0F5-4DD5-A5BD-1BB7A3704C80}"/>
                  </a:ext>
                </a:extLst>
              </p:cNvPr>
              <p:cNvSpPr txBox="1"/>
              <p:nvPr/>
            </p:nvSpPr>
            <p:spPr>
              <a:xfrm>
                <a:off x="7427926" y="3880124"/>
                <a:ext cx="1309373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 b="0" i="1">
                    <a:solidFill>
                      <a:srgbClr val="189CCF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)=(2.0, 1.0)</m:t>
                      </m:r>
                    </m:oMath>
                  </m:oMathPara>
                </a14:m>
                <a:endParaRPr lang="en-US" sz="1050" dirty="0">
                  <a:solidFill>
                    <a:srgbClr val="C684C4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CB5AB8C-C0F5-4DD5-A5BD-1BB7A3704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926" y="3880124"/>
                <a:ext cx="1309373" cy="253916"/>
              </a:xfrm>
              <a:prstGeom prst="rect">
                <a:avLst/>
              </a:prstGeom>
              <a:blipFill>
                <a:blip r:embed="rId5"/>
                <a:stretch>
                  <a:fillRect b="-48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F42C5A-2372-41FF-9163-E7137B696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270CFE-4685-4A1F-AD54-DF335D10E4A2}"/>
              </a:ext>
            </a:extLst>
          </p:cNvPr>
          <p:cNvGrpSpPr/>
          <p:nvPr/>
        </p:nvGrpSpPr>
        <p:grpSpPr>
          <a:xfrm>
            <a:off x="6467258" y="3018184"/>
            <a:ext cx="2075194" cy="1130106"/>
            <a:chOff x="7624720" y="2621652"/>
            <a:chExt cx="2075194" cy="113010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CDD8CA7-20BE-40D1-80A6-717DE5B49364}"/>
                </a:ext>
              </a:extLst>
            </p:cNvPr>
            <p:cNvSpPr/>
            <p:nvPr/>
          </p:nvSpPr>
          <p:spPr>
            <a:xfrm>
              <a:off x="86390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9281AC7-41FB-4CD7-8387-D4A492F48A6E}"/>
                </a:ext>
              </a:extLst>
            </p:cNvPr>
            <p:cNvSpPr/>
            <p:nvPr/>
          </p:nvSpPr>
          <p:spPr>
            <a:xfrm>
              <a:off x="76247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6A271B2-E03F-47B8-99DC-09B6C3DBEBE4}"/>
                </a:ext>
              </a:extLst>
            </p:cNvPr>
            <p:cNvSpPr/>
            <p:nvPr/>
          </p:nvSpPr>
          <p:spPr>
            <a:xfrm>
              <a:off x="86390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2240F1-7EBE-494A-81E2-FD4F4D7C9E14}"/>
                </a:ext>
              </a:extLst>
            </p:cNvPr>
            <p:cNvSpPr/>
            <p:nvPr/>
          </p:nvSpPr>
          <p:spPr>
            <a:xfrm>
              <a:off x="76247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77DB60-DBDE-48E5-9F0E-2A65B21D5688}"/>
                </a:ext>
              </a:extLst>
            </p:cNvPr>
            <p:cNvSpPr/>
            <p:nvPr/>
          </p:nvSpPr>
          <p:spPr>
            <a:xfrm>
              <a:off x="9648698" y="2623108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C89781B5-D6F2-4F81-9BC3-4E290C499603}"/>
              </a:ext>
            </a:extLst>
          </p:cNvPr>
          <p:cNvSpPr/>
          <p:nvPr/>
        </p:nvSpPr>
        <p:spPr>
          <a:xfrm>
            <a:off x="1234439" y="1760167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2D1F16-D134-44C9-8232-11104171EB30}"/>
              </a:ext>
            </a:extLst>
          </p:cNvPr>
          <p:cNvSpPr/>
          <p:nvPr/>
        </p:nvSpPr>
        <p:spPr>
          <a:xfrm>
            <a:off x="390576" y="2476500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30845D0-FF44-4CB7-9875-27F623548943}"/>
              </a:ext>
            </a:extLst>
          </p:cNvPr>
          <p:cNvSpPr/>
          <p:nvPr/>
        </p:nvSpPr>
        <p:spPr>
          <a:xfrm>
            <a:off x="2034857" y="2476500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CE22E0A-9FFA-4667-9494-AF49F1D00F56}"/>
              </a:ext>
            </a:extLst>
          </p:cNvPr>
          <p:cNvCxnSpPr>
            <a:stCxn id="60" idx="2"/>
            <a:endCxn id="61" idx="0"/>
          </p:cNvCxnSpPr>
          <p:nvPr/>
        </p:nvCxnSpPr>
        <p:spPr>
          <a:xfrm flipH="1">
            <a:off x="967231" y="2098721"/>
            <a:ext cx="843863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A435E52-6AE3-45FA-9F16-F5ECD25109E5}"/>
              </a:ext>
            </a:extLst>
          </p:cNvPr>
          <p:cNvCxnSpPr>
            <a:stCxn id="60" idx="2"/>
            <a:endCxn id="62" idx="0"/>
          </p:cNvCxnSpPr>
          <p:nvPr/>
        </p:nvCxnSpPr>
        <p:spPr>
          <a:xfrm>
            <a:off x="1811094" y="2098721"/>
            <a:ext cx="800418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C366F89-6C46-4116-B51C-0910C2E8DC7E}"/>
                  </a:ext>
                </a:extLst>
              </p:cNvPr>
              <p:cNvSpPr txBox="1"/>
              <p:nvPr/>
            </p:nvSpPr>
            <p:spPr>
              <a:xfrm>
                <a:off x="816748" y="2106394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C366F89-6C46-4116-B51C-0910C2E8D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8" y="2106394"/>
                <a:ext cx="65054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A6E7B09-C1C2-457E-9E5D-D02CCD746DAC}"/>
                  </a:ext>
                </a:extLst>
              </p:cNvPr>
              <p:cNvSpPr txBox="1"/>
              <p:nvPr/>
            </p:nvSpPr>
            <p:spPr>
              <a:xfrm>
                <a:off x="2154974" y="2106394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A6E7B09-C1C2-457E-9E5D-D02CCD746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974" y="2106394"/>
                <a:ext cx="65054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21A9135-EC04-4B64-AF85-0E118FA528DB}"/>
                  </a:ext>
                </a:extLst>
              </p:cNvPr>
              <p:cNvSpPr txBox="1"/>
              <p:nvPr/>
            </p:nvSpPr>
            <p:spPr>
              <a:xfrm>
                <a:off x="1243107" y="1722885"/>
                <a:ext cx="1153310" cy="392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=−0.89</m:t>
                      </m:r>
                    </m:oMath>
                  </m:oMathPara>
                </a14:m>
                <a:endParaRPr lang="en-US" sz="1050" b="0" dirty="0">
                  <a:solidFill>
                    <a:srgbClr val="FF912D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900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9, 0.3)</m:t>
                      </m:r>
                    </m:oMath>
                  </m:oMathPara>
                </a14:m>
                <a:endParaRPr lang="en-US" sz="105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21A9135-EC04-4B64-AF85-0E118FA52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107" y="1722885"/>
                <a:ext cx="1153310" cy="3924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450B238-0DB8-4478-B7AF-FE58149DE2E9}"/>
                  </a:ext>
                </a:extLst>
              </p:cNvPr>
              <p:cNvSpPr txBox="1"/>
              <p:nvPr/>
            </p:nvSpPr>
            <p:spPr>
              <a:xfrm>
                <a:off x="1987750" y="2449569"/>
                <a:ext cx="1230188" cy="392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=−0.81</m:t>
                      </m:r>
                    </m:oMath>
                  </m:oMathPara>
                </a14:m>
                <a:endParaRPr lang="en-US" sz="1050" b="0" dirty="0">
                  <a:solidFill>
                    <a:srgbClr val="FF912D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900" b="0" i="1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900" i="1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0" i="1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0.45)</m:t>
                      </m:r>
                    </m:oMath>
                  </m:oMathPara>
                </a14:m>
                <a:endParaRPr lang="en-US" sz="105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450B238-0DB8-4478-B7AF-FE58149DE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750" y="2449569"/>
                <a:ext cx="1230188" cy="3924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>
            <a:extLst>
              <a:ext uri="{FF2B5EF4-FFF2-40B4-BE49-F238E27FC236}">
                <a16:creationId xmlns:a16="http://schemas.microsoft.com/office/drawing/2014/main" id="{240E7A81-8CA7-404D-8EE0-C1A9896DF768}"/>
              </a:ext>
            </a:extLst>
          </p:cNvPr>
          <p:cNvSpPr/>
          <p:nvPr/>
        </p:nvSpPr>
        <p:spPr>
          <a:xfrm>
            <a:off x="1200828" y="3192425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DCB3059-EA56-4027-B666-7BCF961CEE99}"/>
              </a:ext>
            </a:extLst>
          </p:cNvPr>
          <p:cNvSpPr/>
          <p:nvPr/>
        </p:nvSpPr>
        <p:spPr>
          <a:xfrm>
            <a:off x="2845109" y="3192425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8A08A45-03A6-4F2A-8BBE-F026DD3AF459}"/>
              </a:ext>
            </a:extLst>
          </p:cNvPr>
          <p:cNvCxnSpPr>
            <a:endCxn id="82" idx="0"/>
          </p:cNvCxnSpPr>
          <p:nvPr/>
        </p:nvCxnSpPr>
        <p:spPr>
          <a:xfrm flipH="1">
            <a:off x="1777483" y="2814646"/>
            <a:ext cx="843863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6E99405-266D-4E56-B52F-63D2F9F29486}"/>
              </a:ext>
            </a:extLst>
          </p:cNvPr>
          <p:cNvCxnSpPr>
            <a:endCxn id="84" idx="0"/>
          </p:cNvCxnSpPr>
          <p:nvPr/>
        </p:nvCxnSpPr>
        <p:spPr>
          <a:xfrm>
            <a:off x="2621346" y="2814646"/>
            <a:ext cx="800418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901EEA6-7F63-439A-AEFD-2CC25912AF19}"/>
                  </a:ext>
                </a:extLst>
              </p:cNvPr>
              <p:cNvSpPr txBox="1"/>
              <p:nvPr/>
            </p:nvSpPr>
            <p:spPr>
              <a:xfrm>
                <a:off x="1627000" y="2822319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901EEA6-7F63-439A-AEFD-2CC25912A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00" y="2822319"/>
                <a:ext cx="65054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1504ACD-69EB-4F0C-AB60-3FADB18E9057}"/>
                  </a:ext>
                </a:extLst>
              </p:cNvPr>
              <p:cNvSpPr txBox="1"/>
              <p:nvPr/>
            </p:nvSpPr>
            <p:spPr>
              <a:xfrm>
                <a:off x="2965226" y="2822319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1504ACD-69EB-4F0C-AB60-3FADB18E9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226" y="2822319"/>
                <a:ext cx="65054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76A17BA-D103-4090-8042-5DBC2AAF271B}"/>
                  </a:ext>
                </a:extLst>
              </p:cNvPr>
              <p:cNvSpPr txBox="1"/>
              <p:nvPr/>
            </p:nvSpPr>
            <p:spPr>
              <a:xfrm>
                <a:off x="2798002" y="3165494"/>
                <a:ext cx="1230188" cy="392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=−0.51</m:t>
                      </m:r>
                    </m:oMath>
                  </m:oMathPara>
                </a14:m>
                <a:endParaRPr lang="en-US" sz="1050" b="0" dirty="0">
                  <a:solidFill>
                    <a:srgbClr val="FF912D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)=(2</m:t>
                      </m:r>
                      <m:r>
                        <a:rPr lang="en-US" sz="900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4, </m:t>
                      </m:r>
                      <m:r>
                        <a:rPr lang="en-US" sz="900" b="0" i="1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1.0</m:t>
                      </m:r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76A17BA-D103-4090-8042-5DBC2AAF2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002" y="3165494"/>
                <a:ext cx="1230188" cy="3924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>
            <a:extLst>
              <a:ext uri="{FF2B5EF4-FFF2-40B4-BE49-F238E27FC236}">
                <a16:creationId xmlns:a16="http://schemas.microsoft.com/office/drawing/2014/main" id="{6937D8C6-D410-45F9-892E-FF4194867908}"/>
              </a:ext>
            </a:extLst>
          </p:cNvPr>
          <p:cNvSpPr/>
          <p:nvPr/>
        </p:nvSpPr>
        <p:spPr>
          <a:xfrm>
            <a:off x="2004878" y="3909653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ECB1121-4375-4801-AE8B-04500B02D47C}"/>
              </a:ext>
            </a:extLst>
          </p:cNvPr>
          <p:cNvCxnSpPr>
            <a:endCxn id="98" idx="0"/>
          </p:cNvCxnSpPr>
          <p:nvPr/>
        </p:nvCxnSpPr>
        <p:spPr>
          <a:xfrm flipH="1">
            <a:off x="2581533" y="3531874"/>
            <a:ext cx="843863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F5E5518-34A4-44D9-981A-55EC1D9390DC}"/>
              </a:ext>
            </a:extLst>
          </p:cNvPr>
          <p:cNvCxnSpPr>
            <a:cxnSpLocks/>
          </p:cNvCxnSpPr>
          <p:nvPr/>
        </p:nvCxnSpPr>
        <p:spPr>
          <a:xfrm>
            <a:off x="3425396" y="3531874"/>
            <a:ext cx="800418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0C098AA-D7EB-4EE6-AA8A-072F63882D3D}"/>
                  </a:ext>
                </a:extLst>
              </p:cNvPr>
              <p:cNvSpPr txBox="1"/>
              <p:nvPr/>
            </p:nvSpPr>
            <p:spPr>
              <a:xfrm>
                <a:off x="2431050" y="3539547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0C098AA-D7EB-4EE6-AA8A-072F63882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050" y="3539547"/>
                <a:ext cx="65054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41CD53B-B582-4058-8095-8505ADAD12E4}"/>
                  </a:ext>
                </a:extLst>
              </p:cNvPr>
              <p:cNvSpPr txBox="1"/>
              <p:nvPr/>
            </p:nvSpPr>
            <p:spPr>
              <a:xfrm>
                <a:off x="3778801" y="3539547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41CD53B-B582-4058-8095-8505ADAD1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801" y="3539547"/>
                <a:ext cx="65054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ectangle 103">
            <a:extLst>
              <a:ext uri="{FF2B5EF4-FFF2-40B4-BE49-F238E27FC236}">
                <a16:creationId xmlns:a16="http://schemas.microsoft.com/office/drawing/2014/main" id="{09CEBEAE-A234-4BFB-86DE-C033A9AAAAAA}"/>
              </a:ext>
            </a:extLst>
          </p:cNvPr>
          <p:cNvSpPr/>
          <p:nvPr/>
        </p:nvSpPr>
        <p:spPr>
          <a:xfrm>
            <a:off x="3651248" y="3909653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539512F-5C2D-42C6-B05F-E5B5C281616C}"/>
                  </a:ext>
                </a:extLst>
              </p:cNvPr>
              <p:cNvSpPr txBox="1"/>
              <p:nvPr/>
            </p:nvSpPr>
            <p:spPr>
              <a:xfrm>
                <a:off x="1978739" y="3871062"/>
                <a:ext cx="1230188" cy="392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=−0.26</m:t>
                      </m:r>
                    </m:oMath>
                  </m:oMathPara>
                </a14:m>
                <a:endParaRPr lang="en-US" sz="1050" b="0" dirty="0">
                  <a:solidFill>
                    <a:srgbClr val="FF912D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900" b="0" i="1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900" i="1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0" i="1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900" b="0" i="1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1.0</m:t>
                      </m:r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539512F-5C2D-42C6-B05F-E5B5C2816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739" y="3871062"/>
                <a:ext cx="1230188" cy="392415"/>
              </a:xfrm>
              <a:prstGeom prst="rect">
                <a:avLst/>
              </a:prstGeom>
              <a:blipFill>
                <a:blip r:embed="rId16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FAD40A7-3A25-4F76-A1CE-AF8ACF571416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37782D5-8AD7-405C-AA6E-0771A6846EE7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CFA48D6-F5C6-4125-A619-3A1FE463C191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MipMaster.org - 2020</a:t>
              </a:r>
              <a:endParaRPr lang="en-US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96">
                <a:extLst>
                  <a:ext uri="{FF2B5EF4-FFF2-40B4-BE49-F238E27FC236}">
                    <a16:creationId xmlns:a16="http://schemas.microsoft.com/office/drawing/2014/main" id="{590C2F77-6C32-4F19-B1DF-8631E0CB5864}"/>
                  </a:ext>
                </a:extLst>
              </p:cNvPr>
              <p:cNvSpPr txBox="1"/>
              <p:nvPr/>
            </p:nvSpPr>
            <p:spPr>
              <a:xfrm>
                <a:off x="1174702" y="3228609"/>
                <a:ext cx="1230188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𝐼𝑛𝑓</m:t>
                      </m:r>
                      <m:r>
                        <a:rPr lang="pt-BR" sz="1050" i="1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𝑎𝑐𝑡</m:t>
                      </m:r>
                      <m:r>
                        <a:rPr lang="pt-BR" sz="1050" i="1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1050" i="1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𝑣𝑒𝑙</m:t>
                      </m:r>
                    </m:oMath>
                  </m:oMathPara>
                </a14:m>
                <a:endParaRPr lang="en-US" sz="105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7" name="TextBox 96">
                <a:extLst>
                  <a:ext uri="{FF2B5EF4-FFF2-40B4-BE49-F238E27FC236}">
                    <a16:creationId xmlns:a16="http://schemas.microsoft.com/office/drawing/2014/main" id="{590C2F77-6C32-4F19-B1DF-8631E0CB5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02" y="3228609"/>
                <a:ext cx="1230188" cy="253916"/>
              </a:xfrm>
              <a:prstGeom prst="rect">
                <a:avLst/>
              </a:prstGeom>
              <a:blipFill>
                <a:blip r:embed="rId17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64">
            <a:extLst>
              <a:ext uri="{FF2B5EF4-FFF2-40B4-BE49-F238E27FC236}">
                <a16:creationId xmlns:a16="http://schemas.microsoft.com/office/drawing/2014/main" id="{2151950E-0ACC-495B-9B5C-7A08A7485898}"/>
              </a:ext>
            </a:extLst>
          </p:cNvPr>
          <p:cNvSpPr txBox="1"/>
          <p:nvPr/>
        </p:nvSpPr>
        <p:spPr>
          <a:xfrm>
            <a:off x="1109168" y="1618188"/>
            <a:ext cx="5890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rgbClr val="485A69"/>
                </a:solidFill>
              </a:rPr>
              <a:t>Nódulo</a:t>
            </a:r>
            <a:r>
              <a:rPr lang="en-US" sz="700" dirty="0">
                <a:solidFill>
                  <a:srgbClr val="485A69"/>
                </a:solidFill>
              </a:rPr>
              <a:t> 0</a:t>
            </a:r>
          </a:p>
        </p:txBody>
      </p:sp>
      <p:sp>
        <p:nvSpPr>
          <p:cNvPr id="12" name="TextBox 65">
            <a:extLst>
              <a:ext uri="{FF2B5EF4-FFF2-40B4-BE49-F238E27FC236}">
                <a16:creationId xmlns:a16="http://schemas.microsoft.com/office/drawing/2014/main" id="{38152D96-4A84-4283-AAF0-586C78D7AC0E}"/>
              </a:ext>
            </a:extLst>
          </p:cNvPr>
          <p:cNvSpPr txBox="1"/>
          <p:nvPr/>
        </p:nvSpPr>
        <p:spPr>
          <a:xfrm>
            <a:off x="252901" y="2332837"/>
            <a:ext cx="6205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rgbClr val="485A69"/>
                </a:solidFill>
              </a:rPr>
              <a:t>Nódulo</a:t>
            </a:r>
            <a:r>
              <a:rPr lang="en-US" sz="700" dirty="0">
                <a:solidFill>
                  <a:srgbClr val="485A69"/>
                </a:solidFill>
              </a:rPr>
              <a:t> 1</a:t>
            </a:r>
          </a:p>
        </p:txBody>
      </p:sp>
      <p:sp>
        <p:nvSpPr>
          <p:cNvPr id="13" name="TextBox 66">
            <a:extLst>
              <a:ext uri="{FF2B5EF4-FFF2-40B4-BE49-F238E27FC236}">
                <a16:creationId xmlns:a16="http://schemas.microsoft.com/office/drawing/2014/main" id="{72983FC6-5073-46B4-87E0-0A586BFF57C4}"/>
              </a:ext>
            </a:extLst>
          </p:cNvPr>
          <p:cNvSpPr txBox="1"/>
          <p:nvPr/>
        </p:nvSpPr>
        <p:spPr>
          <a:xfrm>
            <a:off x="1895370" y="2337247"/>
            <a:ext cx="6124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rgbClr val="485A69"/>
                </a:solidFill>
              </a:rPr>
              <a:t>Nódulo</a:t>
            </a:r>
            <a:r>
              <a:rPr lang="en-US" sz="700" dirty="0">
                <a:solidFill>
                  <a:srgbClr val="485A69"/>
                </a:solidFill>
              </a:rPr>
              <a:t> 2</a:t>
            </a:r>
          </a:p>
        </p:txBody>
      </p:sp>
      <p:sp>
        <p:nvSpPr>
          <p:cNvPr id="21" name="TextBox 91">
            <a:extLst>
              <a:ext uri="{FF2B5EF4-FFF2-40B4-BE49-F238E27FC236}">
                <a16:creationId xmlns:a16="http://schemas.microsoft.com/office/drawing/2014/main" id="{D43D8B06-D3BA-4081-A482-4DB0A5C76626}"/>
              </a:ext>
            </a:extLst>
          </p:cNvPr>
          <p:cNvSpPr txBox="1"/>
          <p:nvPr/>
        </p:nvSpPr>
        <p:spPr>
          <a:xfrm>
            <a:off x="989993" y="3048762"/>
            <a:ext cx="7554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rgbClr val="485A69"/>
                </a:solidFill>
              </a:rPr>
              <a:t>Nódulo</a:t>
            </a:r>
            <a:r>
              <a:rPr lang="en-US" sz="700" dirty="0">
                <a:solidFill>
                  <a:srgbClr val="485A69"/>
                </a:solidFill>
              </a:rPr>
              <a:t> 3</a:t>
            </a:r>
          </a:p>
        </p:txBody>
      </p:sp>
      <p:sp>
        <p:nvSpPr>
          <p:cNvPr id="24" name="TextBox 92">
            <a:extLst>
              <a:ext uri="{FF2B5EF4-FFF2-40B4-BE49-F238E27FC236}">
                <a16:creationId xmlns:a16="http://schemas.microsoft.com/office/drawing/2014/main" id="{F60CBDA7-3D6B-4D3F-8230-57B0F890F5D6}"/>
              </a:ext>
            </a:extLst>
          </p:cNvPr>
          <p:cNvSpPr txBox="1"/>
          <p:nvPr/>
        </p:nvSpPr>
        <p:spPr>
          <a:xfrm>
            <a:off x="2692959" y="3053172"/>
            <a:ext cx="6436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rgbClr val="485A69"/>
                </a:solidFill>
              </a:rPr>
              <a:t>Nódulo</a:t>
            </a:r>
            <a:r>
              <a:rPr lang="en-US" sz="700" dirty="0">
                <a:solidFill>
                  <a:srgbClr val="485A69"/>
                </a:solidFill>
              </a:rPr>
              <a:t> 4</a:t>
            </a:r>
          </a:p>
        </p:txBody>
      </p:sp>
      <p:sp>
        <p:nvSpPr>
          <p:cNvPr id="25" name="TextBox 100">
            <a:extLst>
              <a:ext uri="{FF2B5EF4-FFF2-40B4-BE49-F238E27FC236}">
                <a16:creationId xmlns:a16="http://schemas.microsoft.com/office/drawing/2014/main" id="{D02C377A-7030-4650-8A24-F8F040527FA4}"/>
              </a:ext>
            </a:extLst>
          </p:cNvPr>
          <p:cNvSpPr txBox="1"/>
          <p:nvPr/>
        </p:nvSpPr>
        <p:spPr>
          <a:xfrm>
            <a:off x="1841063" y="3765990"/>
            <a:ext cx="6667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rgbClr val="485A69"/>
                </a:solidFill>
              </a:rPr>
              <a:t>Nódulo</a:t>
            </a:r>
            <a:r>
              <a:rPr lang="en-US" sz="700" dirty="0">
                <a:solidFill>
                  <a:srgbClr val="485A69"/>
                </a:solidFill>
              </a:rPr>
              <a:t> 5</a:t>
            </a:r>
          </a:p>
        </p:txBody>
      </p:sp>
      <p:sp>
        <p:nvSpPr>
          <p:cNvPr id="26" name="TextBox 104">
            <a:extLst>
              <a:ext uri="{FF2B5EF4-FFF2-40B4-BE49-F238E27FC236}">
                <a16:creationId xmlns:a16="http://schemas.microsoft.com/office/drawing/2014/main" id="{27DC4EF7-545D-4DAF-BCE6-CA006C1D451A}"/>
              </a:ext>
            </a:extLst>
          </p:cNvPr>
          <p:cNvSpPr txBox="1"/>
          <p:nvPr/>
        </p:nvSpPr>
        <p:spPr>
          <a:xfrm>
            <a:off x="3517507" y="3765990"/>
            <a:ext cx="6046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rgbClr val="485A69"/>
                </a:solidFill>
              </a:rPr>
              <a:t>Nódulo</a:t>
            </a:r>
            <a:r>
              <a:rPr lang="en-US" sz="700" dirty="0">
                <a:solidFill>
                  <a:srgbClr val="485A69"/>
                </a:solidFill>
              </a:rPr>
              <a:t> 6</a:t>
            </a:r>
          </a:p>
        </p:txBody>
      </p:sp>
      <p:sp>
        <p:nvSpPr>
          <p:cNvPr id="126" name="Rectangle 8">
            <a:extLst>
              <a:ext uri="{FF2B5EF4-FFF2-40B4-BE49-F238E27FC236}">
                <a16:creationId xmlns:a16="http://schemas.microsoft.com/office/drawing/2014/main" id="{5C4B6EB1-A985-4613-A963-E050B72A4769}"/>
              </a:ext>
            </a:extLst>
          </p:cNvPr>
          <p:cNvSpPr/>
          <p:nvPr/>
        </p:nvSpPr>
        <p:spPr>
          <a:xfrm>
            <a:off x="10255656" y="5354190"/>
            <a:ext cx="1877021" cy="1138838"/>
          </a:xfrm>
          <a:prstGeom prst="rect">
            <a:avLst/>
          </a:prstGeom>
          <a:solidFill>
            <a:srgbClr val="DDE3E9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7" name="Straight Connector 77">
            <a:extLst>
              <a:ext uri="{FF2B5EF4-FFF2-40B4-BE49-F238E27FC236}">
                <a16:creationId xmlns:a16="http://schemas.microsoft.com/office/drawing/2014/main" id="{D957A337-A68B-4DAC-82CA-3D18E5A8880D}"/>
              </a:ext>
            </a:extLst>
          </p:cNvPr>
          <p:cNvCxnSpPr>
            <a:cxnSpLocks/>
          </p:cNvCxnSpPr>
          <p:nvPr/>
        </p:nvCxnSpPr>
        <p:spPr>
          <a:xfrm>
            <a:off x="10330369" y="5931426"/>
            <a:ext cx="254861" cy="0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91">
            <a:extLst>
              <a:ext uri="{FF2B5EF4-FFF2-40B4-BE49-F238E27FC236}">
                <a16:creationId xmlns:a16="http://schemas.microsoft.com/office/drawing/2014/main" id="{CCC945DC-915E-466D-B15B-FDE3B80C67FD}"/>
              </a:ext>
            </a:extLst>
          </p:cNvPr>
          <p:cNvSpPr txBox="1"/>
          <p:nvPr/>
        </p:nvSpPr>
        <p:spPr>
          <a:xfrm flipH="1">
            <a:off x="10677665" y="5808316"/>
            <a:ext cx="1269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cs typeface="Pragati Narrow" panose="020B0506020202020B04" charset="0"/>
              </a:rPr>
              <a:t>Função</a:t>
            </a:r>
            <a:r>
              <a:rPr lang="en-US" sz="1000" dirty="0">
                <a:cs typeface="Pragati Narrow" panose="020B0506020202020B04" charset="0"/>
              </a:rPr>
              <a:t> </a:t>
            </a:r>
            <a:r>
              <a:rPr lang="en-US" sz="1000" dirty="0" err="1">
                <a:cs typeface="Pragati Narrow" panose="020B0506020202020B04" charset="0"/>
              </a:rPr>
              <a:t>objetivo</a:t>
            </a:r>
            <a:endParaRPr lang="en-US" sz="1000" dirty="0">
              <a:cs typeface="Pragati Narrow" panose="020B0506020202020B04" charset="0"/>
            </a:endParaRPr>
          </a:p>
        </p:txBody>
      </p:sp>
      <p:sp>
        <p:nvSpPr>
          <p:cNvPr id="129" name="Oval 75">
            <a:extLst>
              <a:ext uri="{FF2B5EF4-FFF2-40B4-BE49-F238E27FC236}">
                <a16:creationId xmlns:a16="http://schemas.microsoft.com/office/drawing/2014/main" id="{2BF65999-F4E1-4A57-9F21-9E447F2E4A00}"/>
              </a:ext>
            </a:extLst>
          </p:cNvPr>
          <p:cNvSpPr/>
          <p:nvPr/>
        </p:nvSpPr>
        <p:spPr>
          <a:xfrm>
            <a:off x="10402745" y="6103649"/>
            <a:ext cx="91440" cy="91440"/>
          </a:xfrm>
          <a:prstGeom prst="ellipse">
            <a:avLst/>
          </a:prstGeom>
          <a:solidFill>
            <a:srgbClr val="189CCF"/>
          </a:solidFill>
          <a:ln w="12700" cap="flat" cmpd="sng" algn="ctr">
            <a:solidFill>
              <a:srgbClr val="189CCF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/>
            <a:endParaRPr lang="en-US" sz="10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30" name="TextBox 93">
            <a:extLst>
              <a:ext uri="{FF2B5EF4-FFF2-40B4-BE49-F238E27FC236}">
                <a16:creationId xmlns:a16="http://schemas.microsoft.com/office/drawing/2014/main" id="{5A0DE789-2C82-4B43-A5FB-FDBC5407C849}"/>
              </a:ext>
            </a:extLst>
          </p:cNvPr>
          <p:cNvSpPr txBox="1"/>
          <p:nvPr/>
        </p:nvSpPr>
        <p:spPr>
          <a:xfrm flipH="1">
            <a:off x="10686014" y="6027562"/>
            <a:ext cx="1446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cs typeface="Pragati Narrow" panose="020B0506020202020B04" charset="0"/>
              </a:rPr>
              <a:t>Solução</a:t>
            </a:r>
            <a:r>
              <a:rPr lang="en-US" sz="1000" dirty="0">
                <a:cs typeface="Pragati Narrow" panose="020B0506020202020B04" charset="0"/>
              </a:rPr>
              <a:t> da </a:t>
            </a:r>
            <a:r>
              <a:rPr lang="en-US" sz="1000" dirty="0" err="1">
                <a:cs typeface="Pragati Narrow" panose="020B0506020202020B04" charset="0"/>
              </a:rPr>
              <a:t>Relaxação</a:t>
            </a:r>
            <a:endParaRPr lang="en-US" sz="1000" dirty="0">
              <a:cs typeface="Pragati Narrow" panose="020B0506020202020B04" charset="0"/>
            </a:endParaRPr>
          </a:p>
        </p:txBody>
      </p:sp>
      <p:sp>
        <p:nvSpPr>
          <p:cNvPr id="131" name="TextBox 83">
            <a:extLst>
              <a:ext uri="{FF2B5EF4-FFF2-40B4-BE49-F238E27FC236}">
                <a16:creationId xmlns:a16="http://schemas.microsoft.com/office/drawing/2014/main" id="{AC169710-3038-4AEF-8B2A-258977ECD734}"/>
              </a:ext>
            </a:extLst>
          </p:cNvPr>
          <p:cNvSpPr txBox="1"/>
          <p:nvPr/>
        </p:nvSpPr>
        <p:spPr>
          <a:xfrm flipH="1">
            <a:off x="10683900" y="5589070"/>
            <a:ext cx="1260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cs typeface="Pragati Narrow" panose="020B0506020202020B04" charset="0"/>
              </a:rPr>
              <a:t>Relaxação</a:t>
            </a:r>
            <a:r>
              <a:rPr lang="en-US" sz="1000" dirty="0">
                <a:cs typeface="Pragati Narrow" panose="020B0506020202020B04" charset="0"/>
              </a:rPr>
              <a:t> LP</a:t>
            </a:r>
          </a:p>
        </p:txBody>
      </p:sp>
      <p:sp>
        <p:nvSpPr>
          <p:cNvPr id="132" name="Freeform: Shape 73">
            <a:extLst>
              <a:ext uri="{FF2B5EF4-FFF2-40B4-BE49-F238E27FC236}">
                <a16:creationId xmlns:a16="http://schemas.microsoft.com/office/drawing/2014/main" id="{E166987F-BEEF-470A-9E44-D96996929079}"/>
              </a:ext>
            </a:extLst>
          </p:cNvPr>
          <p:cNvSpPr/>
          <p:nvPr/>
        </p:nvSpPr>
        <p:spPr>
          <a:xfrm>
            <a:off x="10389220" y="5643600"/>
            <a:ext cx="105880" cy="137160"/>
          </a:xfrm>
          <a:custGeom>
            <a:avLst/>
            <a:gdLst>
              <a:gd name="connsiteX0" fmla="*/ 533400 w 2719388"/>
              <a:gd name="connsiteY0" fmla="*/ 0 h 2714625"/>
              <a:gd name="connsiteX1" fmla="*/ 2719388 w 2719388"/>
              <a:gd name="connsiteY1" fmla="*/ 647700 h 2714625"/>
              <a:gd name="connsiteX2" fmla="*/ 1309688 w 2719388"/>
              <a:gd name="connsiteY2" fmla="*/ 2714625 h 2714625"/>
              <a:gd name="connsiteX3" fmla="*/ 0 w 2719388"/>
              <a:gd name="connsiteY3" fmla="*/ 1938337 h 2714625"/>
              <a:gd name="connsiteX4" fmla="*/ 533400 w 2719388"/>
              <a:gd name="connsiteY4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9388" h="2714625">
                <a:moveTo>
                  <a:pt x="533400" y="0"/>
                </a:moveTo>
                <a:lnTo>
                  <a:pt x="2719388" y="647700"/>
                </a:lnTo>
                <a:lnTo>
                  <a:pt x="1309688" y="2714625"/>
                </a:lnTo>
                <a:lnTo>
                  <a:pt x="0" y="1938337"/>
                </a:lnTo>
                <a:lnTo>
                  <a:pt x="533400" y="0"/>
                </a:lnTo>
                <a:close/>
              </a:path>
            </a:pathLst>
          </a:custGeom>
          <a:solidFill>
            <a:srgbClr val="DDE3E9"/>
          </a:solidFill>
          <a:ln>
            <a:solidFill>
              <a:srgbClr val="189C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3" name="TextBox 81">
            <a:extLst>
              <a:ext uri="{FF2B5EF4-FFF2-40B4-BE49-F238E27FC236}">
                <a16:creationId xmlns:a16="http://schemas.microsoft.com/office/drawing/2014/main" id="{66EF6094-7F77-4397-A643-EB40B677DC67}"/>
              </a:ext>
            </a:extLst>
          </p:cNvPr>
          <p:cNvSpPr txBox="1"/>
          <p:nvPr/>
        </p:nvSpPr>
        <p:spPr>
          <a:xfrm flipH="1">
            <a:off x="10680078" y="6246807"/>
            <a:ext cx="1269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cs typeface="Pragati Narrow" panose="020B0506020202020B04" charset="0"/>
              </a:rPr>
              <a:t>Solução</a:t>
            </a:r>
            <a:r>
              <a:rPr lang="en-US" sz="1000" dirty="0">
                <a:cs typeface="Pragati Narrow" panose="020B0506020202020B04" charset="0"/>
              </a:rPr>
              <a:t> </a:t>
            </a:r>
            <a:r>
              <a:rPr lang="en-US" sz="1000" dirty="0" err="1">
                <a:cs typeface="Pragati Narrow" panose="020B0506020202020B04" charset="0"/>
              </a:rPr>
              <a:t>factível</a:t>
            </a:r>
            <a:r>
              <a:rPr lang="en-US" sz="1000" dirty="0">
                <a:cs typeface="Pragati Narrow" panose="020B0506020202020B04" charset="0"/>
              </a:rPr>
              <a:t> </a:t>
            </a:r>
          </a:p>
        </p:txBody>
      </p:sp>
      <p:sp>
        <p:nvSpPr>
          <p:cNvPr id="134" name="Oval 71">
            <a:extLst>
              <a:ext uri="{FF2B5EF4-FFF2-40B4-BE49-F238E27FC236}">
                <a16:creationId xmlns:a16="http://schemas.microsoft.com/office/drawing/2014/main" id="{F2100A45-C42E-49D5-9476-7863D30AE51B}"/>
              </a:ext>
            </a:extLst>
          </p:cNvPr>
          <p:cNvSpPr/>
          <p:nvPr/>
        </p:nvSpPr>
        <p:spPr>
          <a:xfrm>
            <a:off x="10402745" y="6319677"/>
            <a:ext cx="91440" cy="91440"/>
          </a:xfrm>
          <a:prstGeom prst="ellipse">
            <a:avLst/>
          </a:prstGeom>
          <a:solidFill>
            <a:srgbClr val="C684C4"/>
          </a:solidFill>
          <a:ln w="12700" cap="flat" cmpd="sng" algn="ctr">
            <a:solidFill>
              <a:srgbClr val="C684C4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/>
            <a:endParaRPr lang="en-US" sz="10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35" name="TextBox 93">
            <a:extLst>
              <a:ext uri="{FF2B5EF4-FFF2-40B4-BE49-F238E27FC236}">
                <a16:creationId xmlns:a16="http://schemas.microsoft.com/office/drawing/2014/main" id="{A3BC4DBA-E151-4A40-B388-FFC66CE59520}"/>
              </a:ext>
            </a:extLst>
          </p:cNvPr>
          <p:cNvSpPr txBox="1"/>
          <p:nvPr/>
        </p:nvSpPr>
        <p:spPr>
          <a:xfrm flipH="1">
            <a:off x="10258036" y="5354497"/>
            <a:ext cx="168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cs typeface="Pragati Narrow" panose="020B0506020202020B04" charset="0"/>
              </a:rPr>
              <a:t>Legenda</a:t>
            </a:r>
          </a:p>
        </p:txBody>
      </p:sp>
    </p:spTree>
    <p:extLst>
      <p:ext uri="{BB962C8B-B14F-4D97-AF65-F5344CB8AC3E}">
        <p14:creationId xmlns:p14="http://schemas.microsoft.com/office/powerpoint/2010/main" val="241087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usinessman writing on glass in meeting">
            <a:extLst>
              <a:ext uri="{FF2B5EF4-FFF2-40B4-BE49-F238E27FC236}">
                <a16:creationId xmlns:a16="http://schemas.microsoft.com/office/drawing/2014/main" id="{9F0F3418-5022-4A42-B1BB-80C0150C10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" t="7803" r="70" b="11658"/>
          <a:stretch/>
        </p:blipFill>
        <p:spPr>
          <a:xfrm>
            <a:off x="-8389" y="0"/>
            <a:ext cx="12200389" cy="6544609"/>
          </a:xfrm>
          <a:prstGeom prst="rect">
            <a:avLst/>
          </a:prstGeom>
        </p:spPr>
      </p:pic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2529"/>
            <a:ext cx="10515600" cy="60316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000" dirty="0" err="1">
                <a:solidFill>
                  <a:srgbClr val="189CCF"/>
                </a:solidFill>
              </a:rPr>
              <a:t>Próximo</a:t>
            </a:r>
            <a:r>
              <a:rPr lang="en-US" sz="4000" dirty="0">
                <a:solidFill>
                  <a:srgbClr val="189CCF"/>
                </a:solidFill>
              </a:rPr>
              <a:t> </a:t>
            </a:r>
            <a:r>
              <a:rPr lang="en-US" sz="4000" dirty="0" err="1">
                <a:solidFill>
                  <a:srgbClr val="189CCF"/>
                </a:solidFill>
              </a:rPr>
              <a:t>passo</a:t>
            </a:r>
            <a:r>
              <a:rPr lang="en-US" sz="4000" dirty="0">
                <a:solidFill>
                  <a:srgbClr val="189CCF"/>
                </a:solidFill>
              </a:rPr>
              <a:t>: </a:t>
            </a:r>
            <a:r>
              <a:rPr lang="en-US" sz="4000" dirty="0" err="1">
                <a:solidFill>
                  <a:srgbClr val="189CCF"/>
                </a:solidFill>
              </a:rPr>
              <a:t>estudos</a:t>
            </a:r>
            <a:r>
              <a:rPr lang="en-US" sz="4000" dirty="0">
                <a:solidFill>
                  <a:srgbClr val="189CCF"/>
                </a:solidFill>
              </a:rPr>
              <a:t> </a:t>
            </a:r>
            <a:r>
              <a:rPr lang="en-US" sz="4000" dirty="0" err="1">
                <a:solidFill>
                  <a:srgbClr val="189CCF"/>
                </a:solidFill>
              </a:rPr>
              <a:t>casos</a:t>
            </a:r>
            <a:endParaRPr lang="en-US" sz="4000" dirty="0">
              <a:solidFill>
                <a:srgbClr val="189CC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148B81-DFCD-455E-BAC1-066BB8827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065330B-D655-4F74-B20F-A5C3190C2832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39A283-7D38-48F0-9184-A346E821695D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EF59EE-6166-4479-8E1F-94B9FCF6DF6F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MipMaster.org - 2020</a:t>
              </a:r>
              <a:endParaRPr lang="en-US" sz="1400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6D35653-B4AE-486C-8D6C-9E2AC0E23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002" y="3010770"/>
            <a:ext cx="2539218" cy="136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8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D0880D45-1575-4C51-A7BF-9385A7F85100}"/>
              </a:ext>
            </a:extLst>
          </p:cNvPr>
          <p:cNvSpPr/>
          <p:nvPr/>
        </p:nvSpPr>
        <p:spPr>
          <a:xfrm>
            <a:off x="495801" y="1698567"/>
            <a:ext cx="11217742" cy="1347407"/>
          </a:xfrm>
          <a:prstGeom prst="rect">
            <a:avLst/>
          </a:prstGeom>
          <a:solidFill>
            <a:srgbClr val="DDE3E9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1F4AE4-C06A-4D1D-A7C4-AA86FC0E7A45}"/>
              </a:ext>
            </a:extLst>
          </p:cNvPr>
          <p:cNvSpPr/>
          <p:nvPr/>
        </p:nvSpPr>
        <p:spPr>
          <a:xfrm>
            <a:off x="495801" y="3045973"/>
            <a:ext cx="11217742" cy="3491983"/>
          </a:xfrm>
          <a:prstGeom prst="rect">
            <a:avLst/>
          </a:prstGeom>
          <a:solidFill>
            <a:srgbClr val="DDE3E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/>
          <a:lstStyle/>
          <a:p>
            <a:r>
              <a:rPr lang="en-US" dirty="0" err="1">
                <a:solidFill>
                  <a:srgbClr val="189CCF"/>
                </a:solidFill>
              </a:rPr>
              <a:t>Componentes</a:t>
            </a:r>
            <a:r>
              <a:rPr lang="en-US" dirty="0">
                <a:solidFill>
                  <a:srgbClr val="189CCF"/>
                </a:solidFill>
              </a:rPr>
              <a:t> </a:t>
            </a:r>
            <a:r>
              <a:rPr lang="en-US" dirty="0" err="1">
                <a:solidFill>
                  <a:srgbClr val="189CCF"/>
                </a:solidFill>
              </a:rPr>
              <a:t>chave</a:t>
            </a:r>
            <a:r>
              <a:rPr lang="en-US" dirty="0">
                <a:solidFill>
                  <a:srgbClr val="189CCF"/>
                </a:solidFill>
              </a:rPr>
              <a:t> de </a:t>
            </a:r>
            <a:r>
              <a:rPr lang="en-US" dirty="0" err="1">
                <a:solidFill>
                  <a:srgbClr val="189CCF"/>
                </a:solidFill>
              </a:rPr>
              <a:t>uma</a:t>
            </a:r>
            <a:r>
              <a:rPr lang="en-US" dirty="0">
                <a:solidFill>
                  <a:srgbClr val="189CCF"/>
                </a:solidFill>
              </a:rPr>
              <a:t> MIP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63AF10B-A049-4C55-90ED-08DD6FF7574C}"/>
              </a:ext>
            </a:extLst>
          </p:cNvPr>
          <p:cNvSpPr/>
          <p:nvPr/>
        </p:nvSpPr>
        <p:spPr>
          <a:xfrm>
            <a:off x="8230144" y="1912587"/>
            <a:ext cx="3161619" cy="958593"/>
          </a:xfrm>
          <a:prstGeom prst="rect">
            <a:avLst/>
          </a:prstGeom>
          <a:solidFill>
            <a:srgbClr val="485A69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2750" hangingPunct="0"/>
            <a:r>
              <a:rPr lang="en-US" sz="2000" b="1" kern="0" dirty="0" err="1">
                <a:solidFill>
                  <a:schemeClr val="bg1"/>
                </a:solidFill>
                <a:latin typeface="+mj-lt"/>
                <a:ea typeface="Open Sans" panose="020B0604020202020204" charset="0"/>
                <a:cs typeface="Open Sans" panose="020B0604020202020204" charset="0"/>
                <a:sym typeface="Helvetica Neue"/>
              </a:rPr>
              <a:t>Restrições</a:t>
            </a:r>
            <a:endParaRPr lang="en-US" sz="2000" b="1" kern="0" dirty="0">
              <a:solidFill>
                <a:schemeClr val="bg1"/>
              </a:solidFill>
              <a:latin typeface="+mj-lt"/>
              <a:ea typeface="Open Sans" panose="020B0604020202020204" charset="0"/>
              <a:cs typeface="Open Sans" panose="020B0604020202020204" charset="0"/>
              <a:sym typeface="Helvetica Neue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15E4DCE-624A-454F-95E2-659DB797E51B}"/>
              </a:ext>
            </a:extLst>
          </p:cNvPr>
          <p:cNvSpPr/>
          <p:nvPr/>
        </p:nvSpPr>
        <p:spPr>
          <a:xfrm>
            <a:off x="4515773" y="1907959"/>
            <a:ext cx="3177798" cy="970098"/>
          </a:xfrm>
          <a:prstGeom prst="rect">
            <a:avLst/>
          </a:prstGeom>
          <a:solidFill>
            <a:srgbClr val="485A69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2750" hangingPunct="0"/>
            <a:r>
              <a:rPr lang="en-US" sz="2000" b="1" kern="0" dirty="0" err="1">
                <a:solidFill>
                  <a:schemeClr val="bg1"/>
                </a:solidFill>
                <a:latin typeface="+mj-lt"/>
                <a:ea typeface="Open Sans" panose="020B0604020202020204" charset="0"/>
                <a:cs typeface="Open Sans" panose="020B0604020202020204" charset="0"/>
                <a:sym typeface="Helvetica Neue"/>
              </a:rPr>
              <a:t>Função</a:t>
            </a:r>
            <a:r>
              <a:rPr lang="en-US" sz="2000" b="1" kern="0" dirty="0">
                <a:solidFill>
                  <a:schemeClr val="bg1"/>
                </a:solidFill>
                <a:latin typeface="+mj-lt"/>
                <a:ea typeface="Open Sans" panose="020B0604020202020204" charset="0"/>
                <a:cs typeface="Open Sans" panose="020B0604020202020204" charset="0"/>
                <a:sym typeface="Helvetica Neue"/>
              </a:rPr>
              <a:t> </a:t>
            </a:r>
            <a:r>
              <a:rPr lang="en-US" sz="2000" b="1" kern="0" dirty="0" err="1">
                <a:solidFill>
                  <a:schemeClr val="bg1"/>
                </a:solidFill>
                <a:latin typeface="+mj-lt"/>
                <a:ea typeface="Open Sans" panose="020B0604020202020204" charset="0"/>
                <a:cs typeface="Open Sans" panose="020B0604020202020204" charset="0"/>
                <a:sym typeface="Helvetica Neue"/>
              </a:rPr>
              <a:t>Objetivo</a:t>
            </a:r>
            <a:endParaRPr lang="en-US" sz="2000" b="1" kern="0" dirty="0">
              <a:solidFill>
                <a:schemeClr val="bg1"/>
              </a:solidFill>
              <a:latin typeface="+mj-lt"/>
              <a:ea typeface="Open Sans" panose="020B0604020202020204" charset="0"/>
              <a:cs typeface="Open Sans" panose="020B0604020202020204" charset="0"/>
              <a:sym typeface="Helvetica Neue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085039D-F034-484D-A02A-E8360575EA5D}"/>
              </a:ext>
            </a:extLst>
          </p:cNvPr>
          <p:cNvSpPr/>
          <p:nvPr/>
        </p:nvSpPr>
        <p:spPr>
          <a:xfrm>
            <a:off x="790485" y="1907959"/>
            <a:ext cx="3188716" cy="963221"/>
          </a:xfrm>
          <a:prstGeom prst="rect">
            <a:avLst/>
          </a:prstGeom>
          <a:solidFill>
            <a:srgbClr val="485A69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2750" hangingPunct="0">
              <a:defRPr/>
            </a:pPr>
            <a:r>
              <a:rPr lang="en-US" sz="2000" b="1" kern="0" dirty="0" err="1">
                <a:solidFill>
                  <a:schemeClr val="bg1"/>
                </a:solidFill>
                <a:latin typeface="+mj-lt"/>
                <a:ea typeface="Open Sans" panose="020B0604020202020204" charset="0"/>
                <a:cs typeface="Open Sans" panose="020B0604020202020204" charset="0"/>
                <a:sym typeface="Helvetica Neue"/>
              </a:rPr>
              <a:t>Variáveis</a:t>
            </a:r>
            <a:r>
              <a:rPr lang="en-US" sz="2000" b="1" kern="0" dirty="0">
                <a:solidFill>
                  <a:schemeClr val="bg1"/>
                </a:solidFill>
                <a:latin typeface="+mj-lt"/>
                <a:ea typeface="Open Sans" panose="020B0604020202020204" charset="0"/>
                <a:cs typeface="Open Sans" panose="020B0604020202020204" charset="0"/>
                <a:sym typeface="Helvetica Neue"/>
              </a:rPr>
              <a:t> de </a:t>
            </a:r>
            <a:r>
              <a:rPr lang="en-US" sz="2000" b="1" kern="0" dirty="0" err="1">
                <a:solidFill>
                  <a:schemeClr val="bg1"/>
                </a:solidFill>
                <a:latin typeface="+mj-lt"/>
                <a:ea typeface="Open Sans" panose="020B0604020202020204" charset="0"/>
                <a:cs typeface="Open Sans" panose="020B0604020202020204" charset="0"/>
                <a:sym typeface="Helvetica Neue"/>
              </a:rPr>
              <a:t>Decisão</a:t>
            </a:r>
            <a:endParaRPr lang="en-US" sz="2000" b="1" kern="0" dirty="0">
              <a:solidFill>
                <a:schemeClr val="bg1"/>
              </a:solidFill>
              <a:latin typeface="+mj-lt"/>
              <a:ea typeface="Open Sans" panose="020B0604020202020204" charset="0"/>
              <a:cs typeface="Open Sans" panose="020B0604020202020204" charset="0"/>
              <a:sym typeface="Helvetica Neu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6968BD-1F9C-4D46-BFE6-3785EB8A108E}"/>
              </a:ext>
            </a:extLst>
          </p:cNvPr>
          <p:cNvSpPr txBox="1"/>
          <p:nvPr/>
        </p:nvSpPr>
        <p:spPr>
          <a:xfrm>
            <a:off x="790485" y="3212127"/>
            <a:ext cx="3177798" cy="890224"/>
          </a:xfrm>
          <a:prstGeom prst="rect">
            <a:avLst/>
          </a:prstGeom>
          <a:solidFill>
            <a:srgbClr val="C5D6DC"/>
          </a:solidFill>
        </p:spPr>
        <p:txBody>
          <a:bodyPr wrap="square" lIns="72000" tIns="252000" rIns="72000" bIns="72000" rtlCol="0" anchor="t">
            <a:noAutofit/>
          </a:bodyPr>
          <a:lstStyle/>
          <a:p>
            <a:pPr algn="ctr"/>
            <a:r>
              <a:rPr lang="en-US" sz="1400" dirty="0" err="1">
                <a:solidFill>
                  <a:srgbClr val="24292E"/>
                </a:solidFill>
              </a:rPr>
              <a:t>Número</a:t>
            </a:r>
            <a:r>
              <a:rPr lang="en-US" sz="1400" dirty="0">
                <a:solidFill>
                  <a:srgbClr val="24292E"/>
                </a:solidFill>
              </a:rPr>
              <a:t> de </a:t>
            </a:r>
            <a:r>
              <a:rPr lang="en-US" sz="1400" dirty="0" err="1">
                <a:solidFill>
                  <a:srgbClr val="24292E"/>
                </a:solidFill>
              </a:rPr>
              <a:t>produtos</a:t>
            </a:r>
            <a:r>
              <a:rPr lang="en-US" sz="1400" dirty="0">
                <a:solidFill>
                  <a:srgbClr val="24292E"/>
                </a:solidFill>
              </a:rPr>
              <a:t> a </a:t>
            </a:r>
            <a:r>
              <a:rPr lang="en-US" sz="1400" dirty="0" err="1">
                <a:solidFill>
                  <a:srgbClr val="24292E"/>
                </a:solidFill>
              </a:rPr>
              <a:t>fabricar</a:t>
            </a:r>
            <a:r>
              <a:rPr lang="en-US" sz="1400" dirty="0">
                <a:solidFill>
                  <a:srgbClr val="24292E"/>
                </a:solidFill>
              </a:rPr>
              <a:t> </a:t>
            </a:r>
            <a:r>
              <a:rPr lang="en-US" sz="1400" dirty="0" err="1">
                <a:solidFill>
                  <a:srgbClr val="24292E"/>
                </a:solidFill>
              </a:rPr>
              <a:t>em</a:t>
            </a:r>
            <a:r>
              <a:rPr lang="en-US" sz="1400" dirty="0">
                <a:solidFill>
                  <a:srgbClr val="24292E"/>
                </a:solidFill>
              </a:rPr>
              <a:t> dada </a:t>
            </a:r>
            <a:r>
              <a:rPr lang="en-US" sz="1400" dirty="0" err="1">
                <a:solidFill>
                  <a:srgbClr val="24292E"/>
                </a:solidFill>
              </a:rPr>
              <a:t>máquina</a:t>
            </a:r>
            <a:endParaRPr lang="en-US" sz="1400" b="0" i="0" dirty="0">
              <a:solidFill>
                <a:srgbClr val="24292E"/>
              </a:solidFill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C0FBF5-CA39-477E-A541-BA116078094D}"/>
              </a:ext>
            </a:extLst>
          </p:cNvPr>
          <p:cNvSpPr txBox="1"/>
          <p:nvPr/>
        </p:nvSpPr>
        <p:spPr>
          <a:xfrm>
            <a:off x="4515773" y="3212127"/>
            <a:ext cx="3177798" cy="890224"/>
          </a:xfrm>
          <a:prstGeom prst="rect">
            <a:avLst/>
          </a:prstGeom>
          <a:solidFill>
            <a:srgbClr val="C5D6DC"/>
          </a:solidFill>
        </p:spPr>
        <p:txBody>
          <a:bodyPr wrap="square" lIns="72000" tIns="252000" rIns="72000" bIns="72000" rtlCol="0" anchor="t">
            <a:noAutofit/>
          </a:bodyPr>
          <a:lstStyle>
            <a:defPPr>
              <a:defRPr lang="en-US"/>
            </a:defPPr>
            <a:lvl1pPr>
              <a:defRPr sz="1400">
                <a:solidFill>
                  <a:srgbClr val="24292E"/>
                </a:solidFill>
              </a:defRPr>
            </a:lvl1pPr>
          </a:lstStyle>
          <a:p>
            <a:pPr algn="ctr"/>
            <a:r>
              <a:rPr lang="en-US" dirty="0" err="1"/>
              <a:t>Minimizar</a:t>
            </a:r>
            <a:r>
              <a:rPr lang="en-US" dirty="0"/>
              <a:t> </a:t>
            </a:r>
            <a:r>
              <a:rPr lang="en-US" dirty="0" err="1"/>
              <a:t>perdas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7FFB5-6C91-4B70-9DCD-B2DBD6324890}"/>
              </a:ext>
            </a:extLst>
          </p:cNvPr>
          <p:cNvSpPr txBox="1"/>
          <p:nvPr/>
        </p:nvSpPr>
        <p:spPr>
          <a:xfrm>
            <a:off x="8213965" y="3212127"/>
            <a:ext cx="3177798" cy="890224"/>
          </a:xfrm>
          <a:prstGeom prst="rect">
            <a:avLst/>
          </a:prstGeom>
          <a:solidFill>
            <a:srgbClr val="C5D6DC"/>
          </a:solidFill>
        </p:spPr>
        <p:txBody>
          <a:bodyPr wrap="square" lIns="72000" tIns="252000" rIns="72000" bIns="72000" rtlCol="0" anchor="t">
            <a:noAutofit/>
          </a:bodyPr>
          <a:lstStyle>
            <a:defPPr>
              <a:defRPr lang="en-US"/>
            </a:defPPr>
            <a:lvl1pPr>
              <a:defRPr sz="1400">
                <a:solidFill>
                  <a:srgbClr val="24292E"/>
                </a:solidFill>
              </a:defRPr>
            </a:lvl1pPr>
          </a:lstStyle>
          <a:p>
            <a:pPr algn="ctr"/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máximo</a:t>
            </a:r>
            <a:r>
              <a:rPr lang="en-US" dirty="0"/>
              <a:t> de horas do </a:t>
            </a:r>
            <a:r>
              <a:rPr lang="en-US" dirty="0" err="1"/>
              <a:t>expediente</a:t>
            </a:r>
            <a:r>
              <a:rPr lang="en-US" dirty="0"/>
              <a:t> </a:t>
            </a:r>
            <a:r>
              <a:rPr lang="en-US" dirty="0" err="1"/>
              <a:t>diário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ADA9AD-E780-4B00-A701-26568D743EEE}"/>
              </a:ext>
            </a:extLst>
          </p:cNvPr>
          <p:cNvSpPr txBox="1"/>
          <p:nvPr/>
        </p:nvSpPr>
        <p:spPr>
          <a:xfrm>
            <a:off x="790485" y="4324756"/>
            <a:ext cx="3177798" cy="890224"/>
          </a:xfrm>
          <a:prstGeom prst="rect">
            <a:avLst/>
          </a:prstGeom>
          <a:solidFill>
            <a:srgbClr val="C5D6DC"/>
          </a:solidFill>
        </p:spPr>
        <p:txBody>
          <a:bodyPr wrap="square" lIns="72000" tIns="252000" rIns="72000" bIns="72000" rtlCol="0" anchor="t">
            <a:noAutofit/>
          </a:bodyPr>
          <a:lstStyle>
            <a:defPPr>
              <a:defRPr lang="en-US"/>
            </a:defPPr>
            <a:lvl1pPr>
              <a:defRPr sz="1400">
                <a:solidFill>
                  <a:srgbClr val="24292E"/>
                </a:solidFill>
              </a:defRPr>
            </a:lvl1pPr>
          </a:lstStyle>
          <a:p>
            <a:pPr algn="ctr"/>
            <a:r>
              <a:rPr lang="en-US" dirty="0" err="1"/>
              <a:t>Entrega</a:t>
            </a:r>
            <a:r>
              <a:rPr lang="en-US" dirty="0"/>
              <a:t> dos </a:t>
            </a:r>
            <a:r>
              <a:rPr lang="en-US" dirty="0" err="1"/>
              <a:t>pedidos</a:t>
            </a:r>
            <a:r>
              <a:rPr lang="en-US" dirty="0"/>
              <a:t> da </a:t>
            </a:r>
            <a:r>
              <a:rPr lang="en-US" dirty="0" err="1"/>
              <a:t>indústria</a:t>
            </a:r>
            <a:r>
              <a:rPr lang="en-US" dirty="0"/>
              <a:t> A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indústria</a:t>
            </a:r>
            <a:r>
              <a:rPr lang="en-US" dirty="0"/>
              <a:t> 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7B30EC-AAB9-4CB3-8A1A-45E7E69627FE}"/>
              </a:ext>
            </a:extLst>
          </p:cNvPr>
          <p:cNvSpPr txBox="1"/>
          <p:nvPr/>
        </p:nvSpPr>
        <p:spPr>
          <a:xfrm>
            <a:off x="4511896" y="4339044"/>
            <a:ext cx="3177798" cy="890224"/>
          </a:xfrm>
          <a:prstGeom prst="rect">
            <a:avLst/>
          </a:prstGeom>
          <a:solidFill>
            <a:srgbClr val="C5D6DC"/>
          </a:solidFill>
        </p:spPr>
        <p:txBody>
          <a:bodyPr wrap="square" lIns="72000" tIns="252000" rIns="72000" bIns="72000" rtlCol="0" anchor="t">
            <a:noAutofit/>
          </a:bodyPr>
          <a:lstStyle>
            <a:defPPr>
              <a:defRPr lang="en-US"/>
            </a:defPPr>
            <a:lvl1pPr>
              <a:defRPr sz="1400">
                <a:solidFill>
                  <a:srgbClr val="24292E"/>
                </a:solidFill>
              </a:defRPr>
            </a:lvl1pPr>
          </a:lstStyle>
          <a:p>
            <a:pPr algn="ctr"/>
            <a:r>
              <a:rPr lang="en-US" dirty="0" err="1"/>
              <a:t>Maximizar</a:t>
            </a:r>
            <a:r>
              <a:rPr lang="en-US" dirty="0"/>
              <a:t> </a:t>
            </a:r>
            <a:r>
              <a:rPr lang="en-US" dirty="0" err="1"/>
              <a:t>lucro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B0D6A2-1DC0-47BD-8EC5-C871572AB545}"/>
              </a:ext>
            </a:extLst>
          </p:cNvPr>
          <p:cNvSpPr txBox="1"/>
          <p:nvPr/>
        </p:nvSpPr>
        <p:spPr>
          <a:xfrm>
            <a:off x="8213965" y="4324756"/>
            <a:ext cx="3177798" cy="890224"/>
          </a:xfrm>
          <a:prstGeom prst="rect">
            <a:avLst/>
          </a:prstGeom>
          <a:solidFill>
            <a:srgbClr val="C5D6DC"/>
          </a:solidFill>
        </p:spPr>
        <p:txBody>
          <a:bodyPr wrap="square" lIns="72000" tIns="252000" rIns="72000" bIns="72000" rtlCol="0" anchor="t">
            <a:noAutofit/>
          </a:bodyPr>
          <a:lstStyle>
            <a:defPPr>
              <a:defRPr lang="en-US"/>
            </a:defPPr>
            <a:lvl1pPr>
              <a:defRPr sz="1400">
                <a:solidFill>
                  <a:srgbClr val="24292E"/>
                </a:solidFill>
              </a:defRPr>
            </a:lvl1pPr>
          </a:lstStyle>
          <a:p>
            <a:pPr algn="ctr"/>
            <a:r>
              <a:rPr lang="en-US" dirty="0" err="1"/>
              <a:t>Nível</a:t>
            </a:r>
            <a:r>
              <a:rPr lang="en-US" dirty="0"/>
              <a:t> </a:t>
            </a:r>
            <a:r>
              <a:rPr lang="en-US" dirty="0" err="1"/>
              <a:t>mínimo</a:t>
            </a:r>
            <a:r>
              <a:rPr lang="en-US" dirty="0"/>
              <a:t> de </a:t>
            </a:r>
            <a:r>
              <a:rPr lang="en-US" dirty="0" err="1"/>
              <a:t>inventário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17C824-B546-4048-828F-C500675D6F96}"/>
              </a:ext>
            </a:extLst>
          </p:cNvPr>
          <p:cNvSpPr txBox="1"/>
          <p:nvPr/>
        </p:nvSpPr>
        <p:spPr>
          <a:xfrm>
            <a:off x="800236" y="5437385"/>
            <a:ext cx="3177798" cy="890224"/>
          </a:xfrm>
          <a:prstGeom prst="rect">
            <a:avLst/>
          </a:prstGeom>
          <a:solidFill>
            <a:srgbClr val="C5D6DC"/>
          </a:solidFill>
        </p:spPr>
        <p:txBody>
          <a:bodyPr wrap="square" lIns="72000" tIns="252000" rIns="72000" bIns="72000" rtlCol="0" anchor="t">
            <a:noAutofit/>
          </a:bodyPr>
          <a:lstStyle>
            <a:defPPr>
              <a:defRPr lang="en-US"/>
            </a:defPPr>
            <a:lvl1pPr>
              <a:defRPr sz="1400">
                <a:solidFill>
                  <a:srgbClr val="24292E"/>
                </a:solidFill>
              </a:defRPr>
            </a:lvl1pPr>
          </a:lstStyle>
          <a:p>
            <a:pPr algn="ctr"/>
            <a:r>
              <a:rPr lang="en-US" dirty="0" err="1"/>
              <a:t>Fluxo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caminho</a:t>
            </a:r>
            <a:r>
              <a:rPr lang="en-US" dirty="0"/>
              <a:t> da rede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929CBE-71C5-4E41-94B0-58FAD29435FA}"/>
              </a:ext>
            </a:extLst>
          </p:cNvPr>
          <p:cNvSpPr txBox="1"/>
          <p:nvPr/>
        </p:nvSpPr>
        <p:spPr>
          <a:xfrm>
            <a:off x="4521647" y="5451673"/>
            <a:ext cx="3177798" cy="890224"/>
          </a:xfrm>
          <a:prstGeom prst="rect">
            <a:avLst/>
          </a:prstGeom>
          <a:solidFill>
            <a:srgbClr val="C5D6DC"/>
          </a:solidFill>
        </p:spPr>
        <p:txBody>
          <a:bodyPr wrap="square" lIns="72000" tIns="252000" rIns="72000" bIns="72000" rtlCol="0" anchor="t">
            <a:noAutofit/>
          </a:bodyPr>
          <a:lstStyle>
            <a:defPPr>
              <a:defRPr lang="en-US"/>
            </a:defPPr>
            <a:lvl1pPr>
              <a:defRPr sz="1400">
                <a:solidFill>
                  <a:srgbClr val="24292E"/>
                </a:solidFill>
              </a:defRPr>
            </a:lvl1pPr>
          </a:lstStyle>
          <a:p>
            <a:pPr algn="ctr"/>
            <a:r>
              <a:rPr lang="en-US" dirty="0" err="1"/>
              <a:t>Maximizar</a:t>
            </a:r>
            <a:r>
              <a:rPr lang="en-US" dirty="0"/>
              <a:t> </a:t>
            </a:r>
            <a:r>
              <a:rPr lang="en-US" dirty="0" err="1"/>
              <a:t>utilização</a:t>
            </a:r>
            <a:r>
              <a:rPr lang="en-US" dirty="0"/>
              <a:t> de </a:t>
            </a:r>
            <a:r>
              <a:rPr lang="en-US" dirty="0" err="1"/>
              <a:t>recursos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A10997-E194-4C31-A6BC-D2D87294256C}"/>
              </a:ext>
            </a:extLst>
          </p:cNvPr>
          <p:cNvSpPr txBox="1"/>
          <p:nvPr/>
        </p:nvSpPr>
        <p:spPr>
          <a:xfrm>
            <a:off x="8223716" y="5437385"/>
            <a:ext cx="3177798" cy="890224"/>
          </a:xfrm>
          <a:prstGeom prst="rect">
            <a:avLst/>
          </a:prstGeom>
          <a:solidFill>
            <a:srgbClr val="C5D6DC"/>
          </a:solidFill>
        </p:spPr>
        <p:txBody>
          <a:bodyPr wrap="square" lIns="72000" tIns="252000" rIns="72000" bIns="72000" rtlCol="0" anchor="t">
            <a:noAutofit/>
          </a:bodyPr>
          <a:lstStyle>
            <a:defPPr>
              <a:defRPr lang="en-US"/>
            </a:defPPr>
            <a:lvl1pPr>
              <a:defRPr sz="1400">
                <a:solidFill>
                  <a:srgbClr val="24292E"/>
                </a:solidFill>
              </a:defRPr>
            </a:lvl1pPr>
          </a:lstStyle>
          <a:p>
            <a:pPr algn="ctr"/>
            <a:r>
              <a:rPr lang="en-US" dirty="0" err="1"/>
              <a:t>Capacidade</a:t>
            </a:r>
            <a:r>
              <a:rPr lang="en-US" dirty="0"/>
              <a:t> do </a:t>
            </a:r>
            <a:r>
              <a:rPr lang="en-US" dirty="0" err="1"/>
              <a:t>caminhão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6CF6AE-B73F-4021-AB60-6F3B25D99DD6}"/>
              </a:ext>
            </a:extLst>
          </p:cNvPr>
          <p:cNvCxnSpPr/>
          <p:nvPr/>
        </p:nvCxnSpPr>
        <p:spPr>
          <a:xfrm>
            <a:off x="495801" y="3045974"/>
            <a:ext cx="11209070" cy="0"/>
          </a:xfrm>
          <a:prstGeom prst="line">
            <a:avLst/>
          </a:prstGeom>
          <a:ln>
            <a:solidFill>
              <a:srgbClr val="FF91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3F572BA-5750-482C-9E6C-70FE1CD74F97}"/>
              </a:ext>
            </a:extLst>
          </p:cNvPr>
          <p:cNvCxnSpPr>
            <a:cxnSpLocks/>
          </p:cNvCxnSpPr>
          <p:nvPr/>
        </p:nvCxnSpPr>
        <p:spPr>
          <a:xfrm>
            <a:off x="4222603" y="1698567"/>
            <a:ext cx="0" cy="4839389"/>
          </a:xfrm>
          <a:prstGeom prst="line">
            <a:avLst/>
          </a:prstGeom>
          <a:ln>
            <a:solidFill>
              <a:srgbClr val="FF912D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21BA3B6-AA72-444C-90D4-D8A38FFE0D41}"/>
              </a:ext>
            </a:extLst>
          </p:cNvPr>
          <p:cNvCxnSpPr>
            <a:cxnSpLocks/>
          </p:cNvCxnSpPr>
          <p:nvPr/>
        </p:nvCxnSpPr>
        <p:spPr>
          <a:xfrm>
            <a:off x="7946878" y="1698567"/>
            <a:ext cx="0" cy="4839389"/>
          </a:xfrm>
          <a:prstGeom prst="line">
            <a:avLst/>
          </a:prstGeom>
          <a:ln>
            <a:solidFill>
              <a:srgbClr val="FF912D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DFF770-D2A9-4715-B2CB-35BAE4C44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E06C02-4498-4376-89D6-93D2733B42A4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654E822-2ED1-456F-82D7-D81476F84BE4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12C544-0392-46A2-A415-20F7B1266FB3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MipMaster.org - 2020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7871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30" grpId="0" animBg="1"/>
      <p:bldP spid="31" grpId="0" animBg="1"/>
      <p:bldP spid="32" grpId="0" animBg="1"/>
      <p:bldP spid="42" grpId="0" animBg="1"/>
      <p:bldP spid="43" grpId="0" animBg="1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DFD7055-32BD-46AC-B45D-AF3918E1D464}"/>
              </a:ext>
            </a:extLst>
          </p:cNvPr>
          <p:cNvSpPr/>
          <p:nvPr/>
        </p:nvSpPr>
        <p:spPr>
          <a:xfrm>
            <a:off x="487129" y="1773383"/>
            <a:ext cx="11217742" cy="4291192"/>
          </a:xfrm>
          <a:prstGeom prst="rect">
            <a:avLst/>
          </a:prstGeom>
          <a:solidFill>
            <a:srgbClr val="DDE3E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rgbClr val="189CCF"/>
                </a:solidFill>
              </a:rPr>
              <a:t>Três</a:t>
            </a:r>
            <a:r>
              <a:rPr lang="en-US" dirty="0">
                <a:solidFill>
                  <a:srgbClr val="189CCF"/>
                </a:solidFill>
              </a:rPr>
              <a:t> </a:t>
            </a:r>
            <a:r>
              <a:rPr lang="en-US" dirty="0" err="1">
                <a:solidFill>
                  <a:srgbClr val="189CCF"/>
                </a:solidFill>
              </a:rPr>
              <a:t>passos</a:t>
            </a:r>
            <a:endParaRPr lang="en-US" dirty="0">
              <a:solidFill>
                <a:srgbClr val="189CCF"/>
              </a:solidFill>
            </a:endParaRP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 err="1"/>
              <a:t>Solucionando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 reais com MIP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BD5B16-D65A-4E14-994A-60FFFDFC04BD}"/>
              </a:ext>
            </a:extLst>
          </p:cNvPr>
          <p:cNvSpPr txBox="1">
            <a:spLocks/>
          </p:cNvSpPr>
          <p:nvPr/>
        </p:nvSpPr>
        <p:spPr>
          <a:xfrm>
            <a:off x="1297790" y="3967137"/>
            <a:ext cx="2926080" cy="16172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C7E1F5">
                  <a:alpha val="29000"/>
                </a:srgbClr>
              </a:gs>
              <a:gs pos="100000">
                <a:srgbClr val="97CAED"/>
              </a:gs>
            </a:gsLst>
            <a:lin ang="16200000" scaled="0"/>
            <a:tileRect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6000" tIns="0" rIns="126000" bIns="12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defTabSz="914400" eaLnBrk="1" hangingPunct="1">
              <a:defRPr sz="2000" kern="1200" spc="-5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ea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ea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ea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ea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ea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ea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ea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ea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/>
            <a:r>
              <a:rPr lang="en-US" sz="1800" b="1" i="0" dirty="0" err="1">
                <a:solidFill>
                  <a:srgbClr val="24292E"/>
                </a:solidFill>
                <a:effectLst/>
                <a:latin typeface="+mn-lt"/>
              </a:rPr>
              <a:t>Entender</a:t>
            </a:r>
            <a:r>
              <a:rPr lang="en-US" sz="1800" b="1" i="0" dirty="0">
                <a:solidFill>
                  <a:srgbClr val="24292E"/>
                </a:solidFill>
                <a:effectLst/>
                <a:latin typeface="+mn-lt"/>
              </a:rPr>
              <a:t> o </a:t>
            </a:r>
            <a:r>
              <a:rPr lang="en-US" sz="1800" b="1" i="0" dirty="0" err="1">
                <a:solidFill>
                  <a:srgbClr val="24292E"/>
                </a:solidFill>
                <a:effectLst/>
                <a:latin typeface="+mn-lt"/>
              </a:rPr>
              <a:t>problema</a:t>
            </a:r>
            <a:r>
              <a:rPr lang="en-US" sz="1800" b="1" i="0" dirty="0">
                <a:solidFill>
                  <a:srgbClr val="24292E"/>
                </a:solidFill>
                <a:effectLst/>
                <a:latin typeface="+mn-lt"/>
              </a:rPr>
              <a:t> de </a:t>
            </a:r>
            <a:r>
              <a:rPr lang="en-US" sz="1800" b="1" i="0" dirty="0" err="1">
                <a:solidFill>
                  <a:srgbClr val="24292E"/>
                </a:solidFill>
                <a:effectLst/>
                <a:latin typeface="+mn-lt"/>
              </a:rPr>
              <a:t>negócios</a:t>
            </a:r>
            <a:endParaRPr lang="en-US" sz="1800" b="1" i="0" dirty="0">
              <a:solidFill>
                <a:srgbClr val="24292E"/>
              </a:solidFill>
              <a:effectLst/>
              <a:latin typeface="+mn-lt"/>
            </a:endParaRPr>
          </a:p>
          <a:p>
            <a:pPr algn="ctr" defTabSz="457200"/>
            <a:endParaRPr lang="en-US" sz="1400" b="0" i="0" dirty="0">
              <a:solidFill>
                <a:srgbClr val="24292E"/>
              </a:solidFill>
              <a:effectLst/>
              <a:latin typeface="+mn-lt"/>
            </a:endParaRPr>
          </a:p>
          <a:p>
            <a:pPr algn="ctr" defTabSz="457200"/>
            <a:r>
              <a:rPr lang="en-US" sz="1400" b="0" i="0" dirty="0" err="1">
                <a:solidFill>
                  <a:srgbClr val="24292E"/>
                </a:solidFill>
                <a:effectLst/>
                <a:latin typeface="+mn-lt"/>
              </a:rPr>
              <a:t>Identificar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+mn-lt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+mn-lt"/>
              </a:rPr>
              <a:t>objetivos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+mn-lt"/>
              </a:rPr>
              <a:t>, dados, e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+mn-lt"/>
              </a:rPr>
              <a:t>requisitos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+mn-lt"/>
              </a:rPr>
              <a:t>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5ACA19-06E9-4241-9422-53B3D85842C3}"/>
              </a:ext>
            </a:extLst>
          </p:cNvPr>
          <p:cNvSpPr txBox="1">
            <a:spLocks/>
          </p:cNvSpPr>
          <p:nvPr/>
        </p:nvSpPr>
        <p:spPr>
          <a:xfrm>
            <a:off x="4632960" y="3967136"/>
            <a:ext cx="2926080" cy="16172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C7E1F5">
                  <a:alpha val="29000"/>
                </a:srgbClr>
              </a:gs>
              <a:gs pos="100000">
                <a:srgbClr val="97CAED"/>
              </a:gs>
            </a:gsLst>
            <a:lin ang="16200000" scaled="0"/>
            <a:tileRect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6000" tIns="0" rIns="126000" bIns="12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defTabSz="457200">
              <a:defRPr sz="1400" b="0" i="0" spc="-50">
                <a:solidFill>
                  <a:srgbClr val="24292E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ea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ea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ea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ea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ea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ea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ea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ea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dirty="0"/>
          </a:p>
          <a:p>
            <a:pPr algn="ctr"/>
            <a:r>
              <a:rPr lang="en-US" sz="1600" b="1" dirty="0" err="1"/>
              <a:t>Construir</a:t>
            </a:r>
            <a:r>
              <a:rPr lang="en-US" sz="1600" b="1" dirty="0"/>
              <a:t> </a:t>
            </a:r>
            <a:r>
              <a:rPr lang="en-US" sz="1600" b="1" dirty="0" err="1"/>
              <a:t>uma</a:t>
            </a:r>
            <a:r>
              <a:rPr lang="en-US" sz="1600" b="1" dirty="0"/>
              <a:t> </a:t>
            </a:r>
            <a:r>
              <a:rPr lang="en-US" sz="1600" b="1" dirty="0" err="1"/>
              <a:t>representação</a:t>
            </a:r>
            <a:r>
              <a:rPr lang="en-US" sz="1600" b="1" dirty="0"/>
              <a:t> do </a:t>
            </a:r>
            <a:r>
              <a:rPr lang="en-US" sz="1600" b="1" dirty="0" err="1"/>
              <a:t>problema</a:t>
            </a:r>
            <a:endParaRPr lang="en-US" sz="1600" b="1" dirty="0"/>
          </a:p>
          <a:p>
            <a:pPr algn="ctr"/>
            <a:endParaRPr lang="en-US" sz="1600" dirty="0"/>
          </a:p>
          <a:p>
            <a:pPr algn="ctr"/>
            <a:r>
              <a:rPr lang="en-US" dirty="0" err="1"/>
              <a:t>Primeiramente</a:t>
            </a:r>
            <a:r>
              <a:rPr lang="en-US" dirty="0"/>
              <a:t> a </a:t>
            </a:r>
            <a:r>
              <a:rPr lang="en-US" dirty="0" err="1"/>
              <a:t>formulação</a:t>
            </a:r>
            <a:r>
              <a:rPr lang="en-US" dirty="0"/>
              <a:t> </a:t>
            </a:r>
            <a:r>
              <a:rPr lang="en-US" dirty="0" err="1"/>
              <a:t>matemática</a:t>
            </a:r>
            <a:r>
              <a:rPr lang="en-US" dirty="0"/>
              <a:t>, </a:t>
            </a:r>
            <a:r>
              <a:rPr lang="en-US" dirty="0" err="1"/>
              <a:t>depois</a:t>
            </a:r>
            <a:r>
              <a:rPr lang="en-US" dirty="0"/>
              <a:t> o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otimização</a:t>
            </a:r>
            <a:r>
              <a:rPr lang="en-US" dirty="0"/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A192E9-5A73-4CF5-90CA-C2D3581D45BB}"/>
              </a:ext>
            </a:extLst>
          </p:cNvPr>
          <p:cNvSpPr txBox="1">
            <a:spLocks/>
          </p:cNvSpPr>
          <p:nvPr/>
        </p:nvSpPr>
        <p:spPr>
          <a:xfrm>
            <a:off x="7968129" y="3967141"/>
            <a:ext cx="2926080" cy="161721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C7E1F5">
                  <a:alpha val="29000"/>
                </a:srgbClr>
              </a:gs>
              <a:gs pos="100000">
                <a:srgbClr val="97CAED"/>
              </a:gs>
            </a:gsLst>
            <a:lin ang="16200000" scaled="0"/>
            <a:tileRect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6000" tIns="0" rIns="126000" bIns="12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defTabSz="457200">
              <a:defRPr sz="1400" b="0" i="0" spc="-50">
                <a:solidFill>
                  <a:srgbClr val="24292E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ea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ea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ea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ea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ea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ea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ea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ea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err="1"/>
              <a:t>Busca</a:t>
            </a:r>
            <a:r>
              <a:rPr lang="en-US" sz="1800" b="1" dirty="0"/>
              <a:t> pela </a:t>
            </a:r>
            <a:r>
              <a:rPr lang="en-US" sz="1800" b="1" dirty="0" err="1"/>
              <a:t>melhor</a:t>
            </a:r>
            <a:r>
              <a:rPr lang="en-US" sz="1800" b="1" dirty="0"/>
              <a:t> </a:t>
            </a:r>
            <a:r>
              <a:rPr lang="en-US" sz="1800" b="1" dirty="0" err="1"/>
              <a:t>solução</a:t>
            </a:r>
            <a:endParaRPr lang="en-US" sz="1800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Combinação</a:t>
            </a:r>
            <a:r>
              <a:rPr lang="en-US" dirty="0"/>
              <a:t> de </a:t>
            </a:r>
            <a:r>
              <a:rPr lang="en-US" dirty="0" err="1"/>
              <a:t>inteligência</a:t>
            </a:r>
            <a:r>
              <a:rPr lang="en-US" dirty="0"/>
              <a:t> </a:t>
            </a:r>
            <a:r>
              <a:rPr lang="en-US" dirty="0" err="1"/>
              <a:t>cognitiva</a:t>
            </a:r>
            <a:r>
              <a:rPr lang="en-US" dirty="0"/>
              <a:t> e </a:t>
            </a:r>
            <a:r>
              <a:rPr lang="en-US" dirty="0" err="1"/>
              <a:t>algorítmos</a:t>
            </a:r>
            <a:r>
              <a:rPr lang="en-US" dirty="0"/>
              <a:t>.</a:t>
            </a:r>
            <a:endParaRPr lang="en-US" dirty="0">
              <a:sym typeface="Helvetica Neue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3CBF485-80A8-435F-AB4D-80CE8C8E6936}"/>
              </a:ext>
            </a:extLst>
          </p:cNvPr>
          <p:cNvCxnSpPr>
            <a:cxnSpLocks/>
          </p:cNvCxnSpPr>
          <p:nvPr/>
        </p:nvCxnSpPr>
        <p:spPr>
          <a:xfrm>
            <a:off x="1581062" y="2904756"/>
            <a:ext cx="9029877" cy="0"/>
          </a:xfrm>
          <a:prstGeom prst="line">
            <a:avLst/>
          </a:prstGeom>
          <a:ln>
            <a:solidFill>
              <a:srgbClr val="FF912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A2FAE145-1977-4E0F-A1FE-E9CBA392570B}"/>
              </a:ext>
            </a:extLst>
          </p:cNvPr>
          <p:cNvSpPr/>
          <p:nvPr/>
        </p:nvSpPr>
        <p:spPr>
          <a:xfrm>
            <a:off x="2075030" y="2218956"/>
            <a:ext cx="1371600" cy="1371600"/>
          </a:xfrm>
          <a:prstGeom prst="ellipse">
            <a:avLst/>
          </a:prstGeom>
          <a:solidFill>
            <a:srgbClr val="485A69"/>
          </a:solidFill>
          <a:ln>
            <a:noFill/>
          </a:ln>
          <a:effectLst>
            <a:outerShdw blurRad="317500" dist="1270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12750" hangingPunct="0">
              <a:defRPr/>
            </a:pPr>
            <a:endParaRPr lang="en-US" sz="1400" b="1" i="1" kern="0">
              <a:solidFill>
                <a:srgbClr val="FFFFFF"/>
              </a:solidFill>
              <a:latin typeface="Open Sans" panose="020B0606030504020204"/>
              <a:sym typeface="Helvetica Neue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05CF15F-F6C2-4C7A-B61A-AAC28BD8ECFD}"/>
              </a:ext>
            </a:extLst>
          </p:cNvPr>
          <p:cNvSpPr/>
          <p:nvPr/>
        </p:nvSpPr>
        <p:spPr>
          <a:xfrm>
            <a:off x="5410200" y="2218956"/>
            <a:ext cx="1371600" cy="1371600"/>
          </a:xfrm>
          <a:prstGeom prst="ellipse">
            <a:avLst/>
          </a:prstGeom>
          <a:solidFill>
            <a:srgbClr val="485A69"/>
          </a:solidFill>
          <a:ln>
            <a:noFill/>
          </a:ln>
          <a:effectLst>
            <a:outerShdw blurRad="317500" dist="1270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12750" hangingPunct="0"/>
            <a:endParaRPr lang="en-US" sz="1400" b="1" i="1" kern="0">
              <a:solidFill>
                <a:srgbClr val="FFFFFF"/>
              </a:solidFill>
              <a:latin typeface="Open Sans" panose="020B0606030504020204"/>
              <a:sym typeface="Helvetica Neue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F8CDA5E-6A41-4074-A8E5-DF6E23CF6435}"/>
              </a:ext>
            </a:extLst>
          </p:cNvPr>
          <p:cNvSpPr/>
          <p:nvPr/>
        </p:nvSpPr>
        <p:spPr>
          <a:xfrm>
            <a:off x="8745369" y="2218956"/>
            <a:ext cx="1371600" cy="1371600"/>
          </a:xfrm>
          <a:prstGeom prst="ellipse">
            <a:avLst/>
          </a:prstGeom>
          <a:solidFill>
            <a:srgbClr val="485A69"/>
          </a:solidFill>
          <a:ln>
            <a:noFill/>
          </a:ln>
          <a:effectLst>
            <a:outerShdw blurRad="317500" dist="1270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12750" hangingPunct="0"/>
            <a:endParaRPr lang="en-US" sz="1400" b="1" i="1" kern="0">
              <a:solidFill>
                <a:srgbClr val="FFFFFF"/>
              </a:solidFill>
              <a:latin typeface="Open Sans" panose="020B0606030504020204"/>
              <a:sym typeface="Helvetica Neue"/>
            </a:endParaRPr>
          </a:p>
        </p:txBody>
      </p:sp>
      <p:pic>
        <p:nvPicPr>
          <p:cNvPr id="8" name="Graphic 7" descr="Constellation">
            <a:extLst>
              <a:ext uri="{FF2B5EF4-FFF2-40B4-BE49-F238E27FC236}">
                <a16:creationId xmlns:a16="http://schemas.microsoft.com/office/drawing/2014/main" id="{67F53656-6E2B-445E-9EFA-1AADB03A5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407247"/>
            <a:ext cx="914400" cy="914400"/>
          </a:xfrm>
          <a:prstGeom prst="rect">
            <a:avLst/>
          </a:prstGeom>
        </p:spPr>
      </p:pic>
      <p:pic>
        <p:nvPicPr>
          <p:cNvPr id="14" name="Graphic 13" descr="Boardroom">
            <a:extLst>
              <a:ext uri="{FF2B5EF4-FFF2-40B4-BE49-F238E27FC236}">
                <a16:creationId xmlns:a16="http://schemas.microsoft.com/office/drawing/2014/main" id="{3383187D-BDEE-4FB5-8876-25987644B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3630" y="2447556"/>
            <a:ext cx="914400" cy="914400"/>
          </a:xfrm>
          <a:prstGeom prst="rect">
            <a:avLst/>
          </a:prstGeom>
        </p:spPr>
      </p:pic>
      <p:pic>
        <p:nvPicPr>
          <p:cNvPr id="16" name="Graphic 15" descr="Flowchart">
            <a:extLst>
              <a:ext uri="{FF2B5EF4-FFF2-40B4-BE49-F238E27FC236}">
                <a16:creationId xmlns:a16="http://schemas.microsoft.com/office/drawing/2014/main" id="{8DB56BCC-127F-495A-9A48-9FDD6D7D37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92354" y="2402295"/>
            <a:ext cx="914400" cy="9144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CEF3DD-70C9-4FBE-9276-629683588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4BA6C1-2A0E-4A18-9F9D-84BA8C816E17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6501A3-AA8C-4EB6-9C63-DD1988DEA8F9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1C8153-84EC-40DB-9C7E-774ED407D836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MipMaster.org - 2020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8033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62" grpId="0" animBg="1"/>
      <p:bldP spid="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85F68C-6D3E-45AA-B249-2AC41555D779}"/>
              </a:ext>
            </a:extLst>
          </p:cNvPr>
          <p:cNvSpPr/>
          <p:nvPr/>
        </p:nvSpPr>
        <p:spPr>
          <a:xfrm>
            <a:off x="411482" y="1857375"/>
            <a:ext cx="11369036" cy="4175085"/>
          </a:xfrm>
          <a:prstGeom prst="rect">
            <a:avLst/>
          </a:prstGeom>
          <a:solidFill>
            <a:srgbClr val="DDE3E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189CCF"/>
                </a:solidFill>
              </a:rPr>
              <a:t>O que </a:t>
            </a:r>
            <a:r>
              <a:rPr lang="en-US" dirty="0" err="1">
                <a:solidFill>
                  <a:srgbClr val="189CCF"/>
                </a:solidFill>
              </a:rPr>
              <a:t>faz</a:t>
            </a:r>
            <a:r>
              <a:rPr lang="en-US" dirty="0">
                <a:solidFill>
                  <a:srgbClr val="189CCF"/>
                </a:solidFill>
              </a:rPr>
              <a:t> da MIP </a:t>
            </a:r>
            <a:r>
              <a:rPr lang="en-US" dirty="0" err="1">
                <a:solidFill>
                  <a:srgbClr val="189CCF"/>
                </a:solidFill>
              </a:rPr>
              <a:t>tão</a:t>
            </a:r>
            <a:r>
              <a:rPr lang="en-US" dirty="0">
                <a:solidFill>
                  <a:srgbClr val="189CCF"/>
                </a:solidFill>
              </a:rPr>
              <a:t> </a:t>
            </a:r>
            <a:r>
              <a:rPr lang="en-US" dirty="0" err="1">
                <a:solidFill>
                  <a:srgbClr val="189CCF"/>
                </a:solidFill>
              </a:rPr>
              <a:t>atrativa</a:t>
            </a:r>
            <a:r>
              <a:rPr lang="en-US" dirty="0">
                <a:solidFill>
                  <a:srgbClr val="189CCF"/>
                </a:solidFill>
              </a:rPr>
              <a:t>?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 err="1"/>
              <a:t>Poderosa</a:t>
            </a:r>
            <a:r>
              <a:rPr lang="en-US" dirty="0"/>
              <a:t> e </a:t>
            </a:r>
            <a:r>
              <a:rPr lang="en-US" dirty="0" err="1"/>
              <a:t>prática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95BFBCC-72B0-4451-BDCA-3DB8AEB3EC44}"/>
              </a:ext>
            </a:extLst>
          </p:cNvPr>
          <p:cNvSpPr/>
          <p:nvPr/>
        </p:nvSpPr>
        <p:spPr>
          <a:xfrm>
            <a:off x="9096150" y="2335192"/>
            <a:ext cx="2514600" cy="32168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DDE3E9"/>
              </a:gs>
            </a:gsLst>
            <a:lin ang="16200000" scaled="0"/>
          </a:gradFill>
          <a:ln w="3175">
            <a:solidFill>
              <a:srgbClr val="DDE3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454401B-6791-4D93-A718-6B9F409A098F}"/>
              </a:ext>
            </a:extLst>
          </p:cNvPr>
          <p:cNvSpPr/>
          <p:nvPr/>
        </p:nvSpPr>
        <p:spPr>
          <a:xfrm>
            <a:off x="6257292" y="2335192"/>
            <a:ext cx="2514600" cy="32168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DDE3E9"/>
              </a:gs>
            </a:gsLst>
            <a:lin ang="16200000" scaled="0"/>
          </a:gradFill>
          <a:ln w="3175">
            <a:solidFill>
              <a:srgbClr val="DDE3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C07FA7F-0FFB-4595-8E8C-54C6F5AB58A8}"/>
              </a:ext>
            </a:extLst>
          </p:cNvPr>
          <p:cNvSpPr/>
          <p:nvPr/>
        </p:nvSpPr>
        <p:spPr>
          <a:xfrm>
            <a:off x="3418436" y="2335192"/>
            <a:ext cx="2514600" cy="32168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DDE3E9"/>
              </a:gs>
            </a:gsLst>
            <a:lin ang="16200000" scaled="0"/>
          </a:gradFill>
          <a:ln w="3175">
            <a:solidFill>
              <a:srgbClr val="DDE3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445B47-1A07-423E-8BDA-C3483830E477}"/>
              </a:ext>
            </a:extLst>
          </p:cNvPr>
          <p:cNvSpPr/>
          <p:nvPr/>
        </p:nvSpPr>
        <p:spPr>
          <a:xfrm>
            <a:off x="581249" y="2337750"/>
            <a:ext cx="2514600" cy="32168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DDE3E9"/>
              </a:gs>
            </a:gsLst>
            <a:lin ang="16200000" scaled="0"/>
          </a:gradFill>
          <a:ln w="3175">
            <a:solidFill>
              <a:srgbClr val="DDE3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33DFB7-245C-4934-A458-9BA8C9A77690}"/>
              </a:ext>
            </a:extLst>
          </p:cNvPr>
          <p:cNvSpPr/>
          <p:nvPr/>
        </p:nvSpPr>
        <p:spPr>
          <a:xfrm>
            <a:off x="514448" y="2335192"/>
            <a:ext cx="2648202" cy="593959"/>
          </a:xfrm>
          <a:prstGeom prst="rect">
            <a:avLst/>
          </a:prstGeom>
          <a:solidFill>
            <a:srgbClr val="189CC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 err="1">
                <a:solidFill>
                  <a:schemeClr val="bg1"/>
                </a:solidFill>
                <a:effectLst/>
                <a:latin typeface="+mj-lt"/>
              </a:rPr>
              <a:t>Representatividade</a:t>
            </a:r>
            <a:endParaRPr lang="en-US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08CEED-0FF5-4755-B377-9FB682C5EEFC}"/>
              </a:ext>
            </a:extLst>
          </p:cNvPr>
          <p:cNvSpPr/>
          <p:nvPr/>
        </p:nvSpPr>
        <p:spPr>
          <a:xfrm>
            <a:off x="3349926" y="2335192"/>
            <a:ext cx="2651618" cy="593959"/>
          </a:xfrm>
          <a:prstGeom prst="rect">
            <a:avLst/>
          </a:prstGeom>
          <a:solidFill>
            <a:srgbClr val="FF912D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 err="1">
                <a:solidFill>
                  <a:schemeClr val="bg1"/>
                </a:solidFill>
                <a:effectLst/>
                <a:latin typeface="+mj-lt"/>
              </a:rPr>
              <a:t>Robustez</a:t>
            </a:r>
            <a:endParaRPr lang="en-US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0583FC-C943-4CD0-8CCC-DA1B827A533F}"/>
              </a:ext>
            </a:extLst>
          </p:cNvPr>
          <p:cNvSpPr/>
          <p:nvPr/>
        </p:nvSpPr>
        <p:spPr>
          <a:xfrm>
            <a:off x="6185402" y="2335192"/>
            <a:ext cx="2655036" cy="593959"/>
          </a:xfrm>
          <a:prstGeom prst="rect">
            <a:avLst/>
          </a:prstGeom>
          <a:solidFill>
            <a:srgbClr val="189CC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+mj-lt"/>
              </a:rPr>
              <a:t>Tratabilidade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B4190B-8D41-4D41-BE57-83523C65925E}"/>
              </a:ext>
            </a:extLst>
          </p:cNvPr>
          <p:cNvSpPr/>
          <p:nvPr/>
        </p:nvSpPr>
        <p:spPr>
          <a:xfrm>
            <a:off x="9024296" y="2335192"/>
            <a:ext cx="2651622" cy="593959"/>
          </a:xfrm>
          <a:prstGeom prst="rect">
            <a:avLst/>
          </a:prstGeom>
          <a:solidFill>
            <a:srgbClr val="FF912D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+mj-lt"/>
              </a:rPr>
              <a:t>Garantia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do 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Ótimo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5458320-A082-4605-A6F1-945278AA066C}"/>
              </a:ext>
            </a:extLst>
          </p:cNvPr>
          <p:cNvSpPr/>
          <p:nvPr/>
        </p:nvSpPr>
        <p:spPr>
          <a:xfrm>
            <a:off x="581249" y="4470421"/>
            <a:ext cx="2520040" cy="73866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lang="en-US" sz="1400" dirty="0">
                <a:solidFill>
                  <a:srgbClr val="24292E"/>
                </a:solidFill>
                <a:latin typeface="-apple-system"/>
              </a:rPr>
              <a:t>Uma </a:t>
            </a:r>
            <a:r>
              <a:rPr lang="en-US" sz="1400" b="1" i="0" dirty="0">
                <a:solidFill>
                  <a:srgbClr val="24292E"/>
                </a:solidFill>
                <a:effectLst/>
                <a:latin typeface="-apple-system"/>
              </a:rPr>
              <a:t>extensa </a:t>
            </a:r>
            <a:r>
              <a:rPr lang="en-US" sz="1400" b="1" i="0" dirty="0" err="1">
                <a:solidFill>
                  <a:srgbClr val="24292E"/>
                </a:solidFill>
                <a:effectLst/>
                <a:latin typeface="-apple-system"/>
              </a:rPr>
              <a:t>classe</a:t>
            </a:r>
            <a:r>
              <a:rPr lang="en-US" sz="1400" b="1" i="0" dirty="0">
                <a:solidFill>
                  <a:srgbClr val="24292E"/>
                </a:solidFill>
                <a:effectLst/>
                <a:latin typeface="-apple-system"/>
              </a:rPr>
              <a:t> de </a:t>
            </a:r>
            <a:r>
              <a:rPr lang="en-US" sz="1400" b="1" i="0" dirty="0" err="1">
                <a:solidFill>
                  <a:srgbClr val="24292E"/>
                </a:solidFill>
                <a:effectLst/>
                <a:latin typeface="-apple-system"/>
              </a:rPr>
              <a:t>problemas</a:t>
            </a:r>
            <a:r>
              <a:rPr lang="en-US" sz="1400" b="1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1400" b="1" i="0" dirty="0" err="1">
                <a:solidFill>
                  <a:srgbClr val="24292E"/>
                </a:solidFill>
                <a:effectLst/>
                <a:latin typeface="-apple-system"/>
              </a:rPr>
              <a:t>práticos</a:t>
            </a:r>
            <a:r>
              <a:rPr lang="en-US" sz="1400" b="1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1400" i="0" dirty="0" err="1">
                <a:solidFill>
                  <a:srgbClr val="24292E"/>
                </a:solidFill>
                <a:effectLst/>
                <a:latin typeface="-apple-system"/>
              </a:rPr>
              <a:t>podem</a:t>
            </a:r>
            <a:r>
              <a:rPr lang="en-US" sz="1400" i="0" dirty="0">
                <a:solidFill>
                  <a:srgbClr val="24292E"/>
                </a:solidFill>
                <a:effectLst/>
                <a:latin typeface="-apple-system"/>
              </a:rPr>
              <a:t> ser </a:t>
            </a:r>
            <a:r>
              <a:rPr lang="en-US" sz="1400" i="0" dirty="0" err="1">
                <a:solidFill>
                  <a:srgbClr val="24292E"/>
                </a:solidFill>
                <a:effectLst/>
                <a:latin typeface="-apple-system"/>
              </a:rPr>
              <a:t>modelados</a:t>
            </a:r>
            <a:r>
              <a:rPr lang="en-US" sz="1400" i="0" dirty="0">
                <a:solidFill>
                  <a:srgbClr val="24292E"/>
                </a:solidFill>
                <a:effectLst/>
                <a:latin typeface="-apple-system"/>
              </a:rPr>
              <a:t> com MIP.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8530894-019F-4975-AE5E-CBA2548FD0DC}"/>
              </a:ext>
            </a:extLst>
          </p:cNvPr>
          <p:cNvSpPr/>
          <p:nvPr/>
        </p:nvSpPr>
        <p:spPr>
          <a:xfrm>
            <a:off x="3418435" y="4470421"/>
            <a:ext cx="2507398" cy="73866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Bef>
                <a:spcPts val="600"/>
              </a:spcBef>
              <a:buClr>
                <a:schemeClr val="accent2"/>
              </a:buClr>
            </a:pPr>
            <a:r>
              <a:rPr lang="en-US" sz="1400" dirty="0">
                <a:solidFill>
                  <a:srgbClr val="24292E"/>
                </a:solidFill>
                <a:latin typeface="-apple-system"/>
              </a:rPr>
              <a:t>É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1400" b="1" i="0" dirty="0" err="1">
                <a:solidFill>
                  <a:srgbClr val="24292E"/>
                </a:solidFill>
                <a:effectLst/>
                <a:latin typeface="-apple-system"/>
              </a:rPr>
              <a:t>fácil</a:t>
            </a:r>
            <a:r>
              <a:rPr lang="en-US" sz="1400" b="1" i="0" dirty="0">
                <a:solidFill>
                  <a:srgbClr val="24292E"/>
                </a:solidFill>
                <a:effectLst/>
                <a:latin typeface="-apple-system"/>
              </a:rPr>
              <a:t> extender </a:t>
            </a:r>
            <a:r>
              <a:rPr lang="en-US" sz="1400" b="1" i="0" dirty="0" err="1">
                <a:solidFill>
                  <a:srgbClr val="24292E"/>
                </a:solidFill>
                <a:effectLst/>
                <a:latin typeface="-apple-system"/>
              </a:rPr>
              <a:t>ou</a:t>
            </a:r>
            <a:r>
              <a:rPr lang="en-US" sz="1400" b="1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1400" b="1" i="0" dirty="0" err="1">
                <a:solidFill>
                  <a:srgbClr val="24292E"/>
                </a:solidFill>
                <a:effectLst/>
                <a:latin typeface="-apple-system"/>
              </a:rPr>
              <a:t>modificar</a:t>
            </a:r>
            <a:r>
              <a:rPr lang="en-US" sz="1400" b="1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-apple-system"/>
              </a:rPr>
              <a:t>um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-apple-system"/>
              </a:rPr>
              <a:t>modelo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-apple-system"/>
              </a:rPr>
              <a:t> MIP para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-apple-system"/>
              </a:rPr>
              <a:t>atender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-apple-system"/>
              </a:rPr>
              <a:t> à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-apple-system"/>
              </a:rPr>
              <a:t>novos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-apple-system"/>
              </a:rPr>
              <a:t>requisitos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-apple-system"/>
              </a:rPr>
              <a:t>empresariais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B23C60-4A92-4793-BD08-8A019A8A82BD}"/>
              </a:ext>
            </a:extLst>
          </p:cNvPr>
          <p:cNvSpPr/>
          <p:nvPr/>
        </p:nvSpPr>
        <p:spPr>
          <a:xfrm>
            <a:off x="6255621" y="4470421"/>
            <a:ext cx="2520040" cy="73866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lang="en-US" sz="1400" dirty="0" err="1">
                <a:solidFill>
                  <a:srgbClr val="24292E"/>
                </a:solidFill>
                <a:latin typeface="-apple-system"/>
              </a:rPr>
              <a:t>Consegue</a:t>
            </a:r>
            <a:r>
              <a:rPr lang="en-US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sz="1400" dirty="0" err="1">
                <a:solidFill>
                  <a:srgbClr val="24292E"/>
                </a:solidFill>
                <a:latin typeface="-apple-system"/>
              </a:rPr>
              <a:t>solucionar</a:t>
            </a:r>
            <a:r>
              <a:rPr lang="en-US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sz="1400" dirty="0" err="1">
                <a:solidFill>
                  <a:srgbClr val="24292E"/>
                </a:solidFill>
                <a:latin typeface="-apple-system"/>
              </a:rPr>
              <a:t>problemas</a:t>
            </a:r>
            <a:r>
              <a:rPr lang="en-US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sz="1400" dirty="0" err="1">
                <a:solidFill>
                  <a:srgbClr val="24292E"/>
                </a:solidFill>
                <a:latin typeface="-apple-system"/>
              </a:rPr>
              <a:t>envolvendo</a:t>
            </a:r>
            <a:r>
              <a:rPr lang="en-US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sz="1400" b="1" dirty="0" err="1">
                <a:solidFill>
                  <a:srgbClr val="24292E"/>
                </a:solidFill>
                <a:effectLst/>
                <a:latin typeface="-apple-system"/>
              </a:rPr>
              <a:t>milhões</a:t>
            </a:r>
            <a:r>
              <a:rPr lang="en-US" sz="1400" b="1" dirty="0">
                <a:solidFill>
                  <a:srgbClr val="24292E"/>
                </a:solidFill>
                <a:effectLst/>
                <a:latin typeface="-apple-system"/>
              </a:rPr>
              <a:t> de </a:t>
            </a:r>
            <a:r>
              <a:rPr lang="en-US" sz="1400" b="1" dirty="0" err="1">
                <a:solidFill>
                  <a:srgbClr val="24292E"/>
                </a:solidFill>
                <a:effectLst/>
                <a:latin typeface="-apple-system"/>
              </a:rPr>
              <a:t>variáveis</a:t>
            </a:r>
            <a:r>
              <a:rPr lang="en-US" sz="1400" b="1" dirty="0">
                <a:solidFill>
                  <a:srgbClr val="24292E"/>
                </a:solidFill>
                <a:effectLst/>
                <a:latin typeface="-apple-system"/>
              </a:rPr>
              <a:t> e </a:t>
            </a:r>
            <a:r>
              <a:rPr lang="en-US" sz="1400" b="1" dirty="0" err="1">
                <a:solidFill>
                  <a:srgbClr val="24292E"/>
                </a:solidFill>
                <a:effectLst/>
                <a:latin typeface="-apple-system"/>
              </a:rPr>
              <a:t>restrições</a:t>
            </a:r>
            <a:r>
              <a:rPr lang="en-US" sz="1400" b="1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2CEE667-DBB0-46FC-8067-E41AE329D1C7}"/>
              </a:ext>
            </a:extLst>
          </p:cNvPr>
          <p:cNvSpPr/>
          <p:nvPr/>
        </p:nvSpPr>
        <p:spPr>
          <a:xfrm>
            <a:off x="9092807" y="4470421"/>
            <a:ext cx="2516696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Bef>
                <a:spcPts val="600"/>
              </a:spcBef>
              <a:buClr>
                <a:schemeClr val="accent2"/>
              </a:buClr>
            </a:pPr>
            <a:r>
              <a:rPr lang="en-US" sz="1400" b="0" i="0" dirty="0" err="1">
                <a:solidFill>
                  <a:srgbClr val="24292E"/>
                </a:solidFill>
                <a:effectLst/>
                <a:latin typeface="-apple-system"/>
              </a:rPr>
              <a:t>Soluções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-apple-system"/>
              </a:rPr>
              <a:t> do </a:t>
            </a:r>
            <a:r>
              <a:rPr lang="en-US" sz="1400" b="0" i="1" dirty="0">
                <a:solidFill>
                  <a:srgbClr val="24292E"/>
                </a:solidFill>
                <a:effectLst/>
                <a:latin typeface="-apple-system"/>
              </a:rPr>
              <a:t>solver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-apple-system"/>
              </a:rPr>
              <a:t>vêm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-apple-system"/>
              </a:rPr>
              <a:t> com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-apple-system"/>
              </a:rPr>
              <a:t>uma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1400" b="1" i="0" dirty="0" err="1">
                <a:solidFill>
                  <a:srgbClr val="24292E"/>
                </a:solidFill>
                <a:effectLst/>
                <a:latin typeface="-apple-system"/>
              </a:rPr>
              <a:t>garantia</a:t>
            </a:r>
            <a:r>
              <a:rPr lang="en-US" sz="1400" b="1" i="0" dirty="0">
                <a:solidFill>
                  <a:srgbClr val="24292E"/>
                </a:solidFill>
                <a:effectLst/>
                <a:latin typeface="-apple-system"/>
              </a:rPr>
              <a:t> da </a:t>
            </a:r>
            <a:r>
              <a:rPr lang="en-US" sz="1400" b="1" i="0" dirty="0" err="1">
                <a:solidFill>
                  <a:srgbClr val="24292E"/>
                </a:solidFill>
                <a:effectLst/>
                <a:latin typeface="-apple-system"/>
              </a:rPr>
              <a:t>otimalidade</a:t>
            </a:r>
            <a:r>
              <a:rPr lang="en-US" sz="1400" b="1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phic 8" descr="Binary">
            <a:extLst>
              <a:ext uri="{FF2B5EF4-FFF2-40B4-BE49-F238E27FC236}">
                <a16:creationId xmlns:a16="http://schemas.microsoft.com/office/drawing/2014/main" id="{47FA6DA1-8897-46CE-9173-0B69974B2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7966" y="3231090"/>
            <a:ext cx="914400" cy="914400"/>
          </a:xfrm>
          <a:prstGeom prst="rect">
            <a:avLst/>
          </a:prstGeom>
        </p:spPr>
      </p:pic>
      <p:pic>
        <p:nvPicPr>
          <p:cNvPr id="11" name="Graphic 10" descr="Clipboard Checked">
            <a:extLst>
              <a:ext uri="{FF2B5EF4-FFF2-40B4-BE49-F238E27FC236}">
                <a16:creationId xmlns:a16="http://schemas.microsoft.com/office/drawing/2014/main" id="{85B23335-17B5-44FC-BE34-3FA978B9D3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21115" y="3231090"/>
            <a:ext cx="914400" cy="914400"/>
          </a:xfrm>
          <a:prstGeom prst="rect">
            <a:avLst/>
          </a:prstGeom>
        </p:spPr>
      </p:pic>
      <p:pic>
        <p:nvPicPr>
          <p:cNvPr id="13" name="Graphic 12" descr="Constellation">
            <a:extLst>
              <a:ext uri="{FF2B5EF4-FFF2-40B4-BE49-F238E27FC236}">
                <a16:creationId xmlns:a16="http://schemas.microsoft.com/office/drawing/2014/main" id="{58F71227-972B-4FAC-87B4-FC6C18ECC5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87273" y="3231090"/>
            <a:ext cx="914400" cy="914400"/>
          </a:xfrm>
          <a:prstGeom prst="rect">
            <a:avLst/>
          </a:prstGeom>
        </p:spPr>
      </p:pic>
      <p:pic>
        <p:nvPicPr>
          <p:cNvPr id="15" name="Graphic 14" descr="Priorities">
            <a:extLst>
              <a:ext uri="{FF2B5EF4-FFF2-40B4-BE49-F238E27FC236}">
                <a16:creationId xmlns:a16="http://schemas.microsoft.com/office/drawing/2014/main" id="{796A7060-BFC0-4F1E-BBBE-1D13B30E3A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03480" y="3231090"/>
            <a:ext cx="914400" cy="914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6CEF55-E79C-40A8-B22D-9E129A725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1100E23-4426-453F-96D4-DCD4E0FE0A12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8F7B8E0-B87A-45A4-A136-AE02E4129478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AF80656-97D0-407B-B1F2-51A29FD1423F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MipMaster.org - 2020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314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62F0C8D-C940-4FD9-A01F-FDB980A9C319}"/>
              </a:ext>
            </a:extLst>
          </p:cNvPr>
          <p:cNvSpPr/>
          <p:nvPr/>
        </p:nvSpPr>
        <p:spPr>
          <a:xfrm>
            <a:off x="411482" y="1857375"/>
            <a:ext cx="11369036" cy="4497703"/>
          </a:xfrm>
          <a:prstGeom prst="rect">
            <a:avLst/>
          </a:prstGeom>
          <a:solidFill>
            <a:srgbClr val="DDE3E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189CCF"/>
                </a:solidFill>
              </a:rPr>
              <a:t>A MIP </a:t>
            </a:r>
            <a:r>
              <a:rPr lang="en-US" dirty="0" err="1">
                <a:solidFill>
                  <a:srgbClr val="189CCF"/>
                </a:solidFill>
              </a:rPr>
              <a:t>oferece</a:t>
            </a:r>
            <a:r>
              <a:rPr lang="en-US" dirty="0">
                <a:solidFill>
                  <a:srgbClr val="189CCF"/>
                </a:solidFill>
              </a:rPr>
              <a:t> o </a:t>
            </a:r>
            <a:r>
              <a:rPr lang="en-US" dirty="0" err="1">
                <a:solidFill>
                  <a:srgbClr val="189CCF"/>
                </a:solidFill>
              </a:rPr>
              <a:t>balanço</a:t>
            </a:r>
            <a:r>
              <a:rPr lang="en-US" dirty="0">
                <a:solidFill>
                  <a:srgbClr val="189CCF"/>
                </a:solidFill>
              </a:rPr>
              <a:t> </a:t>
            </a:r>
            <a:r>
              <a:rPr lang="en-US" dirty="0" err="1">
                <a:solidFill>
                  <a:srgbClr val="189CCF"/>
                </a:solidFill>
              </a:rPr>
              <a:t>certo</a:t>
            </a:r>
            <a:endParaRPr lang="en-US" dirty="0">
              <a:solidFill>
                <a:srgbClr val="189CCF"/>
              </a:solidFill>
            </a:endParaRP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88409AD-B8DA-4ED8-8BB8-BE02ECAEA092}"/>
              </a:ext>
            </a:extLst>
          </p:cNvPr>
          <p:cNvGrpSpPr/>
          <p:nvPr/>
        </p:nvGrpSpPr>
        <p:grpSpPr>
          <a:xfrm>
            <a:off x="545484" y="2123155"/>
            <a:ext cx="11131492" cy="3960065"/>
            <a:chOff x="696494" y="1924050"/>
            <a:chExt cx="11131492" cy="3960065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60254D9-66B4-42A6-AC68-E8A8FA0BD5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5954" y="1924050"/>
              <a:ext cx="0" cy="3960065"/>
            </a:xfrm>
            <a:prstGeom prst="straightConnector1">
              <a:avLst/>
            </a:prstGeom>
            <a:ln w="12700">
              <a:solidFill>
                <a:srgbClr val="C5D6D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4BAF8AC-15D7-45CA-AB5A-BE07586725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445" y="5508789"/>
              <a:ext cx="10909055" cy="57967"/>
            </a:xfrm>
            <a:prstGeom prst="straightConnector1">
              <a:avLst/>
            </a:prstGeom>
            <a:ln w="12700">
              <a:solidFill>
                <a:srgbClr val="C5D6D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73613E3-F4BC-43C9-B3BE-BE8C0362B3B9}"/>
                </a:ext>
              </a:extLst>
            </p:cNvPr>
            <p:cNvSpPr txBox="1"/>
            <p:nvPr/>
          </p:nvSpPr>
          <p:spPr>
            <a:xfrm>
              <a:off x="2956986" y="2405037"/>
              <a:ext cx="18053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485A69"/>
                  </a:solidFill>
                  <a:latin typeface="+mj-lt"/>
                  <a:cs typeface="Pragati Narrow" panose="020B0506020202020B04" pitchFamily="34" charset="77"/>
                </a:defRPr>
              </a:lvl1pPr>
            </a:lstStyle>
            <a:p>
              <a:r>
                <a:rPr lang="en-US" dirty="0" err="1"/>
                <a:t>Programação</a:t>
              </a:r>
              <a:r>
                <a:rPr lang="en-US" dirty="0"/>
                <a:t> Linear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825DC9-1D27-4614-9FDD-5061279F28C3}"/>
                </a:ext>
              </a:extLst>
            </p:cNvPr>
            <p:cNvSpPr txBox="1"/>
            <p:nvPr/>
          </p:nvSpPr>
          <p:spPr>
            <a:xfrm>
              <a:off x="5169477" y="3275111"/>
              <a:ext cx="24240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485A69"/>
                  </a:solidFill>
                  <a:latin typeface="+mj-lt"/>
                  <a:cs typeface="Pragati Narrow" panose="020B0506020202020B04" pitchFamily="34" charset="77"/>
                </a:defRPr>
              </a:lvl1pPr>
            </a:lstStyle>
            <a:p>
              <a:r>
                <a:rPr lang="en-US" b="1" dirty="0" err="1">
                  <a:solidFill>
                    <a:srgbClr val="189CCF"/>
                  </a:solidFill>
                </a:rPr>
                <a:t>Programação</a:t>
              </a:r>
              <a:r>
                <a:rPr lang="en-US" b="1" dirty="0">
                  <a:solidFill>
                    <a:srgbClr val="189CCF"/>
                  </a:solidFill>
                </a:rPr>
                <a:t> </a:t>
              </a:r>
              <a:r>
                <a:rPr lang="en-US" b="1" dirty="0" err="1">
                  <a:solidFill>
                    <a:srgbClr val="189CCF"/>
                  </a:solidFill>
                </a:rPr>
                <a:t>Inteira</a:t>
              </a:r>
              <a:r>
                <a:rPr lang="en-US" b="1" dirty="0">
                  <a:solidFill>
                    <a:srgbClr val="189CCF"/>
                  </a:solidFill>
                </a:rPr>
                <a:t> </a:t>
              </a:r>
              <a:r>
                <a:rPr lang="en-US" b="1" dirty="0" err="1">
                  <a:solidFill>
                    <a:srgbClr val="189CCF"/>
                  </a:solidFill>
                </a:rPr>
                <a:t>Mista</a:t>
              </a:r>
              <a:endParaRPr lang="en-US" b="1" dirty="0">
                <a:solidFill>
                  <a:srgbClr val="189CCF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DBB2179-901A-46F9-9C80-D609384C7073}"/>
                </a:ext>
              </a:extLst>
            </p:cNvPr>
            <p:cNvSpPr txBox="1"/>
            <p:nvPr/>
          </p:nvSpPr>
          <p:spPr>
            <a:xfrm>
              <a:off x="3553331" y="2757803"/>
              <a:ext cx="20152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485A69"/>
                  </a:solidFill>
                  <a:latin typeface="+mj-lt"/>
                  <a:cs typeface="Pragati Narrow" panose="020B0506020202020B04" pitchFamily="34" charset="77"/>
                </a:defRPr>
              </a:lvl1pPr>
            </a:lstStyle>
            <a:p>
              <a:r>
                <a:rPr lang="en-US" dirty="0" err="1"/>
                <a:t>Programação</a:t>
              </a:r>
              <a:r>
                <a:rPr lang="en-US" dirty="0"/>
                <a:t> </a:t>
              </a:r>
              <a:r>
                <a:rPr lang="en-US" dirty="0" err="1"/>
                <a:t>Convexa</a:t>
              </a:r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8D54622-30B5-43CE-924B-79D48DC5BE2B}"/>
                </a:ext>
              </a:extLst>
            </p:cNvPr>
            <p:cNvSpPr txBox="1"/>
            <p:nvPr/>
          </p:nvSpPr>
          <p:spPr>
            <a:xfrm>
              <a:off x="1843812" y="2164815"/>
              <a:ext cx="1745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err="1">
                  <a:solidFill>
                    <a:srgbClr val="485A69"/>
                  </a:solidFill>
                  <a:latin typeface="+mj-lt"/>
                  <a:cs typeface="Pragati Narrow" panose="020B0506020202020B04" pitchFamily="34" charset="77"/>
                </a:rPr>
                <a:t>Algorítmos</a:t>
              </a:r>
              <a:r>
                <a:rPr lang="en-US" sz="1400" dirty="0">
                  <a:solidFill>
                    <a:srgbClr val="485A69"/>
                  </a:solidFill>
                  <a:latin typeface="+mj-lt"/>
                  <a:cs typeface="Pragati Narrow" panose="020B0506020202020B04" pitchFamily="34" charset="77"/>
                </a:rPr>
                <a:t> de </a:t>
              </a:r>
              <a:r>
                <a:rPr lang="en-US" sz="1400" dirty="0" err="1">
                  <a:solidFill>
                    <a:srgbClr val="485A69"/>
                  </a:solidFill>
                  <a:latin typeface="+mj-lt"/>
                  <a:cs typeface="Pragati Narrow" panose="020B0506020202020B04" pitchFamily="34" charset="77"/>
                </a:rPr>
                <a:t>grafo</a:t>
              </a:r>
              <a:endParaRPr lang="en-US" sz="1400" dirty="0">
                <a:solidFill>
                  <a:srgbClr val="485A69"/>
                </a:solidFill>
                <a:latin typeface="+mj-lt"/>
                <a:cs typeface="Pragati Narrow" panose="020B0506020202020B04" pitchFamily="34" charset="7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6AEAB49-DEE9-4FF9-8A51-325C9D75AF90}"/>
                </a:ext>
              </a:extLst>
            </p:cNvPr>
            <p:cNvSpPr txBox="1"/>
            <p:nvPr/>
          </p:nvSpPr>
          <p:spPr>
            <a:xfrm>
              <a:off x="6329577" y="4267251"/>
              <a:ext cx="32079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485A69"/>
                  </a:solidFill>
                  <a:latin typeface="+mj-lt"/>
                  <a:cs typeface="Pragati Narrow" panose="020B0506020202020B04" pitchFamily="34" charset="77"/>
                </a:defRPr>
              </a:lvl1pPr>
            </a:lstStyle>
            <a:p>
              <a:r>
                <a:rPr lang="en-US" dirty="0" err="1"/>
                <a:t>Programação</a:t>
              </a:r>
              <a:r>
                <a:rPr lang="en-US" dirty="0"/>
                <a:t> </a:t>
              </a:r>
              <a:r>
                <a:rPr lang="en-US" dirty="0" err="1"/>
                <a:t>Quadrática</a:t>
              </a:r>
              <a:r>
                <a:rPr lang="en-US" dirty="0"/>
                <a:t> </a:t>
              </a:r>
              <a:r>
                <a:rPr lang="en-US" dirty="0" err="1"/>
                <a:t>Inteira</a:t>
              </a:r>
              <a:r>
                <a:rPr lang="en-US" dirty="0"/>
                <a:t> </a:t>
              </a:r>
              <a:r>
                <a:rPr lang="en-US" dirty="0" err="1"/>
                <a:t>Mista</a:t>
              </a:r>
              <a:endParaRPr lang="en-US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BD1808F-1E4D-46F3-9556-3E171C19B501}"/>
                </a:ext>
              </a:extLst>
            </p:cNvPr>
            <p:cNvSpPr/>
            <p:nvPr/>
          </p:nvSpPr>
          <p:spPr>
            <a:xfrm>
              <a:off x="4838845" y="5510418"/>
              <a:ext cx="21723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86919B"/>
                  </a:solidFill>
                </a:rPr>
                <a:t>Representabilidade</a:t>
              </a:r>
              <a:endParaRPr lang="en-US" dirty="0">
                <a:solidFill>
                  <a:srgbClr val="86919B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FAF6A8F-1B5E-4704-8DA2-87D5EB9F1CFE}"/>
                </a:ext>
              </a:extLst>
            </p:cNvPr>
            <p:cNvSpPr/>
            <p:nvPr/>
          </p:nvSpPr>
          <p:spPr>
            <a:xfrm rot="16200000">
              <a:off x="48112" y="3628374"/>
              <a:ext cx="1676228" cy="3794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66" dirty="0" err="1">
                  <a:solidFill>
                    <a:srgbClr val="86919B"/>
                  </a:solidFill>
                </a:rPr>
                <a:t>Tratatibilidade</a:t>
              </a:r>
              <a:endParaRPr lang="en-US" sz="1866" dirty="0">
                <a:solidFill>
                  <a:srgbClr val="86919B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5BE9DA3-448D-4DE0-8B98-E0F3E4F9A11E}"/>
                </a:ext>
              </a:extLst>
            </p:cNvPr>
            <p:cNvSpPr txBox="1"/>
            <p:nvPr/>
          </p:nvSpPr>
          <p:spPr>
            <a:xfrm>
              <a:off x="7780855" y="4480846"/>
              <a:ext cx="2403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485A69"/>
                  </a:solidFill>
                  <a:latin typeface="+mj-lt"/>
                  <a:cs typeface="Pragati Narrow" panose="020B0506020202020B04" pitchFamily="34" charset="77"/>
                </a:defRPr>
              </a:lvl1pPr>
            </a:lstStyle>
            <a:p>
              <a:r>
                <a:rPr lang="en-US" dirty="0" err="1"/>
                <a:t>Programação</a:t>
              </a:r>
              <a:r>
                <a:rPr lang="en-US" dirty="0"/>
                <a:t> </a:t>
              </a:r>
              <a:r>
                <a:rPr lang="en-US" dirty="0" err="1"/>
                <a:t>Não-Convexa</a:t>
              </a:r>
              <a:endParaRPr 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FD0F070-4790-4914-AAE8-606177ACEE45}"/>
                </a:ext>
              </a:extLst>
            </p:cNvPr>
            <p:cNvSpPr txBox="1"/>
            <p:nvPr/>
          </p:nvSpPr>
          <p:spPr>
            <a:xfrm>
              <a:off x="8400445" y="4813906"/>
              <a:ext cx="3427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485A69"/>
                  </a:solidFill>
                  <a:latin typeface="+mj-lt"/>
                  <a:cs typeface="Pragati Narrow" panose="020B0506020202020B04" pitchFamily="34" charset="77"/>
                </a:defRPr>
              </a:lvl1pPr>
            </a:lstStyle>
            <a:p>
              <a:r>
                <a:rPr lang="en-US" dirty="0" err="1"/>
                <a:t>Programação</a:t>
              </a:r>
              <a:r>
                <a:rPr lang="en-US" dirty="0"/>
                <a:t> </a:t>
              </a:r>
              <a:r>
                <a:rPr lang="en-US" dirty="0" err="1"/>
                <a:t>Inteira</a:t>
              </a:r>
              <a:r>
                <a:rPr lang="en-US" dirty="0"/>
                <a:t> </a:t>
              </a:r>
              <a:r>
                <a:rPr lang="en-US" dirty="0" err="1"/>
                <a:t>Mista</a:t>
              </a:r>
              <a:r>
                <a:rPr lang="en-US" dirty="0"/>
                <a:t> </a:t>
              </a:r>
              <a:r>
                <a:rPr lang="en-US" dirty="0" err="1"/>
                <a:t>Não-Convexa</a:t>
              </a:r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FD9D5F1-CE52-43AB-9919-C279F50DE7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4862" y="2336655"/>
              <a:ext cx="81566" cy="81566"/>
            </a:xfrm>
            <a:prstGeom prst="rect">
              <a:avLst/>
            </a:prstGeom>
            <a:solidFill>
              <a:srgbClr val="485A69"/>
            </a:solidFill>
            <a:ln>
              <a:solidFill>
                <a:srgbClr val="FF91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294636B-A4E5-4EAC-B114-2E0A8204C6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5420" y="2620145"/>
              <a:ext cx="81566" cy="81566"/>
            </a:xfrm>
            <a:prstGeom prst="rect">
              <a:avLst/>
            </a:prstGeom>
            <a:solidFill>
              <a:srgbClr val="485A69"/>
            </a:solidFill>
            <a:ln>
              <a:solidFill>
                <a:srgbClr val="FF91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CFE8A12-AB20-4BBF-B758-FDCA73F8F7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2548" y="2985066"/>
              <a:ext cx="81566" cy="81566"/>
            </a:xfrm>
            <a:prstGeom prst="rect">
              <a:avLst/>
            </a:prstGeom>
            <a:solidFill>
              <a:srgbClr val="485A69"/>
            </a:solidFill>
            <a:ln>
              <a:solidFill>
                <a:srgbClr val="FF91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6C805EC-85D5-4A7A-BB1A-F1D5EDE661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7911" y="3485014"/>
              <a:ext cx="81566" cy="81566"/>
            </a:xfrm>
            <a:prstGeom prst="rect">
              <a:avLst/>
            </a:prstGeom>
            <a:solidFill>
              <a:srgbClr val="485A69"/>
            </a:solidFill>
            <a:ln>
              <a:solidFill>
                <a:srgbClr val="FF91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DD31F05-4F9B-4A7E-AADE-7F51079721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6114" y="4500249"/>
              <a:ext cx="81566" cy="81566"/>
            </a:xfrm>
            <a:prstGeom prst="rect">
              <a:avLst/>
            </a:prstGeom>
            <a:solidFill>
              <a:srgbClr val="485A69"/>
            </a:solidFill>
            <a:ln>
              <a:solidFill>
                <a:srgbClr val="FF91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0E5DBD0-880D-4BA4-B037-243696D282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00902" y="4735768"/>
              <a:ext cx="81566" cy="81566"/>
            </a:xfrm>
            <a:prstGeom prst="rect">
              <a:avLst/>
            </a:prstGeom>
            <a:solidFill>
              <a:srgbClr val="485A69"/>
            </a:solidFill>
            <a:ln>
              <a:solidFill>
                <a:srgbClr val="FF91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846FFE5-17C6-4644-ACA3-31A3F70855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8879" y="5029700"/>
              <a:ext cx="81566" cy="81566"/>
            </a:xfrm>
            <a:prstGeom prst="rect">
              <a:avLst/>
            </a:prstGeom>
            <a:solidFill>
              <a:srgbClr val="485A69"/>
            </a:solidFill>
            <a:ln>
              <a:solidFill>
                <a:srgbClr val="FF91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67910-7A1D-4B28-8E05-AE08EF67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F15EAD9-B83E-4E25-90E3-19D60EF3D799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0EF2B1-EC47-48AD-B031-1A10C2D38A73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F02F484-3513-47A9-8FFE-17C282B0102A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MipMaster.org - 2020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8557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06AB72-C9EB-48C5-B081-78A4D49AB886}"/>
              </a:ext>
            </a:extLst>
          </p:cNvPr>
          <p:cNvSpPr/>
          <p:nvPr/>
        </p:nvSpPr>
        <p:spPr>
          <a:xfrm>
            <a:off x="134223" y="1772703"/>
            <a:ext cx="11945923" cy="4292031"/>
          </a:xfrm>
          <a:prstGeom prst="rect">
            <a:avLst/>
          </a:prstGeom>
          <a:solidFill>
            <a:srgbClr val="DDE3E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189CCF"/>
                </a:solidFill>
              </a:rPr>
              <a:t>60 </a:t>
            </a:r>
            <a:r>
              <a:rPr lang="en-US" dirty="0" err="1">
                <a:solidFill>
                  <a:srgbClr val="189CCF"/>
                </a:solidFill>
              </a:rPr>
              <a:t>anos</a:t>
            </a:r>
            <a:r>
              <a:rPr lang="en-US" dirty="0">
                <a:solidFill>
                  <a:srgbClr val="189CCF"/>
                </a:solidFill>
              </a:rPr>
              <a:t> de MIP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937110-1C7C-4D62-AD76-256089DF5110}"/>
              </a:ext>
            </a:extLst>
          </p:cNvPr>
          <p:cNvSpPr/>
          <p:nvPr/>
        </p:nvSpPr>
        <p:spPr>
          <a:xfrm>
            <a:off x="665357" y="3793006"/>
            <a:ext cx="11048301" cy="251426"/>
          </a:xfrm>
          <a:prstGeom prst="rect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F9C48-0984-4254-AD37-BA3242689D02}"/>
              </a:ext>
            </a:extLst>
          </p:cNvPr>
          <p:cNvSpPr txBox="1"/>
          <p:nvPr/>
        </p:nvSpPr>
        <p:spPr>
          <a:xfrm>
            <a:off x="1159455" y="3765425"/>
            <a:ext cx="613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1960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52B7B4-E223-41DB-A606-38825858C9B9}"/>
              </a:ext>
            </a:extLst>
          </p:cNvPr>
          <p:cNvSpPr/>
          <p:nvPr/>
        </p:nvSpPr>
        <p:spPr>
          <a:xfrm>
            <a:off x="522066" y="2401454"/>
            <a:ext cx="1648478" cy="741395"/>
          </a:xfrm>
          <a:prstGeom prst="rect">
            <a:avLst/>
          </a:prstGeom>
          <a:solidFill>
            <a:srgbClr val="DDE3E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485A69"/>
                </a:solidFill>
                <a:latin typeface="+mj-lt"/>
              </a:rPr>
              <a:t>Ralph E. </a:t>
            </a:r>
            <a:r>
              <a:rPr lang="en-US" sz="1200" dirty="0" err="1">
                <a:solidFill>
                  <a:srgbClr val="485A69"/>
                </a:solidFill>
                <a:latin typeface="+mj-lt"/>
              </a:rPr>
              <a:t>Gomory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 publica </a:t>
            </a:r>
            <a:r>
              <a:rPr lang="en-US" sz="1200" dirty="0" err="1">
                <a:solidFill>
                  <a:srgbClr val="485A69"/>
                </a:solidFill>
                <a:latin typeface="+mj-lt"/>
              </a:rPr>
              <a:t>seu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485A69"/>
                </a:solidFill>
                <a:latin typeface="+mj-lt"/>
              </a:rPr>
              <a:t>algorítmo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 </a:t>
            </a:r>
            <a:r>
              <a:rPr lang="en-US" sz="1200" i="1" dirty="0">
                <a:solidFill>
                  <a:srgbClr val="485A69"/>
                </a:solidFill>
                <a:latin typeface="+mj-lt"/>
              </a:rPr>
              <a:t>c</a:t>
            </a:r>
            <a:r>
              <a:rPr lang="en-US" sz="1200" i="1" dirty="0">
                <a:solidFill>
                  <a:srgbClr val="485A69"/>
                </a:solidFill>
                <a:effectLst/>
                <a:latin typeface="+mj-lt"/>
              </a:rPr>
              <a:t>utting-plane</a:t>
            </a:r>
            <a:r>
              <a:rPr lang="en-US" sz="1200" b="0" i="0" dirty="0">
                <a:solidFill>
                  <a:srgbClr val="485A69"/>
                </a:solidFill>
                <a:effectLst/>
                <a:latin typeface="+mj-lt"/>
              </a:rPr>
              <a:t>.</a:t>
            </a:r>
            <a:endParaRPr lang="en-US" sz="1200" dirty="0">
              <a:solidFill>
                <a:srgbClr val="485A69"/>
              </a:solidFill>
              <a:latin typeface="+mj-lt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E028D6-11E8-4CD7-873A-324D4670B6F2}"/>
              </a:ext>
            </a:extLst>
          </p:cNvPr>
          <p:cNvCxnSpPr>
            <a:cxnSpLocks/>
          </p:cNvCxnSpPr>
          <p:nvPr/>
        </p:nvCxnSpPr>
        <p:spPr>
          <a:xfrm flipH="1">
            <a:off x="959779" y="4064217"/>
            <a:ext cx="1" cy="609063"/>
          </a:xfrm>
          <a:prstGeom prst="line">
            <a:avLst/>
          </a:prstGeom>
          <a:ln>
            <a:solidFill>
              <a:srgbClr val="FF912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6760C59-2C83-4B30-A534-E544CBAA0354}"/>
              </a:ext>
            </a:extLst>
          </p:cNvPr>
          <p:cNvSpPr/>
          <p:nvPr/>
        </p:nvSpPr>
        <p:spPr>
          <a:xfrm>
            <a:off x="258620" y="4798313"/>
            <a:ext cx="1402318" cy="1189068"/>
          </a:xfrm>
          <a:prstGeom prst="rect">
            <a:avLst/>
          </a:prstGeom>
          <a:solidFill>
            <a:srgbClr val="DDE3E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485A69"/>
                </a:solidFill>
                <a:latin typeface="+mj-lt"/>
              </a:rPr>
              <a:t>Sem </a:t>
            </a:r>
            <a:r>
              <a:rPr lang="en-US" sz="1200" dirty="0" err="1">
                <a:solidFill>
                  <a:srgbClr val="485A69"/>
                </a:solidFill>
                <a:latin typeface="+mj-lt"/>
              </a:rPr>
              <a:t>muitas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485A69"/>
                </a:solidFill>
                <a:latin typeface="+mj-lt"/>
              </a:rPr>
              <a:t>esperanças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 que </a:t>
            </a:r>
            <a:r>
              <a:rPr lang="en-US" sz="1200" dirty="0" err="1">
                <a:solidFill>
                  <a:srgbClr val="485A69"/>
                </a:solidFill>
                <a:latin typeface="+mj-lt"/>
              </a:rPr>
              <a:t>programas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485A69"/>
                </a:solidFill>
                <a:latin typeface="+mj-lt"/>
              </a:rPr>
              <a:t>inteiros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485A69"/>
                </a:solidFill>
                <a:latin typeface="+mj-lt"/>
              </a:rPr>
              <a:t>práticos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485A69"/>
                </a:solidFill>
                <a:latin typeface="+mj-lt"/>
              </a:rPr>
              <a:t>possam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 ser </a:t>
            </a:r>
            <a:r>
              <a:rPr lang="en-US" sz="1200" dirty="0" err="1">
                <a:solidFill>
                  <a:srgbClr val="485A69"/>
                </a:solidFill>
                <a:latin typeface="+mj-lt"/>
              </a:rPr>
              <a:t>solucionados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503E2E-94D7-4AFC-AF08-EFC0B4825F57}"/>
              </a:ext>
            </a:extLst>
          </p:cNvPr>
          <p:cNvSpPr txBox="1"/>
          <p:nvPr/>
        </p:nvSpPr>
        <p:spPr>
          <a:xfrm>
            <a:off x="2740759" y="3765425"/>
            <a:ext cx="625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1970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7A111B-F9DE-46C2-A130-3277A718B973}"/>
              </a:ext>
            </a:extLst>
          </p:cNvPr>
          <p:cNvCxnSpPr>
            <a:cxnSpLocks/>
          </p:cNvCxnSpPr>
          <p:nvPr/>
        </p:nvCxnSpPr>
        <p:spPr>
          <a:xfrm>
            <a:off x="2685766" y="4073202"/>
            <a:ext cx="0" cy="304835"/>
          </a:xfrm>
          <a:prstGeom prst="line">
            <a:avLst/>
          </a:prstGeom>
          <a:ln>
            <a:solidFill>
              <a:srgbClr val="FF912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81259D3-9B19-4FAD-8B07-3206269A54BD}"/>
              </a:ext>
            </a:extLst>
          </p:cNvPr>
          <p:cNvSpPr/>
          <p:nvPr/>
        </p:nvSpPr>
        <p:spPr>
          <a:xfrm>
            <a:off x="1898662" y="4451266"/>
            <a:ext cx="1574208" cy="769314"/>
          </a:xfrm>
          <a:prstGeom prst="rect">
            <a:avLst/>
          </a:prstGeom>
          <a:solidFill>
            <a:srgbClr val="DDE3E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485A69"/>
                </a:solidFill>
                <a:latin typeface="+mj-lt"/>
              </a:rPr>
              <a:t>A </a:t>
            </a:r>
            <a:r>
              <a:rPr lang="en-US" sz="1200" dirty="0" err="1">
                <a:solidFill>
                  <a:srgbClr val="485A69"/>
                </a:solidFill>
                <a:latin typeface="+mj-lt"/>
              </a:rPr>
              <a:t>Programação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 Linear </a:t>
            </a:r>
            <a:r>
              <a:rPr lang="en-US" sz="1200" dirty="0" err="1">
                <a:solidFill>
                  <a:srgbClr val="485A69"/>
                </a:solidFill>
                <a:latin typeface="+mj-lt"/>
              </a:rPr>
              <a:t>ganha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485A69"/>
                </a:solidFill>
                <a:latin typeface="+mj-lt"/>
              </a:rPr>
              <a:t>popularidade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485A69"/>
                </a:solidFill>
                <a:latin typeface="+mj-lt"/>
              </a:rPr>
              <a:t>na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485A69"/>
                </a:solidFill>
                <a:latin typeface="+mj-lt"/>
              </a:rPr>
              <a:t>indústria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755025-FF95-43D1-AFC0-4916E865487E}"/>
              </a:ext>
            </a:extLst>
          </p:cNvPr>
          <p:cNvSpPr txBox="1"/>
          <p:nvPr/>
        </p:nvSpPr>
        <p:spPr>
          <a:xfrm>
            <a:off x="5928111" y="3765425"/>
            <a:ext cx="601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1990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240F1C-0E75-47AA-AE92-D19D21194F8D}"/>
              </a:ext>
            </a:extLst>
          </p:cNvPr>
          <p:cNvCxnSpPr>
            <a:cxnSpLocks/>
          </p:cNvCxnSpPr>
          <p:nvPr/>
        </p:nvCxnSpPr>
        <p:spPr>
          <a:xfrm flipV="1">
            <a:off x="4203871" y="2923245"/>
            <a:ext cx="0" cy="874675"/>
          </a:xfrm>
          <a:prstGeom prst="line">
            <a:avLst/>
          </a:prstGeom>
          <a:ln>
            <a:solidFill>
              <a:srgbClr val="FF912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07A1658-AD34-42DC-B679-F5A872145CC5}"/>
              </a:ext>
            </a:extLst>
          </p:cNvPr>
          <p:cNvSpPr/>
          <p:nvPr/>
        </p:nvSpPr>
        <p:spPr>
          <a:xfrm>
            <a:off x="3296693" y="2001867"/>
            <a:ext cx="1814356" cy="844185"/>
          </a:xfrm>
          <a:prstGeom prst="rect">
            <a:avLst/>
          </a:prstGeom>
          <a:solidFill>
            <a:srgbClr val="DDE3E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485A69"/>
                </a:solidFill>
                <a:latin typeface="+mj-lt"/>
              </a:rPr>
              <a:t>A </a:t>
            </a:r>
            <a:r>
              <a:rPr lang="en-US" sz="1200" dirty="0" err="1">
                <a:solidFill>
                  <a:srgbClr val="485A69"/>
                </a:solidFill>
                <a:latin typeface="+mj-lt"/>
              </a:rPr>
              <a:t>literatura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485A69"/>
                </a:solidFill>
                <a:latin typeface="+mj-lt"/>
              </a:rPr>
              <a:t>em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485A69"/>
                </a:solidFill>
                <a:latin typeface="+mj-lt"/>
              </a:rPr>
              <a:t>como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485A69"/>
                </a:solidFill>
                <a:latin typeface="+mj-lt"/>
              </a:rPr>
              <a:t>modelar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 e </a:t>
            </a:r>
            <a:r>
              <a:rPr lang="en-US" sz="1200" dirty="0" err="1">
                <a:solidFill>
                  <a:srgbClr val="485A69"/>
                </a:solidFill>
                <a:latin typeface="+mj-lt"/>
              </a:rPr>
              <a:t>solucionar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 a MIP </a:t>
            </a:r>
            <a:r>
              <a:rPr lang="en-US" sz="1200" dirty="0" err="1">
                <a:solidFill>
                  <a:srgbClr val="485A69"/>
                </a:solidFill>
                <a:latin typeface="+mj-lt"/>
              </a:rPr>
              <a:t>aumenta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485A69"/>
                </a:solidFill>
                <a:latin typeface="+mj-lt"/>
              </a:rPr>
              <a:t>substancialmente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B2BBC8-E502-4F4F-9185-FAA8C365C55C}"/>
              </a:ext>
            </a:extLst>
          </p:cNvPr>
          <p:cNvSpPr txBox="1"/>
          <p:nvPr/>
        </p:nvSpPr>
        <p:spPr>
          <a:xfrm>
            <a:off x="7497044" y="3765425"/>
            <a:ext cx="625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2000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4336F63-CE2D-4101-9A73-C5D8323951E3}"/>
              </a:ext>
            </a:extLst>
          </p:cNvPr>
          <p:cNvCxnSpPr>
            <a:cxnSpLocks/>
          </p:cNvCxnSpPr>
          <p:nvPr/>
        </p:nvCxnSpPr>
        <p:spPr>
          <a:xfrm>
            <a:off x="5449116" y="4051895"/>
            <a:ext cx="0" cy="496256"/>
          </a:xfrm>
          <a:prstGeom prst="line">
            <a:avLst/>
          </a:prstGeom>
          <a:ln>
            <a:solidFill>
              <a:srgbClr val="FF912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6CCEA81-7F40-4D14-BE2D-EF5CD9FFD828}"/>
              </a:ext>
            </a:extLst>
          </p:cNvPr>
          <p:cNvSpPr/>
          <p:nvPr/>
        </p:nvSpPr>
        <p:spPr>
          <a:xfrm>
            <a:off x="4541937" y="4673280"/>
            <a:ext cx="1814356" cy="794321"/>
          </a:xfrm>
          <a:prstGeom prst="rect">
            <a:avLst/>
          </a:prstGeom>
          <a:solidFill>
            <a:srgbClr val="DDE3E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485A69"/>
                </a:solidFill>
                <a:latin typeface="+mj-lt"/>
              </a:rPr>
              <a:t>Primeiros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 </a:t>
            </a:r>
            <a:r>
              <a:rPr lang="en-US" sz="1200" i="1" dirty="0">
                <a:solidFill>
                  <a:srgbClr val="485A69"/>
                </a:solidFill>
                <a:latin typeface="+mj-lt"/>
              </a:rPr>
              <a:t>solvers 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MIP </a:t>
            </a:r>
            <a:r>
              <a:rPr lang="en-US" sz="1200" dirty="0" err="1">
                <a:solidFill>
                  <a:srgbClr val="485A69"/>
                </a:solidFill>
                <a:latin typeface="+mj-lt"/>
              </a:rPr>
              <a:t>comerciais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, </a:t>
            </a:r>
            <a:r>
              <a:rPr lang="en-US" sz="1200" u="sng" dirty="0">
                <a:solidFill>
                  <a:srgbClr val="0070C0"/>
                </a:solidFill>
                <a:latin typeface="+mj-lt"/>
              </a:rPr>
              <a:t>FICO Express</a:t>
            </a:r>
            <a:r>
              <a:rPr lang="en-US" sz="12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e </a:t>
            </a:r>
            <a:r>
              <a:rPr lang="en-US" sz="1200" dirty="0">
                <a:solidFill>
                  <a:srgbClr val="0070C0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CPLEX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, </a:t>
            </a:r>
            <a:r>
              <a:rPr lang="en-US" sz="1200" dirty="0" err="1">
                <a:solidFill>
                  <a:srgbClr val="485A69"/>
                </a:solidFill>
                <a:latin typeface="+mj-lt"/>
              </a:rPr>
              <a:t>são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485A69"/>
                </a:solidFill>
                <a:latin typeface="+mj-lt"/>
              </a:rPr>
              <a:t>publicados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219F76C-C33C-4A16-9B8D-7F5FEC067F67}"/>
              </a:ext>
            </a:extLst>
          </p:cNvPr>
          <p:cNvSpPr txBox="1"/>
          <p:nvPr/>
        </p:nvSpPr>
        <p:spPr>
          <a:xfrm>
            <a:off x="4334435" y="3765425"/>
            <a:ext cx="625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1980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C28A05-98E3-4AA4-90A8-092A92F3BF48}"/>
              </a:ext>
            </a:extLst>
          </p:cNvPr>
          <p:cNvSpPr txBox="1"/>
          <p:nvPr/>
        </p:nvSpPr>
        <p:spPr>
          <a:xfrm>
            <a:off x="9090720" y="3765425"/>
            <a:ext cx="625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2010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C248C-6941-419C-99DB-4E9D92CCB12F}"/>
              </a:ext>
            </a:extLst>
          </p:cNvPr>
          <p:cNvSpPr txBox="1"/>
          <p:nvPr/>
        </p:nvSpPr>
        <p:spPr>
          <a:xfrm>
            <a:off x="10684398" y="3765425"/>
            <a:ext cx="625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2020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3A311B9-1EA7-4492-AD68-AEE7B4C3F9F0}"/>
              </a:ext>
            </a:extLst>
          </p:cNvPr>
          <p:cNvCxnSpPr>
            <a:cxnSpLocks/>
          </p:cNvCxnSpPr>
          <p:nvPr/>
        </p:nvCxnSpPr>
        <p:spPr>
          <a:xfrm flipV="1">
            <a:off x="1332568" y="3260184"/>
            <a:ext cx="0" cy="496256"/>
          </a:xfrm>
          <a:prstGeom prst="line">
            <a:avLst/>
          </a:prstGeom>
          <a:ln>
            <a:solidFill>
              <a:srgbClr val="FF912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F755935-C2FB-4B83-A80B-84BE80462C87}"/>
              </a:ext>
            </a:extLst>
          </p:cNvPr>
          <p:cNvCxnSpPr>
            <a:cxnSpLocks/>
          </p:cNvCxnSpPr>
          <p:nvPr/>
        </p:nvCxnSpPr>
        <p:spPr>
          <a:xfrm flipV="1">
            <a:off x="6932749" y="3508312"/>
            <a:ext cx="0" cy="259482"/>
          </a:xfrm>
          <a:prstGeom prst="line">
            <a:avLst/>
          </a:prstGeom>
          <a:ln>
            <a:solidFill>
              <a:srgbClr val="FF912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A80E7CE-28E0-42BF-BE23-6CA8321900F1}"/>
              </a:ext>
            </a:extLst>
          </p:cNvPr>
          <p:cNvSpPr/>
          <p:nvPr/>
        </p:nvSpPr>
        <p:spPr>
          <a:xfrm>
            <a:off x="5948207" y="2375655"/>
            <a:ext cx="1967976" cy="1010517"/>
          </a:xfrm>
          <a:prstGeom prst="rect">
            <a:avLst/>
          </a:prstGeom>
          <a:solidFill>
            <a:srgbClr val="DDE3E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485A69"/>
                </a:solidFill>
                <a:latin typeface="+mj-lt"/>
              </a:rPr>
              <a:t>Indústrias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, </a:t>
            </a:r>
            <a:r>
              <a:rPr lang="en-US" sz="1200" dirty="0" err="1">
                <a:solidFill>
                  <a:srgbClr val="485A69"/>
                </a:solidFill>
                <a:latin typeface="+mj-lt"/>
              </a:rPr>
              <a:t>incluindo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 as de </a:t>
            </a:r>
            <a:r>
              <a:rPr lang="en-US" sz="1200" dirty="0" err="1">
                <a:solidFill>
                  <a:srgbClr val="485A69"/>
                </a:solidFill>
                <a:latin typeface="+mj-lt"/>
              </a:rPr>
              <a:t>cadeia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 de </a:t>
            </a:r>
            <a:r>
              <a:rPr lang="en-US" sz="1200" dirty="0" err="1">
                <a:solidFill>
                  <a:srgbClr val="485A69"/>
                </a:solidFill>
                <a:latin typeface="+mj-lt"/>
              </a:rPr>
              <a:t>produção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 e </a:t>
            </a:r>
            <a:r>
              <a:rPr lang="en-US" sz="1200" dirty="0" err="1">
                <a:solidFill>
                  <a:srgbClr val="485A69"/>
                </a:solidFill>
                <a:latin typeface="+mj-lt"/>
              </a:rPr>
              <a:t>aeroportuárias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, </a:t>
            </a:r>
            <a:r>
              <a:rPr lang="en-US" sz="1200" dirty="0" err="1">
                <a:solidFill>
                  <a:srgbClr val="485A69"/>
                </a:solidFill>
                <a:latin typeface="+mj-lt"/>
              </a:rPr>
              <a:t>começam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 a se </a:t>
            </a:r>
            <a:r>
              <a:rPr lang="en-US" sz="1200" dirty="0" err="1">
                <a:solidFill>
                  <a:srgbClr val="485A69"/>
                </a:solidFill>
                <a:latin typeface="+mj-lt"/>
              </a:rPr>
              <a:t>transformar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485A69"/>
                </a:solidFill>
                <a:latin typeface="+mj-lt"/>
              </a:rPr>
              <a:t>através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 da </a:t>
            </a:r>
            <a:r>
              <a:rPr lang="en-US" sz="1200" dirty="0" err="1">
                <a:solidFill>
                  <a:srgbClr val="485A69"/>
                </a:solidFill>
                <a:latin typeface="+mj-lt"/>
              </a:rPr>
              <a:t>tecnologia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 MIP.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E2B5937-D0E9-4E79-8C48-1623765C78C6}"/>
              </a:ext>
            </a:extLst>
          </p:cNvPr>
          <p:cNvCxnSpPr>
            <a:cxnSpLocks/>
          </p:cNvCxnSpPr>
          <p:nvPr/>
        </p:nvCxnSpPr>
        <p:spPr>
          <a:xfrm>
            <a:off x="8187642" y="4047437"/>
            <a:ext cx="0" cy="155109"/>
          </a:xfrm>
          <a:prstGeom prst="line">
            <a:avLst/>
          </a:prstGeom>
          <a:ln>
            <a:solidFill>
              <a:srgbClr val="FF912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CDC6A52E-CF1B-4D89-92C4-1EEC3C5BE8B6}"/>
              </a:ext>
            </a:extLst>
          </p:cNvPr>
          <p:cNvSpPr/>
          <p:nvPr/>
        </p:nvSpPr>
        <p:spPr>
          <a:xfrm>
            <a:off x="7276364" y="4311238"/>
            <a:ext cx="1814356" cy="909342"/>
          </a:xfrm>
          <a:prstGeom prst="rect">
            <a:avLst/>
          </a:prstGeom>
          <a:solidFill>
            <a:srgbClr val="DDE3E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485A69"/>
                </a:solidFill>
                <a:latin typeface="+mj-lt"/>
              </a:rPr>
              <a:t>Primeiros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 </a:t>
            </a:r>
            <a:r>
              <a:rPr lang="en-US" sz="1200" i="1" dirty="0">
                <a:solidFill>
                  <a:srgbClr val="485A69"/>
                </a:solidFill>
                <a:latin typeface="+mj-lt"/>
              </a:rPr>
              <a:t>solvers 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MIP </a:t>
            </a:r>
            <a:r>
              <a:rPr lang="en-US" sz="1200" i="1" dirty="0">
                <a:solidFill>
                  <a:srgbClr val="485A69"/>
                </a:solidFill>
                <a:latin typeface="+mj-lt"/>
              </a:rPr>
              <a:t>open-source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, </a:t>
            </a:r>
            <a:r>
              <a:rPr lang="en-US" sz="1200" dirty="0" err="1">
                <a:solidFill>
                  <a:srgbClr val="485A69"/>
                </a:solidFill>
                <a:latin typeface="+mj-lt"/>
              </a:rPr>
              <a:t>incluindo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GLPK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 e </a:t>
            </a:r>
            <a:r>
              <a:rPr lang="en-US" sz="1200" dirty="0">
                <a:solidFill>
                  <a:srgbClr val="0070C0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COIN-OR CBC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, </a:t>
            </a:r>
            <a:r>
              <a:rPr lang="en-US" sz="1200" dirty="0" err="1">
                <a:solidFill>
                  <a:srgbClr val="485A69"/>
                </a:solidFill>
                <a:latin typeface="+mj-lt"/>
              </a:rPr>
              <a:t>são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485A69"/>
                </a:solidFill>
                <a:latin typeface="+mj-lt"/>
              </a:rPr>
              <a:t>publicados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.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DE192F5-DBD2-44DE-95D4-731936A51C4F}"/>
              </a:ext>
            </a:extLst>
          </p:cNvPr>
          <p:cNvCxnSpPr>
            <a:cxnSpLocks/>
          </p:cNvCxnSpPr>
          <p:nvPr/>
        </p:nvCxnSpPr>
        <p:spPr>
          <a:xfrm flipV="1">
            <a:off x="9091274" y="2923245"/>
            <a:ext cx="0" cy="889020"/>
          </a:xfrm>
          <a:prstGeom prst="line">
            <a:avLst/>
          </a:prstGeom>
          <a:ln>
            <a:solidFill>
              <a:srgbClr val="FF912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18CEFBE-CD38-4418-A809-8977E70EDB5C}"/>
              </a:ext>
            </a:extLst>
          </p:cNvPr>
          <p:cNvSpPr/>
          <p:nvPr/>
        </p:nvSpPr>
        <p:spPr>
          <a:xfrm>
            <a:off x="8122998" y="2078767"/>
            <a:ext cx="1814356" cy="705170"/>
          </a:xfrm>
          <a:prstGeom prst="rect">
            <a:avLst/>
          </a:prstGeom>
          <a:solidFill>
            <a:srgbClr val="DDE3E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485A69"/>
                </a:solidFill>
                <a:latin typeface="+mj-lt"/>
              </a:rPr>
              <a:t>Outro grande competidor do lado</a:t>
            </a:r>
          </a:p>
          <a:p>
            <a:pPr algn="ctr"/>
            <a:r>
              <a:rPr lang="pt-BR" sz="1200" dirty="0">
                <a:solidFill>
                  <a:srgbClr val="485A69"/>
                </a:solidFill>
                <a:latin typeface="+mj-lt"/>
              </a:rPr>
              <a:t>comercial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, </a:t>
            </a:r>
            <a:r>
              <a:rPr lang="en-US" sz="1200" dirty="0" err="1">
                <a:solidFill>
                  <a:srgbClr val="0070C0"/>
                </a:solidFill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Gurobi</a:t>
            </a:r>
            <a:r>
              <a:rPr lang="pt-BR" sz="1200" dirty="0">
                <a:solidFill>
                  <a:srgbClr val="485A69"/>
                </a:solidFill>
                <a:latin typeface="+mj-lt"/>
              </a:rPr>
              <a:t>, é fundado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.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3E76D26-5C94-4037-8985-67C8787471F0}"/>
              </a:ext>
            </a:extLst>
          </p:cNvPr>
          <p:cNvCxnSpPr>
            <a:cxnSpLocks/>
          </p:cNvCxnSpPr>
          <p:nvPr/>
        </p:nvCxnSpPr>
        <p:spPr>
          <a:xfrm>
            <a:off x="10427330" y="4055800"/>
            <a:ext cx="0" cy="496256"/>
          </a:xfrm>
          <a:prstGeom prst="line">
            <a:avLst/>
          </a:prstGeom>
          <a:ln>
            <a:solidFill>
              <a:srgbClr val="FF912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AD1EEF9-D415-464E-9076-480B8B275517}"/>
              </a:ext>
            </a:extLst>
          </p:cNvPr>
          <p:cNvSpPr/>
          <p:nvPr/>
        </p:nvSpPr>
        <p:spPr>
          <a:xfrm>
            <a:off x="9520151" y="4677184"/>
            <a:ext cx="1814356" cy="1015693"/>
          </a:xfrm>
          <a:prstGeom prst="rect">
            <a:avLst/>
          </a:prstGeom>
          <a:solidFill>
            <a:srgbClr val="DDE3E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rgbClr val="485A69"/>
                </a:solidFill>
                <a:latin typeface="+mj-lt"/>
              </a:rPr>
              <a:t>Python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 se </a:t>
            </a:r>
            <a:r>
              <a:rPr lang="en-US" sz="1200" dirty="0" err="1">
                <a:solidFill>
                  <a:srgbClr val="485A69"/>
                </a:solidFill>
                <a:latin typeface="+mj-lt"/>
              </a:rPr>
              <a:t>torna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485A69"/>
                </a:solidFill>
                <a:latin typeface="+mj-lt"/>
              </a:rPr>
              <a:t>mais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 popular que </a:t>
            </a:r>
            <a:r>
              <a:rPr lang="en-US" sz="1200" dirty="0" err="1">
                <a:solidFill>
                  <a:srgbClr val="485A69"/>
                </a:solidFill>
                <a:latin typeface="+mj-lt"/>
              </a:rPr>
              <a:t>linguagens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 de </a:t>
            </a:r>
            <a:r>
              <a:rPr lang="en-US" sz="1200" dirty="0" err="1">
                <a:solidFill>
                  <a:srgbClr val="485A69"/>
                </a:solidFill>
                <a:latin typeface="+mj-lt"/>
              </a:rPr>
              <a:t>programação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485A69"/>
                </a:solidFill>
                <a:latin typeface="+mj-lt"/>
              </a:rPr>
              <a:t>tradicionais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485A69"/>
                </a:solidFill>
                <a:latin typeface="+mj-lt"/>
              </a:rPr>
              <a:t>como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 C++ e Java.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52CC43C-39D6-4065-BBC6-5F7D1AE3DD63}"/>
              </a:ext>
            </a:extLst>
          </p:cNvPr>
          <p:cNvCxnSpPr>
            <a:cxnSpLocks/>
          </p:cNvCxnSpPr>
          <p:nvPr/>
        </p:nvCxnSpPr>
        <p:spPr>
          <a:xfrm flipV="1">
            <a:off x="10811422" y="3669146"/>
            <a:ext cx="0" cy="96279"/>
          </a:xfrm>
          <a:prstGeom prst="line">
            <a:avLst/>
          </a:prstGeom>
          <a:ln>
            <a:solidFill>
              <a:srgbClr val="FF912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747B3F0-7419-46CA-AEB7-41EB2ADBD8A3}"/>
              </a:ext>
            </a:extLst>
          </p:cNvPr>
          <p:cNvSpPr/>
          <p:nvPr/>
        </p:nvSpPr>
        <p:spPr>
          <a:xfrm>
            <a:off x="10011945" y="2576741"/>
            <a:ext cx="1598954" cy="1010517"/>
          </a:xfrm>
          <a:prstGeom prst="rect">
            <a:avLst/>
          </a:prstGeom>
          <a:solidFill>
            <a:srgbClr val="DDE3E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485A69"/>
                </a:solidFill>
                <a:latin typeface="+mj-lt"/>
              </a:rPr>
              <a:t>MIP se </a:t>
            </a:r>
            <a:r>
              <a:rPr lang="en-US" sz="1200" dirty="0" err="1">
                <a:solidFill>
                  <a:srgbClr val="485A69"/>
                </a:solidFill>
                <a:latin typeface="+mj-lt"/>
              </a:rPr>
              <a:t>transforma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485A69"/>
                </a:solidFill>
                <a:latin typeface="+mj-lt"/>
              </a:rPr>
              <a:t>na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485A69"/>
                </a:solidFill>
                <a:latin typeface="+mj-lt"/>
              </a:rPr>
              <a:t>tecnologia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 para </a:t>
            </a:r>
            <a:r>
              <a:rPr lang="en-US" sz="1200" dirty="0" err="1">
                <a:solidFill>
                  <a:srgbClr val="485A69"/>
                </a:solidFill>
                <a:latin typeface="+mj-lt"/>
              </a:rPr>
              <a:t>tomada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 de </a:t>
            </a:r>
            <a:r>
              <a:rPr lang="en-US" sz="1200" dirty="0" err="1">
                <a:solidFill>
                  <a:srgbClr val="485A69"/>
                </a:solidFill>
                <a:latin typeface="+mj-lt"/>
              </a:rPr>
              <a:t>decisão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485A69"/>
                </a:solidFill>
                <a:latin typeface="+mj-lt"/>
              </a:rPr>
              <a:t>padrão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 das </a:t>
            </a:r>
            <a:r>
              <a:rPr lang="en-US" sz="1200" dirty="0" err="1">
                <a:solidFill>
                  <a:srgbClr val="485A69"/>
                </a:solidFill>
                <a:latin typeface="+mj-lt"/>
              </a:rPr>
              <a:t>indústrias</a:t>
            </a:r>
            <a:r>
              <a:rPr lang="en-US" sz="1200" dirty="0">
                <a:solidFill>
                  <a:srgbClr val="485A69"/>
                </a:solidFill>
                <a:latin typeface="+mj-lt"/>
              </a:rPr>
              <a:t>. </a:t>
            </a:r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F7E8F998-7DD3-42C3-A6FB-19ABC14CCAB9}"/>
              </a:ext>
            </a:extLst>
          </p:cNvPr>
          <p:cNvSpPr/>
          <p:nvPr/>
        </p:nvSpPr>
        <p:spPr>
          <a:xfrm rot="5400000">
            <a:off x="11717036" y="3790745"/>
            <a:ext cx="250307" cy="257067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5A2CF609-89D2-49EF-95A2-18DF4AA34AB1}"/>
              </a:ext>
            </a:extLst>
          </p:cNvPr>
          <p:cNvSpPr/>
          <p:nvPr/>
        </p:nvSpPr>
        <p:spPr>
          <a:xfrm rot="5400000">
            <a:off x="666271" y="3790745"/>
            <a:ext cx="250307" cy="2570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0BC3B-E445-4718-A2E2-90E3D17B6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4CE6807-3DD0-4768-BA59-D34DC6B51563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E59CBD3-72AA-4A04-926B-8B2DDFD7BA8A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155FE5E-9B96-4427-BA30-8FE774893B8F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MipMaster.org - 2020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6703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1" grpId="0" animBg="1"/>
      <p:bldP spid="34" grpId="0" animBg="1"/>
      <p:bldP spid="37" grpId="0" animBg="1"/>
      <p:bldP spid="41" grpId="0" animBg="1"/>
      <p:bldP spid="53" grpId="0" animBg="1"/>
      <p:bldP spid="59" grpId="0" animBg="1"/>
      <p:bldP spid="61" grpId="0" animBg="1"/>
      <p:bldP spid="63" grpId="0" animBg="1"/>
      <p:bldP spid="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bstract white technology background">
            <a:extLst>
              <a:ext uri="{FF2B5EF4-FFF2-40B4-BE49-F238E27FC236}">
                <a16:creationId xmlns:a16="http://schemas.microsoft.com/office/drawing/2014/main" id="{1D6FCBEE-965B-4D20-ADCF-51390545EF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88" y="320042"/>
            <a:ext cx="11614826" cy="6217913"/>
          </a:xfrm>
          <a:prstGeom prst="rect">
            <a:avLst/>
          </a:prstGeom>
        </p:spPr>
      </p:pic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5279"/>
            <a:ext cx="10515600" cy="60316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000" dirty="0" err="1">
                <a:solidFill>
                  <a:srgbClr val="189CCF"/>
                </a:solidFill>
              </a:rPr>
              <a:t>Contexto</a:t>
            </a:r>
            <a:r>
              <a:rPr lang="en-US" sz="4000" dirty="0">
                <a:solidFill>
                  <a:srgbClr val="189CCF"/>
                </a:solidFill>
              </a:rPr>
              <a:t> </a:t>
            </a:r>
            <a:r>
              <a:rPr lang="en-US" sz="4000" dirty="0" err="1">
                <a:solidFill>
                  <a:srgbClr val="189CCF"/>
                </a:solidFill>
              </a:rPr>
              <a:t>Teórico</a:t>
            </a:r>
            <a:endParaRPr lang="en-US" sz="4000" dirty="0">
              <a:solidFill>
                <a:srgbClr val="189CC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148B81-DFCD-455E-BAC1-066BB8827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065330B-D655-4F74-B20F-A5C3190C2832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39A283-7D38-48F0-9184-A346E821695D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EF59EE-6166-4479-8E1F-94B9FCF6DF6F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MipMaster.org - 2020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116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rgbClr val="189CCF"/>
                </a:solidFill>
              </a:rPr>
              <a:t>Isso</a:t>
            </a:r>
            <a:r>
              <a:rPr lang="en-US" dirty="0">
                <a:solidFill>
                  <a:srgbClr val="189CCF"/>
                </a:solidFill>
              </a:rPr>
              <a:t> é </a:t>
            </a:r>
            <a:r>
              <a:rPr lang="en-US" dirty="0" err="1">
                <a:solidFill>
                  <a:srgbClr val="189CCF"/>
                </a:solidFill>
              </a:rPr>
              <a:t>uma</a:t>
            </a:r>
            <a:r>
              <a:rPr lang="en-US" dirty="0">
                <a:solidFill>
                  <a:srgbClr val="189CCF"/>
                </a:solidFill>
              </a:rPr>
              <a:t> MIP!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 err="1"/>
              <a:t>Representação</a:t>
            </a:r>
            <a:r>
              <a:rPr lang="en-US" dirty="0"/>
              <a:t> </a:t>
            </a:r>
            <a:r>
              <a:rPr lang="en-US" dirty="0" err="1"/>
              <a:t>Algébrica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01">
                <a:extLst>
                  <a:ext uri="{FF2B5EF4-FFF2-40B4-BE49-F238E27FC236}">
                    <a16:creationId xmlns:a16="http://schemas.microsoft.com/office/drawing/2014/main" id="{1CCB867D-4F09-49AE-894B-49147482F9E7}"/>
                  </a:ext>
                </a:extLst>
              </p:cNvPr>
              <p:cNvSpPr txBox="1"/>
              <p:nvPr/>
            </p:nvSpPr>
            <p:spPr>
              <a:xfrm>
                <a:off x="3766638" y="2551837"/>
                <a:ext cx="406699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0.63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+ 1.0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𝑢𝑗𝑒𝑖𝑡𝑜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à:−4.5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+ 2.0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0.25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+ 0.67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2.13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1.7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1.25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2.85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− </m:t>
                      </m:r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2.32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5.0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5.91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01">
                <a:extLst>
                  <a:ext uri="{FF2B5EF4-FFF2-40B4-BE49-F238E27FC236}">
                    <a16:creationId xmlns:a16="http://schemas.microsoft.com/office/drawing/2014/main" id="{1CCB867D-4F09-49AE-894B-49147482F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638" y="2551837"/>
                <a:ext cx="4066994" cy="1754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3EB2235-C46E-4E6E-8FA3-931EB38896C1}"/>
              </a:ext>
            </a:extLst>
          </p:cNvPr>
          <p:cNvSpPr/>
          <p:nvPr/>
        </p:nvSpPr>
        <p:spPr>
          <a:xfrm>
            <a:off x="4389119" y="2631732"/>
            <a:ext cx="2257213" cy="244654"/>
          </a:xfrm>
          <a:prstGeom prst="rect">
            <a:avLst/>
          </a:prstGeom>
          <a:noFill/>
          <a:ln w="9525">
            <a:solidFill>
              <a:srgbClr val="FF91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BAF274D-E720-4D28-980A-B55C50BE0EE0}"/>
              </a:ext>
            </a:extLst>
          </p:cNvPr>
          <p:cNvSpPr/>
          <p:nvPr/>
        </p:nvSpPr>
        <p:spPr>
          <a:xfrm>
            <a:off x="4954995" y="2909860"/>
            <a:ext cx="3002280" cy="1073468"/>
          </a:xfrm>
          <a:prstGeom prst="rect">
            <a:avLst/>
          </a:prstGeom>
          <a:noFill/>
          <a:ln w="9525">
            <a:solidFill>
              <a:srgbClr val="189C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DDBDB2-B4C7-49A6-9355-34098DAE8C5F}"/>
              </a:ext>
            </a:extLst>
          </p:cNvPr>
          <p:cNvSpPr/>
          <p:nvPr/>
        </p:nvSpPr>
        <p:spPr>
          <a:xfrm>
            <a:off x="6014962" y="4011348"/>
            <a:ext cx="1045635" cy="252379"/>
          </a:xfrm>
          <a:prstGeom prst="rect">
            <a:avLst/>
          </a:prstGeom>
          <a:noFill/>
          <a:ln w="9525">
            <a:solidFill>
              <a:srgbClr val="C68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14321F-39EF-4433-B039-97E6AB9D04AD}"/>
              </a:ext>
            </a:extLst>
          </p:cNvPr>
          <p:cNvSpPr txBox="1"/>
          <p:nvPr/>
        </p:nvSpPr>
        <p:spPr>
          <a:xfrm flipH="1">
            <a:off x="8013881" y="2578854"/>
            <a:ext cx="271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912D"/>
                </a:solidFill>
              </a:rPr>
              <a:t>Função</a:t>
            </a:r>
            <a:r>
              <a:rPr lang="en-US" dirty="0">
                <a:solidFill>
                  <a:srgbClr val="FF912D"/>
                </a:solidFill>
              </a:rPr>
              <a:t> </a:t>
            </a:r>
            <a:r>
              <a:rPr lang="en-US" dirty="0" err="1">
                <a:solidFill>
                  <a:srgbClr val="FF912D"/>
                </a:solidFill>
              </a:rPr>
              <a:t>Objetivo</a:t>
            </a:r>
            <a:endParaRPr lang="en-US" dirty="0">
              <a:solidFill>
                <a:srgbClr val="FF912D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DA5A60-CED4-4678-9F54-749E96D97F1E}"/>
              </a:ext>
            </a:extLst>
          </p:cNvPr>
          <p:cNvSpPr txBox="1"/>
          <p:nvPr/>
        </p:nvSpPr>
        <p:spPr>
          <a:xfrm flipH="1">
            <a:off x="8013882" y="3267988"/>
            <a:ext cx="271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189CCF"/>
                </a:solidFill>
              </a:rPr>
              <a:t>Restrições</a:t>
            </a:r>
            <a:r>
              <a:rPr lang="en-US" dirty="0">
                <a:solidFill>
                  <a:srgbClr val="189CCF"/>
                </a:solidFill>
              </a:rPr>
              <a:t> </a:t>
            </a:r>
            <a:r>
              <a:rPr lang="en-US" dirty="0" err="1">
                <a:solidFill>
                  <a:srgbClr val="189CCF"/>
                </a:solidFill>
              </a:rPr>
              <a:t>Lineares</a:t>
            </a:r>
            <a:endParaRPr lang="en-US" dirty="0">
              <a:solidFill>
                <a:srgbClr val="189CCF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AFF265-D05C-4598-A49C-4B4BDF86F2CE}"/>
              </a:ext>
            </a:extLst>
          </p:cNvPr>
          <p:cNvSpPr txBox="1"/>
          <p:nvPr/>
        </p:nvSpPr>
        <p:spPr>
          <a:xfrm flipH="1">
            <a:off x="8013880" y="3957122"/>
            <a:ext cx="280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684C4"/>
                </a:solidFill>
              </a:rPr>
              <a:t>Retrição</a:t>
            </a:r>
            <a:r>
              <a:rPr lang="en-US" dirty="0">
                <a:solidFill>
                  <a:srgbClr val="C684C4"/>
                </a:solidFill>
              </a:rPr>
              <a:t> de </a:t>
            </a:r>
            <a:r>
              <a:rPr lang="en-US" dirty="0" err="1">
                <a:solidFill>
                  <a:srgbClr val="C684C4"/>
                </a:solidFill>
              </a:rPr>
              <a:t>Integralidade</a:t>
            </a:r>
            <a:endParaRPr lang="en-US" dirty="0">
              <a:solidFill>
                <a:srgbClr val="C684C4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148B81-DFCD-455E-BAC1-066BB8827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3C6FD1-9925-479E-B663-1D2FF6636DAD}"/>
              </a:ext>
            </a:extLst>
          </p:cNvPr>
          <p:cNvSpPr/>
          <p:nvPr/>
        </p:nvSpPr>
        <p:spPr>
          <a:xfrm>
            <a:off x="426721" y="2330264"/>
            <a:ext cx="11338557" cy="2232660"/>
          </a:xfrm>
          <a:prstGeom prst="rect">
            <a:avLst/>
          </a:prstGeom>
          <a:solidFill>
            <a:srgbClr val="DDE3E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065330B-D655-4F74-B20F-A5C3190C2832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39A283-7D38-48F0-9184-A346E821695D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EF59EE-6166-4479-8E1F-94B9FCF6DF6F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MipMaster.org - 2020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6254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2" grpId="0" animBg="1"/>
      <p:bldP spid="43" grpId="0" animBg="1"/>
      <p:bldP spid="6" grpId="0"/>
      <p:bldP spid="46" grpId="0"/>
      <p:bldP spid="47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B4C6E7"/>
      </a:accent4>
      <a:accent5>
        <a:srgbClr val="5B9BD5"/>
      </a:accent5>
      <a:accent6>
        <a:srgbClr val="70AD47"/>
      </a:accent6>
      <a:hlink>
        <a:srgbClr val="BFBFBF"/>
      </a:hlink>
      <a:folHlink>
        <a:srgbClr val="6F3B5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8426</TotalTime>
  <Words>1518</Words>
  <Application>Microsoft Office PowerPoint</Application>
  <PresentationFormat>Widescreen</PresentationFormat>
  <Paragraphs>363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-apple-system</vt:lpstr>
      <vt:lpstr>Arial</vt:lpstr>
      <vt:lpstr>Arial Nova</vt:lpstr>
      <vt:lpstr>Calibri</vt:lpstr>
      <vt:lpstr>Cambria Math</vt:lpstr>
      <vt:lpstr>Helvetica Neue</vt:lpstr>
      <vt:lpstr>Open Sans</vt:lpstr>
      <vt:lpstr>Office Theme</vt:lpstr>
      <vt:lpstr>Introdução à Programação Inteira Mista (MIP)</vt:lpstr>
      <vt:lpstr>PowerPoint Presentation</vt:lpstr>
      <vt:lpstr>Componentes chave de uma MIP</vt:lpstr>
      <vt:lpstr>Três passos</vt:lpstr>
      <vt:lpstr>O que faz da MIP tão atrativa?</vt:lpstr>
      <vt:lpstr>A MIP oferece o balanço certo</vt:lpstr>
      <vt:lpstr>60 anos de MIP</vt:lpstr>
      <vt:lpstr>Contexto Teórico</vt:lpstr>
      <vt:lpstr>Isso é uma MIP!</vt:lpstr>
      <vt:lpstr>Descrição MIP</vt:lpstr>
      <vt:lpstr>O objetivo é reduzir o MIP Gap</vt:lpstr>
      <vt:lpstr>O objetivo é reduzir o MIP Gap</vt:lpstr>
      <vt:lpstr>Método dos Planos de Corte (Cutting planes)</vt:lpstr>
      <vt:lpstr>Método dos Planos de Corte (Cutting planes)</vt:lpstr>
      <vt:lpstr>Método dos Planos de Corte (Cutting planes)</vt:lpstr>
      <vt:lpstr>Método dos Planos de Corte (Cutting planes)</vt:lpstr>
      <vt:lpstr>Formulação Perfeita</vt:lpstr>
      <vt:lpstr>Branch &amp; Bound</vt:lpstr>
      <vt:lpstr>Branch &amp; Bound</vt:lpstr>
      <vt:lpstr>Branch &amp; Bound</vt:lpstr>
      <vt:lpstr>Branch &amp; Bound</vt:lpstr>
      <vt:lpstr>Próximo passo: estudos casos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 Master</dc:title>
  <dc:creator>Aster Santana</dc:creator>
  <cp:lastModifiedBy>Aster Santana</cp:lastModifiedBy>
  <cp:revision>40</cp:revision>
  <dcterms:created xsi:type="dcterms:W3CDTF">2020-09-20T02:04:54Z</dcterms:created>
  <dcterms:modified xsi:type="dcterms:W3CDTF">2020-10-09T15:10:17Z</dcterms:modified>
</cp:coreProperties>
</file>