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9"/>
  </p:notesMasterIdLst>
  <p:sldIdLst>
    <p:sldId id="257" r:id="rId2"/>
    <p:sldId id="259" r:id="rId3"/>
    <p:sldId id="261" r:id="rId4"/>
    <p:sldId id="263" r:id="rId5"/>
    <p:sldId id="265" r:id="rId6"/>
    <p:sldId id="266"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F98C97-9F3A-4E98-AD6D-CB5A33CA0638}" v="273" dt="2020-10-21T17:50:42.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960" autoAdjust="0"/>
  </p:normalViewPr>
  <p:slideViewPr>
    <p:cSldViewPr snapToGrid="0">
      <p:cViewPr>
        <p:scale>
          <a:sx n="99" d="100"/>
          <a:sy n="99" d="100"/>
        </p:scale>
        <p:origin x="82"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lvi" userId="845ada757082c646" providerId="LiveId" clId="{82F98C97-9F3A-4E98-AD6D-CB5A33CA0638}"/>
    <pc:docChg chg="undo custSel addSld delSld modSld sldOrd">
      <pc:chgData name="Pilvi" userId="845ada757082c646" providerId="LiveId" clId="{82F98C97-9F3A-4E98-AD6D-CB5A33CA0638}" dt="2020-10-21T17:53:02.422" v="5904" actId="47"/>
      <pc:docMkLst>
        <pc:docMk/>
      </pc:docMkLst>
      <pc:sldChg chg="modSp mod">
        <pc:chgData name="Pilvi" userId="845ada757082c646" providerId="LiveId" clId="{82F98C97-9F3A-4E98-AD6D-CB5A33CA0638}" dt="2020-10-19T16:26:04.810" v="83" actId="20577"/>
        <pc:sldMkLst>
          <pc:docMk/>
          <pc:sldMk cId="4043737824" sldId="257"/>
        </pc:sldMkLst>
        <pc:spChg chg="mod">
          <ac:chgData name="Pilvi" userId="845ada757082c646" providerId="LiveId" clId="{82F98C97-9F3A-4E98-AD6D-CB5A33CA0638}" dt="2020-10-19T16:25:45.981" v="36" actId="20577"/>
          <ac:spMkLst>
            <pc:docMk/>
            <pc:sldMk cId="4043737824" sldId="257"/>
            <ac:spMk id="2" creationId="{78FD68DA-43BA-4508-8DE2-BA9BB7B2FA5B}"/>
          </ac:spMkLst>
        </pc:spChg>
        <pc:spChg chg="mod">
          <ac:chgData name="Pilvi" userId="845ada757082c646" providerId="LiveId" clId="{82F98C97-9F3A-4E98-AD6D-CB5A33CA0638}" dt="2020-10-19T16:26:04.810" v="83" actId="20577"/>
          <ac:spMkLst>
            <pc:docMk/>
            <pc:sldMk cId="4043737824" sldId="257"/>
            <ac:spMk id="3" creationId="{A8E9CFF2-3777-4FF4-A759-8491175B0B7C}"/>
          </ac:spMkLst>
        </pc:spChg>
      </pc:sldChg>
      <pc:sldChg chg="del">
        <pc:chgData name="Pilvi" userId="845ada757082c646" providerId="LiveId" clId="{82F98C97-9F3A-4E98-AD6D-CB5A33CA0638}" dt="2020-10-20T18:04:44.851" v="1759" actId="47"/>
        <pc:sldMkLst>
          <pc:docMk/>
          <pc:sldMk cId="191714609" sldId="258"/>
        </pc:sldMkLst>
      </pc:sldChg>
      <pc:sldChg chg="addSp delSp modSp new mod modNotesTx">
        <pc:chgData name="Pilvi" userId="845ada757082c646" providerId="LiveId" clId="{82F98C97-9F3A-4E98-AD6D-CB5A33CA0638}" dt="2020-10-21T15:09:31.453" v="4741" actId="1076"/>
        <pc:sldMkLst>
          <pc:docMk/>
          <pc:sldMk cId="2789268521" sldId="259"/>
        </pc:sldMkLst>
        <pc:spChg chg="mod">
          <ac:chgData name="Pilvi" userId="845ada757082c646" providerId="LiveId" clId="{82F98C97-9F3A-4E98-AD6D-CB5A33CA0638}" dt="2020-10-21T14:16:13.466" v="3172" actId="20577"/>
          <ac:spMkLst>
            <pc:docMk/>
            <pc:sldMk cId="2789268521" sldId="259"/>
            <ac:spMk id="2" creationId="{DB95CC6A-0016-4270-88FF-58F845E7BD56}"/>
          </ac:spMkLst>
        </pc:spChg>
        <pc:spChg chg="mod">
          <ac:chgData name="Pilvi" userId="845ada757082c646" providerId="LiveId" clId="{82F98C97-9F3A-4E98-AD6D-CB5A33CA0638}" dt="2020-10-21T14:35:45.371" v="3843" actId="27636"/>
          <ac:spMkLst>
            <pc:docMk/>
            <pc:sldMk cId="2789268521" sldId="259"/>
            <ac:spMk id="3" creationId="{F5541B10-D35A-47E3-BD28-256CBE359250}"/>
          </ac:spMkLst>
        </pc:spChg>
        <pc:picChg chg="add del mod">
          <ac:chgData name="Pilvi" userId="845ada757082c646" providerId="LiveId" clId="{82F98C97-9F3A-4E98-AD6D-CB5A33CA0638}" dt="2020-10-21T15:09:21.147" v="4735" actId="478"/>
          <ac:picMkLst>
            <pc:docMk/>
            <pc:sldMk cId="2789268521" sldId="259"/>
            <ac:picMk id="5" creationId="{EF842708-5C39-4773-8813-2092B09B373B}"/>
          </ac:picMkLst>
        </pc:picChg>
        <pc:picChg chg="add mod">
          <ac:chgData name="Pilvi" userId="845ada757082c646" providerId="LiveId" clId="{82F98C97-9F3A-4E98-AD6D-CB5A33CA0638}" dt="2020-10-21T15:09:31.453" v="4741" actId="1076"/>
          <ac:picMkLst>
            <pc:docMk/>
            <pc:sldMk cId="2789268521" sldId="259"/>
            <ac:picMk id="6" creationId="{3C9DA945-F0AA-4AB4-B0DE-BC68B055FAE2}"/>
          </ac:picMkLst>
        </pc:picChg>
      </pc:sldChg>
      <pc:sldChg chg="delSp modSp new del mod ord">
        <pc:chgData name="Pilvi" userId="845ada757082c646" providerId="LiveId" clId="{82F98C97-9F3A-4E98-AD6D-CB5A33CA0638}" dt="2020-10-20T19:08:28.936" v="3071" actId="47"/>
        <pc:sldMkLst>
          <pc:docMk/>
          <pc:sldMk cId="301122396" sldId="260"/>
        </pc:sldMkLst>
        <pc:spChg chg="del">
          <ac:chgData name="Pilvi" userId="845ada757082c646" providerId="LiveId" clId="{82F98C97-9F3A-4E98-AD6D-CB5A33CA0638}" dt="2020-10-19T18:34:32.853" v="219" actId="478"/>
          <ac:spMkLst>
            <pc:docMk/>
            <pc:sldMk cId="301122396" sldId="260"/>
            <ac:spMk id="2" creationId="{2EF05BD4-5DC4-413E-AC80-665A464052FB}"/>
          </ac:spMkLst>
        </pc:spChg>
        <pc:spChg chg="mod">
          <ac:chgData name="Pilvi" userId="845ada757082c646" providerId="LiveId" clId="{82F98C97-9F3A-4E98-AD6D-CB5A33CA0638}" dt="2020-10-20T18:55:52.405" v="2586" actId="20577"/>
          <ac:spMkLst>
            <pc:docMk/>
            <pc:sldMk cId="301122396" sldId="260"/>
            <ac:spMk id="3" creationId="{6919E7C2-013A-4202-A587-329A1D000D98}"/>
          </ac:spMkLst>
        </pc:spChg>
      </pc:sldChg>
      <pc:sldChg chg="modSp new mod modNotesTx">
        <pc:chgData name="Pilvi" userId="845ada757082c646" providerId="LiveId" clId="{82F98C97-9F3A-4E98-AD6D-CB5A33CA0638}" dt="2020-10-21T17:51:52.882" v="5903" actId="20577"/>
        <pc:sldMkLst>
          <pc:docMk/>
          <pc:sldMk cId="885654290" sldId="261"/>
        </pc:sldMkLst>
        <pc:spChg chg="mod">
          <ac:chgData name="Pilvi" userId="845ada757082c646" providerId="LiveId" clId="{82F98C97-9F3A-4E98-AD6D-CB5A33CA0638}" dt="2020-10-19T18:36:18.229" v="257" actId="20577"/>
          <ac:spMkLst>
            <pc:docMk/>
            <pc:sldMk cId="885654290" sldId="261"/>
            <ac:spMk id="2" creationId="{19AF63BA-4D1B-4A6A-87BF-AA042E1D6D9F}"/>
          </ac:spMkLst>
        </pc:spChg>
        <pc:spChg chg="mod">
          <ac:chgData name="Pilvi" userId="845ada757082c646" providerId="LiveId" clId="{82F98C97-9F3A-4E98-AD6D-CB5A33CA0638}" dt="2020-10-21T17:50:46.486" v="5762" actId="20577"/>
          <ac:spMkLst>
            <pc:docMk/>
            <pc:sldMk cId="885654290" sldId="261"/>
            <ac:spMk id="3" creationId="{A6327425-F2BB-4CFD-A520-C7FAE3967B4A}"/>
          </ac:spMkLst>
        </pc:spChg>
      </pc:sldChg>
      <pc:sldChg chg="modSp new del mod">
        <pc:chgData name="Pilvi" userId="845ada757082c646" providerId="LiveId" clId="{82F98C97-9F3A-4E98-AD6D-CB5A33CA0638}" dt="2020-10-21T17:53:02.422" v="5904" actId="47"/>
        <pc:sldMkLst>
          <pc:docMk/>
          <pc:sldMk cId="296253349" sldId="262"/>
        </pc:sldMkLst>
        <pc:spChg chg="mod">
          <ac:chgData name="Pilvi" userId="845ada757082c646" providerId="LiveId" clId="{82F98C97-9F3A-4E98-AD6D-CB5A33CA0638}" dt="2020-10-20T15:29:19.204" v="313" actId="20577"/>
          <ac:spMkLst>
            <pc:docMk/>
            <pc:sldMk cId="296253349" sldId="262"/>
            <ac:spMk id="2" creationId="{0A873651-A3A7-4F94-855C-C47F9A69A02A}"/>
          </ac:spMkLst>
        </pc:spChg>
        <pc:spChg chg="mod">
          <ac:chgData name="Pilvi" userId="845ada757082c646" providerId="LiveId" clId="{82F98C97-9F3A-4E98-AD6D-CB5A33CA0638}" dt="2020-10-20T15:30:47.530" v="536" actId="20577"/>
          <ac:spMkLst>
            <pc:docMk/>
            <pc:sldMk cId="296253349" sldId="262"/>
            <ac:spMk id="3" creationId="{02C7638E-2175-4402-B3C1-981ADF5AAD1E}"/>
          </ac:spMkLst>
        </pc:spChg>
      </pc:sldChg>
      <pc:sldChg chg="new del">
        <pc:chgData name="Pilvi" userId="845ada757082c646" providerId="LiveId" clId="{82F98C97-9F3A-4E98-AD6D-CB5A33CA0638}" dt="2020-10-20T18:43:03.150" v="1778" actId="47"/>
        <pc:sldMkLst>
          <pc:docMk/>
          <pc:sldMk cId="704857304" sldId="263"/>
        </pc:sldMkLst>
      </pc:sldChg>
      <pc:sldChg chg="modSp new mod">
        <pc:chgData name="Pilvi" userId="845ada757082c646" providerId="LiveId" clId="{82F98C97-9F3A-4E98-AD6D-CB5A33CA0638}" dt="2020-10-21T14:39:57.743" v="4068" actId="20577"/>
        <pc:sldMkLst>
          <pc:docMk/>
          <pc:sldMk cId="887747347" sldId="263"/>
        </pc:sldMkLst>
        <pc:spChg chg="mod">
          <ac:chgData name="Pilvi" userId="845ada757082c646" providerId="LiveId" clId="{82F98C97-9F3A-4E98-AD6D-CB5A33CA0638}" dt="2020-10-20T18:44:44.693" v="1809" actId="20577"/>
          <ac:spMkLst>
            <pc:docMk/>
            <pc:sldMk cId="887747347" sldId="263"/>
            <ac:spMk id="2" creationId="{5F4912EC-220D-46C3-8932-A938DA804A31}"/>
          </ac:spMkLst>
        </pc:spChg>
        <pc:spChg chg="mod">
          <ac:chgData name="Pilvi" userId="845ada757082c646" providerId="LiveId" clId="{82F98C97-9F3A-4E98-AD6D-CB5A33CA0638}" dt="2020-10-21T14:39:57.743" v="4068" actId="20577"/>
          <ac:spMkLst>
            <pc:docMk/>
            <pc:sldMk cId="887747347" sldId="263"/>
            <ac:spMk id="3" creationId="{7050D2A0-1843-467D-9995-620BE19A0774}"/>
          </ac:spMkLst>
        </pc:spChg>
      </pc:sldChg>
      <pc:sldChg chg="modSp new del mod">
        <pc:chgData name="Pilvi" userId="845ada757082c646" providerId="LiveId" clId="{82F98C97-9F3A-4E98-AD6D-CB5A33CA0638}" dt="2020-10-21T16:53:55.498" v="4742" actId="47"/>
        <pc:sldMkLst>
          <pc:docMk/>
          <pc:sldMk cId="152934541" sldId="264"/>
        </pc:sldMkLst>
        <pc:spChg chg="mod">
          <ac:chgData name="Pilvi" userId="845ada757082c646" providerId="LiveId" clId="{82F98C97-9F3A-4E98-AD6D-CB5A33CA0638}" dt="2020-10-20T19:08:59.780" v="3115" actId="20577"/>
          <ac:spMkLst>
            <pc:docMk/>
            <pc:sldMk cId="152934541" sldId="264"/>
            <ac:spMk id="2" creationId="{B84266B0-3222-411C-A821-329B790F9169}"/>
          </ac:spMkLst>
        </pc:spChg>
        <pc:spChg chg="mod">
          <ac:chgData name="Pilvi" userId="845ada757082c646" providerId="LiveId" clId="{82F98C97-9F3A-4E98-AD6D-CB5A33CA0638}" dt="2020-10-20T18:49:19.169" v="2164" actId="20577"/>
          <ac:spMkLst>
            <pc:docMk/>
            <pc:sldMk cId="152934541" sldId="264"/>
            <ac:spMk id="3" creationId="{7AF1F5F7-9BFD-4E44-AD65-725EAD7011D4}"/>
          </ac:spMkLst>
        </pc:spChg>
      </pc:sldChg>
      <pc:sldChg chg="modSp new mod ord">
        <pc:chgData name="Pilvi" userId="845ada757082c646" providerId="LiveId" clId="{82F98C97-9F3A-4E98-AD6D-CB5A33CA0638}" dt="2020-10-21T14:45:39.180" v="4407" actId="20577"/>
        <pc:sldMkLst>
          <pc:docMk/>
          <pc:sldMk cId="3253649851" sldId="265"/>
        </pc:sldMkLst>
        <pc:spChg chg="mod">
          <ac:chgData name="Pilvi" userId="845ada757082c646" providerId="LiveId" clId="{82F98C97-9F3A-4E98-AD6D-CB5A33CA0638}" dt="2020-10-20T18:50:42.663" v="2253" actId="20577"/>
          <ac:spMkLst>
            <pc:docMk/>
            <pc:sldMk cId="3253649851" sldId="265"/>
            <ac:spMk id="2" creationId="{26E6253A-8BBA-4B9B-9D6B-F053B94F9B16}"/>
          </ac:spMkLst>
        </pc:spChg>
        <pc:spChg chg="mod">
          <ac:chgData name="Pilvi" userId="845ada757082c646" providerId="LiveId" clId="{82F98C97-9F3A-4E98-AD6D-CB5A33CA0638}" dt="2020-10-21T14:45:39.180" v="4407" actId="20577"/>
          <ac:spMkLst>
            <pc:docMk/>
            <pc:sldMk cId="3253649851" sldId="265"/>
            <ac:spMk id="3" creationId="{CFE5E312-12C0-43C4-AABE-D3946666A469}"/>
          </ac:spMkLst>
        </pc:spChg>
      </pc:sldChg>
      <pc:sldChg chg="modSp new mod">
        <pc:chgData name="Pilvi" userId="845ada757082c646" providerId="LiveId" clId="{82F98C97-9F3A-4E98-AD6D-CB5A33CA0638}" dt="2020-10-21T14:47:39.503" v="4652" actId="20577"/>
        <pc:sldMkLst>
          <pc:docMk/>
          <pc:sldMk cId="1573380862" sldId="266"/>
        </pc:sldMkLst>
        <pc:spChg chg="mod">
          <ac:chgData name="Pilvi" userId="845ada757082c646" providerId="LiveId" clId="{82F98C97-9F3A-4E98-AD6D-CB5A33CA0638}" dt="2020-10-20T18:56:07.812" v="2625" actId="20577"/>
          <ac:spMkLst>
            <pc:docMk/>
            <pc:sldMk cId="1573380862" sldId="266"/>
            <ac:spMk id="2" creationId="{20CCF9CB-C99B-43FA-8018-BDE4EBE74EB4}"/>
          </ac:spMkLst>
        </pc:spChg>
        <pc:spChg chg="mod">
          <ac:chgData name="Pilvi" userId="845ada757082c646" providerId="LiveId" clId="{82F98C97-9F3A-4E98-AD6D-CB5A33CA0638}" dt="2020-10-21T14:47:39.503" v="4652" actId="20577"/>
          <ac:spMkLst>
            <pc:docMk/>
            <pc:sldMk cId="1573380862" sldId="266"/>
            <ac:spMk id="3" creationId="{A2E776B1-B42A-471F-A7AB-CF514F848497}"/>
          </ac:spMkLst>
        </pc:spChg>
      </pc:sldChg>
      <pc:sldChg chg="addSp delSp modSp new mod">
        <pc:chgData name="Pilvi" userId="845ada757082c646" providerId="LiveId" clId="{82F98C97-9F3A-4E98-AD6D-CB5A33CA0638}" dt="2020-10-21T14:50:25.525" v="4734" actId="20577"/>
        <pc:sldMkLst>
          <pc:docMk/>
          <pc:sldMk cId="1374883248" sldId="267"/>
        </pc:sldMkLst>
        <pc:spChg chg="mod">
          <ac:chgData name="Pilvi" userId="845ada757082c646" providerId="LiveId" clId="{82F98C97-9F3A-4E98-AD6D-CB5A33CA0638}" dt="2020-10-20T18:57:55.255" v="2831" actId="20577"/>
          <ac:spMkLst>
            <pc:docMk/>
            <pc:sldMk cId="1374883248" sldId="267"/>
            <ac:spMk id="2" creationId="{E699E02F-4859-4044-8511-E38FED95D8A9}"/>
          </ac:spMkLst>
        </pc:spChg>
        <pc:spChg chg="del mod">
          <ac:chgData name="Pilvi" userId="845ada757082c646" providerId="LiveId" clId="{82F98C97-9F3A-4E98-AD6D-CB5A33CA0638}" dt="2020-10-20T19:05:04.342" v="2833" actId="1032"/>
          <ac:spMkLst>
            <pc:docMk/>
            <pc:sldMk cId="1374883248" sldId="267"/>
            <ac:spMk id="3" creationId="{C59C0EEF-F721-4FCA-BAED-E6565D031576}"/>
          </ac:spMkLst>
        </pc:spChg>
        <pc:spChg chg="add mod">
          <ac:chgData name="Pilvi" userId="845ada757082c646" providerId="LiveId" clId="{82F98C97-9F3A-4E98-AD6D-CB5A33CA0638}" dt="2020-10-20T19:08:15.055" v="3070" actId="1036"/>
          <ac:spMkLst>
            <pc:docMk/>
            <pc:sldMk cId="1374883248" sldId="267"/>
            <ac:spMk id="5" creationId="{859B3E4B-F1D2-4ADB-8996-BA7EA0CDE20D}"/>
          </ac:spMkLst>
        </pc:spChg>
        <pc:spChg chg="add mod">
          <ac:chgData name="Pilvi" userId="845ada757082c646" providerId="LiveId" clId="{82F98C97-9F3A-4E98-AD6D-CB5A33CA0638}" dt="2020-10-20T19:08:15.055" v="3070" actId="1036"/>
          <ac:spMkLst>
            <pc:docMk/>
            <pc:sldMk cId="1374883248" sldId="267"/>
            <ac:spMk id="7" creationId="{60B895A5-98B8-44AE-8314-5BC521D51AB9}"/>
          </ac:spMkLst>
        </pc:spChg>
        <pc:spChg chg="add mod">
          <ac:chgData name="Pilvi" userId="845ada757082c646" providerId="LiveId" clId="{82F98C97-9F3A-4E98-AD6D-CB5A33CA0638}" dt="2020-10-20T19:08:15.055" v="3070" actId="1036"/>
          <ac:spMkLst>
            <pc:docMk/>
            <pc:sldMk cId="1374883248" sldId="267"/>
            <ac:spMk id="9" creationId="{947FFC6D-39D2-4EF0-99D4-509D685EBEB9}"/>
          </ac:spMkLst>
        </pc:spChg>
        <pc:graphicFrameChg chg="add mod modGraphic">
          <ac:chgData name="Pilvi" userId="845ada757082c646" providerId="LiveId" clId="{82F98C97-9F3A-4E98-AD6D-CB5A33CA0638}" dt="2020-10-21T14:50:25.525" v="4734" actId="20577"/>
          <ac:graphicFrameMkLst>
            <pc:docMk/>
            <pc:sldMk cId="1374883248" sldId="267"/>
            <ac:graphicFrameMk id="4" creationId="{B69DFEF0-56AF-4CA0-BE9A-1AC533515573}"/>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BF01C8-BA18-4637-8097-9F25C6DD888A}" type="doc">
      <dgm:prSet loTypeId="urn:microsoft.com/office/officeart/2005/8/layout/hProcess9" loCatId="process" qsTypeId="urn:microsoft.com/office/officeart/2005/8/quickstyle/simple1" qsCatId="simple" csTypeId="urn:microsoft.com/office/officeart/2005/8/colors/accent1_2" csCatId="accent1" phldr="1"/>
      <dgm:spPr/>
    </dgm:pt>
    <dgm:pt modelId="{02975F51-DB76-4C87-A249-24008F26E01E}">
      <dgm:prSet phldrT="[Text]"/>
      <dgm:spPr/>
      <dgm:t>
        <a:bodyPr/>
        <a:lstStyle/>
        <a:p>
          <a:r>
            <a:rPr lang="en-US" dirty="0"/>
            <a:t>Named entities to files</a:t>
          </a:r>
          <a:endParaRPr lang="en-FI" dirty="0"/>
        </a:p>
      </dgm:t>
    </dgm:pt>
    <dgm:pt modelId="{907731CB-8C1C-4E68-9C6B-283029305BEF}" type="parTrans" cxnId="{D704480D-F949-46CA-A81E-7C0F4CF33B38}">
      <dgm:prSet/>
      <dgm:spPr/>
      <dgm:t>
        <a:bodyPr/>
        <a:lstStyle/>
        <a:p>
          <a:endParaRPr lang="en-FI"/>
        </a:p>
      </dgm:t>
    </dgm:pt>
    <dgm:pt modelId="{B5105D81-2E34-40EF-AFB3-5FDEE2356671}" type="sibTrans" cxnId="{D704480D-F949-46CA-A81E-7C0F4CF33B38}">
      <dgm:prSet/>
      <dgm:spPr/>
      <dgm:t>
        <a:bodyPr/>
        <a:lstStyle/>
        <a:p>
          <a:endParaRPr lang="en-FI"/>
        </a:p>
      </dgm:t>
    </dgm:pt>
    <dgm:pt modelId="{B52B0568-49E7-4E6A-8C48-9F8143729A70}">
      <dgm:prSet phldrT="[Text]"/>
      <dgm:spPr/>
      <dgm:t>
        <a:bodyPr/>
        <a:lstStyle/>
        <a:p>
          <a:r>
            <a:rPr lang="en-US" dirty="0"/>
            <a:t>Update GUI</a:t>
          </a:r>
          <a:endParaRPr lang="en-FI" dirty="0"/>
        </a:p>
      </dgm:t>
    </dgm:pt>
    <dgm:pt modelId="{8A208200-DA52-40EE-AAFE-4C6CF82A9B04}" type="parTrans" cxnId="{CACA5989-3C79-4391-8EED-1C775440AAF3}">
      <dgm:prSet/>
      <dgm:spPr/>
      <dgm:t>
        <a:bodyPr/>
        <a:lstStyle/>
        <a:p>
          <a:endParaRPr lang="en-FI"/>
        </a:p>
      </dgm:t>
    </dgm:pt>
    <dgm:pt modelId="{8BAA7A92-AA97-4F51-8A5E-D902E0FC25CF}" type="sibTrans" cxnId="{CACA5989-3C79-4391-8EED-1C775440AAF3}">
      <dgm:prSet/>
      <dgm:spPr/>
      <dgm:t>
        <a:bodyPr/>
        <a:lstStyle/>
        <a:p>
          <a:endParaRPr lang="en-FI"/>
        </a:p>
      </dgm:t>
    </dgm:pt>
    <dgm:pt modelId="{7C0D6261-D4BD-4069-862D-F528E47343A0}">
      <dgm:prSet phldrT="[Text]"/>
      <dgm:spPr/>
      <dgm:t>
        <a:bodyPr/>
        <a:lstStyle/>
        <a:p>
          <a:r>
            <a:rPr lang="en-US" dirty="0"/>
            <a:t>Create report</a:t>
          </a:r>
          <a:endParaRPr lang="en-FI" dirty="0"/>
        </a:p>
      </dgm:t>
    </dgm:pt>
    <dgm:pt modelId="{37823C75-20AE-4D3C-9C61-CE7EB18B41D9}" type="parTrans" cxnId="{D44D9EC2-D405-412E-8EAD-3819CAD48317}">
      <dgm:prSet/>
      <dgm:spPr/>
      <dgm:t>
        <a:bodyPr/>
        <a:lstStyle/>
        <a:p>
          <a:endParaRPr lang="en-FI"/>
        </a:p>
      </dgm:t>
    </dgm:pt>
    <dgm:pt modelId="{E2A70D48-3993-495A-95A4-AE4346C806D4}" type="sibTrans" cxnId="{D44D9EC2-D405-412E-8EAD-3819CAD48317}">
      <dgm:prSet/>
      <dgm:spPr/>
      <dgm:t>
        <a:bodyPr/>
        <a:lstStyle/>
        <a:p>
          <a:endParaRPr lang="en-FI"/>
        </a:p>
      </dgm:t>
    </dgm:pt>
    <dgm:pt modelId="{6AB2DEAE-546D-495F-8B4B-EEE1B414B5DD}">
      <dgm:prSet phldrT="[Text]"/>
      <dgm:spPr/>
      <dgm:t>
        <a:bodyPr/>
        <a:lstStyle/>
        <a:p>
          <a:r>
            <a:rPr lang="en-US" dirty="0"/>
            <a:t>Hypothesis testing</a:t>
          </a:r>
          <a:endParaRPr lang="en-FI" dirty="0"/>
        </a:p>
      </dgm:t>
    </dgm:pt>
    <dgm:pt modelId="{08D3B713-6C6A-45C6-BE0E-5B5936DA41D0}" type="parTrans" cxnId="{D7A0213E-E4F9-4785-A50A-B105C4D57CCE}">
      <dgm:prSet/>
      <dgm:spPr/>
    </dgm:pt>
    <dgm:pt modelId="{5EF5E73B-1509-4E90-9976-1DAD9F279229}" type="sibTrans" cxnId="{D7A0213E-E4F9-4785-A50A-B105C4D57CCE}">
      <dgm:prSet/>
      <dgm:spPr/>
    </dgm:pt>
    <dgm:pt modelId="{DF1349CD-99C9-4386-B020-EC3082425251}">
      <dgm:prSet phldrT="[Text]"/>
      <dgm:spPr/>
      <dgm:t>
        <a:bodyPr/>
        <a:lstStyle/>
        <a:p>
          <a:r>
            <a:rPr lang="en-US" dirty="0" err="1"/>
            <a:t>Analyse</a:t>
          </a:r>
          <a:r>
            <a:rPr lang="en-US" dirty="0"/>
            <a:t> results</a:t>
          </a:r>
          <a:endParaRPr lang="en-FI" dirty="0"/>
        </a:p>
      </dgm:t>
    </dgm:pt>
    <dgm:pt modelId="{5A0161AF-3FE6-4820-A3B5-4FAE6B983911}" type="parTrans" cxnId="{12B1AEC7-5E61-4096-BE52-71539D6B0FC5}">
      <dgm:prSet/>
      <dgm:spPr/>
    </dgm:pt>
    <dgm:pt modelId="{DC43D2A0-9306-47DB-9D1B-19183871780B}" type="sibTrans" cxnId="{12B1AEC7-5E61-4096-BE52-71539D6B0FC5}">
      <dgm:prSet/>
      <dgm:spPr/>
    </dgm:pt>
    <dgm:pt modelId="{22873CB4-9E98-4C51-A9E7-A20E9F1FF88F}" type="pres">
      <dgm:prSet presAssocID="{D5BF01C8-BA18-4637-8097-9F25C6DD888A}" presName="CompostProcess" presStyleCnt="0">
        <dgm:presLayoutVars>
          <dgm:dir/>
          <dgm:resizeHandles val="exact"/>
        </dgm:presLayoutVars>
      </dgm:prSet>
      <dgm:spPr/>
    </dgm:pt>
    <dgm:pt modelId="{FD9B7FE2-712C-4A85-81F9-9942B132384D}" type="pres">
      <dgm:prSet presAssocID="{D5BF01C8-BA18-4637-8097-9F25C6DD888A}" presName="arrow" presStyleLbl="bgShp" presStyleIdx="0" presStyleCnt="1"/>
      <dgm:spPr/>
    </dgm:pt>
    <dgm:pt modelId="{CCD80B0C-BC7A-4AFC-AD55-B210B672E54E}" type="pres">
      <dgm:prSet presAssocID="{D5BF01C8-BA18-4637-8097-9F25C6DD888A}" presName="linearProcess" presStyleCnt="0"/>
      <dgm:spPr/>
    </dgm:pt>
    <dgm:pt modelId="{C7024FAC-9428-4B89-A5BF-DC8E2E4251FE}" type="pres">
      <dgm:prSet presAssocID="{02975F51-DB76-4C87-A249-24008F26E01E}" presName="textNode" presStyleLbl="node1" presStyleIdx="0" presStyleCnt="5">
        <dgm:presLayoutVars>
          <dgm:bulletEnabled val="1"/>
        </dgm:presLayoutVars>
      </dgm:prSet>
      <dgm:spPr/>
    </dgm:pt>
    <dgm:pt modelId="{6E704BAC-57DC-479A-9E35-E7898B95B8C8}" type="pres">
      <dgm:prSet presAssocID="{B5105D81-2E34-40EF-AFB3-5FDEE2356671}" presName="sibTrans" presStyleCnt="0"/>
      <dgm:spPr/>
    </dgm:pt>
    <dgm:pt modelId="{4F670D9B-1154-434F-97F7-1F623191062A}" type="pres">
      <dgm:prSet presAssocID="{6AB2DEAE-546D-495F-8B4B-EEE1B414B5DD}" presName="textNode" presStyleLbl="node1" presStyleIdx="1" presStyleCnt="5">
        <dgm:presLayoutVars>
          <dgm:bulletEnabled val="1"/>
        </dgm:presLayoutVars>
      </dgm:prSet>
      <dgm:spPr/>
    </dgm:pt>
    <dgm:pt modelId="{4C932176-5FE0-4315-B1CC-3CCAC06A6369}" type="pres">
      <dgm:prSet presAssocID="{5EF5E73B-1509-4E90-9976-1DAD9F279229}" presName="sibTrans" presStyleCnt="0"/>
      <dgm:spPr/>
    </dgm:pt>
    <dgm:pt modelId="{D48869B9-7152-4934-BA0A-21DCA48D9FC1}" type="pres">
      <dgm:prSet presAssocID="{DF1349CD-99C9-4386-B020-EC3082425251}" presName="textNode" presStyleLbl="node1" presStyleIdx="2" presStyleCnt="5">
        <dgm:presLayoutVars>
          <dgm:bulletEnabled val="1"/>
        </dgm:presLayoutVars>
      </dgm:prSet>
      <dgm:spPr/>
    </dgm:pt>
    <dgm:pt modelId="{A68701D9-CFF9-42D8-9941-CFB0A4CA1B74}" type="pres">
      <dgm:prSet presAssocID="{DC43D2A0-9306-47DB-9D1B-19183871780B}" presName="sibTrans" presStyleCnt="0"/>
      <dgm:spPr/>
    </dgm:pt>
    <dgm:pt modelId="{B8A2DAEB-1E64-4BAD-A9B0-61AE3C38631D}" type="pres">
      <dgm:prSet presAssocID="{B52B0568-49E7-4E6A-8C48-9F8143729A70}" presName="textNode" presStyleLbl="node1" presStyleIdx="3" presStyleCnt="5">
        <dgm:presLayoutVars>
          <dgm:bulletEnabled val="1"/>
        </dgm:presLayoutVars>
      </dgm:prSet>
      <dgm:spPr/>
    </dgm:pt>
    <dgm:pt modelId="{092EFD32-4F25-429A-9B67-C5BC2139173E}" type="pres">
      <dgm:prSet presAssocID="{8BAA7A92-AA97-4F51-8A5E-D902E0FC25CF}" presName="sibTrans" presStyleCnt="0"/>
      <dgm:spPr/>
    </dgm:pt>
    <dgm:pt modelId="{2D25BC18-CCB3-45CE-A619-CFC3508EDF22}" type="pres">
      <dgm:prSet presAssocID="{7C0D6261-D4BD-4069-862D-F528E47343A0}" presName="textNode" presStyleLbl="node1" presStyleIdx="4" presStyleCnt="5">
        <dgm:presLayoutVars>
          <dgm:bulletEnabled val="1"/>
        </dgm:presLayoutVars>
      </dgm:prSet>
      <dgm:spPr/>
    </dgm:pt>
  </dgm:ptLst>
  <dgm:cxnLst>
    <dgm:cxn modelId="{D704480D-F949-46CA-A81E-7C0F4CF33B38}" srcId="{D5BF01C8-BA18-4637-8097-9F25C6DD888A}" destId="{02975F51-DB76-4C87-A249-24008F26E01E}" srcOrd="0" destOrd="0" parTransId="{907731CB-8C1C-4E68-9C6B-283029305BEF}" sibTransId="{B5105D81-2E34-40EF-AFB3-5FDEE2356671}"/>
    <dgm:cxn modelId="{E37D8329-8D10-4D4B-BE53-8DFC1FB26611}" type="presOf" srcId="{7C0D6261-D4BD-4069-862D-F528E47343A0}" destId="{2D25BC18-CCB3-45CE-A619-CFC3508EDF22}" srcOrd="0" destOrd="0" presId="urn:microsoft.com/office/officeart/2005/8/layout/hProcess9"/>
    <dgm:cxn modelId="{D7A0213E-E4F9-4785-A50A-B105C4D57CCE}" srcId="{D5BF01C8-BA18-4637-8097-9F25C6DD888A}" destId="{6AB2DEAE-546D-495F-8B4B-EEE1B414B5DD}" srcOrd="1" destOrd="0" parTransId="{08D3B713-6C6A-45C6-BE0E-5B5936DA41D0}" sibTransId="{5EF5E73B-1509-4E90-9976-1DAD9F279229}"/>
    <dgm:cxn modelId="{182E194C-7035-4E1C-848B-2C3304286132}" type="presOf" srcId="{DF1349CD-99C9-4386-B020-EC3082425251}" destId="{D48869B9-7152-4934-BA0A-21DCA48D9FC1}" srcOrd="0" destOrd="0" presId="urn:microsoft.com/office/officeart/2005/8/layout/hProcess9"/>
    <dgm:cxn modelId="{B8932E6F-4A52-4DF0-BE77-9051CF18C65D}" type="presOf" srcId="{B52B0568-49E7-4E6A-8C48-9F8143729A70}" destId="{B8A2DAEB-1E64-4BAD-A9B0-61AE3C38631D}" srcOrd="0" destOrd="0" presId="urn:microsoft.com/office/officeart/2005/8/layout/hProcess9"/>
    <dgm:cxn modelId="{98C0CB71-B460-43C1-AC90-572DA7625F50}" type="presOf" srcId="{6AB2DEAE-546D-495F-8B4B-EEE1B414B5DD}" destId="{4F670D9B-1154-434F-97F7-1F623191062A}" srcOrd="0" destOrd="0" presId="urn:microsoft.com/office/officeart/2005/8/layout/hProcess9"/>
    <dgm:cxn modelId="{CACA5989-3C79-4391-8EED-1C775440AAF3}" srcId="{D5BF01C8-BA18-4637-8097-9F25C6DD888A}" destId="{B52B0568-49E7-4E6A-8C48-9F8143729A70}" srcOrd="3" destOrd="0" parTransId="{8A208200-DA52-40EE-AAFE-4C6CF82A9B04}" sibTransId="{8BAA7A92-AA97-4F51-8A5E-D902E0FC25CF}"/>
    <dgm:cxn modelId="{1147818E-7036-4948-9F75-B5015C042339}" type="presOf" srcId="{02975F51-DB76-4C87-A249-24008F26E01E}" destId="{C7024FAC-9428-4B89-A5BF-DC8E2E4251FE}" srcOrd="0" destOrd="0" presId="urn:microsoft.com/office/officeart/2005/8/layout/hProcess9"/>
    <dgm:cxn modelId="{D44D9EC2-D405-412E-8EAD-3819CAD48317}" srcId="{D5BF01C8-BA18-4637-8097-9F25C6DD888A}" destId="{7C0D6261-D4BD-4069-862D-F528E47343A0}" srcOrd="4" destOrd="0" parTransId="{37823C75-20AE-4D3C-9C61-CE7EB18B41D9}" sibTransId="{E2A70D48-3993-495A-95A4-AE4346C806D4}"/>
    <dgm:cxn modelId="{12B1AEC7-5E61-4096-BE52-71539D6B0FC5}" srcId="{D5BF01C8-BA18-4637-8097-9F25C6DD888A}" destId="{DF1349CD-99C9-4386-B020-EC3082425251}" srcOrd="2" destOrd="0" parTransId="{5A0161AF-3FE6-4820-A3B5-4FAE6B983911}" sibTransId="{DC43D2A0-9306-47DB-9D1B-19183871780B}"/>
    <dgm:cxn modelId="{B312D1E2-163A-45E1-8985-D83C624E5059}" type="presOf" srcId="{D5BF01C8-BA18-4637-8097-9F25C6DD888A}" destId="{22873CB4-9E98-4C51-A9E7-A20E9F1FF88F}" srcOrd="0" destOrd="0" presId="urn:microsoft.com/office/officeart/2005/8/layout/hProcess9"/>
    <dgm:cxn modelId="{5A699A2D-8AED-4523-9DA1-24B6DCC92332}" type="presParOf" srcId="{22873CB4-9E98-4C51-A9E7-A20E9F1FF88F}" destId="{FD9B7FE2-712C-4A85-81F9-9942B132384D}" srcOrd="0" destOrd="0" presId="urn:microsoft.com/office/officeart/2005/8/layout/hProcess9"/>
    <dgm:cxn modelId="{4D27A099-2150-4F6D-AB1F-68E924555E7C}" type="presParOf" srcId="{22873CB4-9E98-4C51-A9E7-A20E9F1FF88F}" destId="{CCD80B0C-BC7A-4AFC-AD55-B210B672E54E}" srcOrd="1" destOrd="0" presId="urn:microsoft.com/office/officeart/2005/8/layout/hProcess9"/>
    <dgm:cxn modelId="{F01B0769-F4B2-4F0E-9CED-E01436F35DA4}" type="presParOf" srcId="{CCD80B0C-BC7A-4AFC-AD55-B210B672E54E}" destId="{C7024FAC-9428-4B89-A5BF-DC8E2E4251FE}" srcOrd="0" destOrd="0" presId="urn:microsoft.com/office/officeart/2005/8/layout/hProcess9"/>
    <dgm:cxn modelId="{F38153B5-9BD7-4128-9105-3E994D8D3E32}" type="presParOf" srcId="{CCD80B0C-BC7A-4AFC-AD55-B210B672E54E}" destId="{6E704BAC-57DC-479A-9E35-E7898B95B8C8}" srcOrd="1" destOrd="0" presId="urn:microsoft.com/office/officeart/2005/8/layout/hProcess9"/>
    <dgm:cxn modelId="{2E0C0068-FB08-40DB-8C77-2BDF4ED4AC34}" type="presParOf" srcId="{CCD80B0C-BC7A-4AFC-AD55-B210B672E54E}" destId="{4F670D9B-1154-434F-97F7-1F623191062A}" srcOrd="2" destOrd="0" presId="urn:microsoft.com/office/officeart/2005/8/layout/hProcess9"/>
    <dgm:cxn modelId="{EBEC8643-9DD0-40D9-863D-B9D947755139}" type="presParOf" srcId="{CCD80B0C-BC7A-4AFC-AD55-B210B672E54E}" destId="{4C932176-5FE0-4315-B1CC-3CCAC06A6369}" srcOrd="3" destOrd="0" presId="urn:microsoft.com/office/officeart/2005/8/layout/hProcess9"/>
    <dgm:cxn modelId="{CE49D4D5-04ED-44E7-9583-6BF2BF7BECFD}" type="presParOf" srcId="{CCD80B0C-BC7A-4AFC-AD55-B210B672E54E}" destId="{D48869B9-7152-4934-BA0A-21DCA48D9FC1}" srcOrd="4" destOrd="0" presId="urn:microsoft.com/office/officeart/2005/8/layout/hProcess9"/>
    <dgm:cxn modelId="{1CA982E9-7001-403A-A694-F086A6C4A522}" type="presParOf" srcId="{CCD80B0C-BC7A-4AFC-AD55-B210B672E54E}" destId="{A68701D9-CFF9-42D8-9941-CFB0A4CA1B74}" srcOrd="5" destOrd="0" presId="urn:microsoft.com/office/officeart/2005/8/layout/hProcess9"/>
    <dgm:cxn modelId="{AFE6193F-7045-4163-AF9A-FFA9FEB7F4BA}" type="presParOf" srcId="{CCD80B0C-BC7A-4AFC-AD55-B210B672E54E}" destId="{B8A2DAEB-1E64-4BAD-A9B0-61AE3C38631D}" srcOrd="6" destOrd="0" presId="urn:microsoft.com/office/officeart/2005/8/layout/hProcess9"/>
    <dgm:cxn modelId="{69F26305-1C3B-442B-956C-DC5193C86D39}" type="presParOf" srcId="{CCD80B0C-BC7A-4AFC-AD55-B210B672E54E}" destId="{092EFD32-4F25-429A-9B67-C5BC2139173E}" srcOrd="7" destOrd="0" presId="urn:microsoft.com/office/officeart/2005/8/layout/hProcess9"/>
    <dgm:cxn modelId="{A4727BB7-4B19-4E6A-A4E9-0B57C5CDC01B}" type="presParOf" srcId="{CCD80B0C-BC7A-4AFC-AD55-B210B672E54E}" destId="{2D25BC18-CCB3-45CE-A619-CFC3508EDF22}"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B7FE2-712C-4A85-81F9-9942B132384D}">
      <dsp:nvSpPr>
        <dsp:cNvPr id="0" name=""/>
        <dsp:cNvSpPr/>
      </dsp:nvSpPr>
      <dsp:spPr>
        <a:xfrm>
          <a:off x="754379" y="0"/>
          <a:ext cx="8549640" cy="376078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024FAC-9428-4B89-A5BF-DC8E2E4251FE}">
      <dsp:nvSpPr>
        <dsp:cNvPr id="0" name=""/>
        <dsp:cNvSpPr/>
      </dsp:nvSpPr>
      <dsp:spPr>
        <a:xfrm>
          <a:off x="3771" y="1128236"/>
          <a:ext cx="1919508" cy="15043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Named entities to files</a:t>
          </a:r>
          <a:endParaRPr lang="en-FI" sz="2600" kern="1200" dirty="0"/>
        </a:p>
      </dsp:txBody>
      <dsp:txXfrm>
        <a:off x="77206" y="1201671"/>
        <a:ext cx="1772638" cy="1357445"/>
      </dsp:txXfrm>
    </dsp:sp>
    <dsp:sp modelId="{4F670D9B-1154-434F-97F7-1F623191062A}">
      <dsp:nvSpPr>
        <dsp:cNvPr id="0" name=""/>
        <dsp:cNvSpPr/>
      </dsp:nvSpPr>
      <dsp:spPr>
        <a:xfrm>
          <a:off x="2036608" y="1128236"/>
          <a:ext cx="1919508" cy="15043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Hypothesis testing</a:t>
          </a:r>
          <a:endParaRPr lang="en-FI" sz="2600" kern="1200" dirty="0"/>
        </a:p>
      </dsp:txBody>
      <dsp:txXfrm>
        <a:off x="2110043" y="1201671"/>
        <a:ext cx="1772638" cy="1357445"/>
      </dsp:txXfrm>
    </dsp:sp>
    <dsp:sp modelId="{D48869B9-7152-4934-BA0A-21DCA48D9FC1}">
      <dsp:nvSpPr>
        <dsp:cNvPr id="0" name=""/>
        <dsp:cNvSpPr/>
      </dsp:nvSpPr>
      <dsp:spPr>
        <a:xfrm>
          <a:off x="4069445" y="1128236"/>
          <a:ext cx="1919508" cy="15043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err="1"/>
            <a:t>Analyse</a:t>
          </a:r>
          <a:r>
            <a:rPr lang="en-US" sz="2600" kern="1200" dirty="0"/>
            <a:t> results</a:t>
          </a:r>
          <a:endParaRPr lang="en-FI" sz="2600" kern="1200" dirty="0"/>
        </a:p>
      </dsp:txBody>
      <dsp:txXfrm>
        <a:off x="4142880" y="1201671"/>
        <a:ext cx="1772638" cy="1357445"/>
      </dsp:txXfrm>
    </dsp:sp>
    <dsp:sp modelId="{B8A2DAEB-1E64-4BAD-A9B0-61AE3C38631D}">
      <dsp:nvSpPr>
        <dsp:cNvPr id="0" name=""/>
        <dsp:cNvSpPr/>
      </dsp:nvSpPr>
      <dsp:spPr>
        <a:xfrm>
          <a:off x="6102282" y="1128236"/>
          <a:ext cx="1919508" cy="15043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Update GUI</a:t>
          </a:r>
          <a:endParaRPr lang="en-FI" sz="2600" kern="1200" dirty="0"/>
        </a:p>
      </dsp:txBody>
      <dsp:txXfrm>
        <a:off x="6175717" y="1201671"/>
        <a:ext cx="1772638" cy="1357445"/>
      </dsp:txXfrm>
    </dsp:sp>
    <dsp:sp modelId="{2D25BC18-CCB3-45CE-A619-CFC3508EDF22}">
      <dsp:nvSpPr>
        <dsp:cNvPr id="0" name=""/>
        <dsp:cNvSpPr/>
      </dsp:nvSpPr>
      <dsp:spPr>
        <a:xfrm>
          <a:off x="8135120" y="1128236"/>
          <a:ext cx="1919508" cy="15043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Create report</a:t>
          </a:r>
          <a:endParaRPr lang="en-FI" sz="2600" kern="1200" dirty="0"/>
        </a:p>
      </dsp:txBody>
      <dsp:txXfrm>
        <a:off x="8208555" y="1201671"/>
        <a:ext cx="1772638" cy="135744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041962-2E55-4C7E-86B9-395D8B039344}" type="datetimeFigureOut">
              <a:rPr lang="en-FI" smtClean="0"/>
              <a:t>21/10/2020</a:t>
            </a:fld>
            <a:endParaRPr lang="en-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74A8A-80C3-4387-9329-48E85A23EF7B}" type="slidenum">
              <a:rPr lang="en-FI" smtClean="0"/>
              <a:t>‹#›</a:t>
            </a:fld>
            <a:endParaRPr lang="en-FI"/>
          </a:p>
        </p:txBody>
      </p:sp>
    </p:spTree>
    <p:extLst>
      <p:ext uri="{BB962C8B-B14F-4D97-AF65-F5344CB8AC3E}">
        <p14:creationId xmlns:p14="http://schemas.microsoft.com/office/powerpoint/2010/main" val="3133811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ypi.org/project/textsta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Parse reviews instead of gather</a:t>
            </a: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Repeat 10) when we would to test the hypothesis that ambiguous reviews are likely to be short. So, construct a vector containing the cardinal of each review report and see whether the above claim is sustainable. </a:t>
            </a:r>
            <a:endParaRPr lang="en-FI"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We would like to see to test the hypothesis that ambiguous reviews have bad readability. For this purpose, consider the Automated readability Index, which expresses the Readability of review as 4.71(#characters/word) + 0.25( #words/Sentence)-21.43.  This is already implemented in python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Textstat</a:t>
            </a:r>
            <a:r>
              <a:rPr lang="en-US" sz="1800" dirty="0">
                <a:effectLst/>
                <a:latin typeface="Calibri" panose="020F0502020204030204" pitchFamily="34" charset="0"/>
                <a:ea typeface="Calibri" panose="020F0502020204030204" pitchFamily="34" charset="0"/>
                <a:cs typeface="Times New Roman" panose="02020603050405020304" pitchFamily="18" charset="0"/>
              </a:rPr>
              <a:t> library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https://pypi.org/project/textstat/</a:t>
            </a:r>
            <a:r>
              <a:rPr lang="en-US" sz="1800" dirty="0">
                <a:effectLst/>
                <a:latin typeface="Calibri" panose="020F0502020204030204" pitchFamily="34" charset="0"/>
                <a:ea typeface="Calibri" panose="020F0502020204030204" pitchFamily="34" charset="0"/>
                <a:cs typeface="Times New Roman" panose="02020603050405020304" pitchFamily="18" charset="0"/>
              </a:rPr>
              <a:t>.  Calculate the automated readability index for each review and add it to database D. Then, test whether poor readability value entails high probability to belong to ambiguous class. </a:t>
            </a:r>
            <a:endParaRPr lang="en-FI"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FI" dirty="0"/>
          </a:p>
        </p:txBody>
      </p:sp>
      <p:sp>
        <p:nvSpPr>
          <p:cNvPr id="4" name="Slide Number Placeholder 3"/>
          <p:cNvSpPr>
            <a:spLocks noGrp="1"/>
          </p:cNvSpPr>
          <p:nvPr>
            <p:ph type="sldNum" sz="quarter" idx="5"/>
          </p:nvPr>
        </p:nvSpPr>
        <p:spPr/>
        <p:txBody>
          <a:bodyPr/>
          <a:lstStyle/>
          <a:p>
            <a:fld id="{EE674A8A-80C3-4387-9329-48E85A23EF7B}" type="slidenum">
              <a:rPr lang="en-FI" smtClean="0"/>
              <a:t>2</a:t>
            </a:fld>
            <a:endParaRPr lang="en-FI"/>
          </a:p>
        </p:txBody>
      </p:sp>
    </p:spTree>
    <p:extLst>
      <p:ext uri="{BB962C8B-B14F-4D97-AF65-F5344CB8AC3E}">
        <p14:creationId xmlns:p14="http://schemas.microsoft.com/office/powerpoint/2010/main" val="1674269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Comparison of the toolkits aims to find out what kind of tools to use to which kind of texts. Obviously there are plenty to choose from but choosing is not obvious. What are the aspects that one must consider? Among other aspects, the selection may consider the community of users, frequency of new versions and updates, support, portability, cost of integration, programming language, the number of covered tasks, and, of course, their performance. The study concentrates on default configuration. </a:t>
            </a:r>
          </a:p>
          <a:p>
            <a:endParaRPr lang="en-US" dirty="0"/>
          </a:p>
          <a:p>
            <a:r>
              <a:rPr lang="en-US" dirty="0"/>
              <a:t>2. Is benchmarking twitter sentiment analysis tools. It finds out that the accuracy or performance varies a lot from the average 66-70% accuracy to a low accuracy less than 50%. Study reveals the importance of choosing the tool and what kind of trade offs will be made. </a:t>
            </a:r>
          </a:p>
          <a:p>
            <a:endParaRPr lang="en-US" dirty="0"/>
          </a:p>
          <a:p>
            <a:r>
              <a:rPr lang="en-US" dirty="0"/>
              <a:t>3. How does empath work and what are it’s tradeoffs. </a:t>
            </a:r>
          </a:p>
          <a:p>
            <a:r>
              <a:rPr lang="en-US" dirty="0"/>
              <a:t>4. Not sure if this one is important, but might be</a:t>
            </a:r>
          </a:p>
          <a:p>
            <a:r>
              <a:rPr lang="en-US" dirty="0"/>
              <a:t>This seems to emphasize the importance of knowing the tool you choose for which use case.</a:t>
            </a:r>
          </a:p>
          <a:p>
            <a:r>
              <a:rPr lang="en-US" dirty="0"/>
              <a:t>5. This study aims to find out how do the current tools work on different domains, like software engineering. </a:t>
            </a:r>
          </a:p>
          <a:p>
            <a:endParaRPr lang="en-FI" dirty="0"/>
          </a:p>
        </p:txBody>
      </p:sp>
      <p:sp>
        <p:nvSpPr>
          <p:cNvPr id="4" name="Slide Number Placeholder 3"/>
          <p:cNvSpPr>
            <a:spLocks noGrp="1"/>
          </p:cNvSpPr>
          <p:nvPr>
            <p:ph type="sldNum" sz="quarter" idx="5"/>
          </p:nvPr>
        </p:nvSpPr>
        <p:spPr/>
        <p:txBody>
          <a:bodyPr/>
          <a:lstStyle/>
          <a:p>
            <a:fld id="{EE674A8A-80C3-4387-9329-48E85A23EF7B}" type="slidenum">
              <a:rPr lang="en-FI" smtClean="0"/>
              <a:t>3</a:t>
            </a:fld>
            <a:endParaRPr lang="en-FI"/>
          </a:p>
        </p:txBody>
      </p:sp>
    </p:spTree>
    <p:extLst>
      <p:ext uri="{BB962C8B-B14F-4D97-AF65-F5344CB8AC3E}">
        <p14:creationId xmlns:p14="http://schemas.microsoft.com/office/powerpoint/2010/main" val="4075549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10/21/2020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10/21/2020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10/21/2020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10/21/2020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10/21/2020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10/21/2020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10/21/2020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10/21/2020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10/21/2020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10/21/2020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10/21/2020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10/21/2020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link.springer.com/article/10.1007/s10664-016-9493-x" TargetMode="External"/><Relationship Id="rId3" Type="http://schemas.openxmlformats.org/officeDocument/2006/relationships/hyperlink" Target="https://drops.dagstuhl.de/opus/volltexte/2016/6008/pdf/OASIcs-SLATE-2016-3.pdf" TargetMode="External"/><Relationship Id="rId7" Type="http://schemas.openxmlformats.org/officeDocument/2006/relationships/hyperlink" Target="https://www.win.tue.nl/~aserebre/ICSME2015ERARobbert.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cs.uic.edu/~liub/publications/kdd04-revSummary.pdf" TargetMode="External"/><Relationship Id="rId5" Type="http://schemas.openxmlformats.org/officeDocument/2006/relationships/hyperlink" Target="https://hci.stanford.edu/publications/2016/ethan/empath-chi-2016.pdf" TargetMode="External"/><Relationship Id="rId10" Type="http://schemas.openxmlformats.org/officeDocument/2006/relationships/hyperlink" Target="https://books.google.fi/books?hl=fi&amp;lr=&amp;id=v0UBEAAAQBAJ&amp;oi=fnd&amp;pg=PR11&amp;dq=sentiment+analysis+research+papers+2020&amp;ots=UfD_z38JxN&amp;sig=M0Elv2d3siwkAmMjnz-mX9J_juU&amp;redir_esc=y#v=onepage&amp;q=sentiment%20analysis%20research%20papers%202020&amp;f=false" TargetMode="External"/><Relationship Id="rId4" Type="http://schemas.openxmlformats.org/officeDocument/2006/relationships/hyperlink" Target="https://www.researchgate.net/profile/Ammar_Hassan6/publication/273000042_Benchmarking_Twitter_Sentiment_Analysis_Tools/links/54f484d70cf2ba6150634593.pdf" TargetMode="External"/><Relationship Id="rId9" Type="http://schemas.openxmlformats.org/officeDocument/2006/relationships/hyperlink" Target="http://www.lrec-conf.org/proceedings/lrec2012/workshops/21.LREC2012%20NLP4UGC%20Proceedings.pdf#page=2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finiti/hotel-review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8000" dirty="0"/>
              <a:t>Sentiment analysis and hotel reviews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55000" lnSpcReduction="20000"/>
          </a:bodyPr>
          <a:lstStyle/>
          <a:p>
            <a:r>
              <a:rPr lang="en-US" sz="2400" dirty="0" err="1">
                <a:solidFill>
                  <a:schemeClr val="tx1">
                    <a:lumMod val="85000"/>
                    <a:lumOff val="15000"/>
                  </a:schemeClr>
                </a:solidFill>
              </a:rPr>
              <a:t>Mikko</a:t>
            </a:r>
            <a:r>
              <a:rPr lang="en-US" sz="2400" dirty="0">
                <a:solidFill>
                  <a:schemeClr val="tx1">
                    <a:lumMod val="85000"/>
                    <a:lumOff val="15000"/>
                  </a:schemeClr>
                </a:solidFill>
              </a:rPr>
              <a:t> </a:t>
            </a:r>
            <a:r>
              <a:rPr lang="en-US" sz="2400" dirty="0" err="1">
                <a:solidFill>
                  <a:schemeClr val="tx1">
                    <a:lumMod val="85000"/>
                    <a:lumOff val="15000"/>
                  </a:schemeClr>
                </a:solidFill>
              </a:rPr>
              <a:t>roimaa</a:t>
            </a:r>
            <a:endParaRPr lang="en-US" sz="2400" dirty="0">
              <a:solidFill>
                <a:schemeClr val="tx1">
                  <a:lumMod val="85000"/>
                  <a:lumOff val="15000"/>
                </a:schemeClr>
              </a:solidFill>
            </a:endParaRPr>
          </a:p>
          <a:p>
            <a:r>
              <a:rPr lang="en-US" sz="2400" dirty="0" err="1">
                <a:solidFill>
                  <a:schemeClr val="tx1">
                    <a:lumMod val="85000"/>
                    <a:lumOff val="15000"/>
                  </a:schemeClr>
                </a:solidFill>
              </a:rPr>
              <a:t>Miika</a:t>
            </a:r>
            <a:r>
              <a:rPr lang="en-US" sz="2400" dirty="0">
                <a:solidFill>
                  <a:schemeClr val="tx1">
                    <a:lumMod val="85000"/>
                    <a:lumOff val="15000"/>
                  </a:schemeClr>
                </a:solidFill>
              </a:rPr>
              <a:t> </a:t>
            </a:r>
            <a:r>
              <a:rPr lang="en-US" sz="2400" dirty="0" err="1">
                <a:solidFill>
                  <a:schemeClr val="tx1">
                    <a:lumMod val="85000"/>
                    <a:lumOff val="15000"/>
                  </a:schemeClr>
                </a:solidFill>
              </a:rPr>
              <a:t>pernu</a:t>
            </a:r>
            <a:endParaRPr lang="en-US" sz="2400" dirty="0">
              <a:solidFill>
                <a:schemeClr val="tx1">
                  <a:lumMod val="85000"/>
                  <a:lumOff val="15000"/>
                </a:schemeClr>
              </a:solidFill>
            </a:endParaRPr>
          </a:p>
          <a:p>
            <a:r>
              <a:rPr lang="en-US" sz="2400" dirty="0">
                <a:solidFill>
                  <a:schemeClr val="tx1">
                    <a:lumMod val="85000"/>
                    <a:lumOff val="15000"/>
                  </a:schemeClr>
                </a:solidFill>
              </a:rPr>
              <a:t>Pilvi </a:t>
            </a:r>
            <a:r>
              <a:rPr lang="en-US" sz="2400" dirty="0" err="1">
                <a:solidFill>
                  <a:schemeClr val="tx1">
                    <a:lumMod val="85000"/>
                    <a:lumOff val="15000"/>
                  </a:schemeClr>
                </a:solidFill>
              </a:rPr>
              <a:t>tunturi</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5CC6A-0016-4270-88FF-58F845E7BD56}"/>
              </a:ext>
            </a:extLst>
          </p:cNvPr>
          <p:cNvSpPr>
            <a:spLocks noGrp="1"/>
          </p:cNvSpPr>
          <p:nvPr>
            <p:ph type="title"/>
          </p:nvPr>
        </p:nvSpPr>
        <p:spPr/>
        <p:txBody>
          <a:bodyPr/>
          <a:lstStyle/>
          <a:p>
            <a:r>
              <a:rPr lang="en-US" dirty="0"/>
              <a:t>Abstract</a:t>
            </a:r>
            <a:endParaRPr lang="en-FI" dirty="0"/>
          </a:p>
        </p:txBody>
      </p:sp>
      <p:sp>
        <p:nvSpPr>
          <p:cNvPr id="3" name="Content Placeholder 2">
            <a:extLst>
              <a:ext uri="{FF2B5EF4-FFF2-40B4-BE49-F238E27FC236}">
                <a16:creationId xmlns:a16="http://schemas.microsoft.com/office/drawing/2014/main" id="{F5541B10-D35A-47E3-BD28-256CBE359250}"/>
              </a:ext>
            </a:extLst>
          </p:cNvPr>
          <p:cNvSpPr>
            <a:spLocks noGrp="1"/>
          </p:cNvSpPr>
          <p:nvPr>
            <p:ph idx="1"/>
          </p:nvPr>
        </p:nvSpPr>
        <p:spPr>
          <a:xfrm>
            <a:off x="1097280" y="2108201"/>
            <a:ext cx="5887735" cy="3760891"/>
          </a:xfrm>
        </p:spPr>
        <p:txBody>
          <a:bodyPr>
            <a:normAutofit fontScale="77500" lnSpcReduction="20000"/>
          </a:bodyPr>
          <a:lstStyle/>
          <a:p>
            <a:r>
              <a:rPr lang="en-US" dirty="0">
                <a:effectLst/>
              </a:rPr>
              <a:t>This project aims to investigate the sentiment and test various architecture for </a:t>
            </a:r>
            <a:r>
              <a:rPr lang="en-US" dirty="0" err="1">
                <a:effectLst/>
              </a:rPr>
              <a:t>argumenting</a:t>
            </a:r>
            <a:r>
              <a:rPr lang="en-US" dirty="0">
                <a:effectLst/>
              </a:rPr>
              <a:t> the sentiment polarity (positive, negative, neutral) of hotel reviews. We will compare SentiStrength and NLTK Vader sentiment analysis tools and contrast evidence from individual raters. </a:t>
            </a:r>
          </a:p>
          <a:p>
            <a:r>
              <a:rPr lang="en-US" dirty="0">
                <a:effectLst/>
              </a:rPr>
              <a:t>We will compar</a:t>
            </a:r>
            <a:r>
              <a:rPr lang="en-US" dirty="0"/>
              <a:t>e how these tools are able to correlate the sentiments of user’s reviews. We will study what are the strengths and weaknesses of those tools and how do they perform overall compared to each other. We will analyze what kind of categories relate to each review and how do they correlate to positive or negative sentiments. We will also investigate what kind of named entities each review has and how do their presence correlate to the positive or negative sentiments. </a:t>
            </a:r>
          </a:p>
          <a:p>
            <a:r>
              <a:rPr lang="en-US" dirty="0"/>
              <a:t>Several hypothesis will be tested. Firstly hypothesis on the relation of argumentation on positive and negative sentiments. Secondly we will test hypothesis related to review ambiguity. Are ambiguous reviews shorter or do they have bad readability. </a:t>
            </a:r>
            <a:endParaRPr lang="en-US" dirty="0">
              <a:effectLst/>
            </a:endParaRPr>
          </a:p>
        </p:txBody>
      </p:sp>
      <p:pic>
        <p:nvPicPr>
          <p:cNvPr id="6" name="Picture 5" descr="Diagram&#10;&#10;Description automatically generated">
            <a:extLst>
              <a:ext uri="{FF2B5EF4-FFF2-40B4-BE49-F238E27FC236}">
                <a16:creationId xmlns:a16="http://schemas.microsoft.com/office/drawing/2014/main" id="{3C9DA945-F0AA-4AB4-B0DE-BC68B055FA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4375" y="2007943"/>
            <a:ext cx="4642672" cy="3943211"/>
          </a:xfrm>
          <a:prstGeom prst="rect">
            <a:avLst/>
          </a:prstGeom>
        </p:spPr>
      </p:pic>
    </p:spTree>
    <p:extLst>
      <p:ext uri="{BB962C8B-B14F-4D97-AF65-F5344CB8AC3E}">
        <p14:creationId xmlns:p14="http://schemas.microsoft.com/office/powerpoint/2010/main" val="2789268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F63BA-4D1B-4A6A-87BF-AA042E1D6D9F}"/>
              </a:ext>
            </a:extLst>
          </p:cNvPr>
          <p:cNvSpPr>
            <a:spLocks noGrp="1"/>
          </p:cNvSpPr>
          <p:nvPr>
            <p:ph type="title"/>
          </p:nvPr>
        </p:nvSpPr>
        <p:spPr/>
        <p:txBody>
          <a:bodyPr/>
          <a:lstStyle/>
          <a:p>
            <a:r>
              <a:rPr lang="en-US" dirty="0"/>
              <a:t>Relevant prior work</a:t>
            </a:r>
            <a:endParaRPr lang="en-FI" dirty="0"/>
          </a:p>
        </p:txBody>
      </p:sp>
      <p:sp>
        <p:nvSpPr>
          <p:cNvPr id="3" name="Content Placeholder 2">
            <a:extLst>
              <a:ext uri="{FF2B5EF4-FFF2-40B4-BE49-F238E27FC236}">
                <a16:creationId xmlns:a16="http://schemas.microsoft.com/office/drawing/2014/main" id="{A6327425-F2BB-4CFD-A520-C7FAE3967B4A}"/>
              </a:ext>
            </a:extLst>
          </p:cNvPr>
          <p:cNvSpPr>
            <a:spLocks noGrp="1"/>
          </p:cNvSpPr>
          <p:nvPr>
            <p:ph idx="1"/>
          </p:nvPr>
        </p:nvSpPr>
        <p:spPr/>
        <p:txBody>
          <a:bodyPr>
            <a:normAutofit fontScale="47500" lnSpcReduction="20000"/>
          </a:bodyPr>
          <a:lstStyle/>
          <a:p>
            <a:r>
              <a:rPr lang="en-US" sz="2000" b="0" i="0" u="none" strike="noStrike" baseline="0" dirty="0">
                <a:solidFill>
                  <a:srgbClr val="000000"/>
                </a:solidFill>
                <a:latin typeface="Lucida Sans" panose="020B0602030504020204" pitchFamily="34" charset="0"/>
              </a:rPr>
              <a:t>Relevant prior work (paper citations, actual systems)</a:t>
            </a:r>
            <a:endParaRPr lang="en-US" sz="2000" b="0" i="0" u="none" strike="noStrike" baseline="0" dirty="0">
              <a:solidFill>
                <a:srgbClr val="000000"/>
              </a:solidFill>
              <a:latin typeface="Arial" panose="020B0604020202020204" pitchFamily="34" charset="0"/>
            </a:endParaRPr>
          </a:p>
          <a:p>
            <a:endParaRPr lang="en-US" dirty="0">
              <a:hlinkClick r:id="rId3"/>
            </a:endParaRPr>
          </a:p>
          <a:p>
            <a:r>
              <a:rPr lang="en-US" dirty="0">
                <a:hlinkClick r:id="rId3"/>
              </a:rPr>
              <a:t>1. https://drops.dagstuhl.de/opus/volltexte/2016/6008/pdf/OASIcs-SLATE-2016-3.pdf</a:t>
            </a:r>
            <a:r>
              <a:rPr lang="en-US" dirty="0"/>
              <a:t> Comparing the Performance of Different NLP Toolkits in Formal and Social Media Text∗ </a:t>
            </a:r>
          </a:p>
          <a:p>
            <a:r>
              <a:rPr lang="en-US" dirty="0">
                <a:hlinkClick r:id="rId4"/>
              </a:rPr>
              <a:t>2. https://www.researchgate.net/profile/Ammar_Hassan6/publication/273000042_Benchmarking_Twitter_Sentiment_Analysis_Tools/links/54f484d70cf2ba6150634593.pdf</a:t>
            </a:r>
            <a:endParaRPr lang="en-US" dirty="0"/>
          </a:p>
          <a:p>
            <a:pPr algn="l"/>
            <a:r>
              <a:rPr lang="en-US" dirty="0">
                <a:hlinkClick r:id="rId5"/>
              </a:rPr>
              <a:t>3. https://hci.stanford.edu/publications/2016/ethan/empath-chi-2016.pdf</a:t>
            </a:r>
            <a:r>
              <a:rPr lang="en-US" dirty="0"/>
              <a:t> e</a:t>
            </a:r>
            <a:r>
              <a:rPr lang="en-US" b="0" i="0" dirty="0">
                <a:solidFill>
                  <a:schemeClr val="tx1"/>
                </a:solidFill>
                <a:effectLst/>
                <a:latin typeface="Roboto"/>
              </a:rPr>
              <a:t>mpath: Understanding Topic Signals in Large-Scale Text/11</a:t>
            </a:r>
          </a:p>
          <a:p>
            <a:pPr algn="l"/>
            <a:r>
              <a:rPr lang="en-US" b="0" i="0" dirty="0">
                <a:solidFill>
                  <a:schemeClr val="tx1"/>
                </a:solidFill>
                <a:effectLst/>
                <a:latin typeface="Roboto"/>
                <a:hlinkClick r:id="rId6"/>
              </a:rPr>
              <a:t>4. https://www.cs.uic.edu/~liub/publications/kdd04-revSummary.pdf</a:t>
            </a:r>
            <a:r>
              <a:rPr lang="en-US" dirty="0">
                <a:solidFill>
                  <a:schemeClr val="tx1"/>
                </a:solidFill>
                <a:latin typeface="Roboto"/>
              </a:rPr>
              <a:t> </a:t>
            </a:r>
            <a:r>
              <a:rPr lang="en-US" dirty="0"/>
              <a:t>Mining and Summarizing Customer Reviews </a:t>
            </a:r>
          </a:p>
          <a:p>
            <a:r>
              <a:rPr lang="en-US" dirty="0"/>
              <a:t>5. </a:t>
            </a:r>
            <a:r>
              <a:rPr lang="en-US" dirty="0">
                <a:hlinkClick r:id="rId7"/>
              </a:rPr>
              <a:t>https://www.win.tue.nl/~aserebre/ICSME2015ERARobbert.pdf</a:t>
            </a:r>
            <a:r>
              <a:rPr lang="en-US" dirty="0"/>
              <a:t> Choosing your </a:t>
            </a:r>
            <a:r>
              <a:rPr lang="en-US" dirty="0">
                <a:solidFill>
                  <a:schemeClr val="tx1"/>
                </a:solidFill>
              </a:rPr>
              <a:t>weapons. O</a:t>
            </a:r>
            <a:r>
              <a:rPr lang="en-US" b="0" i="0" dirty="0">
                <a:solidFill>
                  <a:schemeClr val="tx1"/>
                </a:solidFill>
                <a:effectLst/>
                <a:latin typeface="Roboto"/>
              </a:rPr>
              <a:t>n Sentiment Analysis Tools for Software Engineering Research and </a:t>
            </a:r>
            <a:r>
              <a:rPr lang="en-US" b="0" i="0" dirty="0">
                <a:solidFill>
                  <a:srgbClr val="333333"/>
                </a:solidFill>
                <a:effectLst/>
                <a:latin typeface="Georgia" panose="02040502050405020303" pitchFamily="18" charset="0"/>
              </a:rPr>
              <a:t>On negative results when using sentiment analysis tools for software engineering research </a:t>
            </a:r>
            <a:r>
              <a:rPr lang="en-US" b="0" i="0" dirty="0">
                <a:solidFill>
                  <a:srgbClr val="333333"/>
                </a:solidFill>
                <a:effectLst/>
                <a:latin typeface="Georgia" panose="02040502050405020303" pitchFamily="18" charset="0"/>
                <a:hlinkClick r:id="rId8"/>
              </a:rPr>
              <a:t>https://link.springer.com/article/10.1007/s10664-016-9493-x</a:t>
            </a:r>
            <a:endParaRPr lang="en-US" b="0" i="0" dirty="0">
              <a:solidFill>
                <a:srgbClr val="333333"/>
              </a:solidFill>
              <a:effectLst/>
              <a:latin typeface="Georgia" panose="02040502050405020303" pitchFamily="18" charset="0"/>
            </a:endParaRPr>
          </a:p>
          <a:p>
            <a:r>
              <a:rPr lang="en-US" dirty="0">
                <a:solidFill>
                  <a:srgbClr val="333333"/>
                </a:solidFill>
                <a:latin typeface="Georgia" panose="02040502050405020303" pitchFamily="18" charset="0"/>
              </a:rPr>
              <a:t>6. </a:t>
            </a:r>
            <a:r>
              <a:rPr lang="en-US" dirty="0">
                <a:solidFill>
                  <a:srgbClr val="333333"/>
                </a:solidFill>
                <a:latin typeface="Georgia" panose="02040502050405020303" pitchFamily="18" charset="0"/>
                <a:hlinkClick r:id="rId9"/>
              </a:rPr>
              <a:t>http://www.lrec-conf.org/proceedings/lrec2012/workshops/21.LREC2012%20NLP4UGC%20Proceedings.pdf#page=20</a:t>
            </a:r>
            <a:r>
              <a:rPr lang="en-US" dirty="0">
                <a:solidFill>
                  <a:srgbClr val="333333"/>
                </a:solidFill>
                <a:latin typeface="Georgia" panose="02040502050405020303" pitchFamily="18" charset="0"/>
              </a:rPr>
              <a:t> </a:t>
            </a:r>
            <a:r>
              <a:rPr lang="en-US" dirty="0"/>
              <a:t>Challenges in developing opinion mining tools for social media</a:t>
            </a:r>
            <a:endParaRPr lang="en-US" b="0" i="0" dirty="0">
              <a:solidFill>
                <a:srgbClr val="333333"/>
              </a:solidFill>
              <a:effectLst/>
              <a:latin typeface="Georgia" panose="02040502050405020303" pitchFamily="18" charset="0"/>
            </a:endParaRPr>
          </a:p>
          <a:p>
            <a:pPr algn="l"/>
            <a:r>
              <a:rPr lang="en-US" dirty="0">
                <a:solidFill>
                  <a:schemeClr val="tx1"/>
                </a:solidFill>
              </a:rPr>
              <a:t>7. </a:t>
            </a:r>
            <a:r>
              <a:rPr lang="en-US" dirty="0">
                <a:solidFill>
                  <a:schemeClr val="tx1"/>
                </a:solidFill>
                <a:hlinkClick r:id="rId10"/>
              </a:rPr>
              <a:t>https://books.google.fi/books?hl=fi&amp;lr=&amp;id=v0UBEAAAQBAJ&amp;oi=fnd&amp;pg=PR11&amp;dq=sentiment+analysis+research+papers+2020&amp;ots=UfD_z38JxN&amp;sig=M0Elv2d3siwkAmMjnz-mX9J_juU&amp;redir_esc=y#v=onepage&amp;q=sentiment%20analysis%20research%20papers%202020&amp;f=false</a:t>
            </a:r>
            <a:r>
              <a:rPr lang="en-US" dirty="0">
                <a:solidFill>
                  <a:schemeClr val="tx1"/>
                </a:solidFill>
              </a:rPr>
              <a:t> Sentiment analysis </a:t>
            </a:r>
          </a:p>
          <a:p>
            <a:pPr algn="l"/>
            <a:endParaRPr lang="en-US" b="0" i="0" dirty="0">
              <a:solidFill>
                <a:schemeClr val="tx1"/>
              </a:solidFill>
              <a:effectLst/>
              <a:latin typeface="Roboto"/>
            </a:endParaRPr>
          </a:p>
          <a:p>
            <a:br>
              <a:rPr lang="en-US" b="0" i="0" dirty="0">
                <a:solidFill>
                  <a:srgbClr val="F1F1F1"/>
                </a:solidFill>
                <a:effectLst/>
                <a:latin typeface="Roboto"/>
              </a:rPr>
            </a:br>
            <a:endParaRPr lang="en-US" dirty="0"/>
          </a:p>
          <a:p>
            <a:endParaRPr lang="en-FI" dirty="0"/>
          </a:p>
        </p:txBody>
      </p:sp>
    </p:spTree>
    <p:extLst>
      <p:ext uri="{BB962C8B-B14F-4D97-AF65-F5344CB8AC3E}">
        <p14:creationId xmlns:p14="http://schemas.microsoft.com/office/powerpoint/2010/main" val="885654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912EC-220D-46C3-8932-A938DA804A31}"/>
              </a:ext>
            </a:extLst>
          </p:cNvPr>
          <p:cNvSpPr>
            <a:spLocks noGrp="1"/>
          </p:cNvSpPr>
          <p:nvPr>
            <p:ph type="title"/>
          </p:nvPr>
        </p:nvSpPr>
        <p:spPr/>
        <p:txBody>
          <a:bodyPr/>
          <a:lstStyle/>
          <a:p>
            <a:r>
              <a:rPr lang="en-US" dirty="0"/>
              <a:t>Topics investigated</a:t>
            </a:r>
            <a:endParaRPr lang="en-FI" dirty="0"/>
          </a:p>
        </p:txBody>
      </p:sp>
      <p:sp>
        <p:nvSpPr>
          <p:cNvPr id="3" name="Content Placeholder 2">
            <a:extLst>
              <a:ext uri="{FF2B5EF4-FFF2-40B4-BE49-F238E27FC236}">
                <a16:creationId xmlns:a16="http://schemas.microsoft.com/office/drawing/2014/main" id="{7050D2A0-1843-467D-9995-620BE19A0774}"/>
              </a:ext>
            </a:extLst>
          </p:cNvPr>
          <p:cNvSpPr>
            <a:spLocks noGrp="1"/>
          </p:cNvSpPr>
          <p:nvPr>
            <p:ph idx="1"/>
          </p:nvPr>
        </p:nvSpPr>
        <p:spPr/>
        <p:txBody>
          <a:bodyPr>
            <a:normAutofit/>
          </a:bodyPr>
          <a:lstStyle/>
          <a:p>
            <a:r>
              <a:rPr lang="en-US" sz="2000" b="0" i="0" u="none" strike="noStrike" baseline="0" dirty="0">
                <a:solidFill>
                  <a:srgbClr val="000000"/>
                </a:solidFill>
                <a:latin typeface="Arial" panose="020B0604020202020204" pitchFamily="34" charset="0"/>
              </a:rPr>
              <a:t>Getting to know different tools </a:t>
            </a:r>
          </a:p>
          <a:p>
            <a:r>
              <a:rPr lang="en-US" sz="2000" b="0" i="0" u="none" strike="noStrike" baseline="0" dirty="0">
                <a:solidFill>
                  <a:srgbClr val="000000"/>
                </a:solidFill>
                <a:latin typeface="Arial" panose="020B0604020202020204" pitchFamily="34" charset="0"/>
              </a:rPr>
              <a:t>Sentiment analysis</a:t>
            </a:r>
          </a:p>
          <a:p>
            <a:r>
              <a:rPr lang="en-US" sz="2000" b="0" i="0" u="none" strike="noStrike" baseline="0" dirty="0">
                <a:solidFill>
                  <a:srgbClr val="000000"/>
                </a:solidFill>
                <a:latin typeface="Arial" panose="020B0604020202020204" pitchFamily="34" charset="0"/>
              </a:rPr>
              <a:t>Categories </a:t>
            </a:r>
          </a:p>
          <a:p>
            <a:r>
              <a:rPr lang="en-US" sz="2000" dirty="0">
                <a:solidFill>
                  <a:srgbClr val="000000"/>
                </a:solidFill>
                <a:latin typeface="Arial" panose="020B0604020202020204" pitchFamily="34" charset="0"/>
              </a:rPr>
              <a:t>Named entities</a:t>
            </a:r>
            <a:endParaRPr lang="en-US" sz="2000" b="0" i="0" u="none" strike="noStrike" baseline="0" dirty="0">
              <a:solidFill>
                <a:srgbClr val="000000"/>
              </a:solidFill>
              <a:latin typeface="Arial" panose="020B0604020202020204" pitchFamily="34" charset="0"/>
            </a:endParaRPr>
          </a:p>
          <a:p>
            <a:r>
              <a:rPr lang="en-US" sz="2000" b="0" i="0" u="none" strike="noStrike" baseline="0" dirty="0">
                <a:solidFill>
                  <a:srgbClr val="000000"/>
                </a:solidFill>
                <a:latin typeface="Arial" panose="020B0604020202020204" pitchFamily="34" charset="0"/>
              </a:rPr>
              <a:t>Data visualization</a:t>
            </a:r>
          </a:p>
          <a:p>
            <a:endParaRPr lang="en-US" sz="2000" b="0" i="0" u="none" strike="noStrike" baseline="0" dirty="0">
              <a:solidFill>
                <a:srgbClr val="000000"/>
              </a:solidFill>
              <a:latin typeface="Arial" panose="020B0604020202020204" pitchFamily="34" charset="0"/>
            </a:endParaRPr>
          </a:p>
          <a:p>
            <a:endParaRPr lang="en-FI" dirty="0"/>
          </a:p>
        </p:txBody>
      </p:sp>
    </p:spTree>
    <p:extLst>
      <p:ext uri="{BB962C8B-B14F-4D97-AF65-F5344CB8AC3E}">
        <p14:creationId xmlns:p14="http://schemas.microsoft.com/office/powerpoint/2010/main" val="887747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6253A-8BBA-4B9B-9D6B-F053B94F9B16}"/>
              </a:ext>
            </a:extLst>
          </p:cNvPr>
          <p:cNvSpPr>
            <a:spLocks noGrp="1"/>
          </p:cNvSpPr>
          <p:nvPr>
            <p:ph type="title"/>
          </p:nvPr>
        </p:nvSpPr>
        <p:spPr/>
        <p:txBody>
          <a:bodyPr/>
          <a:lstStyle/>
          <a:p>
            <a:r>
              <a:rPr lang="en-US" dirty="0"/>
              <a:t>Project overview</a:t>
            </a:r>
            <a:endParaRPr lang="en-FI" dirty="0"/>
          </a:p>
        </p:txBody>
      </p:sp>
      <p:sp>
        <p:nvSpPr>
          <p:cNvPr id="3" name="Content Placeholder 2">
            <a:extLst>
              <a:ext uri="{FF2B5EF4-FFF2-40B4-BE49-F238E27FC236}">
                <a16:creationId xmlns:a16="http://schemas.microsoft.com/office/drawing/2014/main" id="{CFE5E312-12C0-43C4-AABE-D3946666A469}"/>
              </a:ext>
            </a:extLst>
          </p:cNvPr>
          <p:cNvSpPr>
            <a:spLocks noGrp="1"/>
          </p:cNvSpPr>
          <p:nvPr>
            <p:ph idx="1"/>
          </p:nvPr>
        </p:nvSpPr>
        <p:spPr/>
        <p:txBody>
          <a:bodyPr>
            <a:normAutofit fontScale="62500" lnSpcReduction="20000"/>
          </a:bodyPr>
          <a:lstStyle/>
          <a:p>
            <a:r>
              <a:rPr lang="en-US" dirty="0"/>
              <a:t>Group member responsibilities: </a:t>
            </a:r>
          </a:p>
          <a:p>
            <a:pPr lvl="1"/>
            <a:r>
              <a:rPr lang="en-US" dirty="0" err="1"/>
              <a:t>Miika</a:t>
            </a:r>
            <a:r>
              <a:rPr lang="en-US" dirty="0"/>
              <a:t>: Team lead, Data visualization, GUI, SentiStrength</a:t>
            </a:r>
          </a:p>
          <a:p>
            <a:pPr lvl="1"/>
            <a:r>
              <a:rPr lang="en-US" dirty="0" err="1"/>
              <a:t>Mikko</a:t>
            </a:r>
            <a:r>
              <a:rPr lang="en-US" dirty="0"/>
              <a:t> NLTK Vader, </a:t>
            </a:r>
            <a:r>
              <a:rPr lang="en-US" dirty="0" err="1"/>
              <a:t>Textblob</a:t>
            </a:r>
            <a:r>
              <a:rPr lang="en-US" dirty="0"/>
              <a:t>, empath categories,</a:t>
            </a:r>
          </a:p>
          <a:p>
            <a:pPr lvl="1"/>
            <a:r>
              <a:rPr lang="en-US" dirty="0"/>
              <a:t>Pilvi: Named entities, prior work investigation, AWS Comprehend</a:t>
            </a:r>
          </a:p>
          <a:p>
            <a:r>
              <a:rPr lang="en-US" dirty="0"/>
              <a:t>Data sources: </a:t>
            </a:r>
          </a:p>
          <a:p>
            <a:pPr lvl="1"/>
            <a:r>
              <a:rPr lang="en-US" dirty="0">
                <a:hlinkClick r:id="rId2"/>
              </a:rPr>
              <a:t>https://www.kaggle.com/datafiniti/hotel-reviews</a:t>
            </a:r>
            <a:r>
              <a:rPr lang="en-US" dirty="0"/>
              <a:t> (Datafiniti_Hotel_Reviews_Jun19.csv)</a:t>
            </a:r>
          </a:p>
          <a:p>
            <a:pPr lvl="1"/>
            <a:r>
              <a:rPr lang="en-US" dirty="0"/>
              <a:t>WordNet or </a:t>
            </a:r>
            <a:r>
              <a:rPr lang="en-US" dirty="0" err="1"/>
              <a:t>Merrium</a:t>
            </a:r>
            <a:r>
              <a:rPr lang="en-US" dirty="0"/>
              <a:t> dictionary</a:t>
            </a:r>
          </a:p>
          <a:p>
            <a:r>
              <a:rPr lang="en-US" dirty="0"/>
              <a:t>Technologies used and existing tools leveraged: </a:t>
            </a:r>
          </a:p>
          <a:p>
            <a:pPr lvl="1"/>
            <a:r>
              <a:rPr lang="en-US" dirty="0"/>
              <a:t>Python (</a:t>
            </a:r>
            <a:r>
              <a:rPr lang="en-US" dirty="0" err="1"/>
              <a:t>Jupyter</a:t>
            </a:r>
            <a:r>
              <a:rPr lang="en-US" dirty="0"/>
              <a:t> notebooks) </a:t>
            </a:r>
          </a:p>
          <a:p>
            <a:pPr lvl="1"/>
            <a:r>
              <a:rPr lang="en-US" dirty="0"/>
              <a:t>AWS Comprehend</a:t>
            </a:r>
          </a:p>
          <a:p>
            <a:pPr lvl="1"/>
            <a:r>
              <a:rPr lang="en-US" dirty="0"/>
              <a:t>SentiStrength</a:t>
            </a:r>
          </a:p>
          <a:p>
            <a:pPr lvl="1"/>
            <a:r>
              <a:rPr lang="en-US" dirty="0"/>
              <a:t>NLTK Vader</a:t>
            </a:r>
          </a:p>
          <a:p>
            <a:pPr lvl="1"/>
            <a:r>
              <a:rPr lang="en-US" dirty="0" err="1"/>
              <a:t>Textblob</a:t>
            </a:r>
            <a:endParaRPr lang="en-US" dirty="0"/>
          </a:p>
          <a:p>
            <a:pPr lvl="1"/>
            <a:r>
              <a:rPr lang="en-US" dirty="0"/>
              <a:t>Empath client</a:t>
            </a:r>
          </a:p>
          <a:p>
            <a:pPr lvl="1"/>
            <a:r>
              <a:rPr lang="en-US" dirty="0"/>
              <a:t>QT (GUI)</a:t>
            </a:r>
          </a:p>
          <a:p>
            <a:pPr lvl="1"/>
            <a:r>
              <a:rPr lang="en-US" dirty="0" err="1"/>
              <a:t>Textstat</a:t>
            </a:r>
            <a:r>
              <a:rPr lang="en-US" dirty="0"/>
              <a:t> library</a:t>
            </a:r>
          </a:p>
          <a:p>
            <a:pPr marL="201168" lvl="1" indent="0">
              <a:buNone/>
            </a:pPr>
            <a:endParaRPr lang="en-US" dirty="0"/>
          </a:p>
          <a:p>
            <a:pPr lvl="1"/>
            <a:endParaRPr lang="en-US" dirty="0"/>
          </a:p>
          <a:p>
            <a:pPr marL="0" indent="0">
              <a:buNone/>
            </a:pPr>
            <a:endParaRPr lang="en-FI" dirty="0"/>
          </a:p>
        </p:txBody>
      </p:sp>
    </p:spTree>
    <p:extLst>
      <p:ext uri="{BB962C8B-B14F-4D97-AF65-F5344CB8AC3E}">
        <p14:creationId xmlns:p14="http://schemas.microsoft.com/office/powerpoint/2010/main" val="3253649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CF9CB-C99B-43FA-8018-BDE4EBE74EB4}"/>
              </a:ext>
            </a:extLst>
          </p:cNvPr>
          <p:cNvSpPr>
            <a:spLocks noGrp="1"/>
          </p:cNvSpPr>
          <p:nvPr>
            <p:ph type="title"/>
          </p:nvPr>
        </p:nvSpPr>
        <p:spPr/>
        <p:txBody>
          <a:bodyPr/>
          <a:lstStyle/>
          <a:p>
            <a:r>
              <a:rPr lang="en-US" dirty="0"/>
              <a:t>Current results so far</a:t>
            </a:r>
            <a:endParaRPr lang="en-FI" dirty="0"/>
          </a:p>
        </p:txBody>
      </p:sp>
      <p:sp>
        <p:nvSpPr>
          <p:cNvPr id="3" name="Content Placeholder 2">
            <a:extLst>
              <a:ext uri="{FF2B5EF4-FFF2-40B4-BE49-F238E27FC236}">
                <a16:creationId xmlns:a16="http://schemas.microsoft.com/office/drawing/2014/main" id="{A2E776B1-B42A-471F-A7AB-CF514F848497}"/>
              </a:ext>
            </a:extLst>
          </p:cNvPr>
          <p:cNvSpPr>
            <a:spLocks noGrp="1"/>
          </p:cNvSpPr>
          <p:nvPr>
            <p:ph idx="1"/>
          </p:nvPr>
        </p:nvSpPr>
        <p:spPr/>
        <p:txBody>
          <a:bodyPr/>
          <a:lstStyle/>
          <a:p>
            <a:r>
              <a:rPr lang="en-US" dirty="0"/>
              <a:t>Tools have been investigated</a:t>
            </a:r>
          </a:p>
          <a:p>
            <a:r>
              <a:rPr lang="en-US" dirty="0"/>
              <a:t>Database and workflows have been designed</a:t>
            </a:r>
          </a:p>
          <a:p>
            <a:r>
              <a:rPr lang="en-US" dirty="0"/>
              <a:t>Scripts are in GIT ready to be used for further analysis</a:t>
            </a:r>
          </a:p>
          <a:p>
            <a:r>
              <a:rPr lang="en-US" dirty="0"/>
              <a:t> </a:t>
            </a:r>
          </a:p>
          <a:p>
            <a:r>
              <a:rPr lang="en-US" dirty="0"/>
              <a:t>…</a:t>
            </a:r>
            <a:endParaRPr lang="en-FI" dirty="0"/>
          </a:p>
        </p:txBody>
      </p:sp>
    </p:spTree>
    <p:extLst>
      <p:ext uri="{BB962C8B-B14F-4D97-AF65-F5344CB8AC3E}">
        <p14:creationId xmlns:p14="http://schemas.microsoft.com/office/powerpoint/2010/main" val="1573380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9E02F-4859-4044-8511-E38FED95D8A9}"/>
              </a:ext>
            </a:extLst>
          </p:cNvPr>
          <p:cNvSpPr>
            <a:spLocks noGrp="1"/>
          </p:cNvSpPr>
          <p:nvPr>
            <p:ph type="title"/>
          </p:nvPr>
        </p:nvSpPr>
        <p:spPr/>
        <p:txBody>
          <a:bodyPr/>
          <a:lstStyle/>
          <a:p>
            <a:r>
              <a:rPr lang="en-US" dirty="0"/>
              <a:t>To do</a:t>
            </a:r>
            <a:endParaRPr lang="en-FI" dirty="0"/>
          </a:p>
        </p:txBody>
      </p:sp>
      <p:graphicFrame>
        <p:nvGraphicFramePr>
          <p:cNvPr id="4" name="Content Placeholder 3">
            <a:extLst>
              <a:ext uri="{FF2B5EF4-FFF2-40B4-BE49-F238E27FC236}">
                <a16:creationId xmlns:a16="http://schemas.microsoft.com/office/drawing/2014/main" id="{B69DFEF0-56AF-4CA0-BE9A-1AC533515573}"/>
              </a:ext>
            </a:extLst>
          </p:cNvPr>
          <p:cNvGraphicFramePr>
            <a:graphicFrameLocks noGrp="1"/>
          </p:cNvGraphicFramePr>
          <p:nvPr>
            <p:ph idx="1"/>
            <p:extLst>
              <p:ext uri="{D42A27DB-BD31-4B8C-83A1-F6EECF244321}">
                <p14:modId xmlns:p14="http://schemas.microsoft.com/office/powerpoint/2010/main" val="2743892035"/>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859B3E4B-F1D2-4ADB-8996-BA7EA0CDE20D}"/>
              </a:ext>
            </a:extLst>
          </p:cNvPr>
          <p:cNvSpPr/>
          <p:nvPr/>
        </p:nvSpPr>
        <p:spPr>
          <a:xfrm>
            <a:off x="1216241" y="5992434"/>
            <a:ext cx="1882066" cy="301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W43</a:t>
            </a:r>
            <a:endParaRPr lang="en-FI" dirty="0"/>
          </a:p>
        </p:txBody>
      </p:sp>
      <p:sp>
        <p:nvSpPr>
          <p:cNvPr id="7" name="Rectangle 6">
            <a:extLst>
              <a:ext uri="{FF2B5EF4-FFF2-40B4-BE49-F238E27FC236}">
                <a16:creationId xmlns:a16="http://schemas.microsoft.com/office/drawing/2014/main" id="{60B895A5-98B8-44AE-8314-5BC521D51AB9}"/>
              </a:ext>
            </a:extLst>
          </p:cNvPr>
          <p:cNvSpPr/>
          <p:nvPr/>
        </p:nvSpPr>
        <p:spPr>
          <a:xfrm>
            <a:off x="3472648" y="5992434"/>
            <a:ext cx="3531833" cy="301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W44</a:t>
            </a:r>
            <a:endParaRPr lang="en-FI" dirty="0"/>
          </a:p>
        </p:txBody>
      </p:sp>
      <p:sp>
        <p:nvSpPr>
          <p:cNvPr id="9" name="Rectangle 8">
            <a:extLst>
              <a:ext uri="{FF2B5EF4-FFF2-40B4-BE49-F238E27FC236}">
                <a16:creationId xmlns:a16="http://schemas.microsoft.com/office/drawing/2014/main" id="{947FFC6D-39D2-4EF0-99D4-509D685EBEB9}"/>
              </a:ext>
            </a:extLst>
          </p:cNvPr>
          <p:cNvSpPr/>
          <p:nvPr/>
        </p:nvSpPr>
        <p:spPr>
          <a:xfrm>
            <a:off x="7378822" y="5992434"/>
            <a:ext cx="3531833" cy="301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W45</a:t>
            </a:r>
            <a:endParaRPr lang="en-FI" dirty="0"/>
          </a:p>
        </p:txBody>
      </p:sp>
    </p:spTree>
    <p:extLst>
      <p:ext uri="{BB962C8B-B14F-4D97-AF65-F5344CB8AC3E}">
        <p14:creationId xmlns:p14="http://schemas.microsoft.com/office/powerpoint/2010/main" val="137488324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{20C8D621-702F-4059-AEDE-D096F9B70329}tf56160789_win32</Template>
  <TotalTime>1836</TotalTime>
  <Words>996</Words>
  <Application>Microsoft Office PowerPoint</Application>
  <PresentationFormat>Widescreen</PresentationFormat>
  <Paragraphs>72</Paragraphs>
  <Slides>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Bookman Old Style</vt:lpstr>
      <vt:lpstr>Calibri</vt:lpstr>
      <vt:lpstr>Franklin Gothic Book</vt:lpstr>
      <vt:lpstr>Georgia</vt:lpstr>
      <vt:lpstr>Lucida Sans</vt:lpstr>
      <vt:lpstr>Roboto</vt:lpstr>
      <vt:lpstr>1_RetrospectVTI</vt:lpstr>
      <vt:lpstr>Sentiment analysis and hotel reviews</vt:lpstr>
      <vt:lpstr>Abstract</vt:lpstr>
      <vt:lpstr>Relevant prior work</vt:lpstr>
      <vt:lpstr>Topics investigated</vt:lpstr>
      <vt:lpstr>Project overview</vt:lpstr>
      <vt:lpstr>Current results so far</vt:lpstr>
      <vt:lpstr>To 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Pilvi</dc:creator>
  <cp:lastModifiedBy>Pilvi</cp:lastModifiedBy>
  <cp:revision>1</cp:revision>
  <dcterms:created xsi:type="dcterms:W3CDTF">2020-10-19T16:20:52Z</dcterms:created>
  <dcterms:modified xsi:type="dcterms:W3CDTF">2020-10-21T17:53:04Z</dcterms:modified>
</cp:coreProperties>
</file>