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Опарина" initials="ДО" lastIdx="1" clrIdx="0">
    <p:extLst>
      <p:ext uri="{19B8F6BF-5375-455C-9EA6-DF929625EA0E}">
        <p15:presenceInfo xmlns:p15="http://schemas.microsoft.com/office/powerpoint/2012/main" userId="017428582a5483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9T21:48:59.700" idx="1">
    <p:pos x="6237" y="582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53BA-88C1-4DCE-86A6-E6205D3B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8E3E4-E19E-4371-9098-ABBADBF7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A18F-A80E-4738-83DA-C8AED35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609F-6CE9-4F4C-A5AA-FF1196E3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EED1-3E6D-4081-A9A3-886C4297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A75A-A354-4110-B46F-39A2C514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8B033-1B52-4CCB-B79A-D72F7EE2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243F-6B22-4C1C-ADC9-E4E72EED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BA82-E674-4206-B6E0-5A1D625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108D-0509-4C24-A361-DEDFC59B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23A8B-FFC2-4ECF-B633-3623AA57A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EC2F-0E5E-4250-8CD8-3462E706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9060-574A-4264-A3D1-4011E41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9CCE-4E9D-4FEF-B7AE-AF70D7A4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F4F5-274D-41FE-9E69-D63E48F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077E-94F2-4484-B178-E92D4191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D50C-EE63-44B0-80B6-A38BEAB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182F-5335-48F4-A3BC-A5861F75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C18F-4DB2-4BBA-8F9B-20B89519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68A5-CE7C-4485-89BA-DD7466A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F752-8BFF-4549-88A7-45936A1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FA92-4E18-43FA-8891-D6700D0D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779D-D02D-42F5-A99F-04074FA9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D8D3-1664-490F-B7B9-1CB7D8E8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5844-8FEB-48AA-810F-E1CA8A42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029F-923A-4C91-807B-C51A335F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78D5-F24E-47E1-BDF4-642B8803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87059-4306-44CA-8F4D-759BB814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DCC3-A995-434B-980E-5845F480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5788-64FC-4EEE-AEA5-72A5D422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E461-05CD-4C05-9055-9F396DB7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FDD3-67A1-4FDB-BF0D-5FFA3788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FF60-7567-45E6-BD6A-663B867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7027-3105-4D71-BB27-D9AD0727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4B3F6-7D54-4140-875B-C0409A5B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D39CE-AD32-4EDA-AB3A-23055C5CD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3B9E9-AB3A-474B-A934-F8747BE2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34AEA-8F56-4E92-A2DC-B123B4EE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1A349-1DB4-42A6-983C-43F2A90B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1AF-23E6-43CB-94E1-29E6D20B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01D08-75A6-438F-B6C8-12E3FF2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7768-5427-441D-A9E0-B81B9011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D99C1-8F1B-47FC-B8E6-66A783A0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E7E22-6787-473B-B4D9-50B3FB66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FC121-6FA1-4F90-8F75-6CF4D88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DA78-2A20-41E0-A0CB-44B74953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22A-E56D-4114-8590-C039FCD1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A5B7-3426-4D99-884B-647989BD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BE348-ACE4-441A-903C-0FDBC10A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D36C-5AB9-42BC-82A5-E2415E4F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238-14C3-4CB1-88D5-A6F0662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3DF5-6643-4EB2-A75F-16122481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FEB-F1C1-4D52-BAA1-499FFD4D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2998D-0236-48BC-AC7B-1F22015B1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464C-B28B-4A3D-AA66-913445615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DE51D-8E7B-47F0-AB5E-77CE061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A9D8-8245-47AC-BE59-431278B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EF75-6122-4EC9-B37C-49CB47EA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D6B28-3C2B-4B79-B787-55D32725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40F8-29C4-435A-AFAC-3B8E809B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881B-A4A5-4074-BA2F-A3CAFBEB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6A12-089B-4B11-BF91-E99DC9439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966A-B18F-4F2F-858A-72871B9E3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B4E3-67C3-4A56-80C3-959F5FEB5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045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  <a:t>SSD-Insider: Internal Defense of Solid-State Drive</a:t>
            </a:r>
            <a:b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</a:br>
            <a: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  <a:t>against Ransomware with Perfect Data Recovery</a:t>
            </a:r>
            <a:endParaRPr lang="en-US" sz="4400" dirty="0">
              <a:solidFill>
                <a:srgbClr val="0070C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3DCC-9AE7-4C9A-9095-AA396E7C1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419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Trubachev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Ilya 818,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Nazarov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Konstantin 818</a:t>
            </a:r>
          </a:p>
          <a:p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Gazizov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Yakov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818,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Oparina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Daria 818</a:t>
            </a:r>
          </a:p>
        </p:txBody>
      </p:sp>
    </p:spTree>
    <p:extLst>
      <p:ext uri="{BB962C8B-B14F-4D97-AF65-F5344CB8AC3E}">
        <p14:creationId xmlns:p14="http://schemas.microsoft.com/office/powerpoint/2010/main" val="8031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A753-D4EA-4592-B67B-B0A7761E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FE35-31A7-4DBA-9CDB-E1781580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2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31F-510C-42C8-A469-D2BE0D9B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Ransomware?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D140-DD8A-4F5A-83CB-372FB4FD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1076709" cy="4570105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malware that encrypts victim’s data, where the decryption key is released after a ransom is paid by the data owner to the attacker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ransomware encrypts data using strong encryption algorithms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ansomware tries to subvert standard malware defenses by using networks that utilize anonymous communication systems such as Tor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hieves collect ransom using cryptocurrency, such as Bitcoin, which is very difficult to track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ansomware 101: What Is Ransomware and How Can You Protect Your Business?">
            <a:extLst>
              <a:ext uri="{FF2B5EF4-FFF2-40B4-BE49-F238E27FC236}">
                <a16:creationId xmlns:a16="http://schemas.microsoft.com/office/drawing/2014/main" id="{BA246C01-4837-4B36-9E3B-629C8CC2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84" y="3787419"/>
            <a:ext cx="5547361" cy="292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2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0153-1922-4F13-9202-CE5CA9D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DB57-1AC9-41D0-9433-5C70D784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Medi"/>
              </a:rPr>
              <a:t>Many ransomware attacks were reported recently.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NimbusRomNo9L-Medi"/>
            </a:endParaRPr>
          </a:p>
          <a:p>
            <a:pPr algn="l"/>
            <a:r>
              <a:rPr lang="en-US" sz="1800" dirty="0">
                <a:latin typeface="NimbusRomNo9L-Medi"/>
              </a:rPr>
              <a:t>Even after obtaining the secret key, there is no guarantee the data will be recovered completely.</a:t>
            </a:r>
          </a:p>
          <a:p>
            <a:pPr marL="0" indent="0" algn="l">
              <a:buNone/>
            </a:pPr>
            <a:endParaRPr lang="en-US" sz="1800" dirty="0">
              <a:latin typeface="NimbusRomNo9L-Medi"/>
            </a:endParaRPr>
          </a:p>
          <a:p>
            <a:pPr algn="l"/>
            <a:r>
              <a:rPr lang="en-US" sz="1800" dirty="0">
                <a:latin typeface="NimbusRomNo9L-Medi"/>
              </a:rPr>
              <a:t>Even IF THE RANSOM IS PAID there is no guarantee the secret key will be obtained</a:t>
            </a:r>
          </a:p>
          <a:p>
            <a:pPr algn="l"/>
            <a:endParaRPr lang="en-US" dirty="0"/>
          </a:p>
        </p:txBody>
      </p:sp>
      <p:pic>
        <p:nvPicPr>
          <p:cNvPr id="2050" name="Picture 2" descr="Tor — Википедия">
            <a:extLst>
              <a:ext uri="{FF2B5EF4-FFF2-40B4-BE49-F238E27FC236}">
                <a16:creationId xmlns:a16="http://schemas.microsoft.com/office/drawing/2014/main" id="{2D1E3E8B-E49D-4A2B-B02B-A9515FFA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94" y="71150"/>
            <a:ext cx="4892406" cy="29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coin Gold (BTG) Цена, Графики, Рыночная капитализация | CoinMarketCap">
            <a:extLst>
              <a:ext uri="{FF2B5EF4-FFF2-40B4-BE49-F238E27FC236}">
                <a16:creationId xmlns:a16="http://schemas.microsoft.com/office/drawing/2014/main" id="{E48B583A-B996-46AE-B285-3B248512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54" y="3248169"/>
            <a:ext cx="3538681" cy="35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3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9496-5C9D-4823-8338-AAA2F06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FFD3-D0E3-4F9C-A671-A5952B13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Снимок экрана Wana Decrypt0r 2.0">
            <a:extLst>
              <a:ext uri="{FF2B5EF4-FFF2-40B4-BE49-F238E27FC236}">
                <a16:creationId xmlns:a16="http://schemas.microsoft.com/office/drawing/2014/main" id="{93DD95F2-F10D-47E9-A5B8-4FF059F2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89" y="17041"/>
            <a:ext cx="9060873" cy="68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slaCrypt 2.0 в обличии CryptoWall | Securelist">
            <a:extLst>
              <a:ext uri="{FF2B5EF4-FFF2-40B4-BE49-F238E27FC236}">
                <a16:creationId xmlns:a16="http://schemas.microsoft.com/office/drawing/2014/main" id="{49AB76C3-08DE-49E7-954C-9888E158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1"/>
            <a:ext cx="685800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Авторы TeslaCrypt заработали $76 500 за три месяца — «Хакер»">
            <a:extLst>
              <a:ext uri="{FF2B5EF4-FFF2-40B4-BE49-F238E27FC236}">
                <a16:creationId xmlns:a16="http://schemas.microsoft.com/office/drawing/2014/main" id="{B26FE55C-3D92-4CE1-ADCF-CBCF4394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678409"/>
            <a:ext cx="85725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Шифровальщики-вымогатели The Digest &amp;quot;Crypto-Ransomware&amp;quot;: AutoLocky">
            <a:extLst>
              <a:ext uri="{FF2B5EF4-FFF2-40B4-BE49-F238E27FC236}">
                <a16:creationId xmlns:a16="http://schemas.microsoft.com/office/drawing/2014/main" id="{4754CC48-A4D7-4828-8595-0BA83CBF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14719" r="5051"/>
          <a:stretch/>
        </p:blipFill>
        <p:spPr bwMode="auto">
          <a:xfrm>
            <a:off x="2489467" y="983084"/>
            <a:ext cx="7013359" cy="427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5516-0E8E-4786-90B5-9D1BE5B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crypto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4CDB-5360-4766-A0ED-4998997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WannaCry</a:t>
            </a:r>
          </a:p>
          <a:p>
            <a:r>
              <a:rPr lang="en-US" dirty="0" err="1"/>
              <a:t>CryptoWall</a:t>
            </a:r>
            <a:endParaRPr lang="en-US" dirty="0"/>
          </a:p>
          <a:p>
            <a:r>
              <a:rPr lang="en-US" dirty="0" err="1"/>
              <a:t>TeslaCrypt</a:t>
            </a:r>
            <a:r>
              <a:rPr lang="en-US" dirty="0"/>
              <a:t> (a.k.a. </a:t>
            </a:r>
            <a:r>
              <a:rPr lang="en-US" dirty="0" err="1"/>
              <a:t>AlphaCrypt</a:t>
            </a:r>
            <a:r>
              <a:rPr lang="en-US" dirty="0"/>
              <a:t>)</a:t>
            </a:r>
          </a:p>
          <a:p>
            <a:r>
              <a:rPr lang="en-US" dirty="0" err="1"/>
              <a:t>Locky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1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D989-BD0B-43F4-873C-B9DAAC34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4173-23BC-4003-980B-F95984BF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Bodoni MT Black</vt:lpstr>
      <vt:lpstr>Calibri</vt:lpstr>
      <vt:lpstr>Calibri Light</vt:lpstr>
      <vt:lpstr>NimbusRomNo9L-Medi</vt:lpstr>
      <vt:lpstr>Office Theme</vt:lpstr>
      <vt:lpstr>SSD-Insider: Internal Defense of Solid-State Drive against Ransomware with Perfect Data Recovery</vt:lpstr>
      <vt:lpstr>Agenda</vt:lpstr>
      <vt:lpstr>What is Ransomware?</vt:lpstr>
      <vt:lpstr>Project motivation</vt:lpstr>
      <vt:lpstr>PowerPoint Presentation</vt:lpstr>
      <vt:lpstr>Examples of crypto ransomware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Внутри SSD: внутренняя защита SSD от вирусов-вымогателей с идеальным восстановление данных</dc:title>
  <dc:creator>Дарья Опарина</dc:creator>
  <cp:lastModifiedBy>Дарья Опарина</cp:lastModifiedBy>
  <cp:revision>5</cp:revision>
  <dcterms:created xsi:type="dcterms:W3CDTF">2021-12-09T17:51:00Z</dcterms:created>
  <dcterms:modified xsi:type="dcterms:W3CDTF">2021-12-09T18:49:39Z</dcterms:modified>
</cp:coreProperties>
</file>