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арья Опарина" initials="ДО" lastIdx="1" clrIdx="0">
    <p:extLst>
      <p:ext uri="{19B8F6BF-5375-455C-9EA6-DF929625EA0E}">
        <p15:presenceInfo xmlns:p15="http://schemas.microsoft.com/office/powerpoint/2012/main" userId="017428582a5483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9T21:48:59.700" idx="1">
    <p:pos x="6237" y="582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053BA-88C1-4DCE-86A6-E6205D3B4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8E3E4-E19E-4371-9098-ABBADBF76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1A18F-A80E-4738-83DA-C8AED3534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3E5E-055E-4387-8259-30228F9A997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6609F-6CE9-4F4C-A5AA-FF1196E3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DEED1-3E6D-4081-A9A3-886C4297E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EC9D-742A-479D-B105-EFAAE5A6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5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A75A-A354-4110-B46F-39A2C514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8B033-1B52-4CCB-B79A-D72F7EE20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2243F-6B22-4C1C-ADC9-E4E72EEDE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3E5E-055E-4387-8259-30228F9A997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1BA82-E674-4206-B6E0-5A1D625F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D108D-0509-4C24-A361-DEDFC59B1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EC9D-742A-479D-B105-EFAAE5A6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5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323A8B-FFC2-4ECF-B633-3623AA57A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8EC2F-0E5E-4250-8CD8-3462E7066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A9060-574A-4264-A3D1-4011E411B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3E5E-055E-4387-8259-30228F9A997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89CCE-4E9D-4FEF-B7AE-AF70D7A4F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4F4F5-274D-41FE-9E69-D63E48F2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EC9D-742A-479D-B105-EFAAE5A6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3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F077E-94F2-4484-B178-E92D4191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0D50C-EE63-44B0-80B6-A38BEAB61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0182F-5335-48F4-A3BC-A5861F75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3E5E-055E-4387-8259-30228F9A997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4C18F-4DB2-4BBA-8F9B-20B895199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368A5-CE7C-4485-89BA-DD7466A12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EC9D-742A-479D-B105-EFAAE5A6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8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F752-8BFF-4549-88A7-45936A1B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3FA92-4E18-43FA-8891-D6700D0D7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1779D-D02D-42F5-A99F-04074FA91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3E5E-055E-4387-8259-30228F9A997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3D8D3-1664-490F-B7B9-1CB7D8E8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E5844-8FEB-48AA-810F-E1CA8A42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EC9D-742A-479D-B105-EFAAE5A6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42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B029F-923A-4C91-807B-C51A335F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778D5-F24E-47E1-BDF4-642B88035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87059-4306-44CA-8F4D-759BB8143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ADCC3-A995-434B-980E-5845F4809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3E5E-055E-4387-8259-30228F9A997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65788-64FC-4EEE-AEA5-72A5D422D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FE461-05CD-4C05-9055-9F396DB7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EC9D-742A-479D-B105-EFAAE5A6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FDD3-67A1-4FDB-BF0D-5FFA37885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BFF60-7567-45E6-BD6A-663B8678D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77027-3105-4D71-BB27-D9AD07275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54B3F6-7D54-4140-875B-C0409A5BA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AD39CE-AD32-4EDA-AB3A-23055C5CD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B3B9E9-AB3A-474B-A934-F8747BE20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3E5E-055E-4387-8259-30228F9A997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934AEA-8F56-4E92-A2DC-B123B4EEA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81A349-1DB4-42A6-983C-43F2A90B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EC9D-742A-479D-B105-EFAAE5A6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4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E41AF-23E6-43CB-94E1-29E6D20B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301D08-75A6-438F-B6C8-12E3FF2B4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3E5E-055E-4387-8259-30228F9A997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27768-5427-441D-A9E0-B81B90114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D99C1-8F1B-47FC-B8E6-66A783A0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EC9D-742A-479D-B105-EFAAE5A6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9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5E7E22-6787-473B-B4D9-50B3FB660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3E5E-055E-4387-8259-30228F9A997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9FC121-6FA1-4F90-8F75-6CF4D883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6DA78-2A20-41E0-A0CB-44B74953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EC9D-742A-479D-B105-EFAAE5A6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3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0822A-E56D-4114-8590-C039FCD1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0A5B7-3426-4D99-884B-647989BD4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BE348-ACE4-441A-903C-0FDBC10A9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4D36C-5AB9-42BC-82A5-E2415E4FB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3E5E-055E-4387-8259-30228F9A997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73238-14C3-4CB1-88D5-A6F0662AE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73DF5-6643-4EB2-A75F-16122481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EC9D-742A-479D-B105-EFAAE5A6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7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0FEB-F1C1-4D52-BAA1-499FFD4DF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A2998D-0236-48BC-AC7B-1F22015B1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C464C-B28B-4A3D-AA66-913445615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DE51D-8E7B-47F0-AB5E-77CE061E3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3E5E-055E-4387-8259-30228F9A997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3A9D8-8245-47AC-BE59-431278B2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7EF75-6122-4EC9-B37C-49CB47EA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EC9D-742A-479D-B105-EFAAE5A6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8D6B28-3C2B-4B79-B787-55D32725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B40F8-29C4-435A-AFAC-3B8E809BC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C881B-A4A5-4074-BA2F-A3CAFBEB2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43E5E-055E-4387-8259-30228F9A997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E6A12-089B-4B11-BF91-E99DC9439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B966A-B18F-4F2F-858A-72871B9E3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6EC9D-742A-479D-B105-EFAAE5A6E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8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B4E3-67C3-4A56-80C3-959F5FEB5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6045"/>
            <a:ext cx="9144000" cy="2387600"/>
          </a:xfrm>
        </p:spPr>
        <p:txBody>
          <a:bodyPr>
            <a:noAutofit/>
          </a:bodyPr>
          <a:lstStyle/>
          <a:p>
            <a:r>
              <a:rPr lang="en-US" sz="4400" b="0" i="0" u="none" strike="noStrike" baseline="0" dirty="0">
                <a:solidFill>
                  <a:srgbClr val="0070C0"/>
                </a:solidFill>
                <a:latin typeface="Bodoni MT Black" panose="02070A03080606020203" pitchFamily="18" charset="0"/>
              </a:rPr>
              <a:t>SSD-Insider: Internal Defense of Solid-State Drive</a:t>
            </a:r>
            <a:br>
              <a:rPr lang="en-US" sz="4400" b="0" i="0" u="none" strike="noStrike" baseline="0" dirty="0">
                <a:solidFill>
                  <a:srgbClr val="0070C0"/>
                </a:solidFill>
                <a:latin typeface="Bodoni MT Black" panose="02070A03080606020203" pitchFamily="18" charset="0"/>
              </a:rPr>
            </a:br>
            <a:r>
              <a:rPr lang="en-US" sz="4400" b="0" i="0" u="none" strike="noStrike" baseline="0" dirty="0">
                <a:solidFill>
                  <a:srgbClr val="0070C0"/>
                </a:solidFill>
                <a:latin typeface="Bodoni MT Black" panose="02070A03080606020203" pitchFamily="18" charset="0"/>
              </a:rPr>
              <a:t>against Ransomware with Perfect Data Recovery</a:t>
            </a:r>
            <a:endParaRPr lang="en-US" sz="4400" dirty="0">
              <a:solidFill>
                <a:srgbClr val="0070C0"/>
              </a:solidFill>
              <a:latin typeface="Bodoni MT Black" panose="02070A03080606020203" pitchFamily="18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63DCC-9AE7-4C9A-9095-AA396E7C1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34193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+mj-lt"/>
              </a:rPr>
              <a:t>Trubachev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Ilya 818,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+mj-lt"/>
              </a:rPr>
              <a:t>Nazarov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Konstantin 818</a:t>
            </a:r>
          </a:p>
          <a:p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+mj-lt"/>
              </a:rPr>
              <a:t>Gazizov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+mj-lt"/>
              </a:rPr>
              <a:t>Yakov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818,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+mj-lt"/>
              </a:rPr>
              <a:t>Oparina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Daria 818</a:t>
            </a:r>
          </a:p>
        </p:txBody>
      </p:sp>
    </p:spTree>
    <p:extLst>
      <p:ext uri="{BB962C8B-B14F-4D97-AF65-F5344CB8AC3E}">
        <p14:creationId xmlns:p14="http://schemas.microsoft.com/office/powerpoint/2010/main" val="803100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92E60-93F4-4F99-B92E-5C6AB6EC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8BD52-1483-4B13-83C2-C9ED48CEB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B856-7757-4FBC-B2CD-BF2CF904C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233" y="681037"/>
            <a:ext cx="9030960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683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14F4B-13F5-46F8-B010-F4BDCB380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EC4FC-80F0-403C-B068-ACD589B1A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68E78-12C5-4897-B9FF-9AE5C2390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8817"/>
            <a:ext cx="12192000" cy="490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0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F2CE-7A58-4A40-86AE-BD8346BF3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recovery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23EA-7F28-4FEB-89E5-1078B0B74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/>
              <a:t>S</a:t>
            </a:r>
            <a:r>
              <a:rPr lang="en-US" sz="2000" b="0" i="0" u="none" strike="noStrike" baseline="0" dirty="0"/>
              <a:t>SD-Insider notifies users of which suspicious behaviors are detected</a:t>
            </a:r>
          </a:p>
          <a:p>
            <a:pPr algn="l"/>
            <a:r>
              <a:rPr lang="en-US" sz="2000" b="0" i="0" u="none" strike="noStrike" baseline="0" dirty="0"/>
              <a:t>if a user responds that ransomware attack is suspected, SSD-Insider’s FTL first makes an SSD </a:t>
            </a:r>
            <a:r>
              <a:rPr lang="en-US" sz="2000" b="0" i="1" u="none" strike="noStrike" baseline="0" dirty="0"/>
              <a:t>read-only</a:t>
            </a:r>
          </a:p>
          <a:p>
            <a:pPr algn="l"/>
            <a:r>
              <a:rPr lang="en-US" sz="2000" b="0" i="0" u="none" strike="noStrike" baseline="0" dirty="0"/>
              <a:t>replace individual mapping entries with the corresponding backup entries</a:t>
            </a:r>
          </a:p>
          <a:p>
            <a:pPr algn="l"/>
            <a:r>
              <a:rPr lang="en-US" sz="2000" b="0" i="0" u="none" strike="noStrike" baseline="0" dirty="0"/>
              <a:t>status of the mapping table is rolled back to the time just before 10 seconds</a:t>
            </a:r>
          </a:p>
          <a:p>
            <a:pPr algn="l"/>
            <a:r>
              <a:rPr lang="en-US" sz="2000" b="0" i="0" u="none" strike="noStrike" baseline="0" dirty="0"/>
              <a:t>reboot the system and to get rid of ransomwares using anti-virus programs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9898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A8DAB-EB4F-4F5D-9751-4F248E7BA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9F8AE-C2BE-4225-8887-5BB1011A0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947AD-F358-4088-995D-42A12FB38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92" y="0"/>
            <a:ext cx="11086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25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3E61F-2488-4581-878C-290531F0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DC34E-421E-457D-8B44-78AC7A8C5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6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9A753-D4EA-4592-B67B-B0A7761E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1FE35-31A7-4DBA-9CDB-E17815805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27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4231F-510C-42C8-A469-D2BE0D9B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Ransomware?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4D140-DD8A-4F5A-83CB-372FB4FDD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858"/>
            <a:ext cx="11076709" cy="4570105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malware that encrypts victim’s data, where the decryption key is released after a ransom is paid by the data owner to the attacker</a:t>
            </a: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ransomware encrypts data using strong encryption algorithms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ansomware tries to subvert standard malware defenses by using networks that utilize anonymous communication systems such as Tor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hieves collect ransom using cryptocurrency, such as Bitcoin, which is very difficult to track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Ransomware 101: What Is Ransomware and How Can You Protect Your Business?">
            <a:extLst>
              <a:ext uri="{FF2B5EF4-FFF2-40B4-BE49-F238E27FC236}">
                <a16:creationId xmlns:a16="http://schemas.microsoft.com/office/drawing/2014/main" id="{BA246C01-4837-4B36-9E3B-629C8CC26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184" y="3787419"/>
            <a:ext cx="5547361" cy="292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521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E0153-1922-4F13-9202-CE5CA9D2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4DB57-1AC9-41D0-9433-5C70D7841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07365"/>
            <a:ext cx="9664083" cy="4351338"/>
          </a:xfrm>
        </p:spPr>
        <p:txBody>
          <a:bodyPr>
            <a:normAutofit/>
          </a:bodyPr>
          <a:lstStyle/>
          <a:p>
            <a:pPr algn="l"/>
            <a:r>
              <a:rPr lang="en-US" sz="2000" b="0" i="0" u="none" strike="noStrike" baseline="0" dirty="0"/>
              <a:t>Many ransomware attacks were reported recently.</a:t>
            </a:r>
          </a:p>
          <a:p>
            <a:pPr marL="0" indent="0" algn="l">
              <a:buNone/>
            </a:pPr>
            <a:endParaRPr lang="en-US" sz="2000" b="0" i="0" u="none" strike="noStrike" baseline="0" dirty="0"/>
          </a:p>
          <a:p>
            <a:pPr algn="l"/>
            <a:r>
              <a:rPr lang="en-US" sz="2000" dirty="0"/>
              <a:t>Even after obtaining the secret key, there is no guarantee the data will be recovered completely.</a:t>
            </a:r>
          </a:p>
          <a:p>
            <a:pPr marL="0" indent="0" algn="l">
              <a:buNone/>
            </a:pPr>
            <a:endParaRPr lang="en-US" sz="2000" dirty="0"/>
          </a:p>
          <a:p>
            <a:pPr algn="l"/>
            <a:r>
              <a:rPr lang="en-US" sz="2000" dirty="0"/>
              <a:t>Even IF THE RANSOM IS PAID there is no guarantee the secret key will be obtained</a:t>
            </a: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0932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59496-5C9D-4823-8338-AAA2F0634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EFFD3-D0E3-4F9C-A671-A5952B13A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Снимок экрана Wana Decrypt0r 2.0">
            <a:extLst>
              <a:ext uri="{FF2B5EF4-FFF2-40B4-BE49-F238E27FC236}">
                <a16:creationId xmlns:a16="http://schemas.microsoft.com/office/drawing/2014/main" id="{93DD95F2-F10D-47E9-A5B8-4FF059F2F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689" y="17041"/>
            <a:ext cx="9060873" cy="684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eslaCrypt 2.0 в обличии CryptoWall | Securelist">
            <a:extLst>
              <a:ext uri="{FF2B5EF4-FFF2-40B4-BE49-F238E27FC236}">
                <a16:creationId xmlns:a16="http://schemas.microsoft.com/office/drawing/2014/main" id="{49AB76C3-08DE-49E7-954C-9888E158C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41"/>
            <a:ext cx="6858000" cy="585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Авторы TeslaCrypt заработали $76 500 за три месяца — «Хакер»">
            <a:extLst>
              <a:ext uri="{FF2B5EF4-FFF2-40B4-BE49-F238E27FC236}">
                <a16:creationId xmlns:a16="http://schemas.microsoft.com/office/drawing/2014/main" id="{B26FE55C-3D92-4CE1-ADCF-CBCF43948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1678409"/>
            <a:ext cx="85725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Шифровальщики-вымогатели The Digest &amp;quot;Crypto-Ransomware&amp;quot;: AutoLocky">
            <a:extLst>
              <a:ext uri="{FF2B5EF4-FFF2-40B4-BE49-F238E27FC236}">
                <a16:creationId xmlns:a16="http://schemas.microsoft.com/office/drawing/2014/main" id="{4754CC48-A4D7-4828-8595-0BA83CBF9E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5" t="14719" r="5051"/>
          <a:stretch/>
        </p:blipFill>
        <p:spPr bwMode="auto">
          <a:xfrm>
            <a:off x="2489467" y="983084"/>
            <a:ext cx="7013359" cy="427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59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5516-0E8E-4786-90B5-9D1BE5B1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crypto ransomware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24CDB-5360-4766-A0ED-49989974F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WannaCry</a:t>
            </a:r>
          </a:p>
          <a:p>
            <a:r>
              <a:rPr lang="en-US" dirty="0" err="1">
                <a:latin typeface="+mj-lt"/>
              </a:rPr>
              <a:t>CryptoWall</a:t>
            </a:r>
            <a:endParaRPr lang="en-US" dirty="0">
              <a:latin typeface="+mj-lt"/>
            </a:endParaRPr>
          </a:p>
          <a:p>
            <a:r>
              <a:rPr lang="en-US" dirty="0" err="1">
                <a:latin typeface="+mj-lt"/>
              </a:rPr>
              <a:t>TeslaCrypt</a:t>
            </a:r>
            <a:r>
              <a:rPr lang="en-US" dirty="0">
                <a:latin typeface="+mj-lt"/>
              </a:rPr>
              <a:t> (a.k.a. </a:t>
            </a:r>
            <a:r>
              <a:rPr lang="en-US" dirty="0" err="1">
                <a:latin typeface="+mj-lt"/>
              </a:rPr>
              <a:t>AlphaCrypt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en-US" dirty="0" err="1">
                <a:latin typeface="+mj-lt"/>
              </a:rPr>
              <a:t>Locky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9215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8D989-BD0B-43F4-873C-B9DAAC34D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b="0" i="0" u="none" strike="noStrike" baseline="0" dirty="0"/>
              <a:t>ffectively detect and perfectly recover data,</a:t>
            </a:r>
            <a:br>
              <a:rPr lang="en-US" b="0" i="0" u="none" strike="noStrike" baseline="0" dirty="0"/>
            </a:br>
            <a:r>
              <a:rPr lang="en-US" b="0" i="0" u="none" strike="noStrike" baseline="0" dirty="0"/>
              <a:t>even when: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A4173-23BC-4003-980B-F95984BFF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05979" cy="435133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+mj-lt"/>
              </a:rPr>
              <a:t>a</a:t>
            </a:r>
            <a:r>
              <a:rPr lang="en-US" sz="2000" b="0" i="0" u="none" strike="noStrike" baseline="0" dirty="0">
                <a:latin typeface="+mj-lt"/>
              </a:rPr>
              <a:t> user does not run any ransomware monitoring application</a:t>
            </a:r>
          </a:p>
          <a:p>
            <a:pPr algn="l"/>
            <a:r>
              <a:rPr lang="en-US" sz="2000" b="0" i="0" u="none" strike="noStrike" baseline="0" dirty="0">
                <a:latin typeface="+mj-lt"/>
              </a:rPr>
              <a:t>the OS does not execute any ransomware monitoring task</a:t>
            </a:r>
          </a:p>
          <a:p>
            <a:pPr algn="l"/>
            <a:r>
              <a:rPr lang="en-US" sz="2000" b="0" i="0" u="none" strike="noStrike" baseline="0" dirty="0">
                <a:latin typeface="+mj-lt"/>
              </a:rPr>
              <a:t>it works for an unknown OS, an unknown file system and unknown applications</a:t>
            </a:r>
          </a:p>
          <a:p>
            <a:pPr algn="l"/>
            <a:r>
              <a:rPr lang="en-US" sz="2000" b="0" i="0" u="none" strike="noStrike" baseline="0" dirty="0">
                <a:latin typeface="+mj-lt"/>
              </a:rPr>
              <a:t>it confronts previously unknown ransomwares</a:t>
            </a:r>
            <a:endParaRPr lang="en-US" sz="2000" dirty="0">
              <a:latin typeface="+mj-lt"/>
            </a:endParaRPr>
          </a:p>
          <a:p>
            <a:pPr algn="l"/>
            <a:endParaRPr lang="en-US" sz="2000" dirty="0">
              <a:latin typeface="+mj-lt"/>
            </a:endParaRPr>
          </a:p>
        </p:txBody>
      </p:sp>
      <p:pic>
        <p:nvPicPr>
          <p:cNvPr id="4098" name="Picture 2" descr="Eddy Wally Wow Meme GIF | Gfycat">
            <a:extLst>
              <a:ext uri="{FF2B5EF4-FFF2-40B4-BE49-F238E27FC236}">
                <a16:creationId xmlns:a16="http://schemas.microsoft.com/office/drawing/2014/main" id="{D39C47CD-65CD-4E8E-B669-11940F528A4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084" y="1959746"/>
            <a:ext cx="47625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90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BF4B-DB97-41CE-B50A-D08CA00B9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</a:t>
            </a:r>
            <a:r>
              <a:rPr lang="en-US" b="0" i="0" u="none" strike="noStrike" baseline="0" dirty="0"/>
              <a:t>istinguishing ransomware from normal applications with similar overwriting behavior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083C8-A565-43E9-9B54-FD56636DB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none" strike="noStrike" baseline="0" dirty="0">
                <a:latin typeface="+mj-lt"/>
              </a:rPr>
              <a:t>OWIO</a:t>
            </a:r>
            <a:r>
              <a:rPr lang="en-US" sz="1800" b="0" i="1" u="none" strike="noStrike" baseline="0" dirty="0">
                <a:latin typeface="+mj-lt"/>
              </a:rPr>
              <a:t> </a:t>
            </a:r>
            <a:r>
              <a:rPr lang="en-US" sz="1800" b="0" i="0" u="none" strike="noStrike" baseline="0" dirty="0">
                <a:latin typeface="+mj-lt"/>
              </a:rPr>
              <a:t>denotes the number of </a:t>
            </a:r>
            <a:r>
              <a:rPr lang="en-US" sz="1800" b="0" i="0" u="none" strike="noStrike" baseline="0" dirty="0" err="1">
                <a:latin typeface="+mj-lt"/>
              </a:rPr>
              <a:t>overwritings</a:t>
            </a:r>
            <a:r>
              <a:rPr lang="en-US" sz="1800" b="0" i="0" u="none" strike="noStrike" baseline="0" dirty="0">
                <a:latin typeface="+mj-lt"/>
              </a:rPr>
              <a:t> for a time slice (e.g., 1 sec).</a:t>
            </a:r>
          </a:p>
          <a:p>
            <a:pPr marL="0" indent="0">
              <a:buNone/>
            </a:pPr>
            <a:r>
              <a:rPr lang="en-US" sz="2000" b="1" u="none" strike="noStrike" baseline="0" dirty="0">
                <a:latin typeface="+mj-lt"/>
              </a:rPr>
              <a:t>OWST</a:t>
            </a:r>
            <a:r>
              <a:rPr lang="en-US" sz="1800" b="0" i="1" u="none" strike="noStrike" baseline="0" dirty="0">
                <a:latin typeface="+mj-lt"/>
              </a:rPr>
              <a:t> </a:t>
            </a:r>
            <a:r>
              <a:rPr lang="en-US" sz="1800" b="0" i="0" u="none" strike="noStrike" baseline="0" dirty="0">
                <a:latin typeface="+mj-lt"/>
              </a:rPr>
              <a:t>is the fraction of overwritten blocks over the total number of write requests during a time window.</a:t>
            </a:r>
          </a:p>
          <a:p>
            <a:pPr marL="0" indent="0">
              <a:buNone/>
            </a:pPr>
            <a:r>
              <a:rPr lang="en-US" sz="2000" b="1" u="none" strike="noStrike" baseline="0" dirty="0">
                <a:latin typeface="+mj-lt"/>
              </a:rPr>
              <a:t>PWIO</a:t>
            </a:r>
            <a:r>
              <a:rPr lang="en-US" sz="1800" b="0" i="1" u="none" strike="noStrike" baseline="0" dirty="0">
                <a:latin typeface="+mj-lt"/>
              </a:rPr>
              <a:t> </a:t>
            </a:r>
            <a:r>
              <a:rPr lang="en-US" sz="1800" b="0" i="0" u="none" strike="noStrike" baseline="0" dirty="0">
                <a:latin typeface="+mj-lt"/>
              </a:rPr>
              <a:t>is the number of </a:t>
            </a:r>
            <a:r>
              <a:rPr lang="en-US" sz="1800" b="0" i="0" u="none" strike="noStrike" baseline="0" dirty="0" err="1">
                <a:latin typeface="+mj-lt"/>
              </a:rPr>
              <a:t>overwritings</a:t>
            </a:r>
            <a:r>
              <a:rPr lang="en-US" sz="1800" b="0" i="0" u="none" strike="noStrike" baseline="0" dirty="0">
                <a:latin typeface="+mj-lt"/>
              </a:rPr>
              <a:t> for a time window consisting of </a:t>
            </a:r>
            <a:r>
              <a:rPr lang="en-US" sz="1800" b="0" i="1" u="none" strike="noStrike" baseline="0" dirty="0">
                <a:latin typeface="+mj-lt"/>
              </a:rPr>
              <a:t>N </a:t>
            </a:r>
            <a:r>
              <a:rPr lang="en-US" sz="1800" b="0" i="0" u="none" strike="noStrike" baseline="0" dirty="0">
                <a:latin typeface="+mj-lt"/>
              </a:rPr>
              <a:t>time slices.</a:t>
            </a:r>
          </a:p>
          <a:p>
            <a:pPr marL="0" indent="0">
              <a:buNone/>
            </a:pPr>
            <a:r>
              <a:rPr lang="en-US" sz="2000" b="1" u="none" strike="noStrike" baseline="0" dirty="0">
                <a:latin typeface="+mj-lt"/>
              </a:rPr>
              <a:t>AVGWIO</a:t>
            </a:r>
            <a:r>
              <a:rPr lang="en-US" sz="1800" b="0" i="1" u="none" strike="noStrike" baseline="0" dirty="0">
                <a:latin typeface="+mj-lt"/>
              </a:rPr>
              <a:t> </a:t>
            </a:r>
            <a:r>
              <a:rPr lang="en-US" sz="1800" b="0" i="0" u="none" strike="noStrike" baseline="0" dirty="0">
                <a:latin typeface="+mj-lt"/>
              </a:rPr>
              <a:t>is the average length of continuously overwritten blocks in a current time window.</a:t>
            </a:r>
          </a:p>
          <a:p>
            <a:pPr marL="0" indent="0">
              <a:buNone/>
            </a:pPr>
            <a:r>
              <a:rPr lang="en-US" sz="2000" b="1" u="none" strike="noStrike" baseline="0" dirty="0">
                <a:latin typeface="+mj-lt"/>
              </a:rPr>
              <a:t>OWSLOPE</a:t>
            </a:r>
            <a:r>
              <a:rPr lang="en-US" sz="1800" b="0" i="1" u="none" strike="noStrike" baseline="0" dirty="0">
                <a:latin typeface="+mj-lt"/>
              </a:rPr>
              <a:t> </a:t>
            </a:r>
            <a:r>
              <a:rPr lang="en-US" sz="1800" b="0" i="0" u="none" strike="noStrike" baseline="0" dirty="0">
                <a:latin typeface="+mj-lt"/>
              </a:rPr>
              <a:t>is the fraction of the number of </a:t>
            </a:r>
            <a:r>
              <a:rPr lang="en-US" sz="1800" b="0" i="0" u="none" strike="noStrike" baseline="0" dirty="0" err="1">
                <a:latin typeface="+mj-lt"/>
              </a:rPr>
              <a:t>overwritings</a:t>
            </a:r>
            <a:r>
              <a:rPr lang="en-US" sz="1800" b="0" i="0" u="none" strike="noStrike" baseline="0" dirty="0">
                <a:latin typeface="+mj-lt"/>
              </a:rPr>
              <a:t> during a current time slice over the average number of </a:t>
            </a:r>
            <a:r>
              <a:rPr lang="en-US" sz="1800" b="0" i="0" u="none" strike="noStrike" baseline="0" dirty="0" err="1">
                <a:latin typeface="+mj-lt"/>
              </a:rPr>
              <a:t>overwritings</a:t>
            </a:r>
            <a:r>
              <a:rPr lang="en-US" sz="1800" b="0" i="0" u="none" strike="noStrike" baseline="0" dirty="0">
                <a:latin typeface="+mj-lt"/>
              </a:rPr>
              <a:t> over the previous time window.</a:t>
            </a:r>
          </a:p>
          <a:p>
            <a:pPr marL="0" indent="0">
              <a:buNone/>
            </a:pPr>
            <a:r>
              <a:rPr lang="en-US" sz="2000" b="1" u="none" strike="noStrike" baseline="0" dirty="0">
                <a:latin typeface="+mj-lt"/>
              </a:rPr>
              <a:t>IO</a:t>
            </a:r>
            <a:r>
              <a:rPr lang="en-US" sz="1800" b="0" i="1" u="none" strike="noStrike" baseline="0" dirty="0">
                <a:latin typeface="+mj-lt"/>
              </a:rPr>
              <a:t> </a:t>
            </a:r>
            <a:r>
              <a:rPr lang="en-US" sz="1800" b="0" i="0" u="none" strike="noStrike" baseline="0" dirty="0">
                <a:latin typeface="+mj-lt"/>
              </a:rPr>
              <a:t>is the fraction of the number of </a:t>
            </a:r>
            <a:r>
              <a:rPr lang="en-US" sz="1800" b="0" i="0" u="none" strike="noStrike" baseline="0" dirty="0" err="1">
                <a:latin typeface="+mj-lt"/>
              </a:rPr>
              <a:t>overwritings</a:t>
            </a:r>
            <a:r>
              <a:rPr lang="en-US" sz="1800" dirty="0">
                <a:latin typeface="+mj-lt"/>
              </a:rPr>
              <a:t> </a:t>
            </a:r>
            <a:r>
              <a:rPr lang="en-US" sz="1800" b="0" i="0" u="none" strike="noStrike" baseline="0" dirty="0">
                <a:latin typeface="+mj-lt"/>
              </a:rPr>
              <a:t>during a current time slice over the average number of writings over the previous time slice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9477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EC5BF-7D26-4A85-85D8-6CAF938AE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5927"/>
            <a:ext cx="10515600" cy="621436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000" b="0" i="0" u="none" strike="noStrike" baseline="0" dirty="0"/>
              <a:t>the resource limitation and the tight time-bound characteristics of the SSD system</a:t>
            </a:r>
            <a:endParaRPr lang="en-US" sz="20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D770081-89F0-482C-A177-2D1E65FF0951}"/>
              </a:ext>
            </a:extLst>
          </p:cNvPr>
          <p:cNvSpPr/>
          <p:nvPr/>
        </p:nvSpPr>
        <p:spPr>
          <a:xfrm>
            <a:off x="5379868" y="1438183"/>
            <a:ext cx="1242874" cy="127838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F92FB63-091A-4B35-8F94-673BD7749B0D}"/>
              </a:ext>
            </a:extLst>
          </p:cNvPr>
          <p:cNvSpPr txBox="1">
            <a:spLocks/>
          </p:cNvSpPr>
          <p:nvPr/>
        </p:nvSpPr>
        <p:spPr>
          <a:xfrm>
            <a:off x="838200" y="3197071"/>
            <a:ext cx="10515600" cy="621436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000" b="0" i="0" u="none" strike="noStrike" baseline="0" dirty="0"/>
              <a:t>powerful machine learning algorithms, such as support vector machine or even deep learning</a:t>
            </a:r>
            <a:endParaRPr lang="en-US" sz="2000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0942C3D9-E640-4B2A-B6F2-FFE8A05328BB}"/>
              </a:ext>
            </a:extLst>
          </p:cNvPr>
          <p:cNvSpPr/>
          <p:nvPr/>
        </p:nvSpPr>
        <p:spPr>
          <a:xfrm>
            <a:off x="5379868" y="4299012"/>
            <a:ext cx="1242874" cy="127838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8C301C-FD6C-4103-8F15-6866999616A3}"/>
              </a:ext>
            </a:extLst>
          </p:cNvPr>
          <p:cNvSpPr txBox="1">
            <a:spLocks/>
          </p:cNvSpPr>
          <p:nvPr/>
        </p:nvSpPr>
        <p:spPr>
          <a:xfrm>
            <a:off x="838200" y="5808215"/>
            <a:ext cx="10515600" cy="621436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000" b="0" i="0" u="none" strike="noStrike" baseline="0" dirty="0"/>
              <a:t>binary decision tree</a:t>
            </a:r>
            <a:endParaRPr lang="en-US" sz="2000" dirty="0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D6EE209A-48A9-4B0E-9F17-8389CAD77ABB}"/>
              </a:ext>
            </a:extLst>
          </p:cNvPr>
          <p:cNvSpPr/>
          <p:nvPr/>
        </p:nvSpPr>
        <p:spPr>
          <a:xfrm>
            <a:off x="1500326" y="2419719"/>
            <a:ext cx="9001957" cy="2176139"/>
          </a:xfrm>
          <a:prstGeom prst="mathMultiply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75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428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Bodoni MT Black</vt:lpstr>
      <vt:lpstr>Calibri</vt:lpstr>
      <vt:lpstr>Calibri Light</vt:lpstr>
      <vt:lpstr>Office Theme</vt:lpstr>
      <vt:lpstr>SSD-Insider: Internal Defense of Solid-State Drive against Ransomware with Perfect Data Recovery</vt:lpstr>
      <vt:lpstr>Agenda</vt:lpstr>
      <vt:lpstr>What is Ransomware?</vt:lpstr>
      <vt:lpstr>Project motivation</vt:lpstr>
      <vt:lpstr>PowerPoint Presentation</vt:lpstr>
      <vt:lpstr>Examples of crypto ransomware</vt:lpstr>
      <vt:lpstr>Effectively detect and perfectly recover data, even when:</vt:lpstr>
      <vt:lpstr>Distinguishing ransomware from normal applications with similar overwriting behavior</vt:lpstr>
      <vt:lpstr>PowerPoint Presentation</vt:lpstr>
      <vt:lpstr>PowerPoint Presentation</vt:lpstr>
      <vt:lpstr>PowerPoint Presentation</vt:lpstr>
      <vt:lpstr>Data recovery process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Внутри SSD: внутренняя защита SSD от вирусов-вымогателей с идеальным восстановление данных</dc:title>
  <dc:creator>Дарья Опарина</dc:creator>
  <cp:lastModifiedBy>Дарья Опарина</cp:lastModifiedBy>
  <cp:revision>10</cp:revision>
  <dcterms:created xsi:type="dcterms:W3CDTF">2021-12-09T17:51:00Z</dcterms:created>
  <dcterms:modified xsi:type="dcterms:W3CDTF">2021-12-09T21:01:57Z</dcterms:modified>
</cp:coreProperties>
</file>