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67"/>
  </p:notesMasterIdLst>
  <p:sldIdLst>
    <p:sldId id="256" r:id="rId3"/>
    <p:sldId id="259" r:id="rId4"/>
    <p:sldId id="265" r:id="rId5"/>
    <p:sldId id="266" r:id="rId6"/>
    <p:sldId id="271" r:id="rId7"/>
    <p:sldId id="267" r:id="rId8"/>
    <p:sldId id="268" r:id="rId9"/>
    <p:sldId id="273" r:id="rId10"/>
    <p:sldId id="274" r:id="rId11"/>
    <p:sldId id="275" r:id="rId12"/>
    <p:sldId id="269" r:id="rId13"/>
    <p:sldId id="270" r:id="rId14"/>
    <p:sldId id="272" r:id="rId15"/>
    <p:sldId id="277" r:id="rId16"/>
    <p:sldId id="278" r:id="rId17"/>
    <p:sldId id="276" r:id="rId18"/>
    <p:sldId id="279" r:id="rId19"/>
    <p:sldId id="280" r:id="rId20"/>
    <p:sldId id="281" r:id="rId21"/>
    <p:sldId id="282" r:id="rId22"/>
    <p:sldId id="283" r:id="rId23"/>
    <p:sldId id="284" r:id="rId24"/>
    <p:sldId id="264" r:id="rId25"/>
    <p:sldId id="257" r:id="rId26"/>
    <p:sldId id="260" r:id="rId27"/>
    <p:sldId id="261" r:id="rId28"/>
    <p:sldId id="262" r:id="rId29"/>
    <p:sldId id="263" r:id="rId30"/>
    <p:sldId id="285" r:id="rId31"/>
    <p:sldId id="286" r:id="rId32"/>
    <p:sldId id="287" r:id="rId33"/>
    <p:sldId id="288" r:id="rId34"/>
    <p:sldId id="289" r:id="rId35"/>
    <p:sldId id="290" r:id="rId36"/>
    <p:sldId id="294" r:id="rId37"/>
    <p:sldId id="291" r:id="rId38"/>
    <p:sldId id="295" r:id="rId39"/>
    <p:sldId id="292" r:id="rId40"/>
    <p:sldId id="296" r:id="rId41"/>
    <p:sldId id="297" r:id="rId42"/>
    <p:sldId id="298" r:id="rId43"/>
    <p:sldId id="299" r:id="rId44"/>
    <p:sldId id="302" r:id="rId45"/>
    <p:sldId id="300" r:id="rId46"/>
    <p:sldId id="303" r:id="rId47"/>
    <p:sldId id="304" r:id="rId48"/>
    <p:sldId id="301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7" r:id="rId61"/>
    <p:sldId id="318" r:id="rId62"/>
    <p:sldId id="319" r:id="rId63"/>
    <p:sldId id="316" r:id="rId64"/>
    <p:sldId id="320" r:id="rId65"/>
    <p:sldId id="321" r:id="rId6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las notas</a:t>
            </a:r>
          </a:p>
        </p:txBody>
      </p:sp>
      <p:sp>
        <p:nvSpPr>
          <p:cNvPr id="8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E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s-E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s-E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3583016-27C5-4163-AF0B-31A1F709D6D7}" type="slidenum">
              <a:rPr lang="es-E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508908-8EA7-4848-9A5F-D708842AEFC1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Range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15km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Power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consumption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can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last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months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/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years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single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battery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Thousands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Can be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per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gateway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Unlicensed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spectrum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868MHz (EU), 915 MHz (US), 433MHz (China) – free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use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Bandwidth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Very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low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data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rate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50 kb/s</a:t>
            </a:r>
          </a:p>
        </p:txBody>
      </p:sp>
      <p:sp>
        <p:nvSpPr>
          <p:cNvPr id="13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9B7D743-CAD1-404B-B968-EAB8933499AB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10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13858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Range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15km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Power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consumption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can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last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months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/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years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single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battery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Thousands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Can be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per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gateway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Unlicensed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spectrum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868MHz (EU), 915 MHz (US), 433MHz (China) – free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use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Bandwidth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Very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low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data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rate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50 kb/s</a:t>
            </a:r>
          </a:p>
        </p:txBody>
      </p:sp>
      <p:sp>
        <p:nvSpPr>
          <p:cNvPr id="13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9B7D743-CAD1-404B-B968-EAB8933499AB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11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02896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Range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15km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Power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consumption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can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last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months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/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years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single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battery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Thousands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Can be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per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gateway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Unlicensed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spectrum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868MHz (EU), 915 MHz (US), 433MHz (China) – free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use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Bandwidth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Very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low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data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rate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50 kb/s</a:t>
            </a:r>
          </a:p>
        </p:txBody>
      </p:sp>
      <p:sp>
        <p:nvSpPr>
          <p:cNvPr id="13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9B7D743-CAD1-404B-B968-EAB8933499AB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12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883929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Range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15km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Power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consumption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can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last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months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/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years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single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battery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Thousands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Can be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per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gateway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Unlicensed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spectrum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868MHz (EU), 915 MHz (US), 433MHz (China) – free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use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Bandwidth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Very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low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data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rate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50 kb/s</a:t>
            </a:r>
          </a:p>
        </p:txBody>
      </p:sp>
      <p:sp>
        <p:nvSpPr>
          <p:cNvPr id="13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9B7D743-CAD1-404B-B968-EAB8933499AB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13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161126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Range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15km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Power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consumption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can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last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months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/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years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single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battery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Thousands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Can be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per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gateway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Unlicensed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spectrum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868MHz (EU), 915 MHz (US), 433MHz (China) – free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use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Bandwidth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Very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low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data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rate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50 kb/s</a:t>
            </a:r>
          </a:p>
        </p:txBody>
      </p:sp>
      <p:sp>
        <p:nvSpPr>
          <p:cNvPr id="13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9B7D743-CAD1-404B-B968-EAB8933499AB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14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551947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Range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15km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Power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consumption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can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last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months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/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years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single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battery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Thousands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Can be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per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gateway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Unlicensed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spectrum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868MHz (EU), 915 MHz (US), 433MHz (China) – free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use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Bandwidth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Very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low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data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rate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50 kb/s</a:t>
            </a:r>
          </a:p>
        </p:txBody>
      </p:sp>
      <p:sp>
        <p:nvSpPr>
          <p:cNvPr id="13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9B7D743-CAD1-404B-B968-EAB8933499AB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15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054314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Range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15km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Power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consumption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can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last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months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/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years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single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battery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Thousands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Can be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per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gateway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Unlicensed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spectrum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868MHz (EU), 915 MHz (US), 433MHz (China) – free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use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Bandwidth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Very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low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data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rate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50 kb/s</a:t>
            </a:r>
          </a:p>
        </p:txBody>
      </p:sp>
      <p:sp>
        <p:nvSpPr>
          <p:cNvPr id="13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9B7D743-CAD1-404B-B968-EAB8933499AB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16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766351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Range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15km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Power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consumption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can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last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months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/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years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single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battery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Thousands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Can be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per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gateway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Unlicensed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spectrum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868MHz (EU), 915 MHz (US), 433MHz (China) – free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use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Bandwidth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Very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low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data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rate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50 kb/s</a:t>
            </a:r>
          </a:p>
        </p:txBody>
      </p:sp>
      <p:sp>
        <p:nvSpPr>
          <p:cNvPr id="13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9B7D743-CAD1-404B-B968-EAB8933499AB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17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265946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Range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15km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Power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consumption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can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last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months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/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years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single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battery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Thousands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Can be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per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gateway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Unlicensed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spectrum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868MHz (EU), 915 MHz (US), 433MHz (China) – free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use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Bandwidth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Very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low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data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rate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50 kb/s</a:t>
            </a:r>
          </a:p>
        </p:txBody>
      </p:sp>
      <p:sp>
        <p:nvSpPr>
          <p:cNvPr id="13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9B7D743-CAD1-404B-B968-EAB8933499AB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18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19138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Range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15km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Power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consumption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can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last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months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/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years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single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battery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Thousands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Can be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per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gateway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Unlicensed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spectrum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868MHz (EU), 915 MHz (US), 433MHz (China) – free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use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Bandwidth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Very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low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data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rate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50 kb/s</a:t>
            </a:r>
          </a:p>
        </p:txBody>
      </p:sp>
      <p:sp>
        <p:nvSpPr>
          <p:cNvPr id="13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9B7D743-CAD1-404B-B968-EAB8933499AB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19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04090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Range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15km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Power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consumption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can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last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months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/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years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single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battery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Thousands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Can be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per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gateway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Unlicensed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spectrum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868MHz (EU), 915 MHz (US), 433MHz (China) – free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use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Bandwidth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Very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low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data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rate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50 kb/s</a:t>
            </a:r>
          </a:p>
        </p:txBody>
      </p:sp>
      <p:sp>
        <p:nvSpPr>
          <p:cNvPr id="13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9B7D743-CAD1-404B-B968-EAB8933499AB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231316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Range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15km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Power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consumption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can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last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months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/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years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single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battery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Thousands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Can be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per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gateway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Unlicensed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spectrum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868MHz (EU), 915 MHz (US), 433MHz (China) – free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use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Bandwidth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Very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low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data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rate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50 kb/s</a:t>
            </a:r>
          </a:p>
        </p:txBody>
      </p:sp>
      <p:sp>
        <p:nvSpPr>
          <p:cNvPr id="13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9B7D743-CAD1-404B-B968-EAB8933499AB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20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133100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Range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15km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Power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consumption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can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last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months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/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years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single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battery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Thousands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Can be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per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gateway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Unlicensed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spectrum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868MHz (EU), 915 MHz (US), 433MHz (China) – free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use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Bandwidth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Very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low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data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rate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50 kb/s</a:t>
            </a:r>
          </a:p>
        </p:txBody>
      </p:sp>
      <p:sp>
        <p:nvSpPr>
          <p:cNvPr id="13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9B7D743-CAD1-404B-B968-EAB8933499AB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21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955301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Range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15km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Power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consumption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can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last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months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/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years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single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battery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Thousands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Can be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per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gateway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Unlicensed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spectrum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868MHz (EU), 915 MHz (US), 433MHz (China) – free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use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Bandwidth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Very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low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data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rate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50 kb/s</a:t>
            </a:r>
          </a:p>
        </p:txBody>
      </p:sp>
      <p:sp>
        <p:nvSpPr>
          <p:cNvPr id="13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9B7D743-CAD1-404B-B968-EAB8933499AB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22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361275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Range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15km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Power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consumption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can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last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months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/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years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single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battery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Thousands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Can be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per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gateway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Unlicensed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spectrum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868MHz (EU), 915 MHz (US), 433MHz (China) – free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use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Bandwidth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Very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low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data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rate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50 kb/s</a:t>
            </a:r>
          </a:p>
        </p:txBody>
      </p:sp>
      <p:sp>
        <p:nvSpPr>
          <p:cNvPr id="13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9B7D743-CAD1-404B-B968-EAB8933499AB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23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576783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Range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15km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Power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consumption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can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last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months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/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years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single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battery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Thousands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Can be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per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gateway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Unlicensed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spectrum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868MHz (EU), 915 MHz (US), 433MHz (China) – free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use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Bandwidth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Very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low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data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rate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50 kb/s</a:t>
            </a:r>
          </a:p>
        </p:txBody>
      </p:sp>
      <p:sp>
        <p:nvSpPr>
          <p:cNvPr id="13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9B7D743-CAD1-404B-B968-EAB8933499AB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24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Range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15km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Power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consumption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can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last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months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/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years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single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battery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Thousands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Can be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per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gateway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Unlicensed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spectrum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868MHz (EU), 915 MHz (US), 433MHz (China) – free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use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Bandwidth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Very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low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data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rate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50 kb/s</a:t>
            </a:r>
          </a:p>
        </p:txBody>
      </p:sp>
      <p:sp>
        <p:nvSpPr>
          <p:cNvPr id="13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9B7D743-CAD1-404B-B968-EAB8933499AB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25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228543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Range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15km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Power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consumption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can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last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months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/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years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single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battery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Thousands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Can be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per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gateway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Unlicensed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spectrum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868MHz (EU), 915 MHz (US), 433MHz (China) – free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use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Bandwidth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Very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low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data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rate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50 kb/s</a:t>
            </a:r>
          </a:p>
        </p:txBody>
      </p:sp>
      <p:sp>
        <p:nvSpPr>
          <p:cNvPr id="13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9B7D743-CAD1-404B-B968-EAB8933499AB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26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810480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Range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15km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Power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consumption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can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last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months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/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years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single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battery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Thousands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Can be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per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gateway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Unlicensed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spectrum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868MHz (EU), 915 MHz (US), 433MHz (China) – free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use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Bandwidth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Very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low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data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rate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50 kb/s</a:t>
            </a:r>
          </a:p>
        </p:txBody>
      </p:sp>
      <p:sp>
        <p:nvSpPr>
          <p:cNvPr id="13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9B7D743-CAD1-404B-B968-EAB8933499AB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27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428806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Range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15km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Power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consumption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can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last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months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/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years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single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battery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Thousands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Can be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per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gateway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Unlicensed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spectrum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868MHz (EU), 915 MHz (US), 433MHz (China) – free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use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Bandwidth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Very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low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data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rate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50 kb/s</a:t>
            </a:r>
          </a:p>
        </p:txBody>
      </p:sp>
      <p:sp>
        <p:nvSpPr>
          <p:cNvPr id="13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9B7D743-CAD1-404B-B968-EAB8933499AB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28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759020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Range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15km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Power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consumption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can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last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months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/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years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single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battery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Thousands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Can be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per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gateway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Unlicensed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spectrum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868MHz (EU), 915 MHz (US), 433MHz (China) – free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use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Bandwidth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Very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low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data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rate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50 kb/s</a:t>
            </a:r>
          </a:p>
        </p:txBody>
      </p:sp>
      <p:sp>
        <p:nvSpPr>
          <p:cNvPr id="13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9B7D743-CAD1-404B-B968-EAB8933499AB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29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15950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Range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15km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Power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consumption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can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last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months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/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years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single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battery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Thousands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Can be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per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gateway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Unlicensed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spectrum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868MHz (EU), 915 MHz (US), 433MHz (China) – free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use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Bandwidth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Very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low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data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rate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50 kb/s</a:t>
            </a:r>
          </a:p>
        </p:txBody>
      </p:sp>
      <p:sp>
        <p:nvSpPr>
          <p:cNvPr id="13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9B7D743-CAD1-404B-B968-EAB8933499AB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574421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Range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15km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Power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consumption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can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last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months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/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years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single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battery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Thousands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Can be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per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gateway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Unlicensed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spectrum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868MHz (EU), 915 MHz (US), 433MHz (China) – free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use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Bandwidth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Very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low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data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rate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50 kb/s</a:t>
            </a:r>
          </a:p>
        </p:txBody>
      </p:sp>
      <p:sp>
        <p:nvSpPr>
          <p:cNvPr id="13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9B7D743-CAD1-404B-B968-EAB8933499AB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30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067194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Range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15km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Power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consumption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can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last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months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/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years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single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battery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Thousands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Can be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per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gateway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Unlicensed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spectrum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868MHz (EU), 915 MHz (US), 433MHz (China) – free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use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Bandwidth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Very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low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data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rate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50 kb/s</a:t>
            </a:r>
          </a:p>
        </p:txBody>
      </p:sp>
      <p:sp>
        <p:nvSpPr>
          <p:cNvPr id="13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9B7D743-CAD1-404B-B968-EAB8933499AB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31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325103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Range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15km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Power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consumption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can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last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months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/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years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single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battery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Thousands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Can be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per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gateway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Unlicensed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spectrum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868MHz (EU), 915 MHz (US), 433MHz (China) – free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use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Bandwidth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Very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low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data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rate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50 kb/s</a:t>
            </a:r>
          </a:p>
        </p:txBody>
      </p:sp>
      <p:sp>
        <p:nvSpPr>
          <p:cNvPr id="13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9B7D743-CAD1-404B-B968-EAB8933499AB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32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123365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Range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15km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Power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consumption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can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last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months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/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years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single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battery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Thousands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Can be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per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gateway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Unlicensed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spectrum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868MHz (EU), 915 MHz (US), 433MHz (China) – free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use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Bandwidth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Very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low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data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rate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50 kb/s</a:t>
            </a:r>
          </a:p>
        </p:txBody>
      </p:sp>
      <p:sp>
        <p:nvSpPr>
          <p:cNvPr id="13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9B7D743-CAD1-404B-B968-EAB8933499AB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33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27133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Range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15km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Power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consumption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can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last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months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/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years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single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battery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Thousands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Can be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per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gateway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Unlicensed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spectrum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868MHz (EU), 915 MHz (US), 433MHz (China) – free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use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Bandwidth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Very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low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data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rate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50 kb/s</a:t>
            </a:r>
          </a:p>
        </p:txBody>
      </p:sp>
      <p:sp>
        <p:nvSpPr>
          <p:cNvPr id="13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9B7D743-CAD1-404B-B968-EAB8933499AB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34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529235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Range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15km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Power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consumption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can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last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months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/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years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single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battery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Thousands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Can be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per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gateway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Unlicensed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spectrum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868MHz (EU), 915 MHz (US), 433MHz (China) – free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use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Bandwidth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Very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low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data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rate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50 kb/s</a:t>
            </a:r>
          </a:p>
        </p:txBody>
      </p:sp>
      <p:sp>
        <p:nvSpPr>
          <p:cNvPr id="13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9B7D743-CAD1-404B-B968-EAB8933499AB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35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455524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Range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15km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Power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consumption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can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last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months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/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years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single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battery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Thousands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Can be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per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gateway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Unlicensed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spectrum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868MHz (EU), 915 MHz (US), 433MHz (China) – free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use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Bandwidth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Very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low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data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rate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50 kb/s</a:t>
            </a:r>
          </a:p>
        </p:txBody>
      </p:sp>
      <p:sp>
        <p:nvSpPr>
          <p:cNvPr id="13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9B7D743-CAD1-404B-B968-EAB8933499AB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36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130258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Range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15km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Power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consumption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can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last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months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/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years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single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battery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Thousands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Can be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per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gateway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Unlicensed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spectrum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868MHz (EU), 915 MHz (US), 433MHz (China) – free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use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Bandwidth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Very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low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data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rate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50 kb/s</a:t>
            </a:r>
          </a:p>
        </p:txBody>
      </p:sp>
      <p:sp>
        <p:nvSpPr>
          <p:cNvPr id="13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9B7D743-CAD1-404B-B968-EAB8933499AB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37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090221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Range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15km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Power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consumption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can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last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months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/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years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single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battery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Thousands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Can be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per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gateway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Unlicensed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spectrum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868MHz (EU), 915 MHz (US), 433MHz (China) – free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use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Bandwidth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Very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low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data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rate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50 kb/s</a:t>
            </a:r>
          </a:p>
        </p:txBody>
      </p:sp>
      <p:sp>
        <p:nvSpPr>
          <p:cNvPr id="13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9B7D743-CAD1-404B-B968-EAB8933499AB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38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585136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Range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15km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Power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consumption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can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last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months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/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years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single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battery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Thousands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Can be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per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gateway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Unlicensed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spectrum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868MHz (EU), 915 MHz (US), 433MHz (China) – free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use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Bandwidth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Very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low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data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rate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50 kb/s</a:t>
            </a:r>
          </a:p>
        </p:txBody>
      </p:sp>
      <p:sp>
        <p:nvSpPr>
          <p:cNvPr id="13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9B7D743-CAD1-404B-B968-EAB8933499AB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39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18727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Range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15km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Power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consumption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can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last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months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/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years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single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battery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Thousands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Can be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per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gateway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Unlicensed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spectrum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868MHz (EU), 915 MHz (US), 433MHz (China) – free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use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Bandwidth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Very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low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data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rate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50 kb/s</a:t>
            </a:r>
          </a:p>
        </p:txBody>
      </p:sp>
      <p:sp>
        <p:nvSpPr>
          <p:cNvPr id="13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9B7D743-CAD1-404B-B968-EAB8933499AB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0224237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Range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15km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Power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consumption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can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last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months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/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years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single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battery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Thousands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Can be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per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gateway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Unlicensed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spectrum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868MHz (EU), 915 MHz (US), 433MHz (China) – free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use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Bandwidth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Very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low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data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rate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50 kb/s</a:t>
            </a:r>
          </a:p>
        </p:txBody>
      </p:sp>
      <p:sp>
        <p:nvSpPr>
          <p:cNvPr id="13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9B7D743-CAD1-404B-B968-EAB8933499AB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40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362520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Range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15km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Power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consumption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can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last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months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/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years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single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battery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Thousands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Can be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per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gateway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Unlicensed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spectrum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868MHz (EU), 915 MHz (US), 433MHz (China) – free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use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Bandwidth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Very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low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data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rate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50 kb/s</a:t>
            </a:r>
          </a:p>
        </p:txBody>
      </p:sp>
      <p:sp>
        <p:nvSpPr>
          <p:cNvPr id="13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9B7D743-CAD1-404B-B968-EAB8933499AB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41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9495006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Range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15km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Power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consumption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can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last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months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/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years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single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battery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Thousands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Can be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per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gateway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Unlicensed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spectrum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868MHz (EU), 915 MHz (US), 433MHz (China) – free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use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Bandwidth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Very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low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data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rate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50 kb/s</a:t>
            </a:r>
          </a:p>
        </p:txBody>
      </p:sp>
      <p:sp>
        <p:nvSpPr>
          <p:cNvPr id="13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9B7D743-CAD1-404B-B968-EAB8933499AB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42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3814719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Range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15km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Power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consumption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can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last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months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/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years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single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battery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Thousands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Can be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per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gateway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Unlicensed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spectrum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868MHz (EU), 915 MHz (US), 433MHz (China) – free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use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Bandwidth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Very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low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data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rate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50 kb/s</a:t>
            </a:r>
          </a:p>
        </p:txBody>
      </p:sp>
      <p:sp>
        <p:nvSpPr>
          <p:cNvPr id="13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9B7D743-CAD1-404B-B968-EAB8933499AB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43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3837173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Range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15km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Power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consumption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can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last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months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/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years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single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battery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Thousands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Can be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per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gateway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Unlicensed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spectrum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868MHz (EU), 915 MHz (US), 433MHz (China) – free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use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Bandwidth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Very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low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data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rate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50 kb/s</a:t>
            </a:r>
          </a:p>
        </p:txBody>
      </p:sp>
      <p:sp>
        <p:nvSpPr>
          <p:cNvPr id="13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9B7D743-CAD1-404B-B968-EAB8933499AB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44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3339716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Range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15km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Power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consumption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can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last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months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/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years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single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battery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Thousands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Can be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per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gateway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Unlicensed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spectrum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868MHz (EU), 915 MHz (US), 433MHz (China) – free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use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Bandwidth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Very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low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data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rate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50 kb/s</a:t>
            </a:r>
          </a:p>
        </p:txBody>
      </p:sp>
      <p:sp>
        <p:nvSpPr>
          <p:cNvPr id="13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9B7D743-CAD1-404B-B968-EAB8933499AB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45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8304274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Range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15km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Power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consumption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can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last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months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/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years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single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battery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Thousands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Can be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per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gateway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Unlicensed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spectrum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868MHz (EU), 915 MHz (US), 433MHz (China) – free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use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Bandwidth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Very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low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data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rate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50 kb/s</a:t>
            </a:r>
          </a:p>
        </p:txBody>
      </p:sp>
      <p:sp>
        <p:nvSpPr>
          <p:cNvPr id="13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9B7D743-CAD1-404B-B968-EAB8933499AB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46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8089328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Range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15km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Power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consumption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can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last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months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/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years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single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battery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Thousands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Can be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per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gateway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Unlicensed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spectrum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868MHz (EU), 915 MHz (US), 433MHz (China) – free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use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Bandwidth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Very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low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data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rate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50 kb/s</a:t>
            </a:r>
          </a:p>
        </p:txBody>
      </p:sp>
      <p:sp>
        <p:nvSpPr>
          <p:cNvPr id="13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9B7D743-CAD1-404B-B968-EAB8933499AB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47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7160183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Range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15km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Power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consumption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can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last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months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/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years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single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battery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Thousands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Can be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per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gateway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Unlicensed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spectrum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868MHz (EU), 915 MHz (US), 433MHz (China) – free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use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Bandwidth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Very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low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data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rate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50 kb/s</a:t>
            </a:r>
          </a:p>
        </p:txBody>
      </p:sp>
      <p:sp>
        <p:nvSpPr>
          <p:cNvPr id="13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9B7D743-CAD1-404B-B968-EAB8933499AB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48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1047515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Range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15km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Power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consumption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can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last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months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/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years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single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battery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Thousands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Can be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per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gateway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Unlicensed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spectrum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868MHz (EU), 915 MHz (US), 433MHz (China) – free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use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Bandwidth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Very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low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data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rate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50 kb/s</a:t>
            </a:r>
          </a:p>
        </p:txBody>
      </p:sp>
      <p:sp>
        <p:nvSpPr>
          <p:cNvPr id="13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9B7D743-CAD1-404B-B968-EAB8933499AB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49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18595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Range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15km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Power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consumption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can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last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months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/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years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single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battery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Thousands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Can be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per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gateway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Unlicensed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spectrum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868MHz (EU), 915 MHz (US), 433MHz (China) – free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use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Bandwidth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Very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low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data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rate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50 kb/s</a:t>
            </a:r>
          </a:p>
        </p:txBody>
      </p:sp>
      <p:sp>
        <p:nvSpPr>
          <p:cNvPr id="13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9B7D743-CAD1-404B-B968-EAB8933499AB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613172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Range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15km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Power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consumption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can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last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months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/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years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single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battery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Thousands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Can be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per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gateway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Unlicensed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spectrum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868MHz (EU), 915 MHz (US), 433MHz (China) – free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use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Bandwidth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Very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low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data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rate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50 kb/s</a:t>
            </a:r>
          </a:p>
        </p:txBody>
      </p:sp>
      <p:sp>
        <p:nvSpPr>
          <p:cNvPr id="13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9B7D743-CAD1-404B-B968-EAB8933499AB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50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0072416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Range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15km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Power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consumption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can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last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months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/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years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single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battery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Thousands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Can be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per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gateway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Unlicensed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spectrum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868MHz (EU), 915 MHz (US), 433MHz (China) – free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use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Bandwidth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Very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low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data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rate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50 kb/s</a:t>
            </a:r>
          </a:p>
        </p:txBody>
      </p:sp>
      <p:sp>
        <p:nvSpPr>
          <p:cNvPr id="13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9B7D743-CAD1-404B-B968-EAB8933499AB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51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3544404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Range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15km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Power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consumption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can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last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months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/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years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single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battery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Thousands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Can be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per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gateway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Unlicensed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spectrum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868MHz (EU), 915 MHz (US), 433MHz (China) – free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use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Bandwidth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Very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low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data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rate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50 kb/s</a:t>
            </a:r>
          </a:p>
        </p:txBody>
      </p:sp>
      <p:sp>
        <p:nvSpPr>
          <p:cNvPr id="13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9B7D743-CAD1-404B-B968-EAB8933499AB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52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8856643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Range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15km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Power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consumption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can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last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months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/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years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single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battery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Thousands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Can be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per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gateway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Unlicensed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spectrum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868MHz (EU), 915 MHz (US), 433MHz (China) – free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use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Bandwidth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Very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low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data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rate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50 kb/s</a:t>
            </a:r>
          </a:p>
        </p:txBody>
      </p:sp>
      <p:sp>
        <p:nvSpPr>
          <p:cNvPr id="13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9B7D743-CAD1-404B-B968-EAB8933499AB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53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872132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Range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15km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Power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consumption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can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last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months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/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years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single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battery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Thousands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Can be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per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gateway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Unlicensed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spectrum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868MHz (EU), 915 MHz (US), 433MHz (China) – free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use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Bandwidth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Very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low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data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rate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50 kb/s</a:t>
            </a:r>
          </a:p>
        </p:txBody>
      </p:sp>
      <p:sp>
        <p:nvSpPr>
          <p:cNvPr id="13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9B7D743-CAD1-404B-B968-EAB8933499AB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54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135681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Range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15km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Power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consumption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can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last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months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/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years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single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battery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Thousands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Can be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per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gateway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Unlicensed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spectrum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868MHz (EU), 915 MHz (US), 433MHz (China) – free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use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Bandwidth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Very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low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data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rate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50 kb/s</a:t>
            </a:r>
          </a:p>
        </p:txBody>
      </p:sp>
      <p:sp>
        <p:nvSpPr>
          <p:cNvPr id="13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9B7D743-CAD1-404B-B968-EAB8933499AB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55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75903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Range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15km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Power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consumption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can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last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months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/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years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single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battery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Thousands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Can be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per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gateway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Unlicensed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spectrum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868MHz (EU), 915 MHz (US), 433MHz (China) – free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use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Bandwidth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Very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low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data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rate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50 kb/s</a:t>
            </a:r>
          </a:p>
        </p:txBody>
      </p:sp>
      <p:sp>
        <p:nvSpPr>
          <p:cNvPr id="13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9B7D743-CAD1-404B-B968-EAB8933499AB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56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0362453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Range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15km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Power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consumption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can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last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months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/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years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single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battery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Thousands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Can be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per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gateway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Unlicensed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spectrum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868MHz (EU), 915 MHz (US), 433MHz (China) – free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use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Bandwidth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Very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low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data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rate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50 kb/s</a:t>
            </a:r>
          </a:p>
        </p:txBody>
      </p:sp>
      <p:sp>
        <p:nvSpPr>
          <p:cNvPr id="13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9B7D743-CAD1-404B-B968-EAB8933499AB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57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4023637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Range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15km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Power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consumption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can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last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months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/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years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single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battery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Thousands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Can be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per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gateway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Unlicensed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spectrum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868MHz (EU), 915 MHz (US), 433MHz (China) – free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use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Bandwidth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Very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low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data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rate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50 kb/s</a:t>
            </a:r>
          </a:p>
        </p:txBody>
      </p:sp>
      <p:sp>
        <p:nvSpPr>
          <p:cNvPr id="13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9B7D743-CAD1-404B-B968-EAB8933499AB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58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0497664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Range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15km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Power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consumption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can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last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months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/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years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single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battery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Thousands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Can be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per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gateway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Unlicensed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spectrum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868MHz (EU), 915 MHz (US), 433MHz (China) – free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use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Bandwidth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Very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low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data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rate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50 kb/s</a:t>
            </a:r>
          </a:p>
        </p:txBody>
      </p:sp>
      <p:sp>
        <p:nvSpPr>
          <p:cNvPr id="13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9B7D743-CAD1-404B-B968-EAB8933499AB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59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43219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Range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15km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Power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consumption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can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last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months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/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years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single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battery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Thousands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Can be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per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gateway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Unlicensed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spectrum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868MHz (EU), 915 MHz (US), 433MHz (China) – free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use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Bandwidth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Very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low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data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rate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50 kb/s</a:t>
            </a:r>
          </a:p>
        </p:txBody>
      </p:sp>
      <p:sp>
        <p:nvSpPr>
          <p:cNvPr id="13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9B7D743-CAD1-404B-B968-EAB8933499AB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0195281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Range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15km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Power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consumption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can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last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months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/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years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single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battery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Thousands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Can be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per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gateway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Unlicensed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spectrum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868MHz (EU), 915 MHz (US), 433MHz (China) – free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use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Bandwidth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Very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low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data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rate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50 kb/s</a:t>
            </a:r>
          </a:p>
        </p:txBody>
      </p:sp>
      <p:sp>
        <p:nvSpPr>
          <p:cNvPr id="13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9B7D743-CAD1-404B-B968-EAB8933499AB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60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1271570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Range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15km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Power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consumption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can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last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months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/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years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single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battery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Thousands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Can be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per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gateway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Unlicensed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spectrum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868MHz (EU), 915 MHz (US), 433MHz (China) – free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use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Bandwidth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Very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low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data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rate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50 kb/s</a:t>
            </a:r>
          </a:p>
        </p:txBody>
      </p:sp>
      <p:sp>
        <p:nvSpPr>
          <p:cNvPr id="13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9B7D743-CAD1-404B-B968-EAB8933499AB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61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7819464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Range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15km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Power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consumption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can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last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months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/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years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single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battery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Thousands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Can be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per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gateway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Unlicensed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spectrum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868MHz (EU), 915 MHz (US), 433MHz (China) – free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use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Bandwidth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Very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low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data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rate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50 kb/s</a:t>
            </a:r>
          </a:p>
        </p:txBody>
      </p:sp>
      <p:sp>
        <p:nvSpPr>
          <p:cNvPr id="13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9B7D743-CAD1-404B-B968-EAB8933499AB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62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0298976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Range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15km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Power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consumption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can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last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months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/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years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single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battery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Thousands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Can be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per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gateway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Unlicensed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spectrum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868MHz (EU), 915 MHz (US), 433MHz (China) – free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use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Bandwidth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Very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low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data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rate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50 kb/s</a:t>
            </a:r>
          </a:p>
        </p:txBody>
      </p:sp>
      <p:sp>
        <p:nvSpPr>
          <p:cNvPr id="13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9B7D743-CAD1-404B-B968-EAB8933499AB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63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3120841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Range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15km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Power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consumption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can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last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months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/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years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single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battery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Thousands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Can be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per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gateway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Unlicensed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spectrum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868MHz (EU), 915 MHz (US), 433MHz (China) – free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use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Bandwidth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Very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low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data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rate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50 kb/s</a:t>
            </a:r>
          </a:p>
        </p:txBody>
      </p:sp>
      <p:sp>
        <p:nvSpPr>
          <p:cNvPr id="13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9B7D743-CAD1-404B-B968-EAB8933499AB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64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12247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Range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15km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Power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consumption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can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last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months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/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years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single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battery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Thousands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Can be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per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gateway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Unlicensed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spectrum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868MHz (EU), 915 MHz (US), 433MHz (China) – free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use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Bandwidth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Very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low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data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rate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50 kb/s</a:t>
            </a:r>
          </a:p>
        </p:txBody>
      </p:sp>
      <p:sp>
        <p:nvSpPr>
          <p:cNvPr id="13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9B7D743-CAD1-404B-B968-EAB8933499AB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85287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Range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15km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Power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consumption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can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last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months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/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years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single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battery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Thousands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Can be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per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gateway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Unlicensed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spectrum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868MHz (EU), 915 MHz (US), 433MHz (China) – free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use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Bandwidth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Very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low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data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rate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50 kb/s</a:t>
            </a:r>
          </a:p>
        </p:txBody>
      </p:sp>
      <p:sp>
        <p:nvSpPr>
          <p:cNvPr id="13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9B7D743-CAD1-404B-B968-EAB8933499AB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8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7069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Range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15km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Power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consumption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can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last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months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/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years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single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battery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Thousands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Can be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per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gateway</a:t>
            </a:r>
            <a:endParaRPr lang="es-E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Unlicensed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spectrum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868MHz (EU), 915 MHz (US), 433MHz (China) – free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use</a:t>
            </a:r>
          </a:p>
          <a:p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Bandwidth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Very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low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data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rate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up </a:t>
            </a:r>
            <a:r>
              <a:rPr lang="es-E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s-E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50 kb/s</a:t>
            </a:r>
          </a:p>
        </p:txBody>
      </p:sp>
      <p:sp>
        <p:nvSpPr>
          <p:cNvPr id="13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9B7D743-CAD1-404B-B968-EAB8933499AB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9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95843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596960" y="610920"/>
            <a:ext cx="97567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596960" y="2071440"/>
            <a:ext cx="9756720" cy="196056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2800" b="0" strike="noStrike" spc="-1">
              <a:solidFill>
                <a:srgbClr val="363636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596960" y="4218480"/>
            <a:ext cx="9756720" cy="196056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2800" b="0" strike="noStrike" spc="-1">
              <a:solidFill>
                <a:srgbClr val="363636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596960" y="610920"/>
            <a:ext cx="97567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596960" y="2071440"/>
            <a:ext cx="4761000" cy="196056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2800" b="0" strike="noStrike" spc="-1">
              <a:solidFill>
                <a:srgbClr val="363636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596280" y="2071440"/>
            <a:ext cx="4761000" cy="196056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2800" b="0" strike="noStrike" spc="-1">
              <a:solidFill>
                <a:srgbClr val="363636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596280" y="4218480"/>
            <a:ext cx="4761000" cy="196056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2800" b="0" strike="noStrike" spc="-1">
              <a:solidFill>
                <a:srgbClr val="363636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1596960" y="4218480"/>
            <a:ext cx="4761000" cy="196056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2800" b="0" strike="noStrike" spc="-1">
              <a:solidFill>
                <a:srgbClr val="363636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596960" y="610920"/>
            <a:ext cx="97567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596960" y="2071440"/>
            <a:ext cx="9756720" cy="4110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2800" b="0" strike="noStrike" spc="-1">
              <a:solidFill>
                <a:srgbClr val="363636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1596960" y="2071440"/>
            <a:ext cx="9756720" cy="4110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2800" b="0" strike="noStrike" spc="-1">
              <a:solidFill>
                <a:srgbClr val="363636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pic>
        <p:nvPicPr>
          <p:cNvPr id="38" name="Imagen 37"/>
          <p:cNvPicPr/>
          <p:nvPr/>
        </p:nvPicPr>
        <p:blipFill>
          <a:blip r:embed="rId2"/>
          <a:stretch/>
        </p:blipFill>
        <p:spPr>
          <a:xfrm>
            <a:off x="3899160" y="2071080"/>
            <a:ext cx="5151960" cy="4110840"/>
          </a:xfrm>
          <a:prstGeom prst="rect">
            <a:avLst/>
          </a:prstGeom>
          <a:ln>
            <a:noFill/>
          </a:ln>
        </p:spPr>
      </p:pic>
      <p:pic>
        <p:nvPicPr>
          <p:cNvPr id="39" name="Imagen 38"/>
          <p:cNvPicPr/>
          <p:nvPr/>
        </p:nvPicPr>
        <p:blipFill>
          <a:blip r:embed="rId2"/>
          <a:stretch/>
        </p:blipFill>
        <p:spPr>
          <a:xfrm>
            <a:off x="3899160" y="2071080"/>
            <a:ext cx="5151960" cy="4110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96960" y="610920"/>
            <a:ext cx="97567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1596960" y="2071440"/>
            <a:ext cx="9756720" cy="4110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96960" y="610920"/>
            <a:ext cx="97567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596960" y="2071440"/>
            <a:ext cx="9756720" cy="4110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2800" b="0" strike="noStrike" spc="-1">
              <a:solidFill>
                <a:srgbClr val="363636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96960" y="610920"/>
            <a:ext cx="97567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596960" y="2071440"/>
            <a:ext cx="4761000" cy="4110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2800" b="0" strike="noStrike" spc="-1">
              <a:solidFill>
                <a:srgbClr val="363636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596280" y="2071440"/>
            <a:ext cx="4761000" cy="4110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2800" b="0" strike="noStrike" spc="-1">
              <a:solidFill>
                <a:srgbClr val="363636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96960" y="610920"/>
            <a:ext cx="97567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596960" y="610920"/>
            <a:ext cx="975672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96960" y="610920"/>
            <a:ext cx="97567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596960" y="2071440"/>
            <a:ext cx="4761000" cy="196056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2800" b="0" strike="noStrike" spc="-1">
              <a:solidFill>
                <a:srgbClr val="363636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1596960" y="4218480"/>
            <a:ext cx="4761000" cy="196056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2800" b="0" strike="noStrike" spc="-1">
              <a:solidFill>
                <a:srgbClr val="363636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596280" y="2071440"/>
            <a:ext cx="4761000" cy="4110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2800" b="0" strike="noStrike" spc="-1">
              <a:solidFill>
                <a:srgbClr val="363636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96960" y="610920"/>
            <a:ext cx="97567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596960" y="2071440"/>
            <a:ext cx="9756720" cy="4110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96960" y="610920"/>
            <a:ext cx="97567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596960" y="2071440"/>
            <a:ext cx="4761000" cy="4110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2800" b="0" strike="noStrike" spc="-1">
              <a:solidFill>
                <a:srgbClr val="363636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596280" y="2071440"/>
            <a:ext cx="4761000" cy="196056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2800" b="0" strike="noStrike" spc="-1">
              <a:solidFill>
                <a:srgbClr val="363636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596280" y="4218480"/>
            <a:ext cx="4761000" cy="196056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2800" b="0" strike="noStrike" spc="-1">
              <a:solidFill>
                <a:srgbClr val="363636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96960" y="610920"/>
            <a:ext cx="97567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596960" y="2071440"/>
            <a:ext cx="4761000" cy="196056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2800" b="0" strike="noStrike" spc="-1">
              <a:solidFill>
                <a:srgbClr val="363636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596280" y="2071440"/>
            <a:ext cx="4761000" cy="196056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2800" b="0" strike="noStrike" spc="-1">
              <a:solidFill>
                <a:srgbClr val="363636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1596960" y="4218480"/>
            <a:ext cx="9756720" cy="196056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2800" b="0" strike="noStrike" spc="-1">
              <a:solidFill>
                <a:srgbClr val="363636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96960" y="610920"/>
            <a:ext cx="97567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596960" y="2071440"/>
            <a:ext cx="9756720" cy="196056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2800" b="0" strike="noStrike" spc="-1">
              <a:solidFill>
                <a:srgbClr val="363636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1596960" y="4218480"/>
            <a:ext cx="9756720" cy="196056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2800" b="0" strike="noStrike" spc="-1">
              <a:solidFill>
                <a:srgbClr val="363636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96960" y="610920"/>
            <a:ext cx="97567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596960" y="2071440"/>
            <a:ext cx="4761000" cy="196056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2800" b="0" strike="noStrike" spc="-1">
              <a:solidFill>
                <a:srgbClr val="363636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596280" y="2071440"/>
            <a:ext cx="4761000" cy="196056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2800" b="0" strike="noStrike" spc="-1">
              <a:solidFill>
                <a:srgbClr val="363636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596280" y="4218480"/>
            <a:ext cx="4761000" cy="196056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2800" b="0" strike="noStrike" spc="-1">
              <a:solidFill>
                <a:srgbClr val="363636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1596960" y="4218480"/>
            <a:ext cx="4761000" cy="196056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2800" b="0" strike="noStrike" spc="-1">
              <a:solidFill>
                <a:srgbClr val="363636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96960" y="610920"/>
            <a:ext cx="97567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596960" y="2071440"/>
            <a:ext cx="9756720" cy="4110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2800" b="0" strike="noStrike" spc="-1">
              <a:solidFill>
                <a:srgbClr val="363636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1596960" y="2071440"/>
            <a:ext cx="9756720" cy="4110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2800" b="0" strike="noStrike" spc="-1">
              <a:solidFill>
                <a:srgbClr val="363636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pic>
        <p:nvPicPr>
          <p:cNvPr id="78" name="Imagen 77"/>
          <p:cNvPicPr/>
          <p:nvPr/>
        </p:nvPicPr>
        <p:blipFill>
          <a:blip r:embed="rId2"/>
          <a:stretch/>
        </p:blipFill>
        <p:spPr>
          <a:xfrm>
            <a:off x="3899160" y="2071080"/>
            <a:ext cx="5151960" cy="4110840"/>
          </a:xfrm>
          <a:prstGeom prst="rect">
            <a:avLst/>
          </a:prstGeom>
          <a:ln>
            <a:noFill/>
          </a:ln>
        </p:spPr>
      </p:pic>
      <p:pic>
        <p:nvPicPr>
          <p:cNvPr id="79" name="Imagen 78"/>
          <p:cNvPicPr/>
          <p:nvPr/>
        </p:nvPicPr>
        <p:blipFill>
          <a:blip r:embed="rId2"/>
          <a:stretch/>
        </p:blipFill>
        <p:spPr>
          <a:xfrm>
            <a:off x="3899160" y="2071080"/>
            <a:ext cx="5151960" cy="4110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96960" y="610920"/>
            <a:ext cx="97567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596960" y="2071440"/>
            <a:ext cx="9756720" cy="4110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2800" b="0" strike="noStrike" spc="-1">
              <a:solidFill>
                <a:srgbClr val="363636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596960" y="610920"/>
            <a:ext cx="97567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596960" y="2071440"/>
            <a:ext cx="4761000" cy="4110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2800" b="0" strike="noStrike" spc="-1">
              <a:solidFill>
                <a:srgbClr val="363636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596280" y="2071440"/>
            <a:ext cx="4761000" cy="4110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2800" b="0" strike="noStrike" spc="-1">
              <a:solidFill>
                <a:srgbClr val="363636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96960" y="610920"/>
            <a:ext cx="97567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596960" y="610920"/>
            <a:ext cx="975672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96960" y="610920"/>
            <a:ext cx="97567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596960" y="2071440"/>
            <a:ext cx="4761000" cy="196056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2800" b="0" strike="noStrike" spc="-1">
              <a:solidFill>
                <a:srgbClr val="363636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596960" y="4218480"/>
            <a:ext cx="4761000" cy="196056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2800" b="0" strike="noStrike" spc="-1">
              <a:solidFill>
                <a:srgbClr val="363636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596280" y="2071440"/>
            <a:ext cx="4761000" cy="4110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2800" b="0" strike="noStrike" spc="-1">
              <a:solidFill>
                <a:srgbClr val="363636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96960" y="610920"/>
            <a:ext cx="97567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596960" y="2071440"/>
            <a:ext cx="4761000" cy="4110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2800" b="0" strike="noStrike" spc="-1">
              <a:solidFill>
                <a:srgbClr val="363636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596280" y="2071440"/>
            <a:ext cx="4761000" cy="196056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2800" b="0" strike="noStrike" spc="-1">
              <a:solidFill>
                <a:srgbClr val="363636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596280" y="4218480"/>
            <a:ext cx="4761000" cy="196056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2800" b="0" strike="noStrike" spc="-1">
              <a:solidFill>
                <a:srgbClr val="363636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96960" y="610920"/>
            <a:ext cx="97567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596960" y="2071440"/>
            <a:ext cx="4761000" cy="196056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2800" b="0" strike="noStrike" spc="-1">
              <a:solidFill>
                <a:srgbClr val="363636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596280" y="2071440"/>
            <a:ext cx="4761000" cy="196056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2800" b="0" strike="noStrike" spc="-1">
              <a:solidFill>
                <a:srgbClr val="363636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596960" y="4218480"/>
            <a:ext cx="9756720" cy="196056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2800" b="0" strike="noStrike" spc="-1">
              <a:solidFill>
                <a:srgbClr val="363636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/>
          <p:cNvPicPr/>
          <p:nvPr/>
        </p:nvPicPr>
        <p:blipFill>
          <a:blip r:embed="rId14"/>
          <a:stretch/>
        </p:blipFill>
        <p:spPr>
          <a:xfrm>
            <a:off x="-7920" y="-6840"/>
            <a:ext cx="12015720" cy="6682320"/>
          </a:xfrm>
          <a:prstGeom prst="rect">
            <a:avLst/>
          </a:prstGeom>
          <a:ln>
            <a:noFill/>
          </a:ln>
        </p:spPr>
      </p:pic>
      <p:pic>
        <p:nvPicPr>
          <p:cNvPr id="7" name="Imagen 3"/>
          <p:cNvPicPr/>
          <p:nvPr/>
        </p:nvPicPr>
        <p:blipFill>
          <a:blip r:embed="rId15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2540520"/>
            <a:ext cx="9143640" cy="151668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nl-NL" sz="2800" b="0" strike="noStrike" spc="299">
                <a:solidFill>
                  <a:srgbClr val="0D83D0"/>
                </a:solidFill>
                <a:uFill>
                  <a:solidFill>
                    <a:srgbClr val="FFFFFF"/>
                  </a:solidFill>
                </a:uFill>
                <a:latin typeface="League Spartan"/>
                <a:ea typeface="League Spartan"/>
              </a:rPr>
              <a:t>BUILDING A GLOBAL INTERNET OF THINGS NETWORK TOGETHER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" name="Picture 10"/>
          <p:cNvPicPr/>
          <p:nvPr/>
        </p:nvPicPr>
        <p:blipFill>
          <a:blip r:embed="rId16"/>
          <a:stretch/>
        </p:blipFill>
        <p:spPr>
          <a:xfrm>
            <a:off x="5322240" y="1086480"/>
            <a:ext cx="1564200" cy="1204560"/>
          </a:xfrm>
          <a:prstGeom prst="rect">
            <a:avLst/>
          </a:prstGeom>
          <a:ln>
            <a:noFill/>
          </a:ln>
        </p:spPr>
      </p:pic>
      <p:sp>
        <p:nvSpPr>
          <p:cNvPr id="4" name="Line 2"/>
          <p:cNvSpPr/>
          <p:nvPr/>
        </p:nvSpPr>
        <p:spPr>
          <a:xfrm>
            <a:off x="5630760" y="4306680"/>
            <a:ext cx="929880" cy="360"/>
          </a:xfrm>
          <a:prstGeom prst="line">
            <a:avLst/>
          </a:prstGeom>
          <a:ln w="28440">
            <a:solidFill>
              <a:srgbClr val="A7A7A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800" b="0" strike="noStrike" spc="-1">
                <a:solidFill>
                  <a:srgbClr val="363636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Pulse para editar el formato de esquema del texto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>
                <a:solidFill>
                  <a:srgbClr val="363636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Segundo nivel del esquema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1800" b="0" strike="noStrike" spc="-1">
                <a:solidFill>
                  <a:srgbClr val="363636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Tercer nivel del esquema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1800" b="0" strike="noStrike" spc="-1">
                <a:solidFill>
                  <a:srgbClr val="363636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Cuarto nivel del esquema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solidFill>
                  <a:srgbClr val="363636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Quinto nivel del esquema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solidFill>
                  <a:srgbClr val="363636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Sexto nivel del esquema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solidFill>
                  <a:srgbClr val="363636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7"/>
          <p:cNvPicPr/>
          <p:nvPr/>
        </p:nvPicPr>
        <p:blipFill>
          <a:blip r:embed="rId14"/>
          <a:stretch/>
        </p:blipFill>
        <p:spPr>
          <a:xfrm>
            <a:off x="-7920" y="-6840"/>
            <a:ext cx="12015720" cy="668232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596960" y="610920"/>
            <a:ext cx="975672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nl-NL" sz="2800" b="0" strike="noStrike" spc="299">
                <a:solidFill>
                  <a:srgbClr val="0D83D0"/>
                </a:solidFill>
                <a:uFill>
                  <a:solidFill>
                    <a:srgbClr val="FFFFFF"/>
                  </a:solidFill>
                </a:uFill>
                <a:latin typeface="League Spartan"/>
                <a:ea typeface="League Spartan"/>
              </a:rPr>
              <a:t>CLICK TO EDIT MASTER TITLE STYLE</a:t>
            </a:r>
            <a:endParaRPr lang="nl-N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1596960" y="2071440"/>
            <a:ext cx="9756720" cy="411084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Pulse para editar el formato de esquema del texto</a:t>
            </a:r>
            <a:endParaRPr lang="nl-NL" sz="2400" b="0" strike="noStrike" spc="-1">
              <a:solidFill>
                <a:srgbClr val="363636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400" b="0" strike="noStrike" spc="-1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Segundo nivel del esquema</a:t>
            </a:r>
            <a:endParaRPr lang="nl-NL" sz="2400" b="0" strike="noStrike" spc="-1">
              <a:solidFill>
                <a:srgbClr val="363636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Tercer nivel del esquema</a:t>
            </a:r>
            <a:endParaRPr lang="nl-NL" sz="2400" b="0" strike="noStrike" spc="-1">
              <a:solidFill>
                <a:srgbClr val="363636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400" b="0" strike="noStrike" spc="-1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Cuarto nivel del esquema</a:t>
            </a:r>
            <a:endParaRPr lang="nl-NL" sz="2400" b="0" strike="noStrike" spc="-1">
              <a:solidFill>
                <a:srgbClr val="363636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Quinto nivel del esquema</a:t>
            </a:r>
            <a:endParaRPr lang="nl-NL" sz="2400" b="0" strike="noStrike" spc="-1">
              <a:solidFill>
                <a:srgbClr val="363636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Sexto nivel del esquema</a:t>
            </a:r>
            <a:endParaRPr lang="nl-NL" sz="2400" b="0" strike="noStrike" spc="-1">
              <a:solidFill>
                <a:srgbClr val="363636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>
              <a:lnSpc>
                <a:spcPct val="100000"/>
              </a:lnSpc>
            </a:pPr>
            <a:r>
              <a:rPr lang="nl-NL" sz="2400" b="0" strike="noStrike" spc="-1">
                <a:solidFill>
                  <a:srgbClr val="4A4A4A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Séptimo nivel del esquemaClick to edit Master text styles</a:t>
            </a:r>
            <a:endParaRPr lang="nl-NL" sz="2400" b="0" strike="noStrike" spc="-1">
              <a:solidFill>
                <a:srgbClr val="363636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159696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s-ES" sz="1200" b="0" strike="noStrike" spc="-1">
                <a:solidFill>
                  <a:srgbClr val="A7A7A7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4/05/18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505040" y="6356520"/>
            <a:ext cx="3647880" cy="364680"/>
          </a:xfrm>
          <a:prstGeom prst="rect">
            <a:avLst/>
          </a:prstGeom>
        </p:spPr>
        <p:txBody>
          <a:bodyPr anchor="ctr"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3206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A29AEF6-B55C-4C69-B8BE-D66ECB48A44A}" type="slidenum">
              <a:rPr lang="es-ES" sz="1200" b="0" strike="noStrike" spc="-1">
                <a:solidFill>
                  <a:srgbClr val="A7A7A7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mydevices.com/cayenne/docs_stage/lora/#lora-cayenne-low-power-payload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voGAtQAjC1qBmaVuP1ApNKs1ekgUjavHuVQIXyYSvNc/edit#gid=0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1523880" y="2637000"/>
            <a:ext cx="9143640" cy="1516680"/>
          </a:xfrm>
          <a:prstGeom prst="rect">
            <a:avLst/>
          </a:prstGeom>
          <a:solidFill>
            <a:srgbClr val="0D83D0"/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nl-NL" sz="4800" b="1" strike="noStrike" spc="29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eague Spartan"/>
                <a:ea typeface="League Spartan"/>
              </a:rPr>
              <a:t>LMiC e INTEGRACIONES</a:t>
            </a:r>
            <a:br>
              <a:rPr lang="nl-NL" sz="2800" b="1" strike="noStrike" spc="29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eague Spartan"/>
                <a:ea typeface="League Spartan"/>
              </a:rPr>
            </a:br>
            <a:r>
              <a:rPr lang="nl-NL" b="1" strike="noStrike" spc="299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League Spartan"/>
                <a:ea typeface="League Spartan"/>
              </a:rPr>
              <a:t>juanfelixmateos@gmail.com</a:t>
            </a:r>
          </a:p>
          <a:p>
            <a:pPr algn="ctr">
              <a:lnSpc>
                <a:spcPct val="100000"/>
              </a:lnSpc>
            </a:pPr>
            <a:r>
              <a:rPr lang="nl-NL" b="1" spc="29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eague Spartan"/>
              </a:rPr>
              <a:t>Diciembre</a:t>
            </a:r>
            <a:r>
              <a:rPr lang="nl-NL" b="1" strike="noStrike" spc="29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eague Spartan"/>
              </a:rPr>
              <a:t> 2018</a:t>
            </a:r>
            <a:endParaRPr lang="nl-NL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596960" y="610920"/>
            <a:ext cx="97567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nl-NL" sz="2800" spc="299" dirty="0">
                <a:solidFill>
                  <a:srgbClr val="0D83D0"/>
                </a:solidFill>
                <a:uFill>
                  <a:solidFill>
                    <a:srgbClr val="FFFFFF"/>
                  </a:solidFill>
                </a:uFill>
                <a:latin typeface="League Spartan"/>
              </a:rPr>
              <a:t>LMiC: Duty Cycle 2/2</a:t>
            </a:r>
            <a:endParaRPr lang="nl-NL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Line 2"/>
          <p:cNvSpPr/>
          <p:nvPr/>
        </p:nvSpPr>
        <p:spPr>
          <a:xfrm>
            <a:off x="1685520" y="1936080"/>
            <a:ext cx="929880" cy="360"/>
          </a:xfrm>
          <a:prstGeom prst="line">
            <a:avLst/>
          </a:prstGeom>
          <a:ln w="28440">
            <a:solidFill>
              <a:srgbClr val="A7A7A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8" name="CustomShape 3"/>
          <p:cNvSpPr/>
          <p:nvPr/>
        </p:nvSpPr>
        <p:spPr>
          <a:xfrm>
            <a:off x="1323000" y="2251080"/>
            <a:ext cx="10053000" cy="38173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 fontScale="47500" lnSpcReduction="20000"/>
          </a:bodyPr>
          <a:lstStyle/>
          <a:p>
            <a:pPr marL="180000" indent="-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Los duty cycle </a:t>
            </a:r>
            <a:r>
              <a:rPr lang="en-U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están</a:t>
            </a:r>
            <a:r>
              <a:rPr lang="en-U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</a:t>
            </a:r>
            <a:r>
              <a:rPr lang="en-U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regulados</a:t>
            </a:r>
            <a:r>
              <a:rPr lang="en-U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</a:t>
            </a:r>
            <a:r>
              <a:rPr lang="en-U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por</a:t>
            </a:r>
            <a:r>
              <a:rPr lang="en-U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la </a:t>
            </a:r>
            <a:r>
              <a:rPr lang="en-U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sección</a:t>
            </a:r>
            <a:r>
              <a:rPr lang="en-U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7.2.3 del </a:t>
            </a:r>
            <a:r>
              <a:rPr lang="en-U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estándar</a:t>
            </a:r>
            <a:r>
              <a:rPr lang="en-U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ETSI EN300.220:</a:t>
            </a:r>
          </a:p>
          <a:p>
            <a:pPr marL="637200" lvl="3" indent="-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   g (863.0 – 868.0 MHz): 1%</a:t>
            </a:r>
          </a:p>
          <a:p>
            <a:pPr marL="637200" lvl="3" indent="-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   g1 (868.0 – 868.6 MHz): 1%</a:t>
            </a:r>
          </a:p>
          <a:p>
            <a:pPr marL="637200" lvl="3" indent="-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   g2 (868.7 – 869.2 MHz): 0.1%</a:t>
            </a:r>
          </a:p>
          <a:p>
            <a:pPr marL="637200" lvl="3" indent="-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   g3 (869.4 – 869.65 MHz): 10% </a:t>
            </a:r>
            <a:r>
              <a:rPr lang="en-U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  <a:sym typeface="Wingdings" panose="05000000000000000000" pitchFamily="2" charset="2"/>
              </a:rPr>
              <a:t> Tiene </a:t>
            </a:r>
            <a:r>
              <a:rPr lang="en-U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  <a:sym typeface="Wingdings" panose="05000000000000000000" pitchFamily="2" charset="2"/>
              </a:rPr>
              <a:t>sentido</a:t>
            </a:r>
            <a:r>
              <a:rPr lang="en-U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  <a:sym typeface="Wingdings" panose="05000000000000000000" pitchFamily="2" charset="2"/>
              </a:rPr>
              <a:t> </a:t>
            </a:r>
            <a:r>
              <a:rPr lang="en-U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  <a:sym typeface="Wingdings" panose="05000000000000000000" pitchFamily="2" charset="2"/>
              </a:rPr>
              <a:t>usarla</a:t>
            </a:r>
            <a:r>
              <a:rPr lang="en-U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  <a:sym typeface="Wingdings" panose="05000000000000000000" pitchFamily="2" charset="2"/>
              </a:rPr>
              <a:t> para downlink (1 gateway para </a:t>
            </a:r>
            <a:r>
              <a:rPr lang="en-U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  <a:sym typeface="Wingdings" panose="05000000000000000000" pitchFamily="2" charset="2"/>
              </a:rPr>
              <a:t>muchos</a:t>
            </a:r>
            <a:r>
              <a:rPr lang="en-U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  <a:sym typeface="Wingdings" panose="05000000000000000000" pitchFamily="2" charset="2"/>
              </a:rPr>
              <a:t> </a:t>
            </a:r>
            <a:r>
              <a:rPr lang="en-U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  <a:sym typeface="Wingdings" panose="05000000000000000000" pitchFamily="2" charset="2"/>
              </a:rPr>
              <a:t>nodos</a:t>
            </a:r>
            <a:r>
              <a:rPr lang="en-U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  <a:sym typeface="Wingdings" panose="05000000000000000000" pitchFamily="2" charset="2"/>
              </a:rPr>
              <a:t>)</a:t>
            </a:r>
            <a:endParaRPr lang="en-US" sz="3200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Lato"/>
              <a:ea typeface="Lato"/>
            </a:endParaRPr>
          </a:p>
          <a:p>
            <a:pPr marL="637200" lvl="3" indent="-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   g4 (869.7 – 870.0 MHz): 1%</a:t>
            </a:r>
          </a:p>
          <a:p>
            <a:pPr marL="637200" lvl="3" indent="-3600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Lato"/>
              <a:ea typeface="Lato"/>
            </a:endParaRPr>
          </a:p>
          <a:p>
            <a:pPr marL="180000" indent="-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Existe</a:t>
            </a:r>
            <a:r>
              <a:rPr lang="en-U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</a:t>
            </a:r>
            <a:r>
              <a:rPr lang="en-U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una</a:t>
            </a:r>
            <a:r>
              <a:rPr lang="en-U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</a:t>
            </a:r>
            <a:r>
              <a:rPr lang="en-U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política</a:t>
            </a:r>
            <a:r>
              <a:rPr lang="en-U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de </a:t>
            </a:r>
            <a:r>
              <a:rPr lang="en-U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uso</a:t>
            </a:r>
            <a:r>
              <a:rPr lang="en-U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responsible </a:t>
            </a:r>
            <a:r>
              <a:rPr lang="en-U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en</a:t>
            </a:r>
            <a:r>
              <a:rPr lang="en-U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TTN que </a:t>
            </a:r>
            <a:r>
              <a:rPr lang="en-U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establece</a:t>
            </a:r>
            <a:r>
              <a:rPr lang="en-U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:</a:t>
            </a:r>
          </a:p>
          <a:p>
            <a:pPr marL="637200" lvl="1" indent="-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30 </a:t>
            </a:r>
            <a:r>
              <a:rPr lang="en-U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segundos</a:t>
            </a:r>
            <a:r>
              <a:rPr lang="en-U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de uplink </a:t>
            </a:r>
            <a:r>
              <a:rPr lang="en-U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por</a:t>
            </a:r>
            <a:r>
              <a:rPr lang="en-U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</a:t>
            </a:r>
            <a:r>
              <a:rPr lang="en-U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día</a:t>
            </a:r>
            <a:r>
              <a:rPr lang="en-U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y </a:t>
            </a:r>
            <a:r>
              <a:rPr lang="en-U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nodo</a:t>
            </a:r>
            <a:endParaRPr lang="en-US" sz="3200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Lato"/>
              <a:ea typeface="Lato"/>
            </a:endParaRPr>
          </a:p>
          <a:p>
            <a:pPr marL="637200" lvl="1" indent="-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10 </a:t>
            </a:r>
            <a:r>
              <a:rPr lang="en-U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mensajes</a:t>
            </a:r>
            <a:r>
              <a:rPr lang="en-U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de downlink al </a:t>
            </a:r>
            <a:r>
              <a:rPr lang="en-U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día</a:t>
            </a:r>
            <a:endParaRPr lang="es-ES" sz="3200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Lato"/>
              <a:ea typeface="Lato"/>
            </a:endParaRPr>
          </a:p>
          <a:p>
            <a:pPr algn="just">
              <a:lnSpc>
                <a:spcPct val="100000"/>
              </a:lnSpc>
            </a:pPr>
            <a:endParaRPr lang="es-E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10341720" y="1089000"/>
            <a:ext cx="301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7308161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596960" y="610920"/>
            <a:ext cx="97567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nl-NL" sz="2800" spc="299" dirty="0">
                <a:solidFill>
                  <a:srgbClr val="0D83D0"/>
                </a:solidFill>
                <a:uFill>
                  <a:solidFill>
                    <a:srgbClr val="FFFFFF"/>
                  </a:solidFill>
                </a:uFill>
                <a:latin typeface="League Spartan"/>
              </a:rPr>
              <a:t>LMiC: Ejemplos de la biblioteca 1/4</a:t>
            </a:r>
            <a:endParaRPr lang="nl-NL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Line 2"/>
          <p:cNvSpPr/>
          <p:nvPr/>
        </p:nvSpPr>
        <p:spPr>
          <a:xfrm>
            <a:off x="1685520" y="1936080"/>
            <a:ext cx="929880" cy="360"/>
          </a:xfrm>
          <a:prstGeom prst="line">
            <a:avLst/>
          </a:prstGeom>
          <a:ln w="28440">
            <a:solidFill>
              <a:srgbClr val="A7A7A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8" name="CustomShape 3"/>
          <p:cNvSpPr/>
          <p:nvPr/>
        </p:nvSpPr>
        <p:spPr>
          <a:xfrm>
            <a:off x="1323000" y="2251080"/>
            <a:ext cx="10053000" cy="39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 fontScale="55000" lnSpcReduction="20000"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En </a:t>
            </a:r>
            <a:r>
              <a:rPr lang="es-E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setup</a:t>
            </a: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()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do_send</a:t>
            </a: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(&amp;</a:t>
            </a:r>
            <a:r>
              <a:rPr lang="es-E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sendjob</a:t>
            </a: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);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En </a:t>
            </a:r>
            <a:r>
              <a:rPr lang="es-E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do_send</a:t>
            </a: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(</a:t>
            </a:r>
            <a:r>
              <a:rPr lang="es-E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osjob_t</a:t>
            </a: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* j)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b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LMIC_setTxData2</a:t>
            </a: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(1, </a:t>
            </a:r>
            <a:r>
              <a:rPr lang="es-E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mydata</a:t>
            </a: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, </a:t>
            </a:r>
            <a:r>
              <a:rPr lang="es-E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sizeof</a:t>
            </a: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(</a:t>
            </a:r>
            <a:r>
              <a:rPr lang="es-E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mydata</a:t>
            </a: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)-1, 0);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Primer parámetro: puerto/</a:t>
            </a:r>
            <a:r>
              <a:rPr lang="es-E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port</a:t>
            </a:r>
            <a:endParaRPr lang="es-ES" sz="3200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Lato"/>
              <a:ea typeface="Lato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Último parámetro: ¿confirmar </a:t>
            </a:r>
            <a:r>
              <a:rPr lang="es-E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upload</a:t>
            </a: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En </a:t>
            </a:r>
            <a:r>
              <a:rPr lang="es-E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loop</a:t>
            </a: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()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b="1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os_runloop_once</a:t>
            </a: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();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Se encarga de llevar un control del tiempo (</a:t>
            </a:r>
            <a:r>
              <a:rPr lang="es-E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timer</a:t>
            </a: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) y ejecutar las acciones que correspondan en cada instante.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s-E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10341720" y="1089000"/>
            <a:ext cx="301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3537545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596960" y="610920"/>
            <a:ext cx="97567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nl-NL" sz="2800" spc="299" dirty="0">
                <a:solidFill>
                  <a:srgbClr val="0D83D0"/>
                </a:solidFill>
                <a:uFill>
                  <a:solidFill>
                    <a:srgbClr val="FFFFFF"/>
                  </a:solidFill>
                </a:uFill>
                <a:latin typeface="League Spartan"/>
              </a:rPr>
              <a:t>LMiC: Ejemplos de la biblioteca 2/4</a:t>
            </a:r>
            <a:endParaRPr lang="nl-NL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Line 2"/>
          <p:cNvSpPr/>
          <p:nvPr/>
        </p:nvSpPr>
        <p:spPr>
          <a:xfrm>
            <a:off x="1685520" y="1936080"/>
            <a:ext cx="929880" cy="360"/>
          </a:xfrm>
          <a:prstGeom prst="line">
            <a:avLst/>
          </a:prstGeom>
          <a:ln w="28440">
            <a:solidFill>
              <a:srgbClr val="A7A7A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8" name="CustomShape 3"/>
          <p:cNvSpPr/>
          <p:nvPr/>
        </p:nvSpPr>
        <p:spPr>
          <a:xfrm>
            <a:off x="1323000" y="2251080"/>
            <a:ext cx="10053000" cy="42031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 fontScale="47500" lnSpcReduction="20000"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En </a:t>
            </a:r>
            <a:r>
              <a:rPr lang="es-E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on_event</a:t>
            </a: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(</a:t>
            </a:r>
            <a:r>
              <a:rPr lang="es-E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ev_t</a:t>
            </a: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</a:t>
            </a:r>
            <a:r>
              <a:rPr lang="es-E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ev</a:t>
            </a: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) </a:t>
            </a:r>
          </a:p>
          <a:p>
            <a:pPr lvl="1">
              <a:lnSpc>
                <a:spcPct val="150000"/>
              </a:lnSpc>
            </a:pP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case EV_TXCOMPLETE:</a:t>
            </a:r>
          </a:p>
          <a:p>
            <a:pPr lvl="2">
              <a:lnSpc>
                <a:spcPct val="150000"/>
              </a:lnSpc>
            </a:pPr>
            <a:r>
              <a:rPr lang="es-E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Serial.println</a:t>
            </a: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(F("EV_TXCOMPLETE (</a:t>
            </a:r>
            <a:r>
              <a:rPr lang="es-E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includes</a:t>
            </a: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</a:t>
            </a:r>
            <a:r>
              <a:rPr lang="es-E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waiting</a:t>
            </a: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</a:t>
            </a:r>
            <a:r>
              <a:rPr lang="es-E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for</a:t>
            </a: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RX </a:t>
            </a:r>
            <a:r>
              <a:rPr lang="es-E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windows</a:t>
            </a: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)"));</a:t>
            </a:r>
          </a:p>
          <a:p>
            <a:pPr lvl="2">
              <a:lnSpc>
                <a:spcPct val="150000"/>
              </a:lnSpc>
            </a:pPr>
            <a:r>
              <a:rPr lang="es-E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if</a:t>
            </a: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(</a:t>
            </a:r>
            <a:r>
              <a:rPr lang="es-E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LMIC.txrxFlags</a:t>
            </a: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&amp; TXRX_ACK)</a:t>
            </a:r>
          </a:p>
          <a:p>
            <a:pPr lvl="2">
              <a:lnSpc>
                <a:spcPct val="150000"/>
              </a:lnSpc>
            </a:pP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             </a:t>
            </a:r>
            <a:r>
              <a:rPr lang="es-E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Serial.println</a:t>
            </a: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(F("</a:t>
            </a:r>
            <a:r>
              <a:rPr lang="es-E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Received</a:t>
            </a: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</a:t>
            </a:r>
            <a:r>
              <a:rPr lang="es-E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ack</a:t>
            </a: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"));</a:t>
            </a:r>
          </a:p>
          <a:p>
            <a:pPr lvl="2">
              <a:lnSpc>
                <a:spcPct val="150000"/>
              </a:lnSpc>
            </a:pPr>
            <a:r>
              <a:rPr lang="es-E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if</a:t>
            </a: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(</a:t>
            </a:r>
            <a:r>
              <a:rPr lang="es-E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LMIC.dataLen</a:t>
            </a: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) {</a:t>
            </a:r>
          </a:p>
          <a:p>
            <a:pPr lvl="2">
              <a:lnSpc>
                <a:spcPct val="150000"/>
              </a:lnSpc>
            </a:pP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             </a:t>
            </a:r>
            <a:r>
              <a:rPr lang="es-E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Serial.println</a:t>
            </a: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(F("</a:t>
            </a:r>
            <a:r>
              <a:rPr lang="es-E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Received</a:t>
            </a: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"));</a:t>
            </a:r>
          </a:p>
          <a:p>
            <a:pPr lvl="2">
              <a:lnSpc>
                <a:spcPct val="150000"/>
              </a:lnSpc>
            </a:pP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             </a:t>
            </a:r>
            <a:r>
              <a:rPr lang="es-E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Serial.println</a:t>
            </a: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(</a:t>
            </a:r>
            <a:r>
              <a:rPr lang="es-E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LMIC.dataLen</a:t>
            </a: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);</a:t>
            </a:r>
          </a:p>
          <a:p>
            <a:pPr lvl="2">
              <a:lnSpc>
                <a:spcPct val="150000"/>
              </a:lnSpc>
            </a:pP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             </a:t>
            </a:r>
            <a:r>
              <a:rPr lang="es-E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Serial.println</a:t>
            </a: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(F(" bytes </a:t>
            </a:r>
            <a:r>
              <a:rPr lang="es-E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of</a:t>
            </a: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</a:t>
            </a:r>
            <a:r>
              <a:rPr lang="es-E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payload</a:t>
            </a: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"));</a:t>
            </a:r>
          </a:p>
          <a:p>
            <a:pPr lvl="2">
              <a:lnSpc>
                <a:spcPct val="150000"/>
              </a:lnSpc>
            </a:pP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}</a:t>
            </a:r>
          </a:p>
          <a:p>
            <a:pPr lvl="1">
              <a:lnSpc>
                <a:spcPct val="150000"/>
              </a:lnSpc>
            </a:pP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           // Schedule </a:t>
            </a:r>
            <a:r>
              <a:rPr lang="es-E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next</a:t>
            </a: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</a:t>
            </a:r>
            <a:r>
              <a:rPr lang="es-E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transmission</a:t>
            </a:r>
            <a:endParaRPr lang="es-ES" sz="3200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Lato"/>
              <a:ea typeface="Lato"/>
            </a:endParaRPr>
          </a:p>
          <a:p>
            <a:pPr lvl="1">
              <a:lnSpc>
                <a:spcPct val="150000"/>
              </a:lnSpc>
            </a:pPr>
            <a:r>
              <a:rPr lang="es-ES" sz="3200" b="1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           </a:t>
            </a:r>
            <a:r>
              <a:rPr lang="es-ES" sz="3200" b="1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os_setTimedCallback</a:t>
            </a: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(&amp;</a:t>
            </a:r>
            <a:r>
              <a:rPr lang="es-E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sendjob</a:t>
            </a: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, </a:t>
            </a:r>
            <a:r>
              <a:rPr lang="es-E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os_getTime</a:t>
            </a: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()+sec2osticks(TX_INTERVAL), </a:t>
            </a:r>
            <a:r>
              <a:rPr lang="es-E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do_send</a:t>
            </a: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);</a:t>
            </a:r>
          </a:p>
          <a:p>
            <a:pPr lvl="1">
              <a:lnSpc>
                <a:spcPct val="150000"/>
              </a:lnSpc>
            </a:pP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           break;</a:t>
            </a:r>
            <a:endParaRPr lang="es-E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s-E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10341720" y="1089000"/>
            <a:ext cx="301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4861288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596960" y="610920"/>
            <a:ext cx="97567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nl-NL" sz="2800" spc="299" dirty="0">
                <a:solidFill>
                  <a:srgbClr val="0D83D0"/>
                </a:solidFill>
                <a:uFill>
                  <a:solidFill>
                    <a:srgbClr val="FFFFFF"/>
                  </a:solidFill>
                </a:uFill>
                <a:latin typeface="League Spartan"/>
              </a:rPr>
              <a:t>LMiC: Ejemplos de la biblioteca 3/4</a:t>
            </a:r>
            <a:endParaRPr lang="nl-NL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Line 2"/>
          <p:cNvSpPr/>
          <p:nvPr/>
        </p:nvSpPr>
        <p:spPr>
          <a:xfrm>
            <a:off x="1685520" y="1936080"/>
            <a:ext cx="929880" cy="360"/>
          </a:xfrm>
          <a:prstGeom prst="line">
            <a:avLst/>
          </a:prstGeom>
          <a:ln w="28440">
            <a:solidFill>
              <a:srgbClr val="A7A7A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9" name="CustomShape 4"/>
          <p:cNvSpPr/>
          <p:nvPr/>
        </p:nvSpPr>
        <p:spPr>
          <a:xfrm>
            <a:off x="10341720" y="1089000"/>
            <a:ext cx="301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C42508B-5238-482A-8AB8-043ECA204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479" y="2017059"/>
            <a:ext cx="6749561" cy="4753414"/>
          </a:xfrm>
          <a:prstGeom prst="rect">
            <a:avLst/>
          </a:prstGeom>
        </p:spPr>
      </p:pic>
      <p:sp>
        <p:nvSpPr>
          <p:cNvPr id="6" name="CustomShape 3">
            <a:extLst>
              <a:ext uri="{FF2B5EF4-FFF2-40B4-BE49-F238E27FC236}">
                <a16:creationId xmlns:a16="http://schemas.microsoft.com/office/drawing/2014/main" id="{09D34A7B-D469-4BDB-88A9-FF295FFEDB81}"/>
              </a:ext>
            </a:extLst>
          </p:cNvPr>
          <p:cNvSpPr/>
          <p:nvPr/>
        </p:nvSpPr>
        <p:spPr>
          <a:xfrm>
            <a:off x="1323000" y="2251080"/>
            <a:ext cx="10053000" cy="42031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ABP</a:t>
            </a:r>
            <a:endParaRPr lang="es-E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s-E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62631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596960" y="610920"/>
            <a:ext cx="97567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nl-NL" sz="2800" spc="299" dirty="0">
                <a:solidFill>
                  <a:srgbClr val="0D83D0"/>
                </a:solidFill>
                <a:uFill>
                  <a:solidFill>
                    <a:srgbClr val="FFFFFF"/>
                  </a:solidFill>
                </a:uFill>
                <a:latin typeface="League Spartan"/>
              </a:rPr>
              <a:t>LMiC: Ejemplos de la biblioteca 4/4</a:t>
            </a:r>
            <a:endParaRPr lang="nl-NL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Line 2"/>
          <p:cNvSpPr/>
          <p:nvPr/>
        </p:nvSpPr>
        <p:spPr>
          <a:xfrm>
            <a:off x="1685520" y="1936080"/>
            <a:ext cx="929880" cy="360"/>
          </a:xfrm>
          <a:prstGeom prst="line">
            <a:avLst/>
          </a:prstGeom>
          <a:ln w="28440">
            <a:solidFill>
              <a:srgbClr val="A7A7A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9" name="CustomShape 4"/>
          <p:cNvSpPr/>
          <p:nvPr/>
        </p:nvSpPr>
        <p:spPr>
          <a:xfrm>
            <a:off x="10341720" y="1089000"/>
            <a:ext cx="301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09D34A7B-D469-4BDB-88A9-FF295FFEDB81}"/>
              </a:ext>
            </a:extLst>
          </p:cNvPr>
          <p:cNvSpPr/>
          <p:nvPr/>
        </p:nvSpPr>
        <p:spPr>
          <a:xfrm>
            <a:off x="1323000" y="2251080"/>
            <a:ext cx="10053000" cy="42031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OTAA</a:t>
            </a:r>
            <a:endParaRPr lang="es-E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s-E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C05817A-38D7-458A-AA28-73022F905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471" y="1888649"/>
            <a:ext cx="6695588" cy="479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4614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596960" y="610920"/>
            <a:ext cx="97567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nl-NL" sz="2800" spc="299" dirty="0">
                <a:solidFill>
                  <a:srgbClr val="0D83D0"/>
                </a:solidFill>
                <a:uFill>
                  <a:solidFill>
                    <a:srgbClr val="FFFFFF"/>
                  </a:solidFill>
                </a:uFill>
                <a:latin typeface="League Spartan"/>
              </a:rPr>
              <a:t>LMiC: ¿Cómo hacer envíos inmediatos</a:t>
            </a:r>
            <a:br>
              <a:rPr lang="nl-NL" sz="2800" spc="299" dirty="0">
                <a:solidFill>
                  <a:srgbClr val="0D83D0"/>
                </a:solidFill>
                <a:uFill>
                  <a:solidFill>
                    <a:srgbClr val="FFFFFF"/>
                  </a:solidFill>
                </a:uFill>
                <a:latin typeface="League Spartan"/>
              </a:rPr>
            </a:br>
            <a:r>
              <a:rPr lang="nl-NL" sz="2800" spc="299" dirty="0">
                <a:solidFill>
                  <a:srgbClr val="0D83D0"/>
                </a:solidFill>
                <a:uFill>
                  <a:solidFill>
                    <a:srgbClr val="FFFFFF"/>
                  </a:solidFill>
                </a:uFill>
                <a:latin typeface="League Spartan"/>
              </a:rPr>
              <a:t>(no programados)?</a:t>
            </a:r>
            <a:endParaRPr lang="nl-NL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Line 2"/>
          <p:cNvSpPr/>
          <p:nvPr/>
        </p:nvSpPr>
        <p:spPr>
          <a:xfrm>
            <a:off x="1685520" y="1936080"/>
            <a:ext cx="929880" cy="360"/>
          </a:xfrm>
          <a:prstGeom prst="line">
            <a:avLst/>
          </a:prstGeom>
          <a:ln w="28440">
            <a:solidFill>
              <a:srgbClr val="A7A7A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8" name="CustomShape 3"/>
          <p:cNvSpPr/>
          <p:nvPr/>
        </p:nvSpPr>
        <p:spPr>
          <a:xfrm>
            <a:off x="1323000" y="2251080"/>
            <a:ext cx="10053000" cy="42031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Cambiamos…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b="1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os_setTimedCallback</a:t>
            </a: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(&amp;</a:t>
            </a:r>
            <a:r>
              <a:rPr lang="es-E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sendjob</a:t>
            </a: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, </a:t>
            </a:r>
            <a:r>
              <a:rPr lang="es-E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os_getTime</a:t>
            </a: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()+sec2osticks(TX_INTERVAL), </a:t>
            </a:r>
            <a:r>
              <a:rPr lang="es-E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do_send</a:t>
            </a: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);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por…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b="1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os_setCallback</a:t>
            </a:r>
            <a:r>
              <a:rPr lang="es-ES" sz="3200" b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</a:t>
            </a: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(&amp;</a:t>
            </a:r>
            <a:r>
              <a:rPr lang="es-E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sendjob</a:t>
            </a: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, </a:t>
            </a:r>
            <a:r>
              <a:rPr lang="es-E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do_send</a:t>
            </a: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);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ATENCIÓN: El </a:t>
            </a:r>
            <a:r>
              <a:rPr lang="es-E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duty</a:t>
            </a: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</a:t>
            </a:r>
            <a:r>
              <a:rPr lang="es-E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cycle</a:t>
            </a: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sigue aplicándose</a:t>
            </a:r>
            <a:endParaRPr lang="es-E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s-E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10341720" y="1089000"/>
            <a:ext cx="301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7939169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596960" y="610920"/>
            <a:ext cx="97567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nl-NL" sz="2800" spc="299" dirty="0">
                <a:solidFill>
                  <a:srgbClr val="0D83D0"/>
                </a:solidFill>
                <a:uFill>
                  <a:solidFill>
                    <a:srgbClr val="FFFFFF"/>
                  </a:solidFill>
                </a:uFill>
                <a:latin typeface="League Spartan"/>
              </a:rPr>
              <a:t>LMiC &amp; Low-Power: Envíos periódicos 1/2</a:t>
            </a:r>
            <a:endParaRPr lang="nl-NL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Line 2"/>
          <p:cNvSpPr/>
          <p:nvPr/>
        </p:nvSpPr>
        <p:spPr>
          <a:xfrm>
            <a:off x="1685520" y="1936080"/>
            <a:ext cx="929880" cy="360"/>
          </a:xfrm>
          <a:prstGeom prst="line">
            <a:avLst/>
          </a:prstGeom>
          <a:ln w="28440">
            <a:solidFill>
              <a:srgbClr val="A7A7A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8" name="CustomShape 3"/>
          <p:cNvSpPr/>
          <p:nvPr/>
        </p:nvSpPr>
        <p:spPr>
          <a:xfrm>
            <a:off x="1323000" y="2251080"/>
            <a:ext cx="10053000" cy="42031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En lugar de programar un envío, hacemos envíos inmediatos y ponemos el </a:t>
            </a:r>
            <a:r>
              <a:rPr lang="es-E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uC</a:t>
            </a: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a dormir tras completarse cada uno de ellos.</a:t>
            </a:r>
            <a:endParaRPr lang="es-E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s-E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10341720" y="1089000"/>
            <a:ext cx="301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4C0EAA7-D2C9-49C4-8888-8C781C734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000" y="4557097"/>
            <a:ext cx="7116168" cy="80973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0778328-C917-4EB7-9386-BAC791A0D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5872" y="4352654"/>
            <a:ext cx="2143424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84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596960" y="610920"/>
            <a:ext cx="97567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nl-NL" sz="2800" spc="299" dirty="0">
                <a:solidFill>
                  <a:srgbClr val="0D83D0"/>
                </a:solidFill>
                <a:uFill>
                  <a:solidFill>
                    <a:srgbClr val="FFFFFF"/>
                  </a:solidFill>
                </a:uFill>
                <a:latin typeface="League Spartan"/>
              </a:rPr>
              <a:t>LMiC &amp; Low-Power: Envíos periódicos 2/2</a:t>
            </a:r>
            <a:endParaRPr lang="nl-NL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Line 2"/>
          <p:cNvSpPr/>
          <p:nvPr/>
        </p:nvSpPr>
        <p:spPr>
          <a:xfrm>
            <a:off x="1685520" y="1936080"/>
            <a:ext cx="929880" cy="360"/>
          </a:xfrm>
          <a:prstGeom prst="line">
            <a:avLst/>
          </a:prstGeom>
          <a:ln w="28440">
            <a:solidFill>
              <a:srgbClr val="A7A7A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8" name="CustomShape 3"/>
          <p:cNvSpPr/>
          <p:nvPr/>
        </p:nvSpPr>
        <p:spPr>
          <a:xfrm>
            <a:off x="1323000" y="2251080"/>
            <a:ext cx="10053000" cy="42031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En el evento EV_TXCOMPLETE</a:t>
            </a:r>
            <a:endParaRPr lang="es-E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s-E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10341720" y="1089000"/>
            <a:ext cx="301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2E5301C-AC55-49F7-A7FD-3F0A52C26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460" y="3017491"/>
            <a:ext cx="7287642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281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596960" y="610920"/>
            <a:ext cx="97567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nl-NL" sz="2800" spc="299" dirty="0">
                <a:solidFill>
                  <a:srgbClr val="0D83D0"/>
                </a:solidFill>
                <a:uFill>
                  <a:solidFill>
                    <a:srgbClr val="FFFFFF"/>
                  </a:solidFill>
                </a:uFill>
                <a:latin typeface="League Spartan"/>
              </a:rPr>
              <a:t>LMiC &amp; Low-Power: Envíos por interrupción 1/3</a:t>
            </a:r>
            <a:endParaRPr lang="nl-NL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Line 2"/>
          <p:cNvSpPr/>
          <p:nvPr/>
        </p:nvSpPr>
        <p:spPr>
          <a:xfrm>
            <a:off x="1685520" y="1936080"/>
            <a:ext cx="929880" cy="360"/>
          </a:xfrm>
          <a:prstGeom prst="line">
            <a:avLst/>
          </a:prstGeom>
          <a:ln w="28440">
            <a:solidFill>
              <a:srgbClr val="A7A7A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8" name="CustomShape 3"/>
          <p:cNvSpPr/>
          <p:nvPr/>
        </p:nvSpPr>
        <p:spPr>
          <a:xfrm>
            <a:off x="1323000" y="2251080"/>
            <a:ext cx="4253047" cy="42031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 fontScale="85000" lnSpcReduction="10000"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Creamos una variable bandera para indicar si hay un envío en curso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En el </a:t>
            </a:r>
            <a:r>
              <a:rPr lang="es-E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setup</a:t>
            </a: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() anulamos el envío inicial y ponemos el pin 3 en modo INPUT_PULLUP</a:t>
            </a:r>
            <a:endParaRPr lang="es-E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s-E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10341720" y="1089000"/>
            <a:ext cx="301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8A8996B-DEAB-48F2-AC3A-B38519B31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5418" y="2626293"/>
            <a:ext cx="2943636" cy="122889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2EFA115-8192-405C-B5D1-3B5CEAB74E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8757" y="4518805"/>
            <a:ext cx="5696745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9657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596960" y="610920"/>
            <a:ext cx="97567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nl-NL" sz="2800" spc="299" dirty="0">
                <a:solidFill>
                  <a:srgbClr val="0D83D0"/>
                </a:solidFill>
                <a:uFill>
                  <a:solidFill>
                    <a:srgbClr val="FFFFFF"/>
                  </a:solidFill>
                </a:uFill>
                <a:latin typeface="League Spartan"/>
              </a:rPr>
              <a:t>LMiC &amp; Low-Power: Envíos por interrupción 2/3</a:t>
            </a:r>
            <a:endParaRPr lang="nl-NL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Line 2"/>
          <p:cNvSpPr/>
          <p:nvPr/>
        </p:nvSpPr>
        <p:spPr>
          <a:xfrm>
            <a:off x="1685520" y="1936080"/>
            <a:ext cx="929880" cy="360"/>
          </a:xfrm>
          <a:prstGeom prst="line">
            <a:avLst/>
          </a:prstGeom>
          <a:ln w="28440">
            <a:solidFill>
              <a:srgbClr val="A7A7A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8" name="CustomShape 3"/>
          <p:cNvSpPr/>
          <p:nvPr/>
        </p:nvSpPr>
        <p:spPr>
          <a:xfrm>
            <a:off x="1323001" y="2251080"/>
            <a:ext cx="3125230" cy="24636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 fontScale="55000" lnSpcReduction="20000"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En el evento EV_TXCOMPLETE, anulamos el envío periódico, e indicamos que el envío ha finalizado</a:t>
            </a:r>
            <a:endParaRPr lang="es-E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s-E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10341720" y="1089000"/>
            <a:ext cx="301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EB49395-9C92-4ECC-8BBA-9547B5EE4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230" y="2250720"/>
            <a:ext cx="7240010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8629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596960" y="610920"/>
            <a:ext cx="97567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nl-NL" sz="2800" spc="299" dirty="0">
                <a:solidFill>
                  <a:srgbClr val="0D83D0"/>
                </a:solidFill>
                <a:uFill>
                  <a:solidFill>
                    <a:srgbClr val="FFFFFF"/>
                  </a:solidFill>
                </a:uFill>
                <a:latin typeface="League Spartan"/>
              </a:rPr>
              <a:t>LMiC</a:t>
            </a:r>
            <a:endParaRPr lang="nl-NL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Line 2"/>
          <p:cNvSpPr/>
          <p:nvPr/>
        </p:nvSpPr>
        <p:spPr>
          <a:xfrm>
            <a:off x="1685520" y="1936080"/>
            <a:ext cx="929880" cy="360"/>
          </a:xfrm>
          <a:prstGeom prst="line">
            <a:avLst/>
          </a:prstGeom>
          <a:ln w="28440">
            <a:solidFill>
              <a:srgbClr val="A7A7A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8" name="CustomShape 3"/>
          <p:cNvSpPr/>
          <p:nvPr/>
        </p:nvSpPr>
        <p:spPr>
          <a:xfrm>
            <a:off x="1323000" y="2251080"/>
            <a:ext cx="10053000" cy="324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 fontScale="70000" lnSpcReduction="20000"/>
          </a:bodyPr>
          <a:lstStyle/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LoraMAC</a:t>
            </a: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-in-C </a:t>
            </a: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  <a:sym typeface="Wingdings" panose="05000000000000000000" pitchFamily="2" charset="2"/>
              </a:rPr>
              <a:t> </a:t>
            </a:r>
            <a:r>
              <a:rPr lang="es-E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  <a:sym typeface="Wingdings" panose="05000000000000000000" pitchFamily="2" charset="2"/>
              </a:rPr>
              <a:t>LoraWAN</a:t>
            </a: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  <a:sym typeface="Wingdings" panose="05000000000000000000" pitchFamily="2" charset="2"/>
              </a:rPr>
              <a:t>-in-C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Stack</a:t>
            </a: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</a:t>
            </a:r>
            <a:r>
              <a:rPr lang="es-E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LoRaWAN</a:t>
            </a: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para el entorno Arduino</a:t>
            </a:r>
          </a:p>
          <a:p>
            <a:pPr marL="1143000" lvl="1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Nos permite utilizar módulos basados en el SX1276 mediante SPI para conectar a TTN</a:t>
            </a:r>
          </a:p>
          <a:p>
            <a:pPr marL="1143000" lvl="1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Desarrollada por IBM</a:t>
            </a:r>
          </a:p>
          <a:p>
            <a:pPr marL="1143000" lvl="1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Adaptada al entorno Arduino por </a:t>
            </a:r>
            <a:r>
              <a:rPr lang="es-E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Matthijs</a:t>
            </a: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</a:t>
            </a:r>
            <a:r>
              <a:rPr lang="es-E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Kooijman</a:t>
            </a: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</a:t>
            </a:r>
          </a:p>
          <a:p>
            <a:pPr marL="1600200" lvl="2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https://github.com/matthijskooijman/arduino-lmic</a:t>
            </a:r>
          </a:p>
          <a:p>
            <a:pPr algn="ctr">
              <a:lnSpc>
                <a:spcPct val="150000"/>
              </a:lnSpc>
            </a:pPr>
            <a:endParaRPr lang="es-E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s-E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10341720" y="1089000"/>
            <a:ext cx="301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3B5B393-EF20-439A-AEEC-DC35BC764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279" y="5470828"/>
            <a:ext cx="7106642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2359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596960" y="610920"/>
            <a:ext cx="97567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nl-NL" sz="2800" spc="299" dirty="0">
                <a:solidFill>
                  <a:srgbClr val="0D83D0"/>
                </a:solidFill>
                <a:uFill>
                  <a:solidFill>
                    <a:srgbClr val="FFFFFF"/>
                  </a:solidFill>
                </a:uFill>
                <a:latin typeface="League Spartan"/>
              </a:rPr>
              <a:t>LMiC &amp; Low-Power: Envíos por interrupción 3/3</a:t>
            </a:r>
            <a:endParaRPr lang="nl-NL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Line 2"/>
          <p:cNvSpPr/>
          <p:nvPr/>
        </p:nvSpPr>
        <p:spPr>
          <a:xfrm>
            <a:off x="1685520" y="1936080"/>
            <a:ext cx="929880" cy="360"/>
          </a:xfrm>
          <a:prstGeom prst="line">
            <a:avLst/>
          </a:prstGeom>
          <a:ln w="28440">
            <a:solidFill>
              <a:srgbClr val="A7A7A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8" name="CustomShape 3"/>
          <p:cNvSpPr/>
          <p:nvPr/>
        </p:nvSpPr>
        <p:spPr>
          <a:xfrm>
            <a:off x="1323001" y="2251080"/>
            <a:ext cx="3125230" cy="16664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 fontScale="77500" lnSpcReduction="20000"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En el </a:t>
            </a:r>
            <a:r>
              <a:rPr lang="es-ES" sz="32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loop</a:t>
            </a:r>
            <a:r>
              <a:rPr lang="es-ES" sz="32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() creamos la lógica de la interrupción</a:t>
            </a:r>
            <a:endParaRPr lang="es-E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s-E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10341720" y="1089000"/>
            <a:ext cx="301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AFDB8F1-8F32-425C-91EC-555A6920E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040" y="2251080"/>
            <a:ext cx="5792008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3063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596960" y="610920"/>
            <a:ext cx="97567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nl-NL" sz="2800" spc="299" dirty="0">
                <a:solidFill>
                  <a:srgbClr val="0D83D0"/>
                </a:solidFill>
                <a:uFill>
                  <a:solidFill>
                    <a:srgbClr val="FFFFFF"/>
                  </a:solidFill>
                </a:uFill>
                <a:latin typeface="League Spartan"/>
              </a:rPr>
              <a:t>LMiC &amp; Low-Power: Puerta abierta/cerrada 1/2</a:t>
            </a:r>
            <a:endParaRPr lang="nl-NL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Line 2"/>
          <p:cNvSpPr/>
          <p:nvPr/>
        </p:nvSpPr>
        <p:spPr>
          <a:xfrm>
            <a:off x="1685520" y="1936080"/>
            <a:ext cx="929880" cy="360"/>
          </a:xfrm>
          <a:prstGeom prst="line">
            <a:avLst/>
          </a:prstGeom>
          <a:ln w="28440">
            <a:solidFill>
              <a:srgbClr val="A7A7A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8" name="CustomShape 3"/>
          <p:cNvSpPr/>
          <p:nvPr/>
        </p:nvSpPr>
        <p:spPr>
          <a:xfrm>
            <a:off x="1323001" y="2251080"/>
            <a:ext cx="3125230" cy="40686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 fontScale="77500" lnSpcReduction="20000"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Cambiamos la variable </a:t>
            </a:r>
            <a:r>
              <a:rPr lang="es-ES" sz="32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my_data</a:t>
            </a:r>
            <a:r>
              <a:rPr lang="es-ES" sz="32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a un array de 51 elementos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En </a:t>
            </a:r>
            <a:r>
              <a:rPr lang="es-E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do_send</a:t>
            </a: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() detectamos la longitud real del mensaje </a:t>
            </a:r>
            <a:endParaRPr lang="es-ES" sz="3200" b="0" strike="noStrike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10341720" y="1089000"/>
            <a:ext cx="301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1CD9EAA-02D3-4609-88DF-A6AD2693D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359" y="2767801"/>
            <a:ext cx="4296375" cy="68589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863925B-8F69-4913-B775-FE61BE852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0359" y="4285419"/>
            <a:ext cx="5658640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4000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596960" y="610920"/>
            <a:ext cx="97567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nl-NL" sz="2800" spc="299" dirty="0">
                <a:solidFill>
                  <a:srgbClr val="0D83D0"/>
                </a:solidFill>
                <a:uFill>
                  <a:solidFill>
                    <a:srgbClr val="FFFFFF"/>
                  </a:solidFill>
                </a:uFill>
                <a:latin typeface="League Spartan"/>
              </a:rPr>
              <a:t>LMiC &amp; Low-Power: Puerta abierta/cerrada 2/2</a:t>
            </a:r>
            <a:endParaRPr lang="nl-NL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Line 2"/>
          <p:cNvSpPr/>
          <p:nvPr/>
        </p:nvSpPr>
        <p:spPr>
          <a:xfrm>
            <a:off x="1685520" y="1936080"/>
            <a:ext cx="929880" cy="360"/>
          </a:xfrm>
          <a:prstGeom prst="line">
            <a:avLst/>
          </a:prstGeom>
          <a:ln w="28440">
            <a:solidFill>
              <a:srgbClr val="A7A7A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8" name="CustomShape 3"/>
          <p:cNvSpPr/>
          <p:nvPr/>
        </p:nvSpPr>
        <p:spPr>
          <a:xfrm>
            <a:off x="1323000" y="2251080"/>
            <a:ext cx="10030679" cy="52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 fontScale="70000" lnSpcReduction="20000"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Cambios en </a:t>
            </a:r>
            <a:r>
              <a:rPr lang="es-ES" sz="32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loop</a:t>
            </a:r>
            <a:r>
              <a:rPr lang="es-ES" sz="32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()</a:t>
            </a:r>
          </a:p>
        </p:txBody>
      </p:sp>
      <p:sp>
        <p:nvSpPr>
          <p:cNvPr id="89" name="CustomShape 4"/>
          <p:cNvSpPr/>
          <p:nvPr/>
        </p:nvSpPr>
        <p:spPr>
          <a:xfrm>
            <a:off x="10341720" y="1089000"/>
            <a:ext cx="301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00791BB-E7D2-409C-BB78-4EB61BEDC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62" y="3093120"/>
            <a:ext cx="5763429" cy="272453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BD0A509-8065-41CE-A0CD-3E164E5CD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9691" y="3093120"/>
            <a:ext cx="4621114" cy="282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2096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596960" y="610920"/>
            <a:ext cx="97567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nl-NL" sz="2800" spc="299" dirty="0">
                <a:solidFill>
                  <a:srgbClr val="0D83D0"/>
                </a:solidFill>
                <a:uFill>
                  <a:solidFill>
                    <a:srgbClr val="FFFFFF"/>
                  </a:solidFill>
                </a:uFill>
                <a:latin typeface="League Spartan"/>
              </a:rPr>
              <a:t>¿Qué son las integraciones?</a:t>
            </a:r>
            <a:endParaRPr lang="nl-NL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Line 2"/>
          <p:cNvSpPr/>
          <p:nvPr/>
        </p:nvSpPr>
        <p:spPr>
          <a:xfrm>
            <a:off x="1685520" y="1936080"/>
            <a:ext cx="929880" cy="360"/>
          </a:xfrm>
          <a:prstGeom prst="line">
            <a:avLst/>
          </a:prstGeom>
          <a:ln w="28440">
            <a:solidFill>
              <a:srgbClr val="A7A7A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8" name="CustomShape 3"/>
          <p:cNvSpPr/>
          <p:nvPr/>
        </p:nvSpPr>
        <p:spPr>
          <a:xfrm>
            <a:off x="1323000" y="2251080"/>
            <a:ext cx="10053000" cy="324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 fontScale="77500" lnSpcReduction="20000"/>
          </a:bodyPr>
          <a:lstStyle/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Tus datos son tus datos: Si no te encargas de ellos se pierden</a:t>
            </a:r>
          </a:p>
          <a:p>
            <a:pPr marL="1143000" lvl="1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¿Cómo me encargo de ellos?</a:t>
            </a:r>
          </a:p>
          <a:p>
            <a:pPr marL="1600200" lvl="2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Con integraciones para:</a:t>
            </a:r>
          </a:p>
          <a:p>
            <a:pPr marL="2057400" lvl="3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Generar avisos</a:t>
            </a:r>
          </a:p>
          <a:p>
            <a:pPr marL="2057400" lvl="3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Almacenarlos</a:t>
            </a:r>
          </a:p>
          <a:p>
            <a:pPr marL="2057400" lvl="3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Modificar el estado de actuadores</a:t>
            </a:r>
          </a:p>
          <a:p>
            <a:pPr algn="ctr">
              <a:lnSpc>
                <a:spcPct val="150000"/>
              </a:lnSpc>
            </a:pPr>
            <a:endParaRPr lang="es-E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s-E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10341720" y="1089000"/>
            <a:ext cx="301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2278924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596960" y="610920"/>
            <a:ext cx="97567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nl-NL" sz="2800" spc="299" dirty="0">
                <a:solidFill>
                  <a:srgbClr val="0D83D0"/>
                </a:solidFill>
                <a:uFill>
                  <a:solidFill>
                    <a:srgbClr val="FFFFFF"/>
                  </a:solidFill>
                </a:uFill>
                <a:latin typeface="League Spartan"/>
              </a:rPr>
              <a:t>¿Qué aspecto tienen los datos?</a:t>
            </a:r>
            <a:endParaRPr lang="nl-NL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Line 2"/>
          <p:cNvSpPr/>
          <p:nvPr/>
        </p:nvSpPr>
        <p:spPr>
          <a:xfrm>
            <a:off x="1685520" y="1936080"/>
            <a:ext cx="929880" cy="360"/>
          </a:xfrm>
          <a:prstGeom prst="line">
            <a:avLst/>
          </a:prstGeom>
          <a:ln w="28440">
            <a:solidFill>
              <a:srgbClr val="A7A7A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8" name="CustomShape 3"/>
          <p:cNvSpPr/>
          <p:nvPr/>
        </p:nvSpPr>
        <p:spPr>
          <a:xfrm>
            <a:off x="1323000" y="2251080"/>
            <a:ext cx="10053000" cy="324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Payload</a:t>
            </a:r>
            <a:endParaRPr lang="es-ES" sz="3200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Lato"/>
              <a:ea typeface="Lato"/>
            </a:endParaRPr>
          </a:p>
          <a:p>
            <a:pPr marL="1143000" lvl="1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RAW</a:t>
            </a:r>
          </a:p>
          <a:p>
            <a:pPr marL="1143000" lvl="1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Formateada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Metadata</a:t>
            </a:r>
            <a:endParaRPr lang="es-ES" sz="3200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Lato"/>
              <a:ea typeface="Lato"/>
            </a:endParaRPr>
          </a:p>
          <a:p>
            <a:pPr algn="ctr">
              <a:lnSpc>
                <a:spcPct val="150000"/>
              </a:lnSpc>
            </a:pPr>
            <a:endParaRPr lang="es-E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s-E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10341720" y="1089000"/>
            <a:ext cx="301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1480763-821A-4496-A38C-8E76FAB07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352" y="1718366"/>
            <a:ext cx="5447009" cy="4921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596960" y="610920"/>
            <a:ext cx="97567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nl-NL" sz="2800" spc="299" dirty="0">
                <a:solidFill>
                  <a:srgbClr val="0D83D0"/>
                </a:solidFill>
                <a:uFill>
                  <a:solidFill>
                    <a:srgbClr val="FFFFFF"/>
                  </a:solidFill>
                </a:uFill>
                <a:latin typeface="League Spartan"/>
              </a:rPr>
              <a:t>¿Cómo formateamos el Payload?</a:t>
            </a:r>
            <a:endParaRPr lang="nl-NL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Line 2"/>
          <p:cNvSpPr/>
          <p:nvPr/>
        </p:nvSpPr>
        <p:spPr>
          <a:xfrm>
            <a:off x="1685520" y="1936080"/>
            <a:ext cx="929880" cy="360"/>
          </a:xfrm>
          <a:prstGeom prst="line">
            <a:avLst/>
          </a:prstGeom>
          <a:ln w="28440">
            <a:solidFill>
              <a:srgbClr val="A7A7A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8" name="CustomShape 3"/>
          <p:cNvSpPr/>
          <p:nvPr/>
        </p:nvSpPr>
        <p:spPr>
          <a:xfrm>
            <a:off x="1323000" y="2251080"/>
            <a:ext cx="10053000" cy="324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 fontScale="92500" lnSpcReduction="20000"/>
          </a:bodyPr>
          <a:lstStyle/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Podemos usar nuestro propio esquema…</a:t>
            </a:r>
          </a:p>
          <a:p>
            <a:pPr marL="1143000" lvl="1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…pero </a:t>
            </a:r>
            <a:r>
              <a:rPr lang="es-E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  <a:hlinkClick r:id="rId3"/>
              </a:rPr>
              <a:t>Cayenne</a:t>
            </a: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  <a:hlinkClick r:id="rId3"/>
              </a:rPr>
              <a:t> </a:t>
            </a:r>
            <a:r>
              <a:rPr lang="es-E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  <a:hlinkClick r:id="rId3"/>
              </a:rPr>
              <a:t>lpp</a:t>
            </a: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  <a:hlinkClick r:id="rId3"/>
              </a:rPr>
              <a:t> (</a:t>
            </a:r>
            <a:r>
              <a:rPr lang="es-E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  <a:hlinkClick r:id="rId3"/>
              </a:rPr>
              <a:t>low</a:t>
            </a: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  <a:hlinkClick r:id="rId3"/>
              </a:rPr>
              <a:t> </a:t>
            </a:r>
            <a:r>
              <a:rPr lang="es-E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  <a:hlinkClick r:id="rId3"/>
              </a:rPr>
              <a:t>power</a:t>
            </a: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  <a:hlinkClick r:id="rId3"/>
              </a:rPr>
              <a:t> </a:t>
            </a:r>
            <a:r>
              <a:rPr lang="es-E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  <a:hlinkClick r:id="rId3"/>
              </a:rPr>
              <a:t>payload</a:t>
            </a: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  <a:hlinkClick r:id="rId3"/>
              </a:rPr>
              <a:t>) </a:t>
            </a: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es muy popular y logra cierto nivel de estandarización basado en:</a:t>
            </a:r>
          </a:p>
          <a:p>
            <a:pPr marL="1600200" lvl="2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IPSO Alliance Smart Objects Guidelines</a:t>
            </a:r>
            <a:endParaRPr lang="es-ES" sz="3200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Lato"/>
              <a:ea typeface="Lato"/>
            </a:endParaRPr>
          </a:p>
          <a:p>
            <a:pPr algn="ctr">
              <a:lnSpc>
                <a:spcPct val="150000"/>
              </a:lnSpc>
            </a:pPr>
            <a:endParaRPr lang="es-E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s-E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10341720" y="1089000"/>
            <a:ext cx="301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645127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596960" y="610920"/>
            <a:ext cx="97567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nl-NL" sz="2800" spc="299" dirty="0">
                <a:solidFill>
                  <a:srgbClr val="0D83D0"/>
                </a:solidFill>
                <a:uFill>
                  <a:solidFill>
                    <a:srgbClr val="FFFFFF"/>
                  </a:solidFill>
                </a:uFill>
                <a:latin typeface="League Spartan"/>
              </a:rPr>
              <a:t>Cayenne LPP: Canal</a:t>
            </a:r>
            <a:endParaRPr lang="nl-NL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Line 2"/>
          <p:cNvSpPr/>
          <p:nvPr/>
        </p:nvSpPr>
        <p:spPr>
          <a:xfrm>
            <a:off x="1685520" y="1936080"/>
            <a:ext cx="929880" cy="360"/>
          </a:xfrm>
          <a:prstGeom prst="line">
            <a:avLst/>
          </a:prstGeom>
          <a:ln w="28440">
            <a:solidFill>
              <a:srgbClr val="A7A7A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8" name="CustomShape 3"/>
          <p:cNvSpPr/>
          <p:nvPr/>
        </p:nvSpPr>
        <p:spPr>
          <a:xfrm>
            <a:off x="1323000" y="2251080"/>
            <a:ext cx="10053000" cy="324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Cada sensor/actuador está identificado por un número de canal del 0 al 64</a:t>
            </a:r>
            <a:endParaRPr lang="es-E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s-E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10341720" y="1089000"/>
            <a:ext cx="301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91D826C-7DB6-4A91-9121-FF899D675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708" y="3948550"/>
            <a:ext cx="4871949" cy="261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7972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596960" y="610920"/>
            <a:ext cx="97567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nl-NL" sz="2800" spc="299" dirty="0">
                <a:solidFill>
                  <a:srgbClr val="0D83D0"/>
                </a:solidFill>
                <a:uFill>
                  <a:solidFill>
                    <a:srgbClr val="FFFFFF"/>
                  </a:solidFill>
                </a:uFill>
                <a:latin typeface="League Spartan"/>
              </a:rPr>
              <a:t>Cayenne LPP: Tipos de datos</a:t>
            </a:r>
            <a:endParaRPr lang="nl-NL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Line 2"/>
          <p:cNvSpPr/>
          <p:nvPr/>
        </p:nvSpPr>
        <p:spPr>
          <a:xfrm>
            <a:off x="1685520" y="1936080"/>
            <a:ext cx="929880" cy="360"/>
          </a:xfrm>
          <a:prstGeom prst="line">
            <a:avLst/>
          </a:prstGeom>
          <a:ln w="28440">
            <a:solidFill>
              <a:srgbClr val="A7A7A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8" name="CustomShape 3"/>
          <p:cNvSpPr/>
          <p:nvPr/>
        </p:nvSpPr>
        <p:spPr>
          <a:xfrm>
            <a:off x="1323000" y="2251080"/>
            <a:ext cx="3314314" cy="16438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 fontScale="70000" lnSpcReduction="20000"/>
          </a:bodyPr>
          <a:lstStyle/>
          <a:p>
            <a:pPr marL="360000" indent="-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Cada sensor/actuador tiene asociado un tipo de dato</a:t>
            </a:r>
            <a:endParaRPr lang="es-E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s-E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10341720" y="1089000"/>
            <a:ext cx="301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9BB3999-EB44-4C45-A502-7B603B1F4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314" y="2251080"/>
            <a:ext cx="6630505" cy="412142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2B64112-790A-4B15-A3AC-5486374AA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958" y="4209566"/>
            <a:ext cx="4025105" cy="216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5580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596960" y="610920"/>
            <a:ext cx="97567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nl-NL" sz="2800" spc="299" dirty="0">
                <a:solidFill>
                  <a:srgbClr val="0D83D0"/>
                </a:solidFill>
                <a:uFill>
                  <a:solidFill>
                    <a:srgbClr val="FFFFFF"/>
                  </a:solidFill>
                </a:uFill>
                <a:latin typeface="League Spartan"/>
              </a:rPr>
              <a:t>Cayenne LPP: Biblioteca para Arduino 1/2</a:t>
            </a:r>
            <a:endParaRPr lang="nl-NL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Line 2"/>
          <p:cNvSpPr/>
          <p:nvPr/>
        </p:nvSpPr>
        <p:spPr>
          <a:xfrm>
            <a:off x="1685520" y="1936080"/>
            <a:ext cx="929880" cy="360"/>
          </a:xfrm>
          <a:prstGeom prst="line">
            <a:avLst/>
          </a:prstGeom>
          <a:ln w="28440">
            <a:solidFill>
              <a:srgbClr val="A7A7A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8" name="CustomShape 3"/>
          <p:cNvSpPr/>
          <p:nvPr/>
        </p:nvSpPr>
        <p:spPr>
          <a:xfrm>
            <a:off x="1322999" y="2251080"/>
            <a:ext cx="4549153" cy="42024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s-E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#</a:t>
            </a:r>
            <a:r>
              <a:rPr lang="es-ES" sz="16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include</a:t>
            </a:r>
            <a:r>
              <a:rPr lang="es-E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&lt;</a:t>
            </a:r>
            <a:r>
              <a:rPr lang="es-ES" sz="16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CayenneLPP.h</a:t>
            </a:r>
            <a:r>
              <a:rPr lang="es-E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s-ES" sz="16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CayenneLPP</a:t>
            </a:r>
            <a:r>
              <a:rPr lang="es-E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</a:t>
            </a:r>
            <a:r>
              <a:rPr lang="es-ES" sz="16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lpp</a:t>
            </a:r>
            <a:r>
              <a:rPr lang="es-E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(uint8_t </a:t>
            </a:r>
            <a:r>
              <a:rPr lang="es-ES" sz="16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size</a:t>
            </a:r>
            <a:r>
              <a:rPr lang="es-E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);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2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Reserva el buffer para el </a:t>
            </a:r>
            <a:r>
              <a:rPr lang="es-ES" sz="12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payload</a:t>
            </a:r>
            <a:endParaRPr lang="es-ES" sz="1200" b="0" strike="noStrike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2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El tamaño máximo varía en función de la frecuencia y el spread factor (un valor seguro es 51 bytes)</a:t>
            </a:r>
            <a:endParaRPr lang="es-E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s-ES" sz="16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lpp.reset</a:t>
            </a:r>
            <a:r>
              <a:rPr lang="es-E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s-ES" sz="16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lpp.addTemperature</a:t>
            </a:r>
            <a:r>
              <a:rPr lang="es-E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(1, 22.5);</a:t>
            </a:r>
          </a:p>
          <a:p>
            <a:pPr>
              <a:lnSpc>
                <a:spcPct val="150000"/>
              </a:lnSpc>
            </a:pPr>
            <a:r>
              <a:rPr lang="es-ES" sz="16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lpp.addBarometricPressure</a:t>
            </a:r>
            <a:r>
              <a:rPr lang="es-E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(2, 1073.21);</a:t>
            </a:r>
          </a:p>
          <a:p>
            <a:pPr>
              <a:lnSpc>
                <a:spcPct val="150000"/>
              </a:lnSpc>
            </a:pPr>
            <a:r>
              <a:rPr lang="es-ES" sz="16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lpp.addGPS</a:t>
            </a:r>
            <a:r>
              <a:rPr lang="es-E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(3, 52.37365, 4.88650, 2);</a:t>
            </a:r>
          </a:p>
          <a:p>
            <a:pPr>
              <a:lnSpc>
                <a:spcPct val="150000"/>
              </a:lnSpc>
            </a:pPr>
            <a:r>
              <a:rPr lang="es-E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LMIC_setTxData2(1, </a:t>
            </a:r>
            <a:r>
              <a:rPr lang="es-ES" sz="16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lpp.getBuffer</a:t>
            </a:r>
            <a:r>
              <a:rPr lang="es-E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(), </a:t>
            </a:r>
            <a:r>
              <a:rPr lang="es-ES" sz="16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lpp.getSize</a:t>
            </a:r>
            <a:r>
              <a:rPr lang="es-E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(), 0);</a:t>
            </a:r>
            <a:endParaRPr lang="es-ES" sz="1600" b="0" strike="noStrike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10341720" y="1089000"/>
            <a:ext cx="301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C4C2E9E-0C64-4C79-80E4-9793BF5AA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848" y="2251080"/>
            <a:ext cx="4172532" cy="80973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8C2EC82-A1E7-4487-8581-8B8E2A689B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0942" y="3111919"/>
            <a:ext cx="5921301" cy="277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6455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596960" y="610920"/>
            <a:ext cx="97567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nl-NL" sz="2800" spc="299" dirty="0">
                <a:solidFill>
                  <a:srgbClr val="0D83D0"/>
                </a:solidFill>
                <a:uFill>
                  <a:solidFill>
                    <a:srgbClr val="FFFFFF"/>
                  </a:solidFill>
                </a:uFill>
                <a:latin typeface="League Spartan"/>
              </a:rPr>
              <a:t>Cayenne LPP: Biblioteca para Arduino 2/2</a:t>
            </a:r>
            <a:endParaRPr lang="nl-NL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Line 2"/>
          <p:cNvSpPr/>
          <p:nvPr/>
        </p:nvSpPr>
        <p:spPr>
          <a:xfrm>
            <a:off x="1685520" y="1936080"/>
            <a:ext cx="929880" cy="360"/>
          </a:xfrm>
          <a:prstGeom prst="line">
            <a:avLst/>
          </a:prstGeom>
          <a:ln w="28440">
            <a:solidFill>
              <a:srgbClr val="A7A7A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8" name="CustomShape 3"/>
          <p:cNvSpPr/>
          <p:nvPr/>
        </p:nvSpPr>
        <p:spPr>
          <a:xfrm>
            <a:off x="1322999" y="2251080"/>
            <a:ext cx="4549153" cy="42024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Partiendo del ejemplo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_04_ttn-abp_madrid_envio_cada_60_segundos_lowpower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Incluir la </a:t>
            </a:r>
            <a:r>
              <a:rPr lang="es-E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biblioteca y crear el objeto </a:t>
            </a:r>
            <a:r>
              <a:rPr lang="es-ES" sz="16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lpp</a:t>
            </a:r>
            <a:endParaRPr lang="es-ES" sz="1600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Modificar </a:t>
            </a:r>
            <a:r>
              <a:rPr lang="es-ES" sz="16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do_send</a:t>
            </a:r>
            <a:r>
              <a:rPr lang="es-E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()</a:t>
            </a:r>
            <a:endParaRPr lang="es-ES" sz="1600" b="0" strike="noStrike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10341720" y="1089000"/>
            <a:ext cx="301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1972C2F-8855-47C9-B142-9EDE20242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958" y="2251080"/>
            <a:ext cx="2219635" cy="122889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6CE8272-5CF6-49B7-AEB0-6E712CA4C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659" y="3867738"/>
            <a:ext cx="4366216" cy="247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2639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596960" y="610920"/>
            <a:ext cx="97567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nl-NL" sz="2800" spc="299" dirty="0">
                <a:solidFill>
                  <a:srgbClr val="0D83D0"/>
                </a:solidFill>
                <a:uFill>
                  <a:solidFill>
                    <a:srgbClr val="FFFFFF"/>
                  </a:solidFill>
                </a:uFill>
                <a:latin typeface="League Spartan"/>
              </a:rPr>
              <a:t>LMiC: Configuración pines</a:t>
            </a:r>
            <a:endParaRPr lang="nl-NL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Line 2"/>
          <p:cNvSpPr/>
          <p:nvPr/>
        </p:nvSpPr>
        <p:spPr>
          <a:xfrm>
            <a:off x="1685520" y="1936080"/>
            <a:ext cx="929880" cy="360"/>
          </a:xfrm>
          <a:prstGeom prst="line">
            <a:avLst/>
          </a:prstGeom>
          <a:ln w="28440">
            <a:solidFill>
              <a:srgbClr val="A7A7A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8" name="CustomShape 3"/>
          <p:cNvSpPr/>
          <p:nvPr/>
        </p:nvSpPr>
        <p:spPr>
          <a:xfrm>
            <a:off x="1323000" y="2251080"/>
            <a:ext cx="10053000" cy="324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// Pin </a:t>
            </a:r>
            <a:r>
              <a:rPr lang="es-E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mapping</a:t>
            </a: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para los nodos de </a:t>
            </a:r>
            <a:r>
              <a:rPr lang="es-E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TTN_Madrid</a:t>
            </a:r>
            <a:endParaRPr lang="es-ES" sz="3200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Lato"/>
              <a:ea typeface="Lato"/>
            </a:endParaRPr>
          </a:p>
          <a:p>
            <a:pPr>
              <a:lnSpc>
                <a:spcPct val="150000"/>
              </a:lnSpc>
            </a:pPr>
            <a:r>
              <a:rPr lang="es-E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const</a:t>
            </a: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</a:t>
            </a:r>
            <a:r>
              <a:rPr lang="es-E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lmic_pinmap</a:t>
            </a: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</a:t>
            </a:r>
            <a:r>
              <a:rPr lang="es-E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lmic_pins</a:t>
            </a: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= {</a:t>
            </a:r>
          </a:p>
          <a:p>
            <a:pPr>
              <a:lnSpc>
                <a:spcPct val="150000"/>
              </a:lnSpc>
            </a:pP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 .</a:t>
            </a:r>
            <a:r>
              <a:rPr lang="es-E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nss</a:t>
            </a: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= 10,</a:t>
            </a:r>
          </a:p>
          <a:p>
            <a:pPr>
              <a:lnSpc>
                <a:spcPct val="150000"/>
              </a:lnSpc>
            </a:pP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 .</a:t>
            </a:r>
            <a:r>
              <a:rPr lang="es-E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rxtx</a:t>
            </a: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= LMIC_UNUSED_PIN,</a:t>
            </a:r>
          </a:p>
          <a:p>
            <a:pPr>
              <a:lnSpc>
                <a:spcPct val="150000"/>
              </a:lnSpc>
            </a:pP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 .</a:t>
            </a:r>
            <a:r>
              <a:rPr lang="es-E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rst</a:t>
            </a: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= 9,</a:t>
            </a:r>
          </a:p>
          <a:p>
            <a:pPr>
              <a:lnSpc>
                <a:spcPct val="150000"/>
              </a:lnSpc>
            </a:pP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 .dio = {2, 7, 8},</a:t>
            </a:r>
          </a:p>
          <a:p>
            <a:pPr>
              <a:lnSpc>
                <a:spcPct val="150000"/>
              </a:lnSpc>
            </a:pP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};</a:t>
            </a:r>
            <a:endParaRPr lang="es-E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s-E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10341720" y="1089000"/>
            <a:ext cx="301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4429231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596960" y="610920"/>
            <a:ext cx="97567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nl-NL" sz="2800" spc="299" dirty="0">
                <a:solidFill>
                  <a:srgbClr val="0D83D0"/>
                </a:solidFill>
                <a:uFill>
                  <a:solidFill>
                    <a:srgbClr val="FFFFFF"/>
                  </a:solidFill>
                </a:uFill>
                <a:latin typeface="League Spartan"/>
              </a:rPr>
              <a:t>Cayenne LPP: Formato de payload </a:t>
            </a:r>
            <a:endParaRPr lang="nl-NL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Line 2"/>
          <p:cNvSpPr/>
          <p:nvPr/>
        </p:nvSpPr>
        <p:spPr>
          <a:xfrm>
            <a:off x="1685520" y="1936080"/>
            <a:ext cx="929880" cy="360"/>
          </a:xfrm>
          <a:prstGeom prst="line">
            <a:avLst/>
          </a:prstGeom>
          <a:ln w="28440">
            <a:solidFill>
              <a:srgbClr val="A7A7A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8" name="CustomShape 3"/>
          <p:cNvSpPr/>
          <p:nvPr/>
        </p:nvSpPr>
        <p:spPr>
          <a:xfrm>
            <a:off x="1322999" y="2251080"/>
            <a:ext cx="9320041" cy="42024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Activamos el formato de </a:t>
            </a:r>
            <a:r>
              <a:rPr lang="es-E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payload</a:t>
            </a:r>
            <a:r>
              <a:rPr lang="es-E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</a:t>
            </a:r>
            <a:r>
              <a:rPr lang="es-E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Cayenne</a:t>
            </a:r>
            <a:r>
              <a:rPr lang="es-E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</a:t>
            </a:r>
            <a:r>
              <a:rPr lang="es-E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lpp</a:t>
            </a:r>
            <a:r>
              <a:rPr lang="es-E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para extraer los campos de la carga de pago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De la carga de pago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016700E1027329EC038807FDD800BEE10000C8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Se extraen los campos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1600" b="0" strike="noStrike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10341720" y="1089000"/>
            <a:ext cx="301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2E9F24E-7934-47A5-8EFD-D36C5DA7D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597" y="2843132"/>
            <a:ext cx="4701408" cy="159814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FD93006-89F1-410D-B700-BF83E54B02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0460" y="4150250"/>
            <a:ext cx="2915057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4716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596960" y="610920"/>
            <a:ext cx="97567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nl-NL" sz="2800" spc="299" dirty="0">
                <a:solidFill>
                  <a:srgbClr val="0D83D0"/>
                </a:solidFill>
                <a:uFill>
                  <a:solidFill>
                    <a:srgbClr val="FFFFFF"/>
                  </a:solidFill>
                </a:uFill>
                <a:latin typeface="League Spartan"/>
              </a:rPr>
              <a:t>IFTTT: Crear un applet 1/3</a:t>
            </a:r>
            <a:endParaRPr lang="nl-NL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Line 2"/>
          <p:cNvSpPr/>
          <p:nvPr/>
        </p:nvSpPr>
        <p:spPr>
          <a:xfrm>
            <a:off x="1685520" y="1936080"/>
            <a:ext cx="929880" cy="360"/>
          </a:xfrm>
          <a:prstGeom prst="line">
            <a:avLst/>
          </a:prstGeom>
          <a:ln w="28440">
            <a:solidFill>
              <a:srgbClr val="A7A7A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8" name="CustomShape 3"/>
          <p:cNvSpPr/>
          <p:nvPr/>
        </p:nvSpPr>
        <p:spPr>
          <a:xfrm>
            <a:off x="1322999" y="2251080"/>
            <a:ext cx="9320041" cy="42024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Definimos la sección </a:t>
            </a:r>
            <a:r>
              <a:rPr lang="es-ES" sz="1600" b="1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this</a:t>
            </a:r>
            <a:r>
              <a:rPr lang="es-E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como un </a:t>
            </a:r>
            <a:r>
              <a:rPr lang="es-E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webhook</a:t>
            </a:r>
            <a:endParaRPr lang="es-ES" sz="1600" b="0" strike="noStrike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10341720" y="1089000"/>
            <a:ext cx="301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3646E40-6C73-4E03-BDE7-36D123F8F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37" y="3261240"/>
            <a:ext cx="2657845" cy="1074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2F44F91-7B72-4032-B73F-21711F64F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1036" y="3100867"/>
            <a:ext cx="1717285" cy="13949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319DFF2-2D9F-49E5-A3BE-4FF508C1A4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2032" y="2804732"/>
            <a:ext cx="4030750" cy="198721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6EF7F52-49E4-407E-B2B3-DE21A9C350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2394" y="4838758"/>
            <a:ext cx="1717285" cy="18206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02E6885E-3EE8-46A1-8A97-1BB3F531F5A4}"/>
              </a:ext>
            </a:extLst>
          </p:cNvPr>
          <p:cNvSpPr/>
          <p:nvPr/>
        </p:nvSpPr>
        <p:spPr>
          <a:xfrm>
            <a:off x="3254188" y="3657600"/>
            <a:ext cx="869577" cy="358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AAEA9364-68E2-420F-A192-B792F8D4509D}"/>
              </a:ext>
            </a:extLst>
          </p:cNvPr>
          <p:cNvSpPr/>
          <p:nvPr/>
        </p:nvSpPr>
        <p:spPr>
          <a:xfrm>
            <a:off x="6475320" y="3657600"/>
            <a:ext cx="869577" cy="358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Flecha: doblada 9">
            <a:extLst>
              <a:ext uri="{FF2B5EF4-FFF2-40B4-BE49-F238E27FC236}">
                <a16:creationId xmlns:a16="http://schemas.microsoft.com/office/drawing/2014/main" id="{2FC6B951-DCF3-48DD-92CA-4180D0B86BFC}"/>
              </a:ext>
            </a:extLst>
          </p:cNvPr>
          <p:cNvSpPr/>
          <p:nvPr/>
        </p:nvSpPr>
        <p:spPr>
          <a:xfrm rot="10800000">
            <a:off x="6006353" y="4966447"/>
            <a:ext cx="2097741" cy="103094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8509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596960" y="610920"/>
            <a:ext cx="97567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nl-NL" sz="2800" spc="299" dirty="0">
                <a:solidFill>
                  <a:srgbClr val="0D83D0"/>
                </a:solidFill>
                <a:uFill>
                  <a:solidFill>
                    <a:srgbClr val="FFFFFF"/>
                  </a:solidFill>
                </a:uFill>
                <a:latin typeface="League Spartan"/>
              </a:rPr>
              <a:t>IFTTT: Crear un applet 2/3</a:t>
            </a:r>
            <a:endParaRPr lang="nl-NL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Line 2"/>
          <p:cNvSpPr/>
          <p:nvPr/>
        </p:nvSpPr>
        <p:spPr>
          <a:xfrm>
            <a:off x="1685520" y="1936080"/>
            <a:ext cx="929880" cy="360"/>
          </a:xfrm>
          <a:prstGeom prst="line">
            <a:avLst/>
          </a:prstGeom>
          <a:ln w="28440">
            <a:solidFill>
              <a:srgbClr val="A7A7A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8" name="CustomShape 3"/>
          <p:cNvSpPr/>
          <p:nvPr/>
        </p:nvSpPr>
        <p:spPr>
          <a:xfrm>
            <a:off x="1322999" y="2251080"/>
            <a:ext cx="9320041" cy="42024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Definimos la sección </a:t>
            </a:r>
            <a:r>
              <a:rPr lang="es-ES" sz="1600" b="1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that</a:t>
            </a:r>
            <a:r>
              <a:rPr lang="es-E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para que nos envíe una notificación</a:t>
            </a:r>
          </a:p>
        </p:txBody>
      </p:sp>
      <p:sp>
        <p:nvSpPr>
          <p:cNvPr id="89" name="CustomShape 4"/>
          <p:cNvSpPr/>
          <p:nvPr/>
        </p:nvSpPr>
        <p:spPr>
          <a:xfrm>
            <a:off x="10341720" y="1089000"/>
            <a:ext cx="301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02E6885E-3EE8-46A1-8A97-1BB3F531F5A4}"/>
              </a:ext>
            </a:extLst>
          </p:cNvPr>
          <p:cNvSpPr/>
          <p:nvPr/>
        </p:nvSpPr>
        <p:spPr>
          <a:xfrm>
            <a:off x="3254188" y="3657600"/>
            <a:ext cx="869577" cy="358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AAEA9364-68E2-420F-A192-B792F8D4509D}"/>
              </a:ext>
            </a:extLst>
          </p:cNvPr>
          <p:cNvSpPr/>
          <p:nvPr/>
        </p:nvSpPr>
        <p:spPr>
          <a:xfrm>
            <a:off x="8248870" y="4173000"/>
            <a:ext cx="869577" cy="358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Flecha: doblada 9">
            <a:extLst>
              <a:ext uri="{FF2B5EF4-FFF2-40B4-BE49-F238E27FC236}">
                <a16:creationId xmlns:a16="http://schemas.microsoft.com/office/drawing/2014/main" id="{2FC6B951-DCF3-48DD-92CA-4180D0B86BFC}"/>
              </a:ext>
            </a:extLst>
          </p:cNvPr>
          <p:cNvSpPr/>
          <p:nvPr/>
        </p:nvSpPr>
        <p:spPr>
          <a:xfrm rot="10800000">
            <a:off x="8219565" y="5549153"/>
            <a:ext cx="2097741" cy="103094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BBAF0AA-2AB5-4238-95B2-A8D05149F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01" y="2775360"/>
            <a:ext cx="2626717" cy="21910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87FB4D1-1AE4-4D99-8244-9CDBC3682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4631" y="3182940"/>
            <a:ext cx="3862265" cy="166649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BEE36DD-F3E2-447A-896F-CF738C95C3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8447" y="2256569"/>
            <a:ext cx="3011942" cy="32286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93D18C1-9583-4ADC-BC9E-AAF6037D0D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7999" y="4930243"/>
            <a:ext cx="1183341" cy="180109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200657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596960" y="610920"/>
            <a:ext cx="97567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nl-NL" sz="2800" spc="299" dirty="0">
                <a:solidFill>
                  <a:srgbClr val="0D83D0"/>
                </a:solidFill>
                <a:uFill>
                  <a:solidFill>
                    <a:srgbClr val="FFFFFF"/>
                  </a:solidFill>
                </a:uFill>
                <a:latin typeface="League Spartan"/>
              </a:rPr>
              <a:t>IFTTT: Crear un applet 3/3</a:t>
            </a:r>
            <a:endParaRPr lang="nl-NL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Line 2"/>
          <p:cNvSpPr/>
          <p:nvPr/>
        </p:nvSpPr>
        <p:spPr>
          <a:xfrm>
            <a:off x="1685520" y="1936080"/>
            <a:ext cx="929880" cy="360"/>
          </a:xfrm>
          <a:prstGeom prst="line">
            <a:avLst/>
          </a:prstGeom>
          <a:ln w="28440">
            <a:solidFill>
              <a:srgbClr val="A7A7A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8" name="CustomShape 3"/>
          <p:cNvSpPr/>
          <p:nvPr/>
        </p:nvSpPr>
        <p:spPr>
          <a:xfrm>
            <a:off x="1322999" y="2251080"/>
            <a:ext cx="9320041" cy="42024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Obtener la clave/llave del </a:t>
            </a:r>
            <a:r>
              <a:rPr lang="es-E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webhook</a:t>
            </a:r>
            <a:endParaRPr lang="es-ES" sz="1600" b="0" strike="noStrike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10341720" y="1089000"/>
            <a:ext cx="301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02E6885E-3EE8-46A1-8A97-1BB3F531F5A4}"/>
              </a:ext>
            </a:extLst>
          </p:cNvPr>
          <p:cNvSpPr/>
          <p:nvPr/>
        </p:nvSpPr>
        <p:spPr>
          <a:xfrm>
            <a:off x="3855016" y="3394160"/>
            <a:ext cx="869577" cy="358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40F7A41-2420-432F-AFFC-EECC93CE6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52" y="3235788"/>
            <a:ext cx="3401594" cy="1801095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ECCCECA-BE76-4CEE-8104-EB1FF9D3A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4968" y="2850369"/>
            <a:ext cx="3532130" cy="145819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F479855-1686-41C2-9FFE-2B71A2D8E8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6004" y="3896971"/>
            <a:ext cx="3571432" cy="2049899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16" name="Flecha: doblada 15">
            <a:extLst>
              <a:ext uri="{FF2B5EF4-FFF2-40B4-BE49-F238E27FC236}">
                <a16:creationId xmlns:a16="http://schemas.microsoft.com/office/drawing/2014/main" id="{55479283-8A93-43E7-BB49-33B052AFB034}"/>
              </a:ext>
            </a:extLst>
          </p:cNvPr>
          <p:cNvSpPr/>
          <p:nvPr/>
        </p:nvSpPr>
        <p:spPr>
          <a:xfrm rot="10800000" flipH="1">
            <a:off x="6096000" y="4521412"/>
            <a:ext cx="2097741" cy="103094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6800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596960" y="610920"/>
            <a:ext cx="97567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nl-NL" sz="2800" spc="299" dirty="0">
                <a:solidFill>
                  <a:srgbClr val="0D83D0"/>
                </a:solidFill>
                <a:uFill>
                  <a:solidFill>
                    <a:srgbClr val="FFFFFF"/>
                  </a:solidFill>
                </a:uFill>
                <a:latin typeface="League Spartan"/>
              </a:rPr>
              <a:t>IFTTT: Activar la integración en TTN</a:t>
            </a:r>
            <a:endParaRPr lang="nl-NL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Line 2"/>
          <p:cNvSpPr/>
          <p:nvPr/>
        </p:nvSpPr>
        <p:spPr>
          <a:xfrm>
            <a:off x="1685520" y="1936080"/>
            <a:ext cx="929880" cy="360"/>
          </a:xfrm>
          <a:prstGeom prst="line">
            <a:avLst/>
          </a:prstGeom>
          <a:ln w="28440">
            <a:solidFill>
              <a:srgbClr val="A7A7A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8" name="CustomShape 3"/>
          <p:cNvSpPr/>
          <p:nvPr/>
        </p:nvSpPr>
        <p:spPr>
          <a:xfrm>
            <a:off x="1322999" y="2251080"/>
            <a:ext cx="2933315" cy="42024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Utilizar el nombre del evento y la clave de IFTTT</a:t>
            </a:r>
          </a:p>
        </p:txBody>
      </p:sp>
      <p:sp>
        <p:nvSpPr>
          <p:cNvPr id="89" name="CustomShape 4"/>
          <p:cNvSpPr/>
          <p:nvPr/>
        </p:nvSpPr>
        <p:spPr>
          <a:xfrm>
            <a:off x="10341720" y="1089000"/>
            <a:ext cx="301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60712B4-DD13-41F0-A618-A205422E2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7171" y="1758653"/>
            <a:ext cx="5854143" cy="469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917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596960" y="610920"/>
            <a:ext cx="97567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nl-NL" sz="2800" spc="299" dirty="0">
                <a:solidFill>
                  <a:srgbClr val="0D83D0"/>
                </a:solidFill>
                <a:uFill>
                  <a:solidFill>
                    <a:srgbClr val="FFFFFF"/>
                  </a:solidFill>
                </a:uFill>
                <a:latin typeface="League Spartan"/>
              </a:rPr>
              <a:t>CAYENNE</a:t>
            </a:r>
            <a:endParaRPr lang="nl-NL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Line 2"/>
          <p:cNvSpPr/>
          <p:nvPr/>
        </p:nvSpPr>
        <p:spPr>
          <a:xfrm>
            <a:off x="1685520" y="1936080"/>
            <a:ext cx="929880" cy="360"/>
          </a:xfrm>
          <a:prstGeom prst="line">
            <a:avLst/>
          </a:prstGeom>
          <a:ln w="28440">
            <a:solidFill>
              <a:srgbClr val="A7A7A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8" name="CustomShape 3"/>
          <p:cNvSpPr/>
          <p:nvPr/>
        </p:nvSpPr>
        <p:spPr>
          <a:xfrm>
            <a:off x="1322998" y="2251080"/>
            <a:ext cx="8136687" cy="42024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Activamos la integración en TTN y tomamos el EUI del dispositivo</a:t>
            </a:r>
          </a:p>
        </p:txBody>
      </p:sp>
      <p:sp>
        <p:nvSpPr>
          <p:cNvPr id="89" name="CustomShape 4"/>
          <p:cNvSpPr/>
          <p:nvPr/>
        </p:nvSpPr>
        <p:spPr>
          <a:xfrm>
            <a:off x="10341720" y="1089000"/>
            <a:ext cx="301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45B233E-6AB3-40A2-9307-763BED4FE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90" y="3088303"/>
            <a:ext cx="3887964" cy="200817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C445C33B-7C76-4A75-B0A4-856E3B02D8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6026" y="2414160"/>
            <a:ext cx="3540484" cy="3085743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C4E0F39-A5C7-4DDC-B7C1-DCF2FC2464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6101" y="4352294"/>
            <a:ext cx="3332447" cy="215664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8" name="Flecha: doblada hacia arriba 7">
            <a:extLst>
              <a:ext uri="{FF2B5EF4-FFF2-40B4-BE49-F238E27FC236}">
                <a16:creationId xmlns:a16="http://schemas.microsoft.com/office/drawing/2014/main" id="{C5DB27CF-DF28-493E-A355-05CEBE6DBD54}"/>
              </a:ext>
            </a:extLst>
          </p:cNvPr>
          <p:cNvSpPr/>
          <p:nvPr/>
        </p:nvSpPr>
        <p:spPr>
          <a:xfrm rot="5400000">
            <a:off x="3139782" y="4786756"/>
            <a:ext cx="783772" cy="1821389"/>
          </a:xfrm>
          <a:prstGeom prst="bentUpArrow">
            <a:avLst>
              <a:gd name="adj1" fmla="val 25000"/>
              <a:gd name="adj2" fmla="val 2572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lecha: doblada hacia arriba 16">
            <a:extLst>
              <a:ext uri="{FF2B5EF4-FFF2-40B4-BE49-F238E27FC236}">
                <a16:creationId xmlns:a16="http://schemas.microsoft.com/office/drawing/2014/main" id="{B2FF67C7-5FDD-4918-A5D1-9991B9C2AB16}"/>
              </a:ext>
            </a:extLst>
          </p:cNvPr>
          <p:cNvSpPr/>
          <p:nvPr/>
        </p:nvSpPr>
        <p:spPr>
          <a:xfrm>
            <a:off x="8122286" y="5601891"/>
            <a:ext cx="1729286" cy="747178"/>
          </a:xfrm>
          <a:prstGeom prst="bentUpArrow">
            <a:avLst>
              <a:gd name="adj1" fmla="val 25000"/>
              <a:gd name="adj2" fmla="val 2572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17521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596960" y="610920"/>
            <a:ext cx="97567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nl-NL" sz="2800" spc="299" dirty="0">
                <a:solidFill>
                  <a:srgbClr val="0D83D0"/>
                </a:solidFill>
                <a:uFill>
                  <a:solidFill>
                    <a:srgbClr val="FFFFFF"/>
                  </a:solidFill>
                </a:uFill>
                <a:latin typeface="League Spartan"/>
              </a:rPr>
              <a:t>CAYENNE</a:t>
            </a:r>
            <a:endParaRPr lang="nl-NL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Line 2"/>
          <p:cNvSpPr/>
          <p:nvPr/>
        </p:nvSpPr>
        <p:spPr>
          <a:xfrm>
            <a:off x="1685520" y="1936080"/>
            <a:ext cx="929880" cy="360"/>
          </a:xfrm>
          <a:prstGeom prst="line">
            <a:avLst/>
          </a:prstGeom>
          <a:ln w="28440">
            <a:solidFill>
              <a:srgbClr val="A7A7A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8" name="CustomShape 3"/>
          <p:cNvSpPr/>
          <p:nvPr/>
        </p:nvSpPr>
        <p:spPr>
          <a:xfrm>
            <a:off x="1322999" y="2251080"/>
            <a:ext cx="5970430" cy="42024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Registramos el </a:t>
            </a:r>
            <a:r>
              <a:rPr lang="es-E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device</a:t>
            </a:r>
            <a:r>
              <a:rPr lang="es-E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en </a:t>
            </a:r>
            <a:r>
              <a:rPr lang="es-E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Cayenne</a:t>
            </a:r>
            <a:endParaRPr lang="es-ES" sz="1600" b="0" strike="noStrike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10341720" y="1089000"/>
            <a:ext cx="301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B22DC35-D446-47E4-B454-32D71C76B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22" y="2986510"/>
            <a:ext cx="1617530" cy="1675506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F5D2C3F-34D2-4CC8-ADF9-D3A5BCB52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3274" y="3092519"/>
            <a:ext cx="2674273" cy="371097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067D1C6-C188-482E-897F-10615D168B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0108" y="2091010"/>
            <a:ext cx="3813796" cy="13048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13" name="Flecha: doblada 12">
            <a:extLst>
              <a:ext uri="{FF2B5EF4-FFF2-40B4-BE49-F238E27FC236}">
                <a16:creationId xmlns:a16="http://schemas.microsoft.com/office/drawing/2014/main" id="{90FEB04A-EF55-4D41-97C2-AE9DAAFFDAA9}"/>
              </a:ext>
            </a:extLst>
          </p:cNvPr>
          <p:cNvSpPr/>
          <p:nvPr/>
        </p:nvSpPr>
        <p:spPr>
          <a:xfrm>
            <a:off x="5103941" y="1986954"/>
            <a:ext cx="1026175" cy="1030941"/>
          </a:xfrm>
          <a:prstGeom prst="bentArrow">
            <a:avLst>
              <a:gd name="adj1" fmla="val 25000"/>
              <a:gd name="adj2" fmla="val 2764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4EACB07C-5F8A-4E2F-BDC3-0A218DA7E4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3869" y="3655410"/>
            <a:ext cx="5521553" cy="258519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15" name="Flecha: doblada 14">
            <a:extLst>
              <a:ext uri="{FF2B5EF4-FFF2-40B4-BE49-F238E27FC236}">
                <a16:creationId xmlns:a16="http://schemas.microsoft.com/office/drawing/2014/main" id="{C701C084-4741-4A1F-9670-B139B3BCF744}"/>
              </a:ext>
            </a:extLst>
          </p:cNvPr>
          <p:cNvSpPr/>
          <p:nvPr/>
        </p:nvSpPr>
        <p:spPr>
          <a:xfrm rot="5400000">
            <a:off x="10355913" y="2418446"/>
            <a:ext cx="1026175" cy="1030941"/>
          </a:xfrm>
          <a:prstGeom prst="bentArrow">
            <a:avLst>
              <a:gd name="adj1" fmla="val 25000"/>
              <a:gd name="adj2" fmla="val 2764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6" name="Flecha: doblada 15">
            <a:extLst>
              <a:ext uri="{FF2B5EF4-FFF2-40B4-BE49-F238E27FC236}">
                <a16:creationId xmlns:a16="http://schemas.microsoft.com/office/drawing/2014/main" id="{1FB44585-1FCC-414D-AC68-B8C31F1C5086}"/>
              </a:ext>
            </a:extLst>
          </p:cNvPr>
          <p:cNvSpPr/>
          <p:nvPr/>
        </p:nvSpPr>
        <p:spPr>
          <a:xfrm rot="10800000" flipH="1">
            <a:off x="1039978" y="4822086"/>
            <a:ext cx="1113964" cy="1030941"/>
          </a:xfrm>
          <a:prstGeom prst="bentArrow">
            <a:avLst>
              <a:gd name="adj1" fmla="val 25000"/>
              <a:gd name="adj2" fmla="val 2764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3016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596960" y="610920"/>
            <a:ext cx="97567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nl-NL" sz="2800" spc="299" dirty="0">
                <a:solidFill>
                  <a:srgbClr val="0D83D0"/>
                </a:solidFill>
                <a:uFill>
                  <a:solidFill>
                    <a:srgbClr val="FFFFFF"/>
                  </a:solidFill>
                </a:uFill>
                <a:latin typeface="League Spartan"/>
              </a:rPr>
              <a:t>CAYENNE</a:t>
            </a:r>
            <a:endParaRPr lang="nl-NL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Line 2"/>
          <p:cNvSpPr/>
          <p:nvPr/>
        </p:nvSpPr>
        <p:spPr>
          <a:xfrm>
            <a:off x="1685520" y="1936080"/>
            <a:ext cx="929880" cy="360"/>
          </a:xfrm>
          <a:prstGeom prst="line">
            <a:avLst/>
          </a:prstGeom>
          <a:ln w="28440">
            <a:solidFill>
              <a:srgbClr val="A7A7A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9" name="CustomShape 4"/>
          <p:cNvSpPr/>
          <p:nvPr/>
        </p:nvSpPr>
        <p:spPr>
          <a:xfrm>
            <a:off x="10341720" y="1089000"/>
            <a:ext cx="301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3E171C8-EFDD-4302-BA72-D88635081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00" y="2179591"/>
            <a:ext cx="8610600" cy="457648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986493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596960" y="610920"/>
            <a:ext cx="97567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nl-NL" sz="2800" spc="299" dirty="0">
                <a:solidFill>
                  <a:srgbClr val="0D83D0"/>
                </a:solidFill>
                <a:uFill>
                  <a:solidFill>
                    <a:srgbClr val="FFFFFF"/>
                  </a:solidFill>
                </a:uFill>
                <a:latin typeface="League Spartan"/>
              </a:rPr>
              <a:t>CAYENNE</a:t>
            </a:r>
            <a:endParaRPr lang="nl-NL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Line 2"/>
          <p:cNvSpPr/>
          <p:nvPr/>
        </p:nvSpPr>
        <p:spPr>
          <a:xfrm>
            <a:off x="1685520" y="1936080"/>
            <a:ext cx="929880" cy="360"/>
          </a:xfrm>
          <a:prstGeom prst="line">
            <a:avLst/>
          </a:prstGeom>
          <a:ln w="28440">
            <a:solidFill>
              <a:srgbClr val="A7A7A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8" name="CustomShape 3"/>
          <p:cNvSpPr/>
          <p:nvPr/>
        </p:nvSpPr>
        <p:spPr>
          <a:xfrm>
            <a:off x="1322998" y="2251080"/>
            <a:ext cx="9867515" cy="42024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Simular un </a:t>
            </a:r>
            <a:r>
              <a:rPr lang="es-E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uplink</a:t>
            </a:r>
            <a:r>
              <a:rPr lang="es-E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con esta carga de pago para cambiar de </a:t>
            </a:r>
            <a:r>
              <a:rPr lang="es-E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Amsterdam</a:t>
            </a:r>
            <a:r>
              <a:rPr lang="es-E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a Madrid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016700E1027329EC0388062A88FF6FB80000C8</a:t>
            </a:r>
            <a:endParaRPr lang="es-ES" sz="1600" b="0" strike="noStrike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10341720" y="1089000"/>
            <a:ext cx="301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0282E90-2CD1-450F-9279-2B79EACC8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0657" y="3193214"/>
            <a:ext cx="5599990" cy="357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7802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596960" y="610920"/>
            <a:ext cx="97567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nl-NL" sz="2800" spc="299" dirty="0">
                <a:solidFill>
                  <a:srgbClr val="0D83D0"/>
                </a:solidFill>
                <a:uFill>
                  <a:solidFill>
                    <a:srgbClr val="FFFFFF"/>
                  </a:solidFill>
                </a:uFill>
                <a:latin typeface="League Spartan"/>
              </a:rPr>
              <a:t>CAYENNE: Downlink</a:t>
            </a:r>
            <a:endParaRPr lang="nl-NL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Line 2"/>
          <p:cNvSpPr/>
          <p:nvPr/>
        </p:nvSpPr>
        <p:spPr>
          <a:xfrm>
            <a:off x="1685520" y="1936080"/>
            <a:ext cx="929880" cy="360"/>
          </a:xfrm>
          <a:prstGeom prst="line">
            <a:avLst/>
          </a:prstGeom>
          <a:ln w="28440">
            <a:solidFill>
              <a:srgbClr val="A7A7A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8" name="CustomShape 3"/>
          <p:cNvSpPr/>
          <p:nvPr/>
        </p:nvSpPr>
        <p:spPr>
          <a:xfrm>
            <a:off x="1322998" y="2251080"/>
            <a:ext cx="9867515" cy="42024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Con los método </a:t>
            </a:r>
            <a:r>
              <a:rPr lang="es-E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addDigitalOutput</a:t>
            </a:r>
            <a:r>
              <a:rPr lang="es-E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() y </a:t>
            </a:r>
            <a:r>
              <a:rPr lang="es-E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addAnalogOutput</a:t>
            </a:r>
            <a:r>
              <a:rPr lang="es-E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() podemos generar </a:t>
            </a:r>
            <a:r>
              <a:rPr lang="es-E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downlinks</a:t>
            </a:r>
            <a:r>
              <a:rPr lang="es-E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desde </a:t>
            </a:r>
            <a:r>
              <a:rPr lang="es-E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Cayenne</a:t>
            </a:r>
            <a:endParaRPr lang="es-ES" sz="1600" b="0" strike="noStrike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Los </a:t>
            </a:r>
            <a:r>
              <a:rPr lang="es-ES" sz="16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downlink</a:t>
            </a:r>
            <a:r>
              <a:rPr lang="es-E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de </a:t>
            </a:r>
            <a:r>
              <a:rPr lang="es-ES" sz="16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Cayenne</a:t>
            </a:r>
            <a:r>
              <a:rPr lang="es-E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se envían con solicitud de ACK</a:t>
            </a:r>
            <a:endParaRPr lang="es-ES" sz="1600" b="0" strike="noStrike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10341720" y="1089000"/>
            <a:ext cx="301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309A2B4-A0D2-4C8C-A0E3-E2BA1F786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379" y="3200368"/>
            <a:ext cx="5382376" cy="22863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CE74A05-DC81-4732-B1F8-E303F8CC9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379" y="3639495"/>
            <a:ext cx="4773002" cy="288417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1A662A6-4C85-4EC1-9F14-32EDCB1842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0167" y="3639495"/>
            <a:ext cx="6123735" cy="212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5052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596960" y="610920"/>
            <a:ext cx="97567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nl-NL" sz="2800" spc="299" dirty="0">
                <a:solidFill>
                  <a:srgbClr val="0D83D0"/>
                </a:solidFill>
                <a:uFill>
                  <a:solidFill>
                    <a:srgbClr val="FFFFFF"/>
                  </a:solidFill>
                </a:uFill>
                <a:latin typeface="League Spartan"/>
              </a:rPr>
              <a:t>LMiC: Reducir el tamaño</a:t>
            </a:r>
            <a:endParaRPr lang="nl-NL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Line 2"/>
          <p:cNvSpPr/>
          <p:nvPr/>
        </p:nvSpPr>
        <p:spPr>
          <a:xfrm>
            <a:off x="1685520" y="1936080"/>
            <a:ext cx="929880" cy="360"/>
          </a:xfrm>
          <a:prstGeom prst="line">
            <a:avLst/>
          </a:prstGeom>
          <a:ln w="28440">
            <a:solidFill>
              <a:srgbClr val="A7A7A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8" name="CustomShape 3"/>
          <p:cNvSpPr/>
          <p:nvPr/>
        </p:nvSpPr>
        <p:spPr>
          <a:xfrm>
            <a:off x="1323000" y="2251080"/>
            <a:ext cx="10053000" cy="16894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 fontScale="62500" lnSpcReduction="20000"/>
          </a:bodyPr>
          <a:lstStyle/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Para reducir el tamaño podemos deshabilitar (</a:t>
            </a:r>
            <a:r>
              <a:rPr lang="es-E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descomentando</a:t>
            </a: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) las opciones ping y </a:t>
            </a:r>
            <a:r>
              <a:rPr lang="es-E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beacon</a:t>
            </a: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en el archivo </a:t>
            </a:r>
            <a:r>
              <a:rPr lang="es-ES" sz="3200" b="1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config.h</a:t>
            </a: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, que se utilizan en los dispositivos de clase B (</a:t>
            </a:r>
            <a:r>
              <a:rPr lang="es-E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Beacons</a:t>
            </a: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)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También podemos usar un DEBUG_LEVEL 0 (ver diapositiva siguiente)</a:t>
            </a:r>
          </a:p>
          <a:p>
            <a:pPr algn="ctr">
              <a:lnSpc>
                <a:spcPct val="150000"/>
              </a:lnSpc>
            </a:pPr>
            <a:endParaRPr lang="es-E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s-E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10341720" y="1089000"/>
            <a:ext cx="301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B1A996F-20CC-4641-AABF-FF5E4A716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520" y="4085812"/>
            <a:ext cx="9021434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8425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596960" y="610920"/>
            <a:ext cx="97567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nl-NL" sz="2800" spc="299" dirty="0">
                <a:solidFill>
                  <a:srgbClr val="0D83D0"/>
                </a:solidFill>
                <a:uFill>
                  <a:solidFill>
                    <a:srgbClr val="FFFFFF"/>
                  </a:solidFill>
                </a:uFill>
                <a:latin typeface="League Spartan"/>
              </a:rPr>
              <a:t>Data Storage</a:t>
            </a:r>
            <a:endParaRPr lang="nl-NL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Line 2"/>
          <p:cNvSpPr/>
          <p:nvPr/>
        </p:nvSpPr>
        <p:spPr>
          <a:xfrm>
            <a:off x="1685520" y="1936080"/>
            <a:ext cx="929880" cy="360"/>
          </a:xfrm>
          <a:prstGeom prst="line">
            <a:avLst/>
          </a:prstGeom>
          <a:ln w="28440">
            <a:solidFill>
              <a:srgbClr val="A7A7A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8" name="CustomShape 3"/>
          <p:cNvSpPr/>
          <p:nvPr/>
        </p:nvSpPr>
        <p:spPr>
          <a:xfrm>
            <a:off x="1322998" y="2251080"/>
            <a:ext cx="9867515" cy="42024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La integración Data Storage almacena nuestros datos de la última semana</a:t>
            </a:r>
            <a:endParaRPr lang="es-ES" sz="1600" b="0" strike="noStrike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10341720" y="1089000"/>
            <a:ext cx="301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8DA6503-E45C-43EF-9F75-B66160772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487" y="3082585"/>
            <a:ext cx="2842526" cy="352243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E52958B-8FA9-4A8F-9E7C-8760546C1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2523" y="3082585"/>
            <a:ext cx="6921225" cy="2882786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252929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596960" y="610920"/>
            <a:ext cx="97567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nl-NL" sz="2800" spc="299" dirty="0">
                <a:solidFill>
                  <a:srgbClr val="0D83D0"/>
                </a:solidFill>
                <a:uFill>
                  <a:solidFill>
                    <a:srgbClr val="FFFFFF"/>
                  </a:solidFill>
                </a:uFill>
                <a:latin typeface="League Spartan"/>
              </a:rPr>
              <a:t>Data Storage</a:t>
            </a:r>
            <a:endParaRPr lang="nl-NL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Line 2"/>
          <p:cNvSpPr/>
          <p:nvPr/>
        </p:nvSpPr>
        <p:spPr>
          <a:xfrm>
            <a:off x="1685520" y="1936080"/>
            <a:ext cx="929880" cy="360"/>
          </a:xfrm>
          <a:prstGeom prst="line">
            <a:avLst/>
          </a:prstGeom>
          <a:ln w="28440">
            <a:solidFill>
              <a:srgbClr val="A7A7A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8" name="CustomShape 3"/>
          <p:cNvSpPr/>
          <p:nvPr/>
        </p:nvSpPr>
        <p:spPr>
          <a:xfrm>
            <a:off x="1322998" y="2251080"/>
            <a:ext cx="9867515" cy="42024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Usamos la Access Key para acreditarnos en la REST API de </a:t>
            </a:r>
            <a:r>
              <a:rPr lang="es-ES" sz="16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Swagger</a:t>
            </a:r>
            <a:endParaRPr lang="es-ES" sz="1600" b="0" strike="noStrike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10341720" y="1089000"/>
            <a:ext cx="301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0CF3BB0-C24E-4FEE-B87C-66BB9AF7A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31" y="2917371"/>
            <a:ext cx="4611015" cy="3329709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0ABFF24-63FA-47E8-93F4-4BA693387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0182" y="2917371"/>
            <a:ext cx="5308820" cy="333502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7" name="Flecha: doblada 6">
            <a:extLst>
              <a:ext uri="{FF2B5EF4-FFF2-40B4-BE49-F238E27FC236}">
                <a16:creationId xmlns:a16="http://schemas.microsoft.com/office/drawing/2014/main" id="{9ADEB020-693D-4EA1-9B6E-436B7C244311}"/>
              </a:ext>
            </a:extLst>
          </p:cNvPr>
          <p:cNvSpPr/>
          <p:nvPr/>
        </p:nvSpPr>
        <p:spPr>
          <a:xfrm>
            <a:off x="4495800" y="5225143"/>
            <a:ext cx="2286000" cy="631371"/>
          </a:xfrm>
          <a:prstGeom prst="ben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6930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596960" y="610920"/>
            <a:ext cx="97567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nl-NL" sz="2800" spc="299" dirty="0">
                <a:solidFill>
                  <a:srgbClr val="0D83D0"/>
                </a:solidFill>
                <a:uFill>
                  <a:solidFill>
                    <a:srgbClr val="FFFFFF"/>
                  </a:solidFill>
                </a:uFill>
                <a:latin typeface="League Spartan"/>
              </a:rPr>
              <a:t>Data Storage</a:t>
            </a:r>
            <a:endParaRPr lang="nl-NL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Line 2"/>
          <p:cNvSpPr/>
          <p:nvPr/>
        </p:nvSpPr>
        <p:spPr>
          <a:xfrm>
            <a:off x="1685520" y="1936080"/>
            <a:ext cx="929880" cy="360"/>
          </a:xfrm>
          <a:prstGeom prst="line">
            <a:avLst/>
          </a:prstGeom>
          <a:ln w="28440">
            <a:solidFill>
              <a:srgbClr val="A7A7A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8" name="CustomShape 3"/>
          <p:cNvSpPr/>
          <p:nvPr/>
        </p:nvSpPr>
        <p:spPr>
          <a:xfrm>
            <a:off x="1322998" y="2251080"/>
            <a:ext cx="9867515" cy="42024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Probamos el </a:t>
            </a:r>
            <a:r>
              <a:rPr lang="es-ES" sz="16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query</a:t>
            </a:r>
            <a:r>
              <a:rPr lang="es-E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de todos los datos</a:t>
            </a:r>
            <a:endParaRPr lang="es-ES" sz="1600" b="0" strike="noStrike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10341720" y="1089000"/>
            <a:ext cx="301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480945D-7C99-49A0-B873-03C1C5D39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89" y="2598045"/>
            <a:ext cx="5022726" cy="417010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2A3A80C-83D0-41B9-BBA9-5925115C2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589" y="2598044"/>
            <a:ext cx="5163240" cy="417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0627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596960" y="610920"/>
            <a:ext cx="97567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nl-NL" sz="2800" spc="299" dirty="0">
                <a:solidFill>
                  <a:srgbClr val="0D83D0"/>
                </a:solidFill>
                <a:uFill>
                  <a:solidFill>
                    <a:srgbClr val="FFFFFF"/>
                  </a:solidFill>
                </a:uFill>
                <a:latin typeface="League Spartan"/>
              </a:rPr>
              <a:t>Node-RED</a:t>
            </a:r>
            <a:endParaRPr lang="nl-NL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Line 2"/>
          <p:cNvSpPr/>
          <p:nvPr/>
        </p:nvSpPr>
        <p:spPr>
          <a:xfrm>
            <a:off x="1685520" y="1936080"/>
            <a:ext cx="929880" cy="360"/>
          </a:xfrm>
          <a:prstGeom prst="line">
            <a:avLst/>
          </a:prstGeom>
          <a:ln w="28440">
            <a:solidFill>
              <a:srgbClr val="A7A7A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8" name="CustomShape 3"/>
          <p:cNvSpPr/>
          <p:nvPr/>
        </p:nvSpPr>
        <p:spPr>
          <a:xfrm>
            <a:off x="1322998" y="2251080"/>
            <a:ext cx="9867515" cy="42024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Desarrollado por IBM en 2013 </a:t>
            </a:r>
            <a:r>
              <a:rPr lang="es-E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sym typeface="Wingdings" panose="05000000000000000000" pitchFamily="2" charset="2"/>
              </a:rPr>
              <a:t> Open </a:t>
            </a:r>
            <a:r>
              <a:rPr lang="es-ES" sz="16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sym typeface="Wingdings" panose="05000000000000000000" pitchFamily="2" charset="2"/>
              </a:rPr>
              <a:t>Source</a:t>
            </a:r>
            <a:endParaRPr lang="es-ES" sz="1600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Lato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sym typeface="Wingdings" panose="05000000000000000000" pitchFamily="2" charset="2"/>
              </a:rPr>
              <a:t>Objetivo: Facilitar la construcción de sistemas </a:t>
            </a:r>
            <a:r>
              <a:rPr lang="es-ES" sz="16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sym typeface="Wingdings" panose="05000000000000000000" pitchFamily="2" charset="2"/>
              </a:rPr>
              <a:t>IoT</a:t>
            </a:r>
            <a:endParaRPr lang="es-ES" sz="1600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Lato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sym typeface="Wingdings" panose="05000000000000000000" pitchFamily="2" charset="2"/>
              </a:rPr>
              <a:t>Programación visual basada en </a:t>
            </a:r>
            <a:r>
              <a:rPr lang="es-ES" sz="1600" b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Lato"/>
                <a:sym typeface="Wingdings" panose="05000000000000000000" pitchFamily="2" charset="2"/>
              </a:rPr>
              <a:t>nodos</a:t>
            </a:r>
            <a:r>
              <a:rPr lang="es-E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sym typeface="Wingdings" panose="05000000000000000000" pitchFamily="2" charset="2"/>
              </a:rPr>
              <a:t> y </a:t>
            </a:r>
            <a:r>
              <a:rPr lang="es-ES" sz="1600" b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Lato"/>
                <a:sym typeface="Wingdings" panose="05000000000000000000" pitchFamily="2" charset="2"/>
              </a:rPr>
              <a:t>flujos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Los nodos "consumen" y "produce" </a:t>
            </a:r>
            <a:r>
              <a:rPr lang="es-ES" sz="16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mensajes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Un mensaje es un objeto JavaScript, que contiene al menos la propiedad </a:t>
            </a:r>
            <a:r>
              <a:rPr lang="es-ES" sz="1600" b="1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payload</a:t>
            </a:r>
            <a:endParaRPr lang="es-ES" sz="1600" b="1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msg</a:t>
            </a:r>
            <a:r>
              <a:rPr lang="es-E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={</a:t>
            </a:r>
            <a:r>
              <a:rPr lang="es-ES" sz="16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payload</a:t>
            </a:r>
            <a:r>
              <a:rPr lang="es-E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:"</a:t>
            </a:r>
            <a:r>
              <a:rPr lang="es-ES" sz="16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juanfe</a:t>
            </a:r>
            <a:r>
              <a:rPr lang="es-E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"};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Adicionalmente, por defecto, todos los mensajes poseen las propiedades </a:t>
            </a:r>
            <a:r>
              <a:rPr lang="es-ES" sz="1600" b="1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topic</a:t>
            </a:r>
            <a:r>
              <a:rPr lang="es-E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y </a:t>
            </a:r>
            <a:r>
              <a:rPr lang="es-ES" sz="1600" b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_</a:t>
            </a:r>
            <a:r>
              <a:rPr lang="es-ES" sz="1600" b="1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msgid</a:t>
            </a:r>
            <a:endParaRPr lang="es-ES" sz="1600" b="1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1600" b="0" strike="noStrike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10341720" y="1089000"/>
            <a:ext cx="301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ED834BE-6875-45AE-A811-61F88A17C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760" y="5011137"/>
            <a:ext cx="6895082" cy="161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0322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596960" y="610920"/>
            <a:ext cx="97567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nl-NL" sz="2800" spc="299" dirty="0">
                <a:solidFill>
                  <a:srgbClr val="0D83D0"/>
                </a:solidFill>
                <a:uFill>
                  <a:solidFill>
                    <a:srgbClr val="FFFFFF"/>
                  </a:solidFill>
                </a:uFill>
                <a:latin typeface="League Spartan"/>
              </a:rPr>
              <a:t>Node-RED: Tipos de nodos</a:t>
            </a:r>
            <a:endParaRPr lang="nl-NL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Line 2"/>
          <p:cNvSpPr/>
          <p:nvPr/>
        </p:nvSpPr>
        <p:spPr>
          <a:xfrm>
            <a:off x="1685520" y="1936080"/>
            <a:ext cx="929880" cy="360"/>
          </a:xfrm>
          <a:prstGeom prst="line">
            <a:avLst/>
          </a:prstGeom>
          <a:ln w="28440">
            <a:solidFill>
              <a:srgbClr val="A7A7A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8" name="CustomShape 3"/>
          <p:cNvSpPr/>
          <p:nvPr/>
        </p:nvSpPr>
        <p:spPr>
          <a:xfrm>
            <a:off x="1322998" y="2251080"/>
            <a:ext cx="9867515" cy="42024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Entrada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Salida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Función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Otros</a:t>
            </a:r>
            <a:endParaRPr lang="es-ES" sz="16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1600" b="0" strike="noStrike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10341720" y="1089000"/>
            <a:ext cx="301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8B0474E7-B8DE-46DE-949C-93E160E7FC89}"/>
              </a:ext>
            </a:extLst>
          </p:cNvPr>
          <p:cNvGrpSpPr/>
          <p:nvPr/>
        </p:nvGrpSpPr>
        <p:grpSpPr>
          <a:xfrm>
            <a:off x="3129036" y="2250720"/>
            <a:ext cx="7212684" cy="4297623"/>
            <a:chOff x="3129036" y="2250720"/>
            <a:chExt cx="5659753" cy="3372321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5F0ED1A1-5B42-4B96-9CEA-6BBBE4BB1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29036" y="2250720"/>
              <a:ext cx="1038370" cy="3372321"/>
            </a:xfrm>
            <a:prstGeom prst="rect">
              <a:avLst/>
            </a:prstGeom>
          </p:spPr>
        </p:pic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09C82A4F-DFAD-4A99-A42F-6B9B19A7C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77825" y="2250720"/>
              <a:ext cx="1047896" cy="2543530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12C64948-5826-4AE3-B476-4D856924A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40063" y="2250720"/>
              <a:ext cx="1047896" cy="3315163"/>
            </a:xfrm>
            <a:prstGeom prst="rect">
              <a:avLst/>
            </a:prstGeom>
          </p:spPr>
        </p:pic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3C5D22CB-1B7E-48F6-9F27-C3098B3F0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98378" y="2250720"/>
              <a:ext cx="1038370" cy="1467055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2A0EA05A-0685-4062-B0E7-113E24095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40893" y="2250720"/>
              <a:ext cx="1047896" cy="14575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51469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596960" y="610920"/>
            <a:ext cx="97567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nl-NL" sz="2800" spc="299" dirty="0">
                <a:solidFill>
                  <a:srgbClr val="0D83D0"/>
                </a:solidFill>
                <a:uFill>
                  <a:solidFill>
                    <a:srgbClr val="FFFFFF"/>
                  </a:solidFill>
                </a:uFill>
                <a:latin typeface="League Spartan"/>
              </a:rPr>
              <a:t>Node-RED: Nodos y deployment</a:t>
            </a:r>
            <a:endParaRPr lang="nl-NL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Line 2"/>
          <p:cNvSpPr/>
          <p:nvPr/>
        </p:nvSpPr>
        <p:spPr>
          <a:xfrm>
            <a:off x="1685520" y="1936080"/>
            <a:ext cx="929880" cy="360"/>
          </a:xfrm>
          <a:prstGeom prst="line">
            <a:avLst/>
          </a:prstGeom>
          <a:ln w="28440">
            <a:solidFill>
              <a:srgbClr val="A7A7A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8" name="CustomShape 3"/>
          <p:cNvSpPr/>
          <p:nvPr/>
        </p:nvSpPr>
        <p:spPr>
          <a:xfrm>
            <a:off x="1322999" y="2251080"/>
            <a:ext cx="5246614" cy="42024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Deployment</a:t>
            </a:r>
            <a:r>
              <a:rPr lang="es-E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/Despliegue = Poner en funcionamiento</a:t>
            </a:r>
            <a:endParaRPr lang="es-ES" sz="16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1600" b="0" strike="noStrike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10341720" y="1089000"/>
            <a:ext cx="301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E5D7649-D858-480C-A715-390D6B532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998" y="3912718"/>
            <a:ext cx="4559688" cy="158774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4180E7F-2F49-48A2-95AF-53BF848EE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0352" y="2186368"/>
            <a:ext cx="3682282" cy="355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2349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596960" y="610920"/>
            <a:ext cx="97567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nl-NL" sz="2800" spc="299" dirty="0">
                <a:solidFill>
                  <a:srgbClr val="0D83D0"/>
                </a:solidFill>
                <a:uFill>
                  <a:solidFill>
                    <a:srgbClr val="FFFFFF"/>
                  </a:solidFill>
                </a:uFill>
                <a:latin typeface="League Spartan"/>
              </a:rPr>
              <a:t>Node-RED: Ejemplo básico</a:t>
            </a:r>
            <a:endParaRPr lang="nl-NL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Line 2"/>
          <p:cNvSpPr/>
          <p:nvPr/>
        </p:nvSpPr>
        <p:spPr>
          <a:xfrm>
            <a:off x="1685520" y="1936080"/>
            <a:ext cx="929880" cy="360"/>
          </a:xfrm>
          <a:prstGeom prst="line">
            <a:avLst/>
          </a:prstGeom>
          <a:ln w="28440">
            <a:solidFill>
              <a:srgbClr val="A7A7A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8" name="CustomShape 3"/>
          <p:cNvSpPr/>
          <p:nvPr/>
        </p:nvSpPr>
        <p:spPr>
          <a:xfrm>
            <a:off x="1322998" y="2251080"/>
            <a:ext cx="10296915" cy="42024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En función del valor recibido, redirigimos la ejecución hacia un nodo u otro</a:t>
            </a:r>
            <a:endParaRPr lang="es-ES" sz="16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1600" b="0" strike="noStrike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10341720" y="1089000"/>
            <a:ext cx="301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6A7BA2A-C25E-44F3-861B-3A408FEC4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999" y="3019368"/>
            <a:ext cx="6279384" cy="118687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7A95230-9093-4300-BB38-3DA288CBE4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3243" y="3019368"/>
            <a:ext cx="4177433" cy="228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450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596960" y="610920"/>
            <a:ext cx="97567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nl-NL" sz="2800" spc="299" dirty="0">
                <a:solidFill>
                  <a:srgbClr val="0D83D0"/>
                </a:solidFill>
                <a:uFill>
                  <a:solidFill>
                    <a:srgbClr val="FFFFFF"/>
                  </a:solidFill>
                </a:uFill>
                <a:latin typeface="League Spartan"/>
              </a:rPr>
              <a:t>Node-RED &amp; Data Storage</a:t>
            </a:r>
            <a:endParaRPr lang="nl-NL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Line 2"/>
          <p:cNvSpPr/>
          <p:nvPr/>
        </p:nvSpPr>
        <p:spPr>
          <a:xfrm>
            <a:off x="1685520" y="1936080"/>
            <a:ext cx="929880" cy="360"/>
          </a:xfrm>
          <a:prstGeom prst="line">
            <a:avLst/>
          </a:prstGeom>
          <a:ln w="28440">
            <a:solidFill>
              <a:srgbClr val="A7A7A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8" name="CustomShape 3"/>
          <p:cNvSpPr/>
          <p:nvPr/>
        </p:nvSpPr>
        <p:spPr>
          <a:xfrm>
            <a:off x="1322998" y="2251080"/>
            <a:ext cx="9867515" cy="42024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Vamos a comparar la temperatura actual con la de hace 24 horas</a:t>
            </a:r>
            <a:endParaRPr lang="es-ES" sz="1600" b="1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1600" b="0" strike="noStrike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10341720" y="1089000"/>
            <a:ext cx="301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8F97C09-2272-47AA-813B-DD116CAC2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960" y="3261240"/>
            <a:ext cx="9308139" cy="146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15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596960" y="610920"/>
            <a:ext cx="97567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nl-NL" sz="2800" spc="299" dirty="0">
                <a:solidFill>
                  <a:srgbClr val="0D83D0"/>
                </a:solidFill>
                <a:uFill>
                  <a:solidFill>
                    <a:srgbClr val="FFFFFF"/>
                  </a:solidFill>
                </a:uFill>
                <a:latin typeface="League Spartan"/>
              </a:rPr>
              <a:t>Node-RED &amp; Data Storage</a:t>
            </a:r>
            <a:endParaRPr lang="nl-NL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Line 2"/>
          <p:cNvSpPr/>
          <p:nvPr/>
        </p:nvSpPr>
        <p:spPr>
          <a:xfrm>
            <a:off x="1685520" y="1936080"/>
            <a:ext cx="929880" cy="360"/>
          </a:xfrm>
          <a:prstGeom prst="line">
            <a:avLst/>
          </a:prstGeom>
          <a:ln w="28440">
            <a:solidFill>
              <a:srgbClr val="A7A7A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8" name="CustomShape 3"/>
          <p:cNvSpPr/>
          <p:nvPr/>
        </p:nvSpPr>
        <p:spPr>
          <a:xfrm>
            <a:off x="1322998" y="2251080"/>
            <a:ext cx="9867515" cy="42024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Vamos a comparar la temperatura actual con la de hace 24 horas</a:t>
            </a:r>
            <a:endParaRPr lang="es-ES" sz="1600" b="1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1600" b="0" strike="noStrike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10341720" y="1089000"/>
            <a:ext cx="301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8F97C09-2272-47AA-813B-DD116CAC2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685" y="2883402"/>
            <a:ext cx="9308139" cy="1468892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F363E5B1-20A1-469A-A253-E92502619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5520" y="4538900"/>
            <a:ext cx="9182930" cy="2058848"/>
          </a:xfrm>
          <a:prstGeom prst="rect">
            <a:avLst/>
          </a:prstGeom>
        </p:spPr>
      </p:pic>
      <p:sp>
        <p:nvSpPr>
          <p:cNvPr id="4" name="Flecha: hacia abajo 3">
            <a:extLst>
              <a:ext uri="{FF2B5EF4-FFF2-40B4-BE49-F238E27FC236}">
                <a16:creationId xmlns:a16="http://schemas.microsoft.com/office/drawing/2014/main" id="{679AECD7-CC91-495C-A68B-C66D2B9DA623}"/>
              </a:ext>
            </a:extLst>
          </p:cNvPr>
          <p:cNvSpPr/>
          <p:nvPr/>
        </p:nvSpPr>
        <p:spPr>
          <a:xfrm>
            <a:off x="3784209" y="4206240"/>
            <a:ext cx="492369" cy="7783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62799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596960" y="610920"/>
            <a:ext cx="97567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nl-NL" sz="2800" spc="299" dirty="0">
                <a:solidFill>
                  <a:srgbClr val="0D83D0"/>
                </a:solidFill>
                <a:uFill>
                  <a:solidFill>
                    <a:srgbClr val="FFFFFF"/>
                  </a:solidFill>
                </a:uFill>
                <a:latin typeface="League Spartan"/>
              </a:rPr>
              <a:t>Node-RED &amp; Data Storage</a:t>
            </a:r>
            <a:endParaRPr lang="nl-NL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Line 2"/>
          <p:cNvSpPr/>
          <p:nvPr/>
        </p:nvSpPr>
        <p:spPr>
          <a:xfrm>
            <a:off x="1685520" y="1936080"/>
            <a:ext cx="929880" cy="360"/>
          </a:xfrm>
          <a:prstGeom prst="line">
            <a:avLst/>
          </a:prstGeom>
          <a:ln w="28440">
            <a:solidFill>
              <a:srgbClr val="A7A7A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8" name="CustomShape 3"/>
          <p:cNvSpPr/>
          <p:nvPr/>
        </p:nvSpPr>
        <p:spPr>
          <a:xfrm>
            <a:off x="1322998" y="2251080"/>
            <a:ext cx="9867515" cy="42024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Solicitamos los registros de las últimas 24 horas</a:t>
            </a:r>
            <a:endParaRPr lang="es-ES" sz="1600" b="1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1600" b="0" strike="noStrike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10341720" y="1089000"/>
            <a:ext cx="301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C98B561-512E-4F76-98B8-F3E367039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715" y="3110510"/>
            <a:ext cx="6087325" cy="297221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D464386-22D1-4CBC-9849-E406C16F6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714" y="3110510"/>
            <a:ext cx="3028194" cy="800308"/>
          </a:xfrm>
          <a:prstGeom prst="rect">
            <a:avLst/>
          </a:prstGeom>
        </p:spPr>
      </p:pic>
      <p:sp>
        <p:nvSpPr>
          <p:cNvPr id="6" name="Flecha: doblada hacia arriba 5">
            <a:extLst>
              <a:ext uri="{FF2B5EF4-FFF2-40B4-BE49-F238E27FC236}">
                <a16:creationId xmlns:a16="http://schemas.microsoft.com/office/drawing/2014/main" id="{AA6BA48B-6B42-4359-8BBD-A031DB10F685}"/>
              </a:ext>
            </a:extLst>
          </p:cNvPr>
          <p:cNvSpPr/>
          <p:nvPr/>
        </p:nvSpPr>
        <p:spPr>
          <a:xfrm rot="5400000">
            <a:off x="3051654" y="3840776"/>
            <a:ext cx="999997" cy="151168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62163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596960" y="610920"/>
            <a:ext cx="97567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nl-NL" sz="2800" spc="299" dirty="0">
                <a:solidFill>
                  <a:srgbClr val="0D83D0"/>
                </a:solidFill>
                <a:uFill>
                  <a:solidFill>
                    <a:srgbClr val="FFFFFF"/>
                  </a:solidFill>
                </a:uFill>
                <a:latin typeface="League Spartan"/>
              </a:rPr>
              <a:t>LMiC: Depuración</a:t>
            </a:r>
            <a:endParaRPr lang="nl-NL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Line 2"/>
          <p:cNvSpPr/>
          <p:nvPr/>
        </p:nvSpPr>
        <p:spPr>
          <a:xfrm>
            <a:off x="1685520" y="1936080"/>
            <a:ext cx="929880" cy="360"/>
          </a:xfrm>
          <a:prstGeom prst="line">
            <a:avLst/>
          </a:prstGeom>
          <a:ln w="28440">
            <a:solidFill>
              <a:srgbClr val="A7A7A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8" name="CustomShape 3"/>
          <p:cNvSpPr/>
          <p:nvPr/>
        </p:nvSpPr>
        <p:spPr>
          <a:xfrm>
            <a:off x="1323000" y="2251080"/>
            <a:ext cx="10053000" cy="16894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 fontScale="77500" lnSpcReduction="20000"/>
          </a:bodyPr>
          <a:lstStyle/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En el archivo </a:t>
            </a:r>
            <a:r>
              <a:rPr lang="es-ES" sz="3200" b="1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config.h</a:t>
            </a:r>
            <a:endParaRPr lang="es-ES" sz="3200" b="1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Lato"/>
              <a:ea typeface="Lato"/>
            </a:endParaRPr>
          </a:p>
          <a:p>
            <a:pPr marL="1143000" lvl="1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Aumentar el DEBUG_LEVEL a 2</a:t>
            </a:r>
          </a:p>
          <a:p>
            <a:pPr marL="1143000" lvl="1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Descomentar</a:t>
            </a: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el LMIC_PRINTF_TO</a:t>
            </a:r>
          </a:p>
          <a:p>
            <a:pPr algn="ctr">
              <a:lnSpc>
                <a:spcPct val="150000"/>
              </a:lnSpc>
            </a:pPr>
            <a:endParaRPr lang="es-E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s-E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10341720" y="1089000"/>
            <a:ext cx="301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2520D7E-190D-4EC7-99C0-458B1E905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00" y="3781780"/>
            <a:ext cx="10136015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0918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596960" y="610920"/>
            <a:ext cx="97567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nl-NL" sz="2800" spc="299" dirty="0">
                <a:solidFill>
                  <a:srgbClr val="0D83D0"/>
                </a:solidFill>
                <a:uFill>
                  <a:solidFill>
                    <a:srgbClr val="FFFFFF"/>
                  </a:solidFill>
                </a:uFill>
                <a:latin typeface="League Spartan"/>
              </a:rPr>
              <a:t>Node-RED &amp; Data Storage</a:t>
            </a:r>
            <a:endParaRPr lang="nl-NL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Line 2"/>
          <p:cNvSpPr/>
          <p:nvPr/>
        </p:nvSpPr>
        <p:spPr>
          <a:xfrm>
            <a:off x="1685520" y="1936080"/>
            <a:ext cx="929880" cy="360"/>
          </a:xfrm>
          <a:prstGeom prst="line">
            <a:avLst/>
          </a:prstGeom>
          <a:ln w="28440">
            <a:solidFill>
              <a:srgbClr val="A7A7A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8" name="CustomShape 3"/>
          <p:cNvSpPr/>
          <p:nvPr/>
        </p:nvSpPr>
        <p:spPr>
          <a:xfrm>
            <a:off x="3108960" y="2251080"/>
            <a:ext cx="8081553" cy="42024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es-ES" sz="16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var</a:t>
            </a:r>
            <a:r>
              <a:rPr lang="es-E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</a:t>
            </a:r>
            <a:r>
              <a:rPr lang="es-ES" sz="16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i,registros,hoy,respuesta;respuesta</a:t>
            </a:r>
            <a:r>
              <a:rPr lang="es-E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={};</a:t>
            </a:r>
          </a:p>
          <a:p>
            <a:r>
              <a:rPr lang="es-ES" sz="16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respuesta.payload</a:t>
            </a:r>
            <a:r>
              <a:rPr lang="es-E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={};</a:t>
            </a:r>
          </a:p>
          <a:p>
            <a:r>
              <a:rPr lang="es-E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hoy=</a:t>
            </a:r>
            <a:r>
              <a:rPr lang="es-ES" sz="16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Date.now</a:t>
            </a:r>
            <a:r>
              <a:rPr lang="es-E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();</a:t>
            </a:r>
          </a:p>
          <a:p>
            <a:r>
              <a:rPr lang="es-E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registros=</a:t>
            </a:r>
            <a:r>
              <a:rPr lang="es-ES" sz="16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msg.payload.length</a:t>
            </a:r>
            <a:r>
              <a:rPr lang="es-E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;</a:t>
            </a:r>
          </a:p>
          <a:p>
            <a:r>
              <a:rPr lang="es-ES" sz="16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for</a:t>
            </a:r>
            <a:r>
              <a:rPr lang="es-E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(i=0;i&lt;</a:t>
            </a:r>
            <a:r>
              <a:rPr lang="es-ES" sz="16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registros;i</a:t>
            </a:r>
            <a:r>
              <a:rPr lang="es-E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++){</a:t>
            </a:r>
          </a:p>
          <a:p>
            <a:r>
              <a:rPr lang="es-E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   </a:t>
            </a:r>
            <a:r>
              <a:rPr lang="es-ES" sz="16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if</a:t>
            </a:r>
            <a:r>
              <a:rPr lang="es-E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(</a:t>
            </a:r>
            <a:r>
              <a:rPr lang="es-ES" sz="16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Date.parse</a:t>
            </a:r>
            <a:r>
              <a:rPr lang="es-E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(</a:t>
            </a:r>
            <a:r>
              <a:rPr lang="es-ES" sz="16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msg.payload</a:t>
            </a:r>
            <a:r>
              <a:rPr lang="es-E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[i].time) &gt; (hoy - (24 * 60 * 60 * 1000))){        	</a:t>
            </a:r>
            <a:r>
              <a:rPr lang="es-ES" sz="16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respuesta.payload.temperatura_ayer</a:t>
            </a:r>
            <a:r>
              <a:rPr lang="es-E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=</a:t>
            </a:r>
            <a:r>
              <a:rPr lang="es-ES" sz="16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msg.payload</a:t>
            </a:r>
            <a:r>
              <a:rPr lang="es-E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[i].temperature_1;        	</a:t>
            </a:r>
            <a:r>
              <a:rPr lang="es-ES" sz="16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respuesta.payload.timestamp_ayer</a:t>
            </a:r>
            <a:r>
              <a:rPr lang="es-E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=</a:t>
            </a:r>
            <a:r>
              <a:rPr lang="es-ES" sz="16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Date.parse</a:t>
            </a:r>
            <a:r>
              <a:rPr lang="es-E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(</a:t>
            </a:r>
            <a:r>
              <a:rPr lang="es-ES" sz="16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msg.payload</a:t>
            </a:r>
            <a:r>
              <a:rPr lang="es-E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[i].time);        	</a:t>
            </a:r>
            <a:r>
              <a:rPr lang="es-ES" sz="16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respuesta.payload.temperatura_hoy</a:t>
            </a:r>
            <a:r>
              <a:rPr lang="es-E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=</a:t>
            </a:r>
            <a:r>
              <a:rPr lang="es-ES" sz="16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msg.payload</a:t>
            </a:r>
            <a:r>
              <a:rPr lang="es-E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[registros-1].temperature_1;        	</a:t>
            </a:r>
            <a:r>
              <a:rPr lang="es-ES" sz="16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respuesta.payload.timestamp_hoy</a:t>
            </a:r>
            <a:r>
              <a:rPr lang="es-E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=</a:t>
            </a:r>
            <a:r>
              <a:rPr lang="es-ES" sz="16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Date.parse</a:t>
            </a:r>
            <a:r>
              <a:rPr lang="es-E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(</a:t>
            </a:r>
            <a:r>
              <a:rPr lang="es-ES" sz="16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msg.payload</a:t>
            </a:r>
            <a:r>
              <a:rPr lang="es-E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[registros-1].time);        	</a:t>
            </a:r>
            <a:r>
              <a:rPr lang="es-ES" sz="16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respuesta.payload.intervalo</a:t>
            </a:r>
            <a:r>
              <a:rPr lang="es-E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=</a:t>
            </a:r>
            <a:r>
              <a:rPr lang="es-ES" sz="16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Math.floor</a:t>
            </a:r>
            <a:r>
              <a:rPr lang="es-E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((</a:t>
            </a:r>
            <a:r>
              <a:rPr lang="es-ES" sz="16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respuesta.payload.timestamp_hoy</a:t>
            </a:r>
            <a:r>
              <a:rPr lang="es-E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-	</a:t>
            </a:r>
            <a:r>
              <a:rPr lang="es-ES" sz="16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respuesta.payload.timestamp_ayer</a:t>
            </a:r>
            <a:r>
              <a:rPr lang="es-E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)/(1000*60));        	</a:t>
            </a:r>
            <a:r>
              <a:rPr lang="es-ES" sz="16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respuesta.payload.deltaT</a:t>
            </a:r>
            <a:r>
              <a:rPr lang="es-E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=(</a:t>
            </a:r>
            <a:r>
              <a:rPr lang="es-ES" sz="16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respuesta.payload.temperatura_hoy</a:t>
            </a:r>
            <a:r>
              <a:rPr lang="es-E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-  	</a:t>
            </a:r>
            <a:r>
              <a:rPr lang="es-ES" sz="16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respuesta.payload.temperatura_ayer</a:t>
            </a:r>
            <a:r>
              <a:rPr lang="es-E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).</a:t>
            </a:r>
            <a:r>
              <a:rPr lang="es-ES" sz="16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toFixed</a:t>
            </a:r>
            <a:r>
              <a:rPr lang="es-E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(2);</a:t>
            </a:r>
          </a:p>
          <a:p>
            <a:r>
              <a:rPr lang="es-E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      	</a:t>
            </a:r>
            <a:r>
              <a:rPr lang="es-ES" sz="16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return</a:t>
            </a:r>
            <a:r>
              <a:rPr lang="es-E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respuesta;</a:t>
            </a:r>
          </a:p>
          <a:p>
            <a:r>
              <a:rPr lang="es-E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   }</a:t>
            </a:r>
          </a:p>
          <a:p>
            <a:r>
              <a:rPr lang="es-E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}</a:t>
            </a:r>
            <a:endParaRPr lang="es-ES" sz="1600" b="0" strike="noStrike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10341720" y="1089000"/>
            <a:ext cx="301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Flecha: doblada hacia arriba 5">
            <a:extLst>
              <a:ext uri="{FF2B5EF4-FFF2-40B4-BE49-F238E27FC236}">
                <a16:creationId xmlns:a16="http://schemas.microsoft.com/office/drawing/2014/main" id="{AA6BA48B-6B42-4359-8BBD-A031DB10F685}"/>
              </a:ext>
            </a:extLst>
          </p:cNvPr>
          <p:cNvSpPr/>
          <p:nvPr/>
        </p:nvSpPr>
        <p:spPr>
          <a:xfrm rot="5400000">
            <a:off x="1760377" y="3137158"/>
            <a:ext cx="999997" cy="151168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E61868A-341F-4884-AE4D-EF6383E31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97" y="2573791"/>
            <a:ext cx="2295376" cy="68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3686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596960" y="610920"/>
            <a:ext cx="97567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nl-NL" sz="2800" spc="299" dirty="0">
                <a:solidFill>
                  <a:srgbClr val="0D83D0"/>
                </a:solidFill>
                <a:uFill>
                  <a:solidFill>
                    <a:srgbClr val="FFFFFF"/>
                  </a:solidFill>
                </a:uFill>
                <a:latin typeface="League Spartan"/>
              </a:rPr>
              <a:t>Node-RED &amp; Data Storage</a:t>
            </a:r>
            <a:endParaRPr lang="nl-NL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Line 2"/>
          <p:cNvSpPr/>
          <p:nvPr/>
        </p:nvSpPr>
        <p:spPr>
          <a:xfrm>
            <a:off x="1685520" y="1936080"/>
            <a:ext cx="929880" cy="360"/>
          </a:xfrm>
          <a:prstGeom prst="line">
            <a:avLst/>
          </a:prstGeom>
          <a:ln w="28440">
            <a:solidFill>
              <a:srgbClr val="A7A7A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9" name="CustomShape 4"/>
          <p:cNvSpPr/>
          <p:nvPr/>
        </p:nvSpPr>
        <p:spPr>
          <a:xfrm>
            <a:off x="10341720" y="1089000"/>
            <a:ext cx="301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Flecha: doblada hacia arriba 5">
            <a:extLst>
              <a:ext uri="{FF2B5EF4-FFF2-40B4-BE49-F238E27FC236}">
                <a16:creationId xmlns:a16="http://schemas.microsoft.com/office/drawing/2014/main" id="{AA6BA48B-6B42-4359-8BBD-A031DB10F685}"/>
              </a:ext>
            </a:extLst>
          </p:cNvPr>
          <p:cNvSpPr/>
          <p:nvPr/>
        </p:nvSpPr>
        <p:spPr>
          <a:xfrm rot="5400000">
            <a:off x="1760377" y="3137158"/>
            <a:ext cx="999997" cy="151168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B1FA3E5-0E39-4DE5-B301-266D3DBF2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759" y="2466840"/>
            <a:ext cx="7715675" cy="293515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FA49249-DC46-4C37-BEE4-241A5DE3E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260" y="2488483"/>
            <a:ext cx="2643785" cy="77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833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596960" y="610920"/>
            <a:ext cx="97567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nl-NL" sz="2800" spc="299" dirty="0">
                <a:solidFill>
                  <a:srgbClr val="0D83D0"/>
                </a:solidFill>
                <a:uFill>
                  <a:solidFill>
                    <a:srgbClr val="FFFFFF"/>
                  </a:solidFill>
                </a:uFill>
                <a:latin typeface="League Spartan"/>
              </a:rPr>
              <a:t>Node-RED &amp; ThingSpeak</a:t>
            </a:r>
            <a:endParaRPr lang="nl-NL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Line 2"/>
          <p:cNvSpPr/>
          <p:nvPr/>
        </p:nvSpPr>
        <p:spPr>
          <a:xfrm>
            <a:off x="1685520" y="1936080"/>
            <a:ext cx="929880" cy="360"/>
          </a:xfrm>
          <a:prstGeom prst="line">
            <a:avLst/>
          </a:prstGeom>
          <a:ln w="28440">
            <a:solidFill>
              <a:srgbClr val="A7A7A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9" name="CustomShape 4"/>
          <p:cNvSpPr/>
          <p:nvPr/>
        </p:nvSpPr>
        <p:spPr>
          <a:xfrm>
            <a:off x="10341720" y="1089000"/>
            <a:ext cx="301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7A744C5-BB1F-400E-87FD-F8FFBA9E7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823" y="2205026"/>
            <a:ext cx="4085035" cy="4402398"/>
          </a:xfrm>
          <a:prstGeom prst="rect">
            <a:avLst/>
          </a:prstGeom>
        </p:spPr>
      </p:pic>
      <p:sp>
        <p:nvSpPr>
          <p:cNvPr id="9" name="CustomShape 3">
            <a:extLst>
              <a:ext uri="{FF2B5EF4-FFF2-40B4-BE49-F238E27FC236}">
                <a16:creationId xmlns:a16="http://schemas.microsoft.com/office/drawing/2014/main" id="{6FCD23C0-0164-47E3-8A31-C2B63F3AD1AE}"/>
              </a:ext>
            </a:extLst>
          </p:cNvPr>
          <p:cNvSpPr/>
          <p:nvPr/>
        </p:nvSpPr>
        <p:spPr>
          <a:xfrm>
            <a:off x="1322998" y="2251080"/>
            <a:ext cx="4191537" cy="42024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Creamos en </a:t>
            </a:r>
            <a:r>
              <a:rPr lang="es-ES" sz="16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ThinkSpeak</a:t>
            </a:r>
            <a:r>
              <a:rPr lang="es-E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un canal con 2 campos llamados Temperatura y Presión </a:t>
            </a:r>
            <a:endParaRPr lang="es-ES" sz="1600" b="1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1600" b="0" strike="noStrike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6926780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596960" y="610920"/>
            <a:ext cx="97567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nl-NL" sz="2800" spc="299" dirty="0">
                <a:solidFill>
                  <a:srgbClr val="0D83D0"/>
                </a:solidFill>
                <a:uFill>
                  <a:solidFill>
                    <a:srgbClr val="FFFFFF"/>
                  </a:solidFill>
                </a:uFill>
                <a:latin typeface="League Spartan"/>
              </a:rPr>
              <a:t>Node-RED &amp; ThingSpeak</a:t>
            </a:r>
            <a:endParaRPr lang="nl-NL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Line 2"/>
          <p:cNvSpPr/>
          <p:nvPr/>
        </p:nvSpPr>
        <p:spPr>
          <a:xfrm>
            <a:off x="1685520" y="1936080"/>
            <a:ext cx="929880" cy="360"/>
          </a:xfrm>
          <a:prstGeom prst="line">
            <a:avLst/>
          </a:prstGeom>
          <a:ln w="28440">
            <a:solidFill>
              <a:srgbClr val="A7A7A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9" name="CustomShape 4"/>
          <p:cNvSpPr/>
          <p:nvPr/>
        </p:nvSpPr>
        <p:spPr>
          <a:xfrm>
            <a:off x="10341720" y="1089000"/>
            <a:ext cx="301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6FCD23C0-0164-47E3-8A31-C2B63F3AD1AE}"/>
              </a:ext>
            </a:extLst>
          </p:cNvPr>
          <p:cNvSpPr/>
          <p:nvPr/>
        </p:nvSpPr>
        <p:spPr>
          <a:xfrm>
            <a:off x="1322998" y="2251080"/>
            <a:ext cx="4191537" cy="42024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Creamos en </a:t>
            </a:r>
            <a:r>
              <a:rPr lang="es-ES" sz="16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Node</a:t>
            </a:r>
            <a:r>
              <a:rPr lang="es-E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-RED el siguiente flujo</a:t>
            </a:r>
            <a:endParaRPr lang="es-ES" sz="1600" b="1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1600" b="0" strike="noStrike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7081C21-4865-44C9-B49C-D8EA68BC4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30" y="4522814"/>
            <a:ext cx="6171637" cy="188426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8765807-8867-4662-88C2-2E9258A19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9523" y="1638480"/>
            <a:ext cx="3429479" cy="224821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F493EA9-F99E-4FE2-BFF5-3B7FA8EB1B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4635" y="4522814"/>
            <a:ext cx="3410426" cy="1724266"/>
          </a:xfrm>
          <a:prstGeom prst="rect">
            <a:avLst/>
          </a:prstGeom>
        </p:spPr>
      </p:pic>
      <p:sp>
        <p:nvSpPr>
          <p:cNvPr id="6" name="Flecha: doblada 5">
            <a:extLst>
              <a:ext uri="{FF2B5EF4-FFF2-40B4-BE49-F238E27FC236}">
                <a16:creationId xmlns:a16="http://schemas.microsoft.com/office/drawing/2014/main" id="{7DC1016B-BDF5-48E2-90C4-9DD325F2332F}"/>
              </a:ext>
            </a:extLst>
          </p:cNvPr>
          <p:cNvSpPr/>
          <p:nvPr/>
        </p:nvSpPr>
        <p:spPr>
          <a:xfrm>
            <a:off x="1596960" y="2630658"/>
            <a:ext cx="5842563" cy="2754289"/>
          </a:xfrm>
          <a:prstGeom prst="bentArrow">
            <a:avLst>
              <a:gd name="adj1" fmla="val 7124"/>
              <a:gd name="adj2" fmla="val 9677"/>
              <a:gd name="adj3" fmla="val 25000"/>
              <a:gd name="adj4" fmla="val 222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7" name="Flecha: hacia abajo 6">
            <a:extLst>
              <a:ext uri="{FF2B5EF4-FFF2-40B4-BE49-F238E27FC236}">
                <a16:creationId xmlns:a16="http://schemas.microsoft.com/office/drawing/2014/main" id="{32B3387E-04BC-4E20-9C9C-ED60375EB008}"/>
              </a:ext>
            </a:extLst>
          </p:cNvPr>
          <p:cNvSpPr/>
          <p:nvPr/>
        </p:nvSpPr>
        <p:spPr>
          <a:xfrm>
            <a:off x="10131687" y="3302723"/>
            <a:ext cx="420065" cy="14514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23541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596960" y="610920"/>
            <a:ext cx="97567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nl-NL" sz="2800" spc="299" dirty="0">
                <a:solidFill>
                  <a:srgbClr val="0D83D0"/>
                </a:solidFill>
                <a:uFill>
                  <a:solidFill>
                    <a:srgbClr val="FFFFFF"/>
                  </a:solidFill>
                </a:uFill>
                <a:latin typeface="League Spartan"/>
              </a:rPr>
              <a:t>Node-RED &amp; ThingSpeak</a:t>
            </a:r>
            <a:endParaRPr lang="nl-NL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Line 2"/>
          <p:cNvSpPr/>
          <p:nvPr/>
        </p:nvSpPr>
        <p:spPr>
          <a:xfrm>
            <a:off x="1685520" y="1936080"/>
            <a:ext cx="929880" cy="360"/>
          </a:xfrm>
          <a:prstGeom prst="line">
            <a:avLst/>
          </a:prstGeom>
          <a:ln w="28440">
            <a:solidFill>
              <a:srgbClr val="A7A7A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9" name="CustomShape 4"/>
          <p:cNvSpPr/>
          <p:nvPr/>
        </p:nvSpPr>
        <p:spPr>
          <a:xfrm>
            <a:off x="10341720" y="1089000"/>
            <a:ext cx="301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6FCD23C0-0164-47E3-8A31-C2B63F3AD1AE}"/>
              </a:ext>
            </a:extLst>
          </p:cNvPr>
          <p:cNvSpPr/>
          <p:nvPr/>
        </p:nvSpPr>
        <p:spPr>
          <a:xfrm>
            <a:off x="1322998" y="2251080"/>
            <a:ext cx="4191537" cy="42024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Usamos un nodo </a:t>
            </a:r>
            <a:r>
              <a:rPr lang="es-ES" sz="16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Template</a:t>
            </a:r>
            <a:r>
              <a:rPr lang="es-E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para crear el formato de carga de pago que requiere </a:t>
            </a:r>
            <a:r>
              <a:rPr lang="es-ES" sz="16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ThingSpeak</a:t>
            </a:r>
            <a:endParaRPr lang="es-ES" sz="16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1600" b="0" strike="noStrike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7" name="Flecha: hacia abajo 6">
            <a:extLst>
              <a:ext uri="{FF2B5EF4-FFF2-40B4-BE49-F238E27FC236}">
                <a16:creationId xmlns:a16="http://schemas.microsoft.com/office/drawing/2014/main" id="{32B3387E-04BC-4E20-9C9C-ED60375EB008}"/>
              </a:ext>
            </a:extLst>
          </p:cNvPr>
          <p:cNvSpPr/>
          <p:nvPr/>
        </p:nvSpPr>
        <p:spPr>
          <a:xfrm rot="16200000">
            <a:off x="5160249" y="3659404"/>
            <a:ext cx="420065" cy="14514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C516F32-331F-4AE2-8EA3-6D79DEE6C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320" y="3113357"/>
            <a:ext cx="4324954" cy="254353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72067F3-8A57-465F-BA82-2BF704233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5171" y="3894206"/>
            <a:ext cx="2430044" cy="98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6414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596960" y="610920"/>
            <a:ext cx="97567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nl-NL" sz="2800" spc="299" dirty="0">
                <a:solidFill>
                  <a:srgbClr val="0D83D0"/>
                </a:solidFill>
                <a:uFill>
                  <a:solidFill>
                    <a:srgbClr val="FFFFFF"/>
                  </a:solidFill>
                </a:uFill>
                <a:latin typeface="League Spartan"/>
              </a:rPr>
              <a:t>Node-RED &amp; ThingSpeak</a:t>
            </a:r>
            <a:endParaRPr lang="nl-NL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Line 2"/>
          <p:cNvSpPr/>
          <p:nvPr/>
        </p:nvSpPr>
        <p:spPr>
          <a:xfrm>
            <a:off x="1685520" y="1936080"/>
            <a:ext cx="929880" cy="360"/>
          </a:xfrm>
          <a:prstGeom prst="line">
            <a:avLst/>
          </a:prstGeom>
          <a:ln w="28440">
            <a:solidFill>
              <a:srgbClr val="A7A7A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9" name="CustomShape 4"/>
          <p:cNvSpPr/>
          <p:nvPr/>
        </p:nvSpPr>
        <p:spPr>
          <a:xfrm>
            <a:off x="10341720" y="1089000"/>
            <a:ext cx="301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6FCD23C0-0164-47E3-8A31-C2B63F3AD1AE}"/>
              </a:ext>
            </a:extLst>
          </p:cNvPr>
          <p:cNvSpPr/>
          <p:nvPr/>
        </p:nvSpPr>
        <p:spPr>
          <a:xfrm>
            <a:off x="1322999" y="2251080"/>
            <a:ext cx="3080190" cy="42024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Obtenemos nuestra </a:t>
            </a:r>
            <a:r>
              <a:rPr lang="es-ES" sz="16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key</a:t>
            </a:r>
            <a:r>
              <a:rPr lang="es-E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MQTT de </a:t>
            </a:r>
            <a:r>
              <a:rPr lang="es-ES" sz="16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ThingSpeak</a:t>
            </a:r>
            <a:r>
              <a:rPr lang="es-E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en </a:t>
            </a:r>
            <a:r>
              <a:rPr lang="es-ES" sz="16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Account</a:t>
            </a:r>
            <a:r>
              <a:rPr lang="es-E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&gt; </a:t>
            </a:r>
            <a:r>
              <a:rPr lang="es-ES" sz="16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My</a:t>
            </a:r>
            <a:r>
              <a:rPr lang="es-E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</a:t>
            </a:r>
            <a:r>
              <a:rPr lang="es-ES" sz="16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Profile</a:t>
            </a:r>
            <a:endParaRPr lang="es-ES" sz="16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1600" b="0" strike="noStrike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AFC516D-40D9-4E9D-80E1-F57C48744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530" y="2248640"/>
            <a:ext cx="6106812" cy="428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8543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596960" y="610920"/>
            <a:ext cx="97567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nl-NL" sz="2800" spc="299" dirty="0">
                <a:solidFill>
                  <a:srgbClr val="0D83D0"/>
                </a:solidFill>
                <a:uFill>
                  <a:solidFill>
                    <a:srgbClr val="FFFFFF"/>
                  </a:solidFill>
                </a:uFill>
                <a:latin typeface="League Spartan"/>
              </a:rPr>
              <a:t>Node-RED &amp; ThingSpeak</a:t>
            </a:r>
            <a:endParaRPr lang="nl-NL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Line 2"/>
          <p:cNvSpPr/>
          <p:nvPr/>
        </p:nvSpPr>
        <p:spPr>
          <a:xfrm>
            <a:off x="1685520" y="1936080"/>
            <a:ext cx="929880" cy="360"/>
          </a:xfrm>
          <a:prstGeom prst="line">
            <a:avLst/>
          </a:prstGeom>
          <a:ln w="28440">
            <a:solidFill>
              <a:srgbClr val="A7A7A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9" name="CustomShape 4"/>
          <p:cNvSpPr/>
          <p:nvPr/>
        </p:nvSpPr>
        <p:spPr>
          <a:xfrm>
            <a:off x="10341720" y="1089000"/>
            <a:ext cx="301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6FCD23C0-0164-47E3-8A31-C2B63F3AD1AE}"/>
              </a:ext>
            </a:extLst>
          </p:cNvPr>
          <p:cNvSpPr/>
          <p:nvPr/>
        </p:nvSpPr>
        <p:spPr>
          <a:xfrm>
            <a:off x="1322999" y="2251080"/>
            <a:ext cx="3080190" cy="42024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Configuramos el nodo MQTT output con los datos del bróker de </a:t>
            </a:r>
            <a:r>
              <a:rPr lang="es-ES" sz="16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ThingSpeak</a:t>
            </a:r>
            <a:endParaRPr lang="es-ES" sz="16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1600" b="0" strike="noStrike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3DA7BC9-D6D0-4005-B314-0CA7BEC3A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999" y="3843294"/>
            <a:ext cx="3448531" cy="261021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6FB01D2-463A-4B11-8A5A-7464872C9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6479" y="1705254"/>
            <a:ext cx="4305901" cy="279121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B9820BE-4C4C-48FD-999C-175267B323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5532" y="4717370"/>
            <a:ext cx="4286848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8655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596960" y="610920"/>
            <a:ext cx="97567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nl-NL" sz="2800" spc="299" dirty="0">
                <a:solidFill>
                  <a:srgbClr val="0D83D0"/>
                </a:solidFill>
                <a:uFill>
                  <a:solidFill>
                    <a:srgbClr val="FFFFFF"/>
                  </a:solidFill>
                </a:uFill>
                <a:latin typeface="League Spartan"/>
              </a:rPr>
              <a:t>Node-RED &amp; ThingSpeak</a:t>
            </a:r>
            <a:endParaRPr lang="nl-NL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Line 2"/>
          <p:cNvSpPr/>
          <p:nvPr/>
        </p:nvSpPr>
        <p:spPr>
          <a:xfrm>
            <a:off x="1685520" y="1936080"/>
            <a:ext cx="929880" cy="360"/>
          </a:xfrm>
          <a:prstGeom prst="line">
            <a:avLst/>
          </a:prstGeom>
          <a:ln w="28440">
            <a:solidFill>
              <a:srgbClr val="A7A7A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9" name="CustomShape 4"/>
          <p:cNvSpPr/>
          <p:nvPr/>
        </p:nvSpPr>
        <p:spPr>
          <a:xfrm>
            <a:off x="10341720" y="1089000"/>
            <a:ext cx="301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6FCD23C0-0164-47E3-8A31-C2B63F3AD1AE}"/>
              </a:ext>
            </a:extLst>
          </p:cNvPr>
          <p:cNvSpPr/>
          <p:nvPr/>
        </p:nvSpPr>
        <p:spPr>
          <a:xfrm>
            <a:off x="1322999" y="2251080"/>
            <a:ext cx="3080190" cy="42024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Configuramos el </a:t>
            </a:r>
            <a:r>
              <a:rPr lang="es-ES" sz="16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Topic</a:t>
            </a:r>
            <a:r>
              <a:rPr lang="es-E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con el número del canal y su </a:t>
            </a:r>
            <a:r>
              <a:rPr lang="es-ES" sz="16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key</a:t>
            </a:r>
            <a:r>
              <a:rPr lang="es-E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de escritura</a:t>
            </a:r>
            <a:endParaRPr lang="es-ES" sz="16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1600" b="0" strike="noStrike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61A7A5A-AAEE-4E1A-A632-DEC81BB8D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999" y="3472201"/>
            <a:ext cx="3741370" cy="335992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95FD6AA-BE1B-4190-9AE3-61429BAA46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4610" y="3472201"/>
            <a:ext cx="3477110" cy="2600688"/>
          </a:xfrm>
          <a:prstGeom prst="rect">
            <a:avLst/>
          </a:prstGeom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8B6CF893-EEBF-4378-B8AB-4A297CCE2908}"/>
              </a:ext>
            </a:extLst>
          </p:cNvPr>
          <p:cNvSpPr/>
          <p:nvPr/>
        </p:nvSpPr>
        <p:spPr>
          <a:xfrm>
            <a:off x="5233182" y="4712677"/>
            <a:ext cx="1463040" cy="6049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51981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596960" y="610920"/>
            <a:ext cx="97567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nl-NL" sz="2800" spc="299" dirty="0">
                <a:solidFill>
                  <a:srgbClr val="0D83D0"/>
                </a:solidFill>
                <a:uFill>
                  <a:solidFill>
                    <a:srgbClr val="FFFFFF"/>
                  </a:solidFill>
                </a:uFill>
                <a:latin typeface="League Spartan"/>
              </a:rPr>
              <a:t>Node-RED &amp; Adafruit.io con MQTT</a:t>
            </a:r>
            <a:endParaRPr lang="nl-NL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Line 2"/>
          <p:cNvSpPr/>
          <p:nvPr/>
        </p:nvSpPr>
        <p:spPr>
          <a:xfrm>
            <a:off x="1685520" y="1936080"/>
            <a:ext cx="929880" cy="360"/>
          </a:xfrm>
          <a:prstGeom prst="line">
            <a:avLst/>
          </a:prstGeom>
          <a:ln w="28440">
            <a:solidFill>
              <a:srgbClr val="A7A7A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9" name="CustomShape 4"/>
          <p:cNvSpPr/>
          <p:nvPr/>
        </p:nvSpPr>
        <p:spPr>
          <a:xfrm>
            <a:off x="10341720" y="1089000"/>
            <a:ext cx="301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6FCD23C0-0164-47E3-8A31-C2B63F3AD1AE}"/>
              </a:ext>
            </a:extLst>
          </p:cNvPr>
          <p:cNvSpPr/>
          <p:nvPr/>
        </p:nvSpPr>
        <p:spPr>
          <a:xfrm>
            <a:off x="1322999" y="2251080"/>
            <a:ext cx="3080190" cy="42024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Creamos un grupo Integraciones con un </a:t>
            </a:r>
            <a:r>
              <a:rPr lang="es-ES" sz="1600" b="1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feed</a:t>
            </a:r>
            <a:r>
              <a:rPr lang="es-E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</a:t>
            </a:r>
            <a:r>
              <a:rPr lang="es-ES" sz="1600" b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Temperatura</a:t>
            </a:r>
            <a:r>
              <a:rPr lang="es-E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en adafruit.io</a:t>
            </a:r>
            <a:endParaRPr lang="es-ES" sz="16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1600" b="0" strike="noStrike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2363BE4-01DD-4DD1-98AD-F74D28A92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381" y="2613401"/>
            <a:ext cx="6618676" cy="347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5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596960" y="610920"/>
            <a:ext cx="97567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nl-NL" sz="2800" spc="299" dirty="0">
                <a:solidFill>
                  <a:srgbClr val="0D83D0"/>
                </a:solidFill>
                <a:uFill>
                  <a:solidFill>
                    <a:srgbClr val="FFFFFF"/>
                  </a:solidFill>
                </a:uFill>
                <a:latin typeface="League Spartan"/>
              </a:rPr>
              <a:t>Node-RED &amp; Adafruit.io con MQTT</a:t>
            </a:r>
            <a:endParaRPr lang="nl-NL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Line 2"/>
          <p:cNvSpPr/>
          <p:nvPr/>
        </p:nvSpPr>
        <p:spPr>
          <a:xfrm>
            <a:off x="1685520" y="1936080"/>
            <a:ext cx="929880" cy="360"/>
          </a:xfrm>
          <a:prstGeom prst="line">
            <a:avLst/>
          </a:prstGeom>
          <a:ln w="28440">
            <a:solidFill>
              <a:srgbClr val="A7A7A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9" name="CustomShape 4"/>
          <p:cNvSpPr/>
          <p:nvPr/>
        </p:nvSpPr>
        <p:spPr>
          <a:xfrm>
            <a:off x="10341720" y="1089000"/>
            <a:ext cx="301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B79FB23-5DD9-49C2-80E4-119136DC5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85" y="2096038"/>
            <a:ext cx="8778275" cy="107467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94837A1-C23B-4EE8-A42E-527EA1A08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83" y="3330309"/>
            <a:ext cx="3152948" cy="194617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D4C926B-6C69-46C2-850E-AE6E9A71D2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8316" y="4754914"/>
            <a:ext cx="3755730" cy="177377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2E0251D-E595-4651-8D06-359CC2DD47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4046" y="3226923"/>
            <a:ext cx="4867954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6356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596960" y="610920"/>
            <a:ext cx="97567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nl-NL" sz="2800" spc="299" dirty="0">
                <a:solidFill>
                  <a:srgbClr val="0D83D0"/>
                </a:solidFill>
                <a:uFill>
                  <a:solidFill>
                    <a:srgbClr val="FFFFFF"/>
                  </a:solidFill>
                </a:uFill>
                <a:latin typeface="League Spartan"/>
              </a:rPr>
              <a:t>LMiC: Downlink RX2 en SF9</a:t>
            </a:r>
            <a:endParaRPr lang="nl-NL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Line 2"/>
          <p:cNvSpPr/>
          <p:nvPr/>
        </p:nvSpPr>
        <p:spPr>
          <a:xfrm>
            <a:off x="1685520" y="1936080"/>
            <a:ext cx="929880" cy="360"/>
          </a:xfrm>
          <a:prstGeom prst="line">
            <a:avLst/>
          </a:prstGeom>
          <a:ln w="28440">
            <a:solidFill>
              <a:srgbClr val="A7A7A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8" name="CustomShape 3"/>
          <p:cNvSpPr/>
          <p:nvPr/>
        </p:nvSpPr>
        <p:spPr>
          <a:xfrm>
            <a:off x="1323000" y="2251080"/>
            <a:ext cx="3266929" cy="16894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 fontScale="32500" lnSpcReduction="20000"/>
          </a:bodyPr>
          <a:lstStyle/>
          <a:p>
            <a:pPr marL="180000" indent="-180000" defTabSz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Los </a:t>
            </a:r>
            <a:r>
              <a:rPr lang="es-E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downlink</a:t>
            </a: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RX2 de TTN usan un SF9 (en lugar del SF12 que establece el estándar)</a:t>
            </a:r>
          </a:p>
          <a:p>
            <a:pPr lvl="1" indent="-180000" defTabSz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b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Si usamos ABP</a:t>
            </a: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, es nuestra responsabilidad establecer la configuración de los </a:t>
            </a:r>
            <a:r>
              <a:rPr lang="es-E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downlink</a:t>
            </a: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en el RX2, que en el caso de TTN utilizan </a:t>
            </a:r>
            <a:r>
              <a:rPr lang="es-ES" sz="3200" b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SF9</a:t>
            </a: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y </a:t>
            </a:r>
            <a:r>
              <a:rPr lang="es-ES" sz="3200" b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869.525Hz</a:t>
            </a:r>
          </a:p>
          <a:p>
            <a:pPr marL="457200" lvl="2" indent="-180000" defTabSz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En OTAA se configura automáticamente en la fase de JOIN</a:t>
            </a:r>
          </a:p>
          <a:p>
            <a:pPr algn="ctr">
              <a:lnSpc>
                <a:spcPct val="150000"/>
              </a:lnSpc>
            </a:pPr>
            <a:endParaRPr lang="es-E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s-E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10341720" y="1089000"/>
            <a:ext cx="301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2FB5F0D-0637-4449-A686-E259E4B9E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520" y="4154850"/>
            <a:ext cx="3266929" cy="122509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4CD7AF8-8673-4C59-8525-A9E58565FA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575" y="5445216"/>
            <a:ext cx="5501707" cy="122509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47BC71B-9C0D-49C1-8B3D-4A9B0B4B67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3842" y="1610544"/>
            <a:ext cx="4102392" cy="497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186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596960" y="610920"/>
            <a:ext cx="97567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nl-NL" sz="2800" spc="299" dirty="0">
                <a:solidFill>
                  <a:srgbClr val="0D83D0"/>
                </a:solidFill>
                <a:uFill>
                  <a:solidFill>
                    <a:srgbClr val="FFFFFF"/>
                  </a:solidFill>
                </a:uFill>
                <a:latin typeface="League Spartan"/>
              </a:rPr>
              <a:t>Node-RED &amp; Adafruit.io con MQTT</a:t>
            </a:r>
            <a:endParaRPr lang="nl-NL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Line 2"/>
          <p:cNvSpPr/>
          <p:nvPr/>
        </p:nvSpPr>
        <p:spPr>
          <a:xfrm>
            <a:off x="1685520" y="1936080"/>
            <a:ext cx="929880" cy="360"/>
          </a:xfrm>
          <a:prstGeom prst="line">
            <a:avLst/>
          </a:prstGeom>
          <a:ln w="28440">
            <a:solidFill>
              <a:srgbClr val="A7A7A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9" name="CustomShape 4"/>
          <p:cNvSpPr/>
          <p:nvPr/>
        </p:nvSpPr>
        <p:spPr>
          <a:xfrm>
            <a:off x="10341720" y="1089000"/>
            <a:ext cx="301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26B38F0-ADCD-4EB3-B0AD-3FA505D35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4821" y="2166540"/>
            <a:ext cx="5498219" cy="423426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41AB80E-0631-4E45-A24C-D254705848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045" y="2313881"/>
            <a:ext cx="2910154" cy="1325160"/>
          </a:xfrm>
          <a:prstGeom prst="rect">
            <a:avLst/>
          </a:prstGeom>
        </p:spPr>
      </p:pic>
      <p:sp>
        <p:nvSpPr>
          <p:cNvPr id="7" name="Flecha: doblada hacia arriba 6">
            <a:extLst>
              <a:ext uri="{FF2B5EF4-FFF2-40B4-BE49-F238E27FC236}">
                <a16:creationId xmlns:a16="http://schemas.microsoft.com/office/drawing/2014/main" id="{52280274-D205-4431-B2E3-6EE3856DF112}"/>
              </a:ext>
            </a:extLst>
          </p:cNvPr>
          <p:cNvSpPr/>
          <p:nvPr/>
        </p:nvSpPr>
        <p:spPr>
          <a:xfrm rot="5400000">
            <a:off x="3119664" y="3604847"/>
            <a:ext cx="1885071" cy="153337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35850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596960" y="610920"/>
            <a:ext cx="97567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nl-NL" sz="2800" spc="299" dirty="0">
                <a:solidFill>
                  <a:srgbClr val="0D83D0"/>
                </a:solidFill>
                <a:uFill>
                  <a:solidFill>
                    <a:srgbClr val="FFFFFF"/>
                  </a:solidFill>
                </a:uFill>
                <a:latin typeface="League Spartan"/>
              </a:rPr>
              <a:t>Node-RED &amp; Adafruit.io con MQTT</a:t>
            </a:r>
            <a:endParaRPr lang="nl-NL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Line 2"/>
          <p:cNvSpPr/>
          <p:nvPr/>
        </p:nvSpPr>
        <p:spPr>
          <a:xfrm>
            <a:off x="1685520" y="1936080"/>
            <a:ext cx="929880" cy="360"/>
          </a:xfrm>
          <a:prstGeom prst="line">
            <a:avLst/>
          </a:prstGeom>
          <a:ln w="28440">
            <a:solidFill>
              <a:srgbClr val="A7A7A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9" name="CustomShape 4"/>
          <p:cNvSpPr/>
          <p:nvPr/>
        </p:nvSpPr>
        <p:spPr>
          <a:xfrm>
            <a:off x="10341720" y="1089000"/>
            <a:ext cx="301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202C943-492E-4E08-9330-644538C17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68" y="2449725"/>
            <a:ext cx="4621490" cy="9792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698DB2C-0563-494A-B424-760398E5C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68" y="3773911"/>
            <a:ext cx="4267796" cy="26864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134AD9F-1ECC-4425-BE68-453A643164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9958" y="2197303"/>
            <a:ext cx="2943371" cy="216501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13876BF-5D3E-47B8-84EA-B456EC9D69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5320" y="4570836"/>
            <a:ext cx="4305901" cy="1971950"/>
          </a:xfrm>
          <a:prstGeom prst="rect">
            <a:avLst/>
          </a:prstGeom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A308CE00-37EE-4486-BA3F-69FB777C25E4}"/>
              </a:ext>
            </a:extLst>
          </p:cNvPr>
          <p:cNvCxnSpPr/>
          <p:nvPr/>
        </p:nvCxnSpPr>
        <p:spPr>
          <a:xfrm>
            <a:off x="7076049" y="3094892"/>
            <a:ext cx="886265" cy="2855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184BF8C8-A387-4908-AF65-C8D9A6D6DA6E}"/>
              </a:ext>
            </a:extLst>
          </p:cNvPr>
          <p:cNvCxnSpPr/>
          <p:nvPr/>
        </p:nvCxnSpPr>
        <p:spPr>
          <a:xfrm>
            <a:off x="5855341" y="4121834"/>
            <a:ext cx="1811551" cy="2125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3" name="Imagen 12">
            <a:extLst>
              <a:ext uri="{FF2B5EF4-FFF2-40B4-BE49-F238E27FC236}">
                <a16:creationId xmlns:a16="http://schemas.microsoft.com/office/drawing/2014/main" id="{81F957D3-D1D2-4EA5-92E5-C341E26015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92426" y="1643781"/>
            <a:ext cx="3486637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8837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596960" y="610920"/>
            <a:ext cx="97567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nl-NL" sz="2800" spc="299" dirty="0">
                <a:solidFill>
                  <a:srgbClr val="0D83D0"/>
                </a:solidFill>
                <a:uFill>
                  <a:solidFill>
                    <a:srgbClr val="FFFFFF"/>
                  </a:solidFill>
                </a:uFill>
                <a:latin typeface="League Spartan"/>
              </a:rPr>
              <a:t>TTN </a:t>
            </a:r>
            <a:r>
              <a:rPr lang="nl-NL" sz="2800" spc="299" dirty="0">
                <a:solidFill>
                  <a:srgbClr val="0D83D0"/>
                </a:solidFill>
                <a:uFill>
                  <a:solidFill>
                    <a:srgbClr val="FFFFFF"/>
                  </a:solidFill>
                </a:uFill>
                <a:latin typeface="League Spartan"/>
                <a:sym typeface="Wingdings" panose="05000000000000000000" pitchFamily="2" charset="2"/>
              </a:rPr>
              <a:t>IFTTT </a:t>
            </a:r>
            <a:r>
              <a:rPr lang="nl-NL" sz="2800" spc="299" dirty="0">
                <a:solidFill>
                  <a:srgbClr val="0D83D0"/>
                </a:solidFill>
                <a:uFill>
                  <a:solidFill>
                    <a:srgbClr val="FFFFFF"/>
                  </a:solidFill>
                </a:uFill>
                <a:latin typeface="League Spartan"/>
              </a:rPr>
              <a:t>Adafruit.io (sin Node-RED)</a:t>
            </a:r>
            <a:endParaRPr lang="nl-NL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Line 2"/>
          <p:cNvSpPr/>
          <p:nvPr/>
        </p:nvSpPr>
        <p:spPr>
          <a:xfrm>
            <a:off x="1685520" y="1936080"/>
            <a:ext cx="929880" cy="360"/>
          </a:xfrm>
          <a:prstGeom prst="line">
            <a:avLst/>
          </a:prstGeom>
          <a:ln w="28440">
            <a:solidFill>
              <a:srgbClr val="A7A7A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9" name="CustomShape 4"/>
          <p:cNvSpPr/>
          <p:nvPr/>
        </p:nvSpPr>
        <p:spPr>
          <a:xfrm>
            <a:off x="10341720" y="1089000"/>
            <a:ext cx="301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BCA14F2-5C8E-4032-A562-8EBB73966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266" y="2116316"/>
            <a:ext cx="2250693" cy="457697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245708E-9B44-456E-ACD5-7E78750F5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2593" y="3463860"/>
            <a:ext cx="2419688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8352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596960" y="610920"/>
            <a:ext cx="97567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nl-NL" sz="2800" spc="299" dirty="0">
                <a:solidFill>
                  <a:srgbClr val="0D83D0"/>
                </a:solidFill>
                <a:uFill>
                  <a:solidFill>
                    <a:srgbClr val="FFFFFF"/>
                  </a:solidFill>
                </a:uFill>
                <a:latin typeface="League Spartan"/>
              </a:rPr>
              <a:t>HTTP Integration</a:t>
            </a:r>
            <a:endParaRPr lang="nl-NL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Line 2"/>
          <p:cNvSpPr/>
          <p:nvPr/>
        </p:nvSpPr>
        <p:spPr>
          <a:xfrm>
            <a:off x="1685520" y="1936080"/>
            <a:ext cx="929880" cy="360"/>
          </a:xfrm>
          <a:prstGeom prst="line">
            <a:avLst/>
          </a:prstGeom>
          <a:ln w="28440">
            <a:solidFill>
              <a:srgbClr val="A7A7A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9" name="CustomShape 4"/>
          <p:cNvSpPr/>
          <p:nvPr/>
        </p:nvSpPr>
        <p:spPr>
          <a:xfrm>
            <a:off x="10341720" y="1089000"/>
            <a:ext cx="301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AAD6C6F5-9195-4698-B5AB-4D29E9E43E60}"/>
              </a:ext>
            </a:extLst>
          </p:cNvPr>
          <p:cNvSpPr/>
          <p:nvPr/>
        </p:nvSpPr>
        <p:spPr>
          <a:xfrm>
            <a:off x="1322999" y="2251080"/>
            <a:ext cx="9860816" cy="42024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Podemos utilizar </a:t>
            </a:r>
            <a:r>
              <a:rPr lang="es-ES" sz="16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RequestBin</a:t>
            </a:r>
            <a:r>
              <a:rPr lang="es-ES" sz="16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para analizar el formato que utiliza TTN</a:t>
            </a:r>
            <a:endParaRPr lang="es-ES" sz="16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1600" b="0" strike="noStrike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6428BCC-5A4E-4A9A-894D-E9A5AC1B7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597" y="2888389"/>
            <a:ext cx="8117058" cy="383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730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596960" y="610920"/>
            <a:ext cx="97567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nl-NL" sz="2800" spc="299" dirty="0">
                <a:solidFill>
                  <a:srgbClr val="0D83D0"/>
                </a:solidFill>
                <a:uFill>
                  <a:solidFill>
                    <a:srgbClr val="FFFFFF"/>
                  </a:solidFill>
                </a:uFill>
                <a:latin typeface="League Spartan"/>
              </a:rPr>
              <a:t>HTTP Integration</a:t>
            </a:r>
            <a:endParaRPr lang="nl-NL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Line 2"/>
          <p:cNvSpPr/>
          <p:nvPr/>
        </p:nvSpPr>
        <p:spPr>
          <a:xfrm>
            <a:off x="1685520" y="1936080"/>
            <a:ext cx="929880" cy="360"/>
          </a:xfrm>
          <a:prstGeom prst="line">
            <a:avLst/>
          </a:prstGeom>
          <a:ln w="28440">
            <a:solidFill>
              <a:srgbClr val="A7A7A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9" name="CustomShape 4"/>
          <p:cNvSpPr/>
          <p:nvPr/>
        </p:nvSpPr>
        <p:spPr>
          <a:xfrm>
            <a:off x="10341720" y="1089000"/>
            <a:ext cx="301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AAD6C6F5-9195-4698-B5AB-4D29E9E43E60}"/>
              </a:ext>
            </a:extLst>
          </p:cNvPr>
          <p:cNvSpPr/>
          <p:nvPr/>
        </p:nvSpPr>
        <p:spPr>
          <a:xfrm>
            <a:off x="1356433" y="2113270"/>
            <a:ext cx="4608268" cy="114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es-ES" sz="11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Por ejemplo, podemos crear un </a:t>
            </a:r>
            <a:r>
              <a:rPr lang="es-ES" sz="11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Trigger</a:t>
            </a:r>
            <a:r>
              <a:rPr lang="es-ES" sz="11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de tipo Reactive en Adafruit.io para enviar una petición a un </a:t>
            </a:r>
            <a:r>
              <a:rPr lang="es-ES" sz="11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webhook</a:t>
            </a:r>
            <a:r>
              <a:rPr lang="es-ES" sz="11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de IFTTT, en el que formatearemos los datos (la carga de pago debe ir en base64), y se los mandaremos a la dirección del </a:t>
            </a:r>
            <a:r>
              <a:rPr lang="es-ES" sz="11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downlink</a:t>
            </a:r>
            <a:r>
              <a:rPr lang="es-ES" sz="11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 de TTN</a:t>
            </a:r>
            <a:r>
              <a:rPr lang="es-ES" sz="20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. </a:t>
            </a:r>
            <a:endParaRPr lang="es-ES" sz="20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>
              <a:lnSpc>
                <a:spcPct val="150000"/>
              </a:lnSpc>
            </a:pPr>
            <a:endParaRPr lang="es-ES" sz="1600" b="0" strike="noStrike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81E403A-BBA1-4509-92F7-B7DA51209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28" y="3429000"/>
            <a:ext cx="3514064" cy="191967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61F65CF-E56A-4298-9D8E-F8A970312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9230" y="3257835"/>
            <a:ext cx="1675471" cy="332799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83B0C2E-3B70-4F5B-8776-1D2C2FCF38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1279" y="3257834"/>
            <a:ext cx="2862401" cy="3466883"/>
          </a:xfrm>
          <a:prstGeom prst="rect">
            <a:avLst/>
          </a:prstGeom>
        </p:spPr>
      </p:pic>
      <p:sp>
        <p:nvSpPr>
          <p:cNvPr id="11" name="CustomShape 3">
            <a:extLst>
              <a:ext uri="{FF2B5EF4-FFF2-40B4-BE49-F238E27FC236}">
                <a16:creationId xmlns:a16="http://schemas.microsoft.com/office/drawing/2014/main" id="{8D4A2939-5484-428E-BE1A-25F502B76FC8}"/>
              </a:ext>
            </a:extLst>
          </p:cNvPr>
          <p:cNvSpPr/>
          <p:nvPr/>
        </p:nvSpPr>
        <p:spPr>
          <a:xfrm>
            <a:off x="6514252" y="2025447"/>
            <a:ext cx="4608268" cy="1144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en-US" sz="24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{ "</a:t>
            </a:r>
            <a:r>
              <a:rPr lang="en-US" sz="24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dev_id</a:t>
            </a:r>
            <a:r>
              <a:rPr lang="en-US" sz="24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": "jfmateos_nodo_v1", "port": 1, "confirmed": false, "</a:t>
            </a:r>
            <a:r>
              <a:rPr lang="en-US" sz="24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payload_raw</a:t>
            </a:r>
            <a:r>
              <a:rPr lang="en-US" sz="24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": "AQIDBA==" }</a:t>
            </a:r>
            <a:endParaRPr lang="es-ES" sz="3600" b="0" strike="noStrike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0DDD321-D30C-4F98-85D8-EB63601E2D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7181" y="3307517"/>
            <a:ext cx="1936652" cy="327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4296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596960" y="610920"/>
            <a:ext cx="97567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nl-NL" sz="2800" spc="299" dirty="0">
                <a:solidFill>
                  <a:srgbClr val="0D83D0"/>
                </a:solidFill>
                <a:uFill>
                  <a:solidFill>
                    <a:srgbClr val="FFFFFF"/>
                  </a:solidFill>
                </a:uFill>
                <a:latin typeface="League Spartan"/>
              </a:rPr>
              <a:t>LMiC: Downlink problema de precisión del oscilador</a:t>
            </a:r>
            <a:endParaRPr lang="nl-NL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Line 2"/>
          <p:cNvSpPr/>
          <p:nvPr/>
        </p:nvSpPr>
        <p:spPr>
          <a:xfrm>
            <a:off x="1685520" y="1936080"/>
            <a:ext cx="929880" cy="360"/>
          </a:xfrm>
          <a:prstGeom prst="line">
            <a:avLst/>
          </a:prstGeom>
          <a:ln w="28440">
            <a:solidFill>
              <a:srgbClr val="A7A7A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8" name="CustomShape 3"/>
          <p:cNvSpPr/>
          <p:nvPr/>
        </p:nvSpPr>
        <p:spPr>
          <a:xfrm>
            <a:off x="1323000" y="2251080"/>
            <a:ext cx="10053000" cy="37574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 fontScale="70000" lnSpcReduction="20000"/>
          </a:bodyPr>
          <a:lstStyle/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El oscilador de algunos Arduino no tiene suficiente precisión para gestionar los tiempos que requieren los </a:t>
            </a:r>
            <a:r>
              <a:rPr lang="es-E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downlink</a:t>
            </a: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.</a:t>
            </a:r>
          </a:p>
          <a:p>
            <a:pPr marL="1143000" lvl="1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Tener en cuenta que para poder unirse por OTAA es necesario que funcionen los </a:t>
            </a:r>
            <a:r>
              <a:rPr lang="es-E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downlink</a:t>
            </a:r>
            <a:endParaRPr lang="es-ES" sz="3200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Lato"/>
              <a:ea typeface="Lato"/>
            </a:endParaRPr>
          </a:p>
          <a:p>
            <a:pPr marL="1143000" lvl="1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Puede corregirse introduciendo la siguiente línea en el </a:t>
            </a:r>
            <a:r>
              <a:rPr lang="es-E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setup</a:t>
            </a:r>
            <a:endParaRPr lang="es-ES" sz="3200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Lato"/>
              <a:ea typeface="Lato"/>
            </a:endParaRPr>
          </a:p>
          <a:p>
            <a:pPr lvl="2">
              <a:lnSpc>
                <a:spcPct val="150000"/>
              </a:lnSpc>
            </a:pPr>
            <a:r>
              <a:rPr lang="en-U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LMIC_setClockError</a:t>
            </a:r>
            <a:r>
              <a:rPr lang="en-U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(MAX_CLOCK_ERROR * 1 / 100);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O </a:t>
            </a:r>
            <a:r>
              <a:rPr lang="en-U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incluso</a:t>
            </a:r>
            <a:r>
              <a:rPr lang="en-U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:</a:t>
            </a:r>
          </a:p>
          <a:p>
            <a:pPr lvl="2">
              <a:lnSpc>
                <a:spcPct val="150000"/>
              </a:lnSpc>
            </a:pPr>
            <a:r>
              <a:rPr lang="en-U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LMIC_setClockError</a:t>
            </a:r>
            <a:r>
              <a:rPr lang="en-U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(MAX_CLOCK_ERROR * 10 / 100);</a:t>
            </a:r>
            <a:endParaRPr lang="es-ES" sz="3200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Lato"/>
              <a:ea typeface="Lato"/>
            </a:endParaRPr>
          </a:p>
          <a:p>
            <a:pPr lvl="2">
              <a:lnSpc>
                <a:spcPct val="150000"/>
              </a:lnSpc>
            </a:pPr>
            <a:endParaRPr lang="es-ES" sz="3200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Lato"/>
              <a:ea typeface="Lato"/>
            </a:endParaRPr>
          </a:p>
          <a:p>
            <a:pPr algn="ctr">
              <a:lnSpc>
                <a:spcPct val="150000"/>
              </a:lnSpc>
            </a:pPr>
            <a:endParaRPr lang="es-E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s-E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10341720" y="1089000"/>
            <a:ext cx="301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2056664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596960" y="610920"/>
            <a:ext cx="97567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nl-NL" sz="2800" spc="299" dirty="0">
                <a:solidFill>
                  <a:srgbClr val="0D83D0"/>
                </a:solidFill>
                <a:uFill>
                  <a:solidFill>
                    <a:srgbClr val="FFFFFF"/>
                  </a:solidFill>
                </a:uFill>
                <a:latin typeface="League Spartan"/>
              </a:rPr>
              <a:t>LMiC: ¿Cómo funciona?</a:t>
            </a:r>
            <a:endParaRPr lang="nl-NL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Line 2"/>
          <p:cNvSpPr/>
          <p:nvPr/>
        </p:nvSpPr>
        <p:spPr>
          <a:xfrm>
            <a:off x="1685520" y="1936080"/>
            <a:ext cx="929880" cy="360"/>
          </a:xfrm>
          <a:prstGeom prst="line">
            <a:avLst/>
          </a:prstGeom>
          <a:ln w="28440">
            <a:solidFill>
              <a:srgbClr val="A7A7A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8" name="CustomShape 3"/>
          <p:cNvSpPr/>
          <p:nvPr/>
        </p:nvSpPr>
        <p:spPr>
          <a:xfrm>
            <a:off x="1323000" y="2251080"/>
            <a:ext cx="10053000" cy="39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 fontScale="62500" lnSpcReduction="20000"/>
          </a:bodyPr>
          <a:lstStyle/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Modelo de programación basado en eventos</a:t>
            </a:r>
          </a:p>
          <a:p>
            <a:pPr marL="1143000" lvl="1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b="1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onEvent</a:t>
            </a: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(</a:t>
            </a:r>
            <a:r>
              <a:rPr lang="es-E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ev_t</a:t>
            </a: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</a:t>
            </a:r>
            <a:r>
              <a:rPr lang="es-E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ev</a:t>
            </a: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) 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Se prepara una tarea de envío que se ejecuta inmediatamente</a:t>
            </a:r>
          </a:p>
          <a:p>
            <a:pPr marL="1143000" lvl="1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LMIC_setTxData2</a:t>
            </a:r>
            <a:r>
              <a:rPr lang="en-U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(1, </a:t>
            </a:r>
            <a:r>
              <a:rPr lang="en-U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mydata</a:t>
            </a:r>
            <a:r>
              <a:rPr lang="en-U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, </a:t>
            </a:r>
            <a:r>
              <a:rPr lang="en-U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sizeof</a:t>
            </a:r>
            <a:r>
              <a:rPr lang="en-U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(</a:t>
            </a:r>
            <a:r>
              <a:rPr lang="en-U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mydata</a:t>
            </a:r>
            <a:r>
              <a:rPr lang="en-U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)-1, 0);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Cuando</a:t>
            </a:r>
            <a:r>
              <a:rPr lang="en-U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se complete la </a:t>
            </a:r>
            <a:r>
              <a:rPr lang="en-U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tarea</a:t>
            </a:r>
            <a:r>
              <a:rPr lang="en-U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anterior, se </a:t>
            </a:r>
            <a:r>
              <a:rPr lang="en-U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programa</a:t>
            </a:r>
            <a:r>
              <a:rPr lang="en-U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</a:t>
            </a:r>
            <a:r>
              <a:rPr lang="en-U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una</a:t>
            </a:r>
            <a:r>
              <a:rPr lang="en-U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</a:t>
            </a:r>
            <a:r>
              <a:rPr lang="en-U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nueva</a:t>
            </a:r>
            <a:r>
              <a:rPr lang="en-U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</a:t>
            </a:r>
            <a:r>
              <a:rPr lang="en-U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tarea</a:t>
            </a:r>
            <a:r>
              <a:rPr lang="en-U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para que se </a:t>
            </a:r>
            <a:r>
              <a:rPr lang="en-U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ejecute</a:t>
            </a:r>
            <a:r>
              <a:rPr lang="en-U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</a:t>
            </a:r>
            <a:r>
              <a:rPr lang="en-U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en</a:t>
            </a:r>
            <a:r>
              <a:rPr lang="en-U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un </a:t>
            </a:r>
            <a:r>
              <a:rPr lang="en-U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instante</a:t>
            </a:r>
            <a:r>
              <a:rPr lang="en-U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</a:t>
            </a:r>
            <a:r>
              <a:rPr lang="en-U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determinado</a:t>
            </a:r>
            <a:endParaRPr lang="en-US" sz="3200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Lato"/>
              <a:ea typeface="Lato"/>
            </a:endParaRPr>
          </a:p>
          <a:p>
            <a:pPr marL="1143000" lvl="1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b="1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os_setTimedCallback</a:t>
            </a:r>
            <a:r>
              <a:rPr lang="pt-BR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(&amp;</a:t>
            </a:r>
            <a:r>
              <a:rPr lang="pt-BR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sendjob</a:t>
            </a:r>
            <a:r>
              <a:rPr lang="pt-BR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, </a:t>
            </a:r>
            <a:r>
              <a:rPr lang="pt-BR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os_getTime</a:t>
            </a:r>
            <a:r>
              <a:rPr lang="pt-BR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()+sec2osticks(TX_INTERVAL), </a:t>
            </a:r>
            <a:r>
              <a:rPr lang="pt-BR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do_send</a:t>
            </a:r>
            <a:r>
              <a:rPr lang="pt-BR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);</a:t>
            </a:r>
          </a:p>
          <a:p>
            <a:pPr marL="1143000" lvl="1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No se </a:t>
            </a:r>
            <a:r>
              <a:rPr lang="pt-BR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respetará</a:t>
            </a:r>
            <a:r>
              <a:rPr lang="pt-BR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</a:t>
            </a:r>
            <a:r>
              <a:rPr lang="pt-BR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ese</a:t>
            </a:r>
            <a:r>
              <a:rPr lang="pt-BR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instante si no </a:t>
            </a:r>
            <a:r>
              <a:rPr lang="pt-BR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cumple</a:t>
            </a:r>
            <a:r>
              <a:rPr lang="pt-BR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</a:t>
            </a:r>
            <a:r>
              <a:rPr lang="pt-BR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el</a:t>
            </a:r>
            <a:r>
              <a:rPr lang="pt-BR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</a:t>
            </a:r>
            <a:r>
              <a:rPr lang="pt-BR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duty</a:t>
            </a:r>
            <a:r>
              <a:rPr lang="pt-BR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</a:t>
            </a:r>
            <a:r>
              <a:rPr lang="pt-BR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cycle</a:t>
            </a:r>
            <a:r>
              <a:rPr lang="pt-BR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de </a:t>
            </a:r>
            <a:r>
              <a:rPr lang="pt-BR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la</a:t>
            </a:r>
            <a:r>
              <a:rPr lang="pt-BR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banda ISM</a:t>
            </a:r>
          </a:p>
          <a:p>
            <a:pPr marL="1143000" lvl="1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3200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Lato"/>
              <a:ea typeface="Lato"/>
            </a:endParaRPr>
          </a:p>
          <a:p>
            <a:pPr algn="ctr">
              <a:lnSpc>
                <a:spcPct val="150000"/>
              </a:lnSpc>
            </a:pPr>
            <a:endParaRPr lang="es-E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s-E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10341720" y="1089000"/>
            <a:ext cx="301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5875596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596960" y="610920"/>
            <a:ext cx="97567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nl-NL" sz="2800" spc="299" dirty="0">
                <a:solidFill>
                  <a:srgbClr val="0D83D0"/>
                </a:solidFill>
                <a:uFill>
                  <a:solidFill>
                    <a:srgbClr val="FFFFFF"/>
                  </a:solidFill>
                </a:uFill>
                <a:latin typeface="League Spartan"/>
              </a:rPr>
              <a:t>LMiC: Duty Cycle 1/2</a:t>
            </a:r>
            <a:endParaRPr lang="nl-NL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Line 2"/>
          <p:cNvSpPr/>
          <p:nvPr/>
        </p:nvSpPr>
        <p:spPr>
          <a:xfrm>
            <a:off x="1685520" y="1936080"/>
            <a:ext cx="929880" cy="360"/>
          </a:xfrm>
          <a:prstGeom prst="line">
            <a:avLst/>
          </a:prstGeom>
          <a:ln w="28440">
            <a:solidFill>
              <a:srgbClr val="A7A7A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8" name="CustomShape 3"/>
          <p:cNvSpPr/>
          <p:nvPr/>
        </p:nvSpPr>
        <p:spPr>
          <a:xfrm>
            <a:off x="1323000" y="2251080"/>
            <a:ext cx="10053000" cy="9381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 fontScale="47500" lnSpcReduction="20000"/>
          </a:bodyPr>
          <a:lstStyle/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  <a:hlinkClick r:id="rId3"/>
              </a:rPr>
              <a:t>https://docs.google.com/spreadsheets/d/1voGAtQAjC1qBmaVuP1ApNKs1ekgUjavHuVQIXyYSvNc/edit#gid=0</a:t>
            </a:r>
            <a:endParaRPr lang="es-ES" sz="3200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Lato"/>
              <a:ea typeface="Lato"/>
            </a:endParaRPr>
          </a:p>
          <a:p>
            <a:pPr marL="1143000" lvl="1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File&gt;</a:t>
            </a:r>
            <a:r>
              <a:rPr lang="es-E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Make</a:t>
            </a:r>
            <a:r>
              <a:rPr lang="es-ES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a </a:t>
            </a:r>
            <a:r>
              <a:rPr lang="es-ES" sz="32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copy</a:t>
            </a:r>
            <a:endParaRPr lang="es-ES" sz="3200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Lato"/>
              <a:ea typeface="Lato"/>
            </a:endParaRPr>
          </a:p>
          <a:p>
            <a:pPr algn="ctr">
              <a:lnSpc>
                <a:spcPct val="150000"/>
              </a:lnSpc>
            </a:pPr>
            <a:endParaRPr lang="es-E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s-E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10341720" y="1089000"/>
            <a:ext cx="301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4183A4B-98CD-499B-B13D-069B60E29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7082" y="2886635"/>
            <a:ext cx="9297189" cy="373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477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5848</TotalTime>
  <Words>5814</Words>
  <Application>Microsoft Office PowerPoint</Application>
  <PresentationFormat>Panorámica</PresentationFormat>
  <Paragraphs>610</Paragraphs>
  <Slides>64</Slides>
  <Notes>64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64</vt:i4>
      </vt:variant>
    </vt:vector>
  </HeadingPairs>
  <TitlesOfParts>
    <vt:vector size="74" baseType="lpstr">
      <vt:lpstr>Arial</vt:lpstr>
      <vt:lpstr>Calibri</vt:lpstr>
      <vt:lpstr>DejaVu Sans</vt:lpstr>
      <vt:lpstr>Lato</vt:lpstr>
      <vt:lpstr>League Spartan</vt:lpstr>
      <vt:lpstr>Symbol</vt:lpstr>
      <vt:lpstr>Times New Roman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Laurens</dc:creator>
  <dc:description/>
  <cp:lastModifiedBy>Irene</cp:lastModifiedBy>
  <cp:revision>359</cp:revision>
  <dcterms:created xsi:type="dcterms:W3CDTF">2016-03-31T08:21:43Z</dcterms:created>
  <dcterms:modified xsi:type="dcterms:W3CDTF">2018-12-21T14:21:05Z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