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82" r:id="rId6"/>
    <p:sldId id="283" r:id="rId7"/>
    <p:sldId id="284" r:id="rId8"/>
    <p:sldId id="288" r:id="rId9"/>
    <p:sldId id="285" r:id="rId10"/>
    <p:sldId id="286" r:id="rId11"/>
    <p:sldId id="287" r:id="rId12"/>
    <p:sldId id="290" r:id="rId13"/>
    <p:sldId id="295" r:id="rId14"/>
    <p:sldId id="296" r:id="rId15"/>
    <p:sldId id="293" r:id="rId16"/>
    <p:sldId id="292" r:id="rId17"/>
    <p:sldId id="289" r:id="rId18"/>
    <p:sldId id="297" r:id="rId19"/>
    <p:sldId id="294" r:id="rId20"/>
    <p:sldId id="298" r:id="rId21"/>
    <p:sldId id="258" r:id="rId22"/>
    <p:sldId id="259" r:id="rId23"/>
    <p:sldId id="260" r:id="rId24"/>
    <p:sldId id="261" r:id="rId25"/>
    <p:sldId id="263" r:id="rId26"/>
    <p:sldId id="264" r:id="rId27"/>
    <p:sldId id="265" r:id="rId28"/>
    <p:sldId id="266" r:id="rId29"/>
    <p:sldId id="267" r:id="rId30"/>
    <p:sldId id="268" r:id="rId31"/>
    <p:sldId id="273" r:id="rId32"/>
    <p:sldId id="274" r:id="rId33"/>
    <p:sldId id="275" r:id="rId34"/>
    <p:sldId id="276" r:id="rId35"/>
    <p:sldId id="277" r:id="rId36"/>
    <p:sldId id="269" r:id="rId37"/>
    <p:sldId id="270" r:id="rId38"/>
    <p:sldId id="271" r:id="rId39"/>
    <p:sldId id="272" r:id="rId40"/>
    <p:sldId id="278"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CRYPTO CURRENCY AND BLOCKCHAIN USAGE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AAA3-4E27-A4D1-38D65E449659}"/>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AAA3-4E27-A4D1-38D65E449659}"/>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AAA3-4E27-A4D1-38D65E449659}"/>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AAA3-4E27-A4D1-38D65E449659}"/>
              </c:ext>
            </c:extLst>
          </c:dPt>
          <c:dLbls>
            <c:dLbl>
              <c:idx val="0"/>
              <c:layout>
                <c:manualLayout>
                  <c:x val="0"/>
                  <c:y val="-4.567183448335385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AA3-4E27-A4D1-38D65E449659}"/>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AAA3-4E27-A4D1-38D65E449659}"/>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AAA3-4E27-A4D1-38D65E449659}"/>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AAA3-4E27-A4D1-38D65E449659}"/>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CRYPTOCURRENCY COMPANIES</c:v>
                </c:pt>
                <c:pt idx="1">
                  <c:v>TERRORIST,MONEY LAUNDERS,SEX TRAFFICKING36</c:v>
                </c:pt>
                <c:pt idx="2">
                  <c:v>GOVERNMENT BODIES</c:v>
                </c:pt>
              </c:strCache>
            </c:strRef>
          </c:cat>
          <c:val>
            <c:numRef>
              <c:f>Sheet1!$B$2:$B$5</c:f>
              <c:numCache>
                <c:formatCode>General</c:formatCode>
                <c:ptCount val="4"/>
                <c:pt idx="0">
                  <c:v>41</c:v>
                </c:pt>
                <c:pt idx="1">
                  <c:v>36</c:v>
                </c:pt>
                <c:pt idx="2">
                  <c:v>23</c:v>
                </c:pt>
              </c:numCache>
            </c:numRef>
          </c:val>
          <c:extLst>
            <c:ext xmlns:c16="http://schemas.microsoft.com/office/drawing/2014/chart" uri="{C3380CC4-5D6E-409C-BE32-E72D297353CC}">
              <c16:uniqueId val="{00000000-AAA3-4E27-A4D1-38D65E449659}"/>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AE7C-4A4F-4AE1-A9A9-FCB46DD66499}"/>
              </a:ext>
            </a:extLst>
          </p:cNvPr>
          <p:cNvSpPr>
            <a:spLocks noGrp="1"/>
          </p:cNvSpPr>
          <p:nvPr>
            <p:ph type="ctrTitle"/>
          </p:nvPr>
        </p:nvSpPr>
        <p:spPr/>
        <p:txBody>
          <a:bodyPr/>
          <a:lstStyle/>
          <a:p>
            <a:r>
              <a:rPr lang="en-US" dirty="0"/>
              <a:t>BLOCKCHAIN AND SECURITY ANALYSIS IN E-HEATHCARE</a:t>
            </a:r>
            <a:endParaRPr lang="en-IN" dirty="0"/>
          </a:p>
        </p:txBody>
      </p:sp>
      <p:sp>
        <p:nvSpPr>
          <p:cNvPr id="3" name="Subtitle 2">
            <a:extLst>
              <a:ext uri="{FF2B5EF4-FFF2-40B4-BE49-F238E27FC236}">
                <a16:creationId xmlns:a16="http://schemas.microsoft.com/office/drawing/2014/main" id="{05765B6B-9924-466B-9FA0-355F4104F181}"/>
              </a:ext>
            </a:extLst>
          </p:cNvPr>
          <p:cNvSpPr>
            <a:spLocks noGrp="1"/>
          </p:cNvSpPr>
          <p:nvPr>
            <p:ph type="subTitle" idx="1"/>
          </p:nvPr>
        </p:nvSpPr>
        <p:spPr>
          <a:xfrm>
            <a:off x="810001" y="5280847"/>
            <a:ext cx="10572000" cy="1110014"/>
          </a:xfrm>
        </p:spPr>
        <p:txBody>
          <a:bodyPr>
            <a:normAutofit lnSpcReduction="10000"/>
          </a:bodyPr>
          <a:lstStyle/>
          <a:p>
            <a:r>
              <a:rPr lang="en-US" dirty="0"/>
              <a:t>18BCI0103 ABHINAV YADAV</a:t>
            </a:r>
          </a:p>
          <a:p>
            <a:r>
              <a:rPr lang="en-US" dirty="0"/>
              <a:t>18BCI0108  AMRIT KANOI </a:t>
            </a:r>
          </a:p>
          <a:p>
            <a:r>
              <a:rPr lang="en-US" dirty="0"/>
              <a:t>18BCI0174  ARYAN CHANDRAKAR 						</a:t>
            </a:r>
            <a:endParaRPr lang="en-IN" dirty="0"/>
          </a:p>
        </p:txBody>
      </p:sp>
    </p:spTree>
    <p:extLst>
      <p:ext uri="{BB962C8B-B14F-4D97-AF65-F5344CB8AC3E}">
        <p14:creationId xmlns:p14="http://schemas.microsoft.com/office/powerpoint/2010/main" val="696117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19FAB3-C3CE-4E1E-90B3-645535A8DB57}"/>
              </a:ext>
            </a:extLst>
          </p:cNvPr>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21689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43267-0A45-4EE4-A0A7-359A93A4BCAD}"/>
              </a:ext>
            </a:extLst>
          </p:cNvPr>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7823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F88E4A-08FB-4C55-86C0-D831322BB237}"/>
              </a:ext>
            </a:extLst>
          </p:cNvPr>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01897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1062-65B3-43C2-BF98-8FD2E0650B91}"/>
              </a:ext>
            </a:extLst>
          </p:cNvPr>
          <p:cNvSpPr>
            <a:spLocks noGrp="1"/>
          </p:cNvSpPr>
          <p:nvPr>
            <p:ph type="title"/>
          </p:nvPr>
        </p:nvSpPr>
        <p:spPr/>
        <p:txBody>
          <a:bodyPr/>
          <a:lstStyle/>
          <a:p>
            <a:r>
              <a:rPr lang="en-US" dirty="0"/>
              <a:t>FLOWCHART</a:t>
            </a:r>
            <a:endParaRPr lang="en-IN" dirty="0"/>
          </a:p>
        </p:txBody>
      </p:sp>
      <p:pic>
        <p:nvPicPr>
          <p:cNvPr id="4" name="Picture 3">
            <a:extLst>
              <a:ext uri="{FF2B5EF4-FFF2-40B4-BE49-F238E27FC236}">
                <a16:creationId xmlns:a16="http://schemas.microsoft.com/office/drawing/2014/main" id="{F8DB358F-B944-4AF0-A924-2D72631B8FA7}"/>
              </a:ext>
            </a:extLst>
          </p:cNvPr>
          <p:cNvPicPr/>
          <p:nvPr/>
        </p:nvPicPr>
        <p:blipFill>
          <a:blip r:embed="rId2"/>
          <a:stretch>
            <a:fillRect/>
          </a:stretch>
        </p:blipFill>
        <p:spPr>
          <a:xfrm>
            <a:off x="1032025" y="2369097"/>
            <a:ext cx="10127948" cy="4160912"/>
          </a:xfrm>
          <a:prstGeom prst="rect">
            <a:avLst/>
          </a:prstGeom>
        </p:spPr>
      </p:pic>
    </p:spTree>
    <p:extLst>
      <p:ext uri="{BB962C8B-B14F-4D97-AF65-F5344CB8AC3E}">
        <p14:creationId xmlns:p14="http://schemas.microsoft.com/office/powerpoint/2010/main" val="1644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MediLedger - Blockchain solutions for Pharma companies">
            <a:extLst>
              <a:ext uri="{FF2B5EF4-FFF2-40B4-BE49-F238E27FC236}">
                <a16:creationId xmlns:a16="http://schemas.microsoft.com/office/drawing/2014/main" id="{B575352B-0C30-41F0-AA87-74C9A235F9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277302"/>
            <a:ext cx="5731510" cy="4303395"/>
          </a:xfrm>
          <a:prstGeom prst="rect">
            <a:avLst/>
          </a:prstGeom>
          <a:noFill/>
          <a:ln>
            <a:noFill/>
          </a:ln>
        </p:spPr>
      </p:pic>
    </p:spTree>
    <p:extLst>
      <p:ext uri="{BB962C8B-B14F-4D97-AF65-F5344CB8AC3E}">
        <p14:creationId xmlns:p14="http://schemas.microsoft.com/office/powerpoint/2010/main" val="145759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BF65-BFFE-464D-AC09-3266ED46717F}"/>
              </a:ext>
            </a:extLst>
          </p:cNvPr>
          <p:cNvSpPr>
            <a:spLocks noGrp="1"/>
          </p:cNvSpPr>
          <p:nvPr>
            <p:ph type="title"/>
          </p:nvPr>
        </p:nvSpPr>
        <p:spPr/>
        <p:txBody>
          <a:bodyPr/>
          <a:lstStyle/>
          <a:p>
            <a:r>
              <a:rPr lang="en-US" dirty="0"/>
              <a:t>CODE </a:t>
            </a:r>
            <a:endParaRPr lang="en-IN" dirty="0"/>
          </a:p>
        </p:txBody>
      </p:sp>
      <p:pic>
        <p:nvPicPr>
          <p:cNvPr id="7" name="Picture 6">
            <a:extLst>
              <a:ext uri="{FF2B5EF4-FFF2-40B4-BE49-F238E27FC236}">
                <a16:creationId xmlns:a16="http://schemas.microsoft.com/office/drawing/2014/main" id="{4A9F82B7-A668-47DD-B56B-23570EF8E907}"/>
              </a:ext>
            </a:extLst>
          </p:cNvPr>
          <p:cNvPicPr>
            <a:picLocks noChangeAspect="1"/>
          </p:cNvPicPr>
          <p:nvPr/>
        </p:nvPicPr>
        <p:blipFill>
          <a:blip r:embed="rId2"/>
          <a:stretch>
            <a:fillRect/>
          </a:stretch>
        </p:blipFill>
        <p:spPr>
          <a:xfrm>
            <a:off x="535056" y="2497207"/>
            <a:ext cx="5257800" cy="3314700"/>
          </a:xfrm>
          <a:prstGeom prst="rect">
            <a:avLst/>
          </a:prstGeom>
        </p:spPr>
      </p:pic>
    </p:spTree>
    <p:extLst>
      <p:ext uri="{BB962C8B-B14F-4D97-AF65-F5344CB8AC3E}">
        <p14:creationId xmlns:p14="http://schemas.microsoft.com/office/powerpoint/2010/main" val="379647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41BF7-A6E6-4D08-9958-DE67C76933AE}"/>
              </a:ext>
            </a:extLst>
          </p:cNvPr>
          <p:cNvPicPr>
            <a:picLocks noChangeAspect="1"/>
          </p:cNvPicPr>
          <p:nvPr/>
        </p:nvPicPr>
        <p:blipFill>
          <a:blip r:embed="rId2"/>
          <a:stretch>
            <a:fillRect/>
          </a:stretch>
        </p:blipFill>
        <p:spPr>
          <a:xfrm>
            <a:off x="2127036" y="0"/>
            <a:ext cx="7937927" cy="6858000"/>
          </a:xfrm>
          <a:prstGeom prst="rect">
            <a:avLst/>
          </a:prstGeom>
        </p:spPr>
      </p:pic>
    </p:spTree>
    <p:extLst>
      <p:ext uri="{BB962C8B-B14F-4D97-AF65-F5344CB8AC3E}">
        <p14:creationId xmlns:p14="http://schemas.microsoft.com/office/powerpoint/2010/main" val="243466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B26F3-8DDA-420E-BE5C-CFF90FF75FD8}"/>
              </a:ext>
            </a:extLst>
          </p:cNvPr>
          <p:cNvPicPr>
            <a:picLocks noChangeAspect="1"/>
          </p:cNvPicPr>
          <p:nvPr/>
        </p:nvPicPr>
        <p:blipFill>
          <a:blip r:embed="rId2"/>
          <a:stretch>
            <a:fillRect/>
          </a:stretch>
        </p:blipFill>
        <p:spPr>
          <a:xfrm>
            <a:off x="2184168" y="0"/>
            <a:ext cx="7823664" cy="6858000"/>
          </a:xfrm>
          <a:prstGeom prst="rect">
            <a:avLst/>
          </a:prstGeom>
        </p:spPr>
      </p:pic>
    </p:spTree>
    <p:extLst>
      <p:ext uri="{BB962C8B-B14F-4D97-AF65-F5344CB8AC3E}">
        <p14:creationId xmlns:p14="http://schemas.microsoft.com/office/powerpoint/2010/main" val="135047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9F56-BEBC-4D79-8AFA-18648E998BFA}"/>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8D0FD5B6-DC87-4295-8199-C2EF2B6A4E21}"/>
              </a:ext>
            </a:extLst>
          </p:cNvPr>
          <p:cNvSpPr>
            <a:spLocks noGrp="1"/>
          </p:cNvSpPr>
          <p:nvPr>
            <p:ph idx="1"/>
          </p:nvPr>
        </p:nvSpPr>
        <p:spPr/>
        <p:txBody>
          <a:bodyPr/>
          <a:lstStyle/>
          <a:p>
            <a:pPr>
              <a:lnSpc>
                <a:spcPts val="1425"/>
              </a:lnSpc>
              <a:spcAft>
                <a:spcPts val="800"/>
              </a:spcAft>
            </a:pPr>
            <a:r>
              <a:rPr lang="en-IN" sz="1800" i="1" dirty="0">
                <a:effectLst/>
                <a:latin typeface="Consolas" panose="020B0609020204030204" pitchFamily="49" charset="0"/>
                <a:ea typeface="Times New Roman" panose="02020603050405020304" pitchFamily="18" charset="0"/>
                <a:cs typeface="Times New Roman" panose="02020603050405020304" pitchFamily="18" charset="0"/>
              </a:rPr>
              <a:t>let</a:t>
            </a:r>
            <a:r>
              <a:rPr lang="en-IN" sz="1800" dirty="0">
                <a:effectLst/>
                <a:latin typeface="Consolas" panose="020B0609020204030204" pitchFamily="49" charset="0"/>
                <a:ea typeface="Times New Roman" panose="02020603050405020304" pitchFamily="18" charset="0"/>
                <a:cs typeface="Times New Roman" panose="02020603050405020304" pitchFamily="18" charset="0"/>
              </a:rPr>
              <a:t> hash = require('object-hash');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i="1" dirty="0" err="1">
                <a:effectLst/>
                <a:latin typeface="Consolas" panose="020B0609020204030204" pitchFamily="49" charset="0"/>
                <a:ea typeface="Times New Roman" panose="02020603050405020304" pitchFamily="18" charset="0"/>
                <a:cs typeface="Times New Roman" panose="02020603050405020304" pitchFamily="18" charset="0"/>
              </a:rPr>
              <a:t>const</a:t>
            </a:r>
            <a:r>
              <a:rPr lang="en-IN" sz="1800" dirty="0">
                <a:effectLst/>
                <a:latin typeface="Consolas" panose="020B0609020204030204" pitchFamily="49" charset="0"/>
                <a:ea typeface="Times New Roman" panose="02020603050405020304" pitchFamily="18" charset="0"/>
                <a:cs typeface="Times New Roman" panose="02020603050405020304" pitchFamily="18" charset="0"/>
              </a:rPr>
              <a:t> TARGET_HASH = hash(1560);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target hash is generated after mining loads of SHA256 hashed codes and that hash is associated to the block, the mining of these hashes makes the hash un-predictable so that no unauthorised user can guess it. These hashes are then send to the previous block associated in the chain. So this creates a chain of blocks connected by unknown hashes. When the block is mined in the server the miner who gets the block has to submit a proof of work if the hash in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proofofwork</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block matches the block is added to the chain. This ensures no delicacy and additional security to the chain.</a:t>
            </a:r>
            <a:endParaRPr lang="en-IN" dirty="0"/>
          </a:p>
        </p:txBody>
      </p:sp>
    </p:spTree>
    <p:extLst>
      <p:ext uri="{BB962C8B-B14F-4D97-AF65-F5344CB8AC3E}">
        <p14:creationId xmlns:p14="http://schemas.microsoft.com/office/powerpoint/2010/main" val="112334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7DC5-7873-4D7E-9A93-D99203A85E89}"/>
              </a:ext>
            </a:extLst>
          </p:cNvPr>
          <p:cNvSpPr>
            <a:spLocks noGrp="1"/>
          </p:cNvSpPr>
          <p:nvPr>
            <p:ph type="title"/>
          </p:nvPr>
        </p:nvSpPr>
        <p:spPr/>
        <p:txBody>
          <a:bodyPr/>
          <a:lstStyle/>
          <a:p>
            <a:r>
              <a:rPr lang="en-US" dirty="0"/>
              <a:t>RESULT</a:t>
            </a:r>
            <a:endParaRPr lang="en-IN" dirty="0"/>
          </a:p>
        </p:txBody>
      </p:sp>
      <p:pic>
        <p:nvPicPr>
          <p:cNvPr id="4" name="Picture 3">
            <a:extLst>
              <a:ext uri="{FF2B5EF4-FFF2-40B4-BE49-F238E27FC236}">
                <a16:creationId xmlns:a16="http://schemas.microsoft.com/office/drawing/2014/main" id="{47523125-39EB-4642-A6F2-20C8ABC1A9DA}"/>
              </a:ext>
            </a:extLst>
          </p:cNvPr>
          <p:cNvPicPr/>
          <p:nvPr/>
        </p:nvPicPr>
        <p:blipFill>
          <a:blip r:embed="rId2"/>
          <a:stretch>
            <a:fillRect/>
          </a:stretch>
        </p:blipFill>
        <p:spPr>
          <a:xfrm>
            <a:off x="0" y="1892299"/>
            <a:ext cx="12192000" cy="4965701"/>
          </a:xfrm>
          <a:prstGeom prst="rect">
            <a:avLst/>
          </a:prstGeom>
        </p:spPr>
      </p:pic>
    </p:spTree>
    <p:extLst>
      <p:ext uri="{BB962C8B-B14F-4D97-AF65-F5344CB8AC3E}">
        <p14:creationId xmlns:p14="http://schemas.microsoft.com/office/powerpoint/2010/main" val="335165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52F6-0E8F-4910-84C8-0664ED4F5268}"/>
              </a:ext>
            </a:extLst>
          </p:cNvPr>
          <p:cNvSpPr>
            <a:spLocks noGrp="1"/>
          </p:cNvSpPr>
          <p:nvPr>
            <p:ph type="title"/>
          </p:nvPr>
        </p:nvSpPr>
        <p:spPr/>
        <p:txBody>
          <a:bodyPr/>
          <a:lstStyle/>
          <a:p>
            <a:r>
              <a:rPr lang="en-US" dirty="0"/>
              <a:t>MODULES IMPLEMENTED</a:t>
            </a:r>
            <a:endParaRPr lang="en-IN" dirty="0"/>
          </a:p>
        </p:txBody>
      </p:sp>
      <p:sp>
        <p:nvSpPr>
          <p:cNvPr id="3" name="Text Placeholder 2">
            <a:extLst>
              <a:ext uri="{FF2B5EF4-FFF2-40B4-BE49-F238E27FC236}">
                <a16:creationId xmlns:a16="http://schemas.microsoft.com/office/drawing/2014/main" id="{DC496BAD-365A-41F9-8E92-57D1A6E9CD4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1301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A6D313-5673-428F-A6B1-19AC65C74621}"/>
              </a:ext>
            </a:extLst>
          </p:cNvPr>
          <p:cNvPicPr/>
          <p:nvPr/>
        </p:nvPicPr>
        <p:blipFill>
          <a:blip r:embed="rId2"/>
          <a:stretch>
            <a:fillRect/>
          </a:stretch>
        </p:blipFill>
        <p:spPr>
          <a:xfrm>
            <a:off x="0" y="69574"/>
            <a:ext cx="12191999" cy="6788425"/>
          </a:xfrm>
          <a:prstGeom prst="rect">
            <a:avLst/>
          </a:prstGeom>
        </p:spPr>
      </p:pic>
    </p:spTree>
    <p:extLst>
      <p:ext uri="{BB962C8B-B14F-4D97-AF65-F5344CB8AC3E}">
        <p14:creationId xmlns:p14="http://schemas.microsoft.com/office/powerpoint/2010/main" val="140617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EB34-8C7C-4DB1-8B89-3FA0A6AFF36C}"/>
              </a:ext>
            </a:extLst>
          </p:cNvPr>
          <p:cNvSpPr>
            <a:spLocks noGrp="1"/>
          </p:cNvSpPr>
          <p:nvPr>
            <p:ph type="title"/>
          </p:nvPr>
        </p:nvSpPr>
        <p:spPr/>
        <p:txBody>
          <a:bodyPr/>
          <a:lstStyle/>
          <a:p>
            <a:r>
              <a:rPr lang="en-US"/>
              <a:t>BIT COIN WALLET </a:t>
            </a:r>
            <a:endParaRPr lang="en-IN" dirty="0"/>
          </a:p>
        </p:txBody>
      </p:sp>
      <p:sp>
        <p:nvSpPr>
          <p:cNvPr id="3" name="Content Placeholder 2">
            <a:extLst>
              <a:ext uri="{FF2B5EF4-FFF2-40B4-BE49-F238E27FC236}">
                <a16:creationId xmlns:a16="http://schemas.microsoft.com/office/drawing/2014/main" id="{4BBBEE80-C467-4AEB-AC65-0A75DB4FD4E8}"/>
              </a:ext>
            </a:extLst>
          </p:cNvPr>
          <p:cNvSpPr>
            <a:spLocks noGrp="1"/>
          </p:cNvSpPr>
          <p:nvPr>
            <p:ph idx="1"/>
          </p:nvPr>
        </p:nvSpPr>
        <p:spPr>
          <a:xfrm>
            <a:off x="623403" y="2399841"/>
            <a:ext cx="9239688" cy="3636511"/>
          </a:xfrm>
        </p:spPr>
        <p:txBody>
          <a:bodyPr>
            <a:normAutofit fontScale="85000" lnSpcReduction="20000"/>
          </a:bodyPr>
          <a:lstStyle/>
          <a:p>
            <a:r>
              <a:rPr lang="en-US" dirty="0"/>
              <a:t>A simple bitcoin wallet which has features like – </a:t>
            </a:r>
          </a:p>
          <a:p>
            <a:endParaRPr lang="en-US" dirty="0"/>
          </a:p>
          <a:p>
            <a:pPr marL="0" indent="0">
              <a:buNone/>
            </a:pPr>
            <a:r>
              <a:rPr lang="en-US" dirty="0"/>
              <a:t>     (</a:t>
            </a:r>
            <a:r>
              <a:rPr lang="en-US" dirty="0" err="1"/>
              <a:t>i</a:t>
            </a:r>
            <a:r>
              <a:rPr lang="en-US" dirty="0"/>
              <a:t>) Proof of Work – A new block can be created in an interval of desired time units .</a:t>
            </a:r>
          </a:p>
          <a:p>
            <a:pPr marL="0" indent="0">
              <a:buNone/>
            </a:pPr>
            <a:endParaRPr lang="en-US" dirty="0"/>
          </a:p>
          <a:p>
            <a:pPr marL="0" indent="0">
              <a:buNone/>
            </a:pPr>
            <a:r>
              <a:rPr lang="en-US" dirty="0"/>
              <a:t>     (ii) Mining Reward – We provide user a mining reward for mining each block .</a:t>
            </a:r>
          </a:p>
          <a:p>
            <a:pPr marL="0" indent="0">
              <a:buNone/>
            </a:pPr>
            <a:endParaRPr lang="en-US" dirty="0"/>
          </a:p>
          <a:p>
            <a:pPr marL="0" indent="0">
              <a:buNone/>
            </a:pPr>
            <a:r>
              <a:rPr lang="en-US" dirty="0"/>
              <a:t>     (iii) Difficulty – This defines the number of zeroes to be attached to our hash value 		  	generated by SHA – 256. </a:t>
            </a:r>
          </a:p>
          <a:p>
            <a:pPr marL="0" indent="0">
              <a:buNone/>
            </a:pPr>
            <a:endParaRPr lang="en-US" dirty="0"/>
          </a:p>
          <a:p>
            <a:pPr marL="0" indent="0">
              <a:buNone/>
            </a:pPr>
            <a:r>
              <a:rPr lang="en-US" dirty="0"/>
              <a:t>     (iv) Key-generator – Each transaction has to signed and verified by user public key and   	private   	key . The user can only use coins of the wallet to which he the has the private key </a:t>
            </a:r>
          </a:p>
          <a:p>
            <a:pPr marL="0" indent="0">
              <a:buNone/>
            </a:pPr>
            <a:r>
              <a:rPr lang="en-US" dirty="0"/>
              <a:t>    </a:t>
            </a:r>
            <a:endParaRPr lang="en-IN" dirty="0"/>
          </a:p>
        </p:txBody>
      </p:sp>
    </p:spTree>
    <p:extLst>
      <p:ext uri="{BB962C8B-B14F-4D97-AF65-F5344CB8AC3E}">
        <p14:creationId xmlns:p14="http://schemas.microsoft.com/office/powerpoint/2010/main" val="356519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CEF6-3B97-41D2-A76C-61C232A76CFA}"/>
              </a:ext>
            </a:extLst>
          </p:cNvPr>
          <p:cNvSpPr>
            <a:spLocks noGrp="1"/>
          </p:cNvSpPr>
          <p:nvPr>
            <p:ph type="title"/>
          </p:nvPr>
        </p:nvSpPr>
        <p:spPr/>
        <p:txBody>
          <a:bodyPr/>
          <a:lstStyle/>
          <a:p>
            <a:r>
              <a:rPr lang="en-US" dirty="0"/>
              <a:t>METHODOLOGY</a:t>
            </a:r>
            <a:endParaRPr lang="en-IN" dirty="0"/>
          </a:p>
        </p:txBody>
      </p:sp>
      <p:sp>
        <p:nvSpPr>
          <p:cNvPr id="6" name="TextBox 5">
            <a:extLst>
              <a:ext uri="{FF2B5EF4-FFF2-40B4-BE49-F238E27FC236}">
                <a16:creationId xmlns:a16="http://schemas.microsoft.com/office/drawing/2014/main" id="{93276CFE-66D8-4CA4-BA9F-1D3470EF81BE}"/>
              </a:ext>
            </a:extLst>
          </p:cNvPr>
          <p:cNvSpPr txBox="1"/>
          <p:nvPr/>
        </p:nvSpPr>
        <p:spPr>
          <a:xfrm>
            <a:off x="576220" y="2414727"/>
            <a:ext cx="10306976" cy="5161413"/>
          </a:xfrm>
          <a:prstGeom prst="rect">
            <a:avLst/>
          </a:prstGeom>
          <a:noFill/>
        </p:spPr>
        <p:txBody>
          <a:bodyPr wrap="square" rtlCol="0">
            <a:spAutoFit/>
          </a:bodyPr>
          <a:lstStyle/>
          <a:p>
            <a:pPr marL="0" lvl="0" indent="0">
              <a:lnSpc>
                <a:spcPct val="107000"/>
              </a:lnSpc>
              <a:buNone/>
            </a:pPr>
            <a:r>
              <a:rPr lang="en-US" dirty="0"/>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Each block will have a constructor which will receive the properties of the block . Each block will have index , timestamp , data , previous hash . Timestamp tells us when this block was created . Data will contain details of transaction i.e. sender , receiver and amount transacted . Previous hash is a string which contains the hash of the block before this one . This ensures the integrity of our entire blockchain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(2) </a:t>
            </a:r>
            <a:r>
              <a:rPr lang="en-US" sz="1800" dirty="0">
                <a:effectLst/>
                <a:latin typeface="Calibri" panose="020F0502020204030204" pitchFamily="34" charset="0"/>
                <a:ea typeface="Calibri" panose="020F0502020204030204" pitchFamily="34" charset="0"/>
                <a:cs typeface="Times New Roman" panose="02020603050405020304" pitchFamily="18" charset="0"/>
              </a:rPr>
              <a:t>Next , we have calculate hash method which will calculate the hash of each block created and help to identify it in the chain . We are using SHA 256 as our hash function . For this we need to install crypto.js module of JavaScript </a:t>
            </a:r>
            <a:r>
              <a:rPr lang="en-IN" dirty="0"/>
              <a:t>.</a:t>
            </a:r>
          </a:p>
          <a:p>
            <a:endParaRPr lang="en-IN"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(3) The first block in our blockchain is genesis block which is added manually . Since , this is the first block , so previous hash wont exist . We will have get_latest_block() method , add_new_block() method , and also a method which validates whether our blockchain is valid or not at each step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07042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AD1BBB-06F8-4772-B2B9-CAD1C7B8CF58}"/>
              </a:ext>
            </a:extLst>
          </p:cNvPr>
          <p:cNvSpPr txBox="1"/>
          <p:nvPr/>
        </p:nvSpPr>
        <p:spPr>
          <a:xfrm>
            <a:off x="656948" y="266329"/>
            <a:ext cx="10209320" cy="7197355"/>
          </a:xfrm>
          <a:prstGeom prst="rect">
            <a:avLst/>
          </a:prstGeom>
          <a:noFill/>
        </p:spPr>
        <p:txBody>
          <a:bodyPr wrap="square" rtlCol="0">
            <a:spAutoFit/>
          </a:bodyPr>
          <a:lstStyle/>
          <a:p>
            <a:r>
              <a:rPr lang="en-US" dirty="0"/>
              <a:t>(4) </a:t>
            </a:r>
            <a:r>
              <a:rPr lang="en-US" sz="1800" dirty="0">
                <a:effectLst/>
                <a:latin typeface="Calibri" panose="020F0502020204030204" pitchFamily="34" charset="0"/>
                <a:ea typeface="Calibri" panose="020F0502020204030204" pitchFamily="34" charset="0"/>
                <a:cs typeface="Times New Roman" panose="02020603050405020304" pitchFamily="18" charset="0"/>
              </a:rPr>
              <a:t>Modern computers can create hundred of thousands of blocks per second and spam our blockchain . There’s also a security issue that contents of the block can be changed and re calculate the hash for each block and ends with a valid chain even though it is tampered with it . To solve this issue , blockchain have proof of work . This is also called mining . Therefor , bitcoins has a certain number of zeroes to start with in their hash i.e. difficulty .</a:t>
            </a:r>
          </a:p>
          <a:p>
            <a:endParaRPr lang="en-US" dirty="0">
              <a:latin typeface="Calibri" panose="020F0502020204030204" pitchFamily="34" charset="0"/>
              <a:cs typeface="Times New Roman" panose="02020603050405020304" pitchFamily="18" charset="0"/>
            </a:endParaRPr>
          </a:p>
          <a:p>
            <a:r>
              <a:rPr lang="en-IN" dirty="0">
                <a:latin typeface="Calibri" panose="020F0502020204030204" pitchFamily="34" charset="0"/>
                <a:cs typeface="Times New Roman" panose="02020603050405020304" pitchFamily="18" charset="0"/>
              </a:rPr>
              <a:t>(5) </a:t>
            </a:r>
            <a:r>
              <a:rPr lang="en-US" sz="1800" dirty="0">
                <a:effectLst/>
                <a:latin typeface="Calibri" panose="020F0502020204030204" pitchFamily="34" charset="0"/>
                <a:ea typeface="Calibri" panose="020F0502020204030204" pitchFamily="34" charset="0"/>
                <a:cs typeface="Times New Roman" panose="02020603050405020304" pitchFamily="18" charset="0"/>
              </a:rPr>
              <a:t>Increasing difficulty will take a lot longer in mining the blocks that could be a solution against the adversary . Our blocks now has hash value starting with 4 zeroes since difficulty by default is set to 4 . With this mechanism , we can control how fast new blocks can be added to our blockchain . This is essential for safety of the blockchain  .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(6) Now , we are going add rewards for miners . When we start a cryptocurrency , we need to have virtual money or coins . Mining rewards steadily increases new coins into the system . We have created a new class transaction . A transaction always goes from someone , comes from someone and carries some coins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(7)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only create blocks on a specific interval . In bitcoins case , proof of algorithm makes sure that we only create a new block every 10 minutes . All the transactions that are made in between the blocks , are temporarily stored in pending transaction array , so that they can be included in next block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(8) Many people think that if you send some bitcoins around , they actually move away from our wallet balance to some balance . But in reality , we don’t really have a balance . The transaction is just stored on the blockchain and if want to check our balance , we have to go through all the transaction that involve our address and calculate it that way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4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FBC31-057C-4FDB-B460-089E70B86F00}"/>
              </a:ext>
            </a:extLst>
          </p:cNvPr>
          <p:cNvSpPr txBox="1"/>
          <p:nvPr/>
        </p:nvSpPr>
        <p:spPr>
          <a:xfrm>
            <a:off x="355107" y="488272"/>
            <a:ext cx="11203619" cy="5355312"/>
          </a:xfrm>
          <a:prstGeom prst="rect">
            <a:avLst/>
          </a:prstGeom>
          <a:noFill/>
        </p:spPr>
        <p:txBody>
          <a:bodyPr wrap="square" rtlCol="0">
            <a:spAutoFit/>
          </a:bodyPr>
          <a:lstStyle/>
          <a:p>
            <a:r>
              <a:rPr lang="en-US" dirty="0"/>
              <a:t>(9) </a:t>
            </a:r>
            <a:r>
              <a:rPr lang="en-US" sz="1800" dirty="0">
                <a:effectLst/>
                <a:latin typeface="Calibri" panose="020F0502020204030204" pitchFamily="34" charset="0"/>
                <a:ea typeface="Calibri" panose="020F0502020204030204" pitchFamily="34" charset="0"/>
                <a:cs typeface="Times New Roman" panose="02020603050405020304" pitchFamily="18" charset="0"/>
              </a:rPr>
              <a:t>After a block is mined , we create a new Transaction to give the user mining reward , but that is added to pending transaction array . So ,the mining reward will he sent , when the block is mined . But , after mining in the second block we again get a new reward , which is in the pending transaction array state and will be included in the next block that is mined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(10) </a:t>
            </a:r>
            <a:r>
              <a:rPr lang="en-US" sz="1800" dirty="0">
                <a:effectLst/>
                <a:latin typeface="Calibri" panose="020F0502020204030204" pitchFamily="34" charset="0"/>
                <a:ea typeface="Calibri" panose="020F0502020204030204" pitchFamily="34" charset="0"/>
                <a:cs typeface="Times New Roman" panose="02020603050405020304" pitchFamily="18" charset="0"/>
              </a:rPr>
              <a:t>But currently anyone can make any transaction that he wants. So effectively a user can spend coins that aren’t his . So , for that we are making it mandatory for transaction to be signed with a private and public key . That way we can only spend coins in the wallet if we have a private key to it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(11) </a:t>
            </a:r>
            <a:r>
              <a:rPr lang="en-US" sz="1800" dirty="0">
                <a:effectLst/>
                <a:latin typeface="Calibri" panose="020F0502020204030204" pitchFamily="34" charset="0"/>
                <a:ea typeface="Calibri" panose="020F0502020204030204" pitchFamily="34" charset="0"/>
                <a:cs typeface="Times New Roman" panose="02020603050405020304" pitchFamily="18" charset="0"/>
              </a:rPr>
              <a:t>Next , we import a new library ELLIPTIC . This library will allow us to generate a public and private key . It also has methods to sign something and verify a signature . We can use any elliptic curve which is used in bitcoin . We than generate a new key pair and convert them into hex strings. We don’t need this only to sign transaction but also to get the balance in our wallet .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(12)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sign Transaction method will receive a signing key , which will be our private and public key pair . Signing key will be the object that we got from our elliptic library . Before we sign a transaction we check if our public key equals the from address . We can only spend the coins from the wallet for which we have the private key .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37997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07C0-C7AE-4F3A-874A-F532E731BC43}"/>
              </a:ext>
            </a:extLst>
          </p:cNvPr>
          <p:cNvSpPr>
            <a:spLocks noGrp="1"/>
          </p:cNvSpPr>
          <p:nvPr>
            <p:ph type="title"/>
          </p:nvPr>
        </p:nvSpPr>
        <p:spPr/>
        <p:txBody>
          <a:bodyPr/>
          <a:lstStyle/>
          <a:p>
            <a:r>
              <a:rPr lang="en-US" dirty="0"/>
              <a:t>ALGORITHM</a:t>
            </a:r>
            <a:endParaRPr lang="en-IN" dirty="0"/>
          </a:p>
        </p:txBody>
      </p:sp>
      <p:pic>
        <p:nvPicPr>
          <p:cNvPr id="6" name="Picture 5">
            <a:extLst>
              <a:ext uri="{FF2B5EF4-FFF2-40B4-BE49-F238E27FC236}">
                <a16:creationId xmlns:a16="http://schemas.microsoft.com/office/drawing/2014/main" id="{CC1A3948-0978-4570-994E-24D1EDA2635F}"/>
              </a:ext>
            </a:extLst>
          </p:cNvPr>
          <p:cNvPicPr>
            <a:picLocks noChangeAspect="1"/>
          </p:cNvPicPr>
          <p:nvPr/>
        </p:nvPicPr>
        <p:blipFill>
          <a:blip r:embed="rId2"/>
          <a:stretch>
            <a:fillRect/>
          </a:stretch>
        </p:blipFill>
        <p:spPr>
          <a:xfrm>
            <a:off x="703278" y="2307407"/>
            <a:ext cx="10306050" cy="3876675"/>
          </a:xfrm>
          <a:prstGeom prst="rect">
            <a:avLst/>
          </a:prstGeom>
          <a:ln>
            <a:solidFill>
              <a:schemeClr val="bg1"/>
            </a:solidFill>
          </a:ln>
        </p:spPr>
      </p:pic>
    </p:spTree>
    <p:extLst>
      <p:ext uri="{BB962C8B-B14F-4D97-AF65-F5344CB8AC3E}">
        <p14:creationId xmlns:p14="http://schemas.microsoft.com/office/powerpoint/2010/main" val="2193247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970A6B-2E19-4B05-8AC0-80D7BAD7D234}"/>
              </a:ext>
            </a:extLst>
          </p:cNvPr>
          <p:cNvPicPr>
            <a:picLocks noChangeAspect="1"/>
          </p:cNvPicPr>
          <p:nvPr/>
        </p:nvPicPr>
        <p:blipFill>
          <a:blip r:embed="rId2"/>
          <a:stretch>
            <a:fillRect/>
          </a:stretch>
        </p:blipFill>
        <p:spPr>
          <a:xfrm>
            <a:off x="242148" y="646544"/>
            <a:ext cx="4729348" cy="4283650"/>
          </a:xfrm>
          <a:prstGeom prst="rect">
            <a:avLst/>
          </a:prstGeom>
        </p:spPr>
      </p:pic>
      <p:pic>
        <p:nvPicPr>
          <p:cNvPr id="5" name="Picture 4">
            <a:extLst>
              <a:ext uri="{FF2B5EF4-FFF2-40B4-BE49-F238E27FC236}">
                <a16:creationId xmlns:a16="http://schemas.microsoft.com/office/drawing/2014/main" id="{5E2FD9D7-01E2-4D97-A01A-D78292A074A8}"/>
              </a:ext>
            </a:extLst>
          </p:cNvPr>
          <p:cNvPicPr>
            <a:picLocks noChangeAspect="1"/>
          </p:cNvPicPr>
          <p:nvPr/>
        </p:nvPicPr>
        <p:blipFill>
          <a:blip r:embed="rId3"/>
          <a:stretch>
            <a:fillRect/>
          </a:stretch>
        </p:blipFill>
        <p:spPr>
          <a:xfrm>
            <a:off x="5176190" y="963076"/>
            <a:ext cx="6435348" cy="3967118"/>
          </a:xfrm>
          <a:prstGeom prst="rect">
            <a:avLst/>
          </a:prstGeom>
        </p:spPr>
      </p:pic>
    </p:spTree>
    <p:extLst>
      <p:ext uri="{BB962C8B-B14F-4D97-AF65-F5344CB8AC3E}">
        <p14:creationId xmlns:p14="http://schemas.microsoft.com/office/powerpoint/2010/main" val="157229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1FE6C-E1F1-42C8-8827-8456B377D9BA}"/>
              </a:ext>
            </a:extLst>
          </p:cNvPr>
          <p:cNvPicPr>
            <a:picLocks noChangeAspect="1"/>
          </p:cNvPicPr>
          <p:nvPr/>
        </p:nvPicPr>
        <p:blipFill>
          <a:blip r:embed="rId2"/>
          <a:stretch>
            <a:fillRect/>
          </a:stretch>
        </p:blipFill>
        <p:spPr>
          <a:xfrm>
            <a:off x="660369" y="612004"/>
            <a:ext cx="8172450" cy="2171700"/>
          </a:xfrm>
          <a:prstGeom prst="rect">
            <a:avLst/>
          </a:prstGeom>
        </p:spPr>
      </p:pic>
      <p:pic>
        <p:nvPicPr>
          <p:cNvPr id="5" name="Picture 4">
            <a:extLst>
              <a:ext uri="{FF2B5EF4-FFF2-40B4-BE49-F238E27FC236}">
                <a16:creationId xmlns:a16="http://schemas.microsoft.com/office/drawing/2014/main" id="{99870A65-4BF9-4281-B14C-734DF298026E}"/>
              </a:ext>
            </a:extLst>
          </p:cNvPr>
          <p:cNvPicPr>
            <a:picLocks noChangeAspect="1"/>
          </p:cNvPicPr>
          <p:nvPr/>
        </p:nvPicPr>
        <p:blipFill>
          <a:blip r:embed="rId3"/>
          <a:stretch>
            <a:fillRect/>
          </a:stretch>
        </p:blipFill>
        <p:spPr>
          <a:xfrm>
            <a:off x="660369" y="3095162"/>
            <a:ext cx="8172450" cy="2247900"/>
          </a:xfrm>
          <a:prstGeom prst="rect">
            <a:avLst/>
          </a:prstGeom>
        </p:spPr>
      </p:pic>
    </p:spTree>
    <p:extLst>
      <p:ext uri="{BB962C8B-B14F-4D97-AF65-F5344CB8AC3E}">
        <p14:creationId xmlns:p14="http://schemas.microsoft.com/office/powerpoint/2010/main" val="1724553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221FF-F917-4819-9A28-2E73990BB6D8}"/>
              </a:ext>
            </a:extLst>
          </p:cNvPr>
          <p:cNvPicPr>
            <a:picLocks noChangeAspect="1"/>
          </p:cNvPicPr>
          <p:nvPr/>
        </p:nvPicPr>
        <p:blipFill>
          <a:blip r:embed="rId2"/>
          <a:stretch>
            <a:fillRect/>
          </a:stretch>
        </p:blipFill>
        <p:spPr>
          <a:xfrm>
            <a:off x="0" y="1131903"/>
            <a:ext cx="6755907" cy="4457699"/>
          </a:xfrm>
          <a:prstGeom prst="rect">
            <a:avLst/>
          </a:prstGeom>
        </p:spPr>
      </p:pic>
      <p:pic>
        <p:nvPicPr>
          <p:cNvPr id="5" name="Picture 4">
            <a:extLst>
              <a:ext uri="{FF2B5EF4-FFF2-40B4-BE49-F238E27FC236}">
                <a16:creationId xmlns:a16="http://schemas.microsoft.com/office/drawing/2014/main" id="{E27E6935-BF41-4748-AEF5-88E9046895D3}"/>
              </a:ext>
            </a:extLst>
          </p:cNvPr>
          <p:cNvPicPr>
            <a:picLocks noChangeAspect="1"/>
          </p:cNvPicPr>
          <p:nvPr/>
        </p:nvPicPr>
        <p:blipFill>
          <a:blip r:embed="rId3"/>
          <a:stretch>
            <a:fillRect/>
          </a:stretch>
        </p:blipFill>
        <p:spPr>
          <a:xfrm>
            <a:off x="6398765" y="1131902"/>
            <a:ext cx="5429250" cy="4457700"/>
          </a:xfrm>
          <a:prstGeom prst="rect">
            <a:avLst/>
          </a:prstGeom>
        </p:spPr>
      </p:pic>
    </p:spTree>
    <p:extLst>
      <p:ext uri="{BB962C8B-B14F-4D97-AF65-F5344CB8AC3E}">
        <p14:creationId xmlns:p14="http://schemas.microsoft.com/office/powerpoint/2010/main" val="336743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ADE477-DE10-4EC9-BE49-56338E84AB66}"/>
              </a:ext>
            </a:extLst>
          </p:cNvPr>
          <p:cNvPicPr>
            <a:picLocks noChangeAspect="1"/>
          </p:cNvPicPr>
          <p:nvPr/>
        </p:nvPicPr>
        <p:blipFill>
          <a:blip r:embed="rId2"/>
          <a:stretch>
            <a:fillRect/>
          </a:stretch>
        </p:blipFill>
        <p:spPr>
          <a:xfrm>
            <a:off x="540658" y="897153"/>
            <a:ext cx="10258425" cy="3838575"/>
          </a:xfrm>
          <a:prstGeom prst="rect">
            <a:avLst/>
          </a:prstGeom>
        </p:spPr>
      </p:pic>
    </p:spTree>
    <p:extLst>
      <p:ext uri="{BB962C8B-B14F-4D97-AF65-F5344CB8AC3E}">
        <p14:creationId xmlns:p14="http://schemas.microsoft.com/office/powerpoint/2010/main" val="43955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F725-72C0-4FB1-BF0B-3646506B99C8}"/>
              </a:ext>
            </a:extLst>
          </p:cNvPr>
          <p:cNvSpPr>
            <a:spLocks noGrp="1"/>
          </p:cNvSpPr>
          <p:nvPr>
            <p:ph type="title"/>
          </p:nvPr>
        </p:nvSpPr>
        <p:spPr/>
        <p:txBody>
          <a:bodyPr/>
          <a:lstStyle/>
          <a:p>
            <a:r>
              <a:rPr lang="en-US" dirty="0"/>
              <a:t>WEB APPLICATION </a:t>
            </a:r>
            <a:endParaRPr lang="en-IN" dirty="0"/>
          </a:p>
        </p:txBody>
      </p:sp>
      <p:sp>
        <p:nvSpPr>
          <p:cNvPr id="3" name="Content Placeholder 2">
            <a:extLst>
              <a:ext uri="{FF2B5EF4-FFF2-40B4-BE49-F238E27FC236}">
                <a16:creationId xmlns:a16="http://schemas.microsoft.com/office/drawing/2014/main" id="{DA3A4CCE-D707-40CB-A6E8-E2CE768C119A}"/>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a prototype for a website that can be used to connect doctors to patients throughout the world. The website has doctors and patients according to the patient the doctor can be assigned to him or her. Once the doctor is assigned they can be added to a private chat group where the patient can consult the doctor. Besides this there is a record of medicines used by the patient and their prize (score) which provided to blockchain supply chain.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full working there will be analysis of patients’ time of wait and the severity of disease can be accessed by the score of medicines he/she has been using in the past. So there can be dynamic doctor and patient pairing to facilitate customers quickly who have more value in terms of medical score. </a:t>
            </a:r>
          </a:p>
          <a:p>
            <a:endParaRPr lang="en-IN" dirty="0"/>
          </a:p>
        </p:txBody>
      </p:sp>
    </p:spTree>
    <p:extLst>
      <p:ext uri="{BB962C8B-B14F-4D97-AF65-F5344CB8AC3E}">
        <p14:creationId xmlns:p14="http://schemas.microsoft.com/office/powerpoint/2010/main" val="162830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E32226-CA34-4A19-AF56-0889C91B6AAB}"/>
              </a:ext>
            </a:extLst>
          </p:cNvPr>
          <p:cNvPicPr>
            <a:picLocks noChangeAspect="1"/>
          </p:cNvPicPr>
          <p:nvPr/>
        </p:nvPicPr>
        <p:blipFill>
          <a:blip r:embed="rId2"/>
          <a:stretch>
            <a:fillRect/>
          </a:stretch>
        </p:blipFill>
        <p:spPr>
          <a:xfrm>
            <a:off x="923925" y="1285875"/>
            <a:ext cx="10344150" cy="4286250"/>
          </a:xfrm>
          <a:prstGeom prst="rect">
            <a:avLst/>
          </a:prstGeom>
        </p:spPr>
      </p:pic>
    </p:spTree>
    <p:extLst>
      <p:ext uri="{BB962C8B-B14F-4D97-AF65-F5344CB8AC3E}">
        <p14:creationId xmlns:p14="http://schemas.microsoft.com/office/powerpoint/2010/main" val="399610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FA6BE-5571-43D4-A50C-336401558AD3}"/>
              </a:ext>
            </a:extLst>
          </p:cNvPr>
          <p:cNvPicPr>
            <a:picLocks noChangeAspect="1"/>
          </p:cNvPicPr>
          <p:nvPr/>
        </p:nvPicPr>
        <p:blipFill>
          <a:blip r:embed="rId2"/>
          <a:stretch>
            <a:fillRect/>
          </a:stretch>
        </p:blipFill>
        <p:spPr>
          <a:xfrm>
            <a:off x="376237" y="331895"/>
            <a:ext cx="7781925" cy="2838450"/>
          </a:xfrm>
          <a:prstGeom prst="rect">
            <a:avLst/>
          </a:prstGeom>
        </p:spPr>
      </p:pic>
      <p:pic>
        <p:nvPicPr>
          <p:cNvPr id="5" name="Picture 4">
            <a:extLst>
              <a:ext uri="{FF2B5EF4-FFF2-40B4-BE49-F238E27FC236}">
                <a16:creationId xmlns:a16="http://schemas.microsoft.com/office/drawing/2014/main" id="{CF5AA51E-6866-4284-B97E-17D84101F84D}"/>
              </a:ext>
            </a:extLst>
          </p:cNvPr>
          <p:cNvPicPr>
            <a:picLocks noChangeAspect="1"/>
          </p:cNvPicPr>
          <p:nvPr/>
        </p:nvPicPr>
        <p:blipFill>
          <a:blip r:embed="rId3"/>
          <a:stretch>
            <a:fillRect/>
          </a:stretch>
        </p:blipFill>
        <p:spPr>
          <a:xfrm>
            <a:off x="347662" y="3526099"/>
            <a:ext cx="7810500" cy="2628900"/>
          </a:xfrm>
          <a:prstGeom prst="rect">
            <a:avLst/>
          </a:prstGeom>
        </p:spPr>
      </p:pic>
    </p:spTree>
    <p:extLst>
      <p:ext uri="{BB962C8B-B14F-4D97-AF65-F5344CB8AC3E}">
        <p14:creationId xmlns:p14="http://schemas.microsoft.com/office/powerpoint/2010/main" val="121744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598AD9-0FB0-46AB-98C3-A459E3524EB4}"/>
              </a:ext>
            </a:extLst>
          </p:cNvPr>
          <p:cNvPicPr>
            <a:picLocks noChangeAspect="1"/>
          </p:cNvPicPr>
          <p:nvPr/>
        </p:nvPicPr>
        <p:blipFill>
          <a:blip r:embed="rId2"/>
          <a:stretch>
            <a:fillRect/>
          </a:stretch>
        </p:blipFill>
        <p:spPr>
          <a:xfrm>
            <a:off x="235581" y="559294"/>
            <a:ext cx="4867275" cy="2200275"/>
          </a:xfrm>
          <a:prstGeom prst="rect">
            <a:avLst/>
          </a:prstGeom>
        </p:spPr>
      </p:pic>
      <p:pic>
        <p:nvPicPr>
          <p:cNvPr id="5" name="Picture 4">
            <a:extLst>
              <a:ext uri="{FF2B5EF4-FFF2-40B4-BE49-F238E27FC236}">
                <a16:creationId xmlns:a16="http://schemas.microsoft.com/office/drawing/2014/main" id="{2A38231E-0564-481C-911C-971C58B75F0A}"/>
              </a:ext>
            </a:extLst>
          </p:cNvPr>
          <p:cNvPicPr>
            <a:picLocks noChangeAspect="1"/>
          </p:cNvPicPr>
          <p:nvPr/>
        </p:nvPicPr>
        <p:blipFill>
          <a:blip r:embed="rId3"/>
          <a:stretch>
            <a:fillRect/>
          </a:stretch>
        </p:blipFill>
        <p:spPr>
          <a:xfrm>
            <a:off x="235581" y="2986504"/>
            <a:ext cx="8353425" cy="2571750"/>
          </a:xfrm>
          <a:prstGeom prst="rect">
            <a:avLst/>
          </a:prstGeom>
        </p:spPr>
      </p:pic>
    </p:spTree>
    <p:extLst>
      <p:ext uri="{BB962C8B-B14F-4D97-AF65-F5344CB8AC3E}">
        <p14:creationId xmlns:p14="http://schemas.microsoft.com/office/powerpoint/2010/main" val="1066962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9857C-5985-4E5C-825E-D84623FF8A03}"/>
              </a:ext>
            </a:extLst>
          </p:cNvPr>
          <p:cNvPicPr>
            <a:picLocks noChangeAspect="1"/>
          </p:cNvPicPr>
          <p:nvPr/>
        </p:nvPicPr>
        <p:blipFill>
          <a:blip r:embed="rId2"/>
          <a:stretch>
            <a:fillRect/>
          </a:stretch>
        </p:blipFill>
        <p:spPr>
          <a:xfrm>
            <a:off x="233362" y="514350"/>
            <a:ext cx="11725275" cy="5829300"/>
          </a:xfrm>
          <a:prstGeom prst="rect">
            <a:avLst/>
          </a:prstGeom>
        </p:spPr>
      </p:pic>
    </p:spTree>
    <p:extLst>
      <p:ext uri="{BB962C8B-B14F-4D97-AF65-F5344CB8AC3E}">
        <p14:creationId xmlns:p14="http://schemas.microsoft.com/office/powerpoint/2010/main" val="3278720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07E2-EF8C-4523-974F-370F5171BEFB}"/>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666625E7-7CBB-4190-A1FF-947A15FF0771}"/>
              </a:ext>
            </a:extLst>
          </p:cNvPr>
          <p:cNvPicPr>
            <a:picLocks noGrp="1" noChangeAspect="1"/>
          </p:cNvPicPr>
          <p:nvPr>
            <p:ph idx="1"/>
          </p:nvPr>
        </p:nvPicPr>
        <p:blipFill>
          <a:blip r:embed="rId2"/>
          <a:stretch>
            <a:fillRect/>
          </a:stretch>
        </p:blipFill>
        <p:spPr>
          <a:xfrm>
            <a:off x="3764132" y="1858516"/>
            <a:ext cx="3723097" cy="4897729"/>
          </a:xfrm>
        </p:spPr>
      </p:pic>
    </p:spTree>
    <p:extLst>
      <p:ext uri="{BB962C8B-B14F-4D97-AF65-F5344CB8AC3E}">
        <p14:creationId xmlns:p14="http://schemas.microsoft.com/office/powerpoint/2010/main" val="4129034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289C-C1D0-449D-89BA-1397996BE17C}"/>
              </a:ext>
            </a:extLst>
          </p:cNvPr>
          <p:cNvSpPr>
            <a:spLocks noGrp="1"/>
          </p:cNvSpPr>
          <p:nvPr>
            <p:ph type="title"/>
          </p:nvPr>
        </p:nvSpPr>
        <p:spPr/>
        <p:txBody>
          <a:bodyPr/>
          <a:lstStyle/>
          <a:p>
            <a:r>
              <a:rPr lang="en-US" dirty="0"/>
              <a:t>SHA 256 WORK FLOW </a:t>
            </a:r>
            <a:endParaRPr lang="en-IN" dirty="0"/>
          </a:p>
        </p:txBody>
      </p:sp>
      <p:pic>
        <p:nvPicPr>
          <p:cNvPr id="4" name="Picture 3">
            <a:extLst>
              <a:ext uri="{FF2B5EF4-FFF2-40B4-BE49-F238E27FC236}">
                <a16:creationId xmlns:a16="http://schemas.microsoft.com/office/drawing/2014/main" id="{AC1E6DA2-11C3-40E9-9A22-498D27B3A705}"/>
              </a:ext>
            </a:extLst>
          </p:cNvPr>
          <p:cNvPicPr>
            <a:picLocks noChangeAspect="1"/>
          </p:cNvPicPr>
          <p:nvPr/>
        </p:nvPicPr>
        <p:blipFill>
          <a:blip r:embed="rId2"/>
          <a:stretch>
            <a:fillRect/>
          </a:stretch>
        </p:blipFill>
        <p:spPr>
          <a:xfrm>
            <a:off x="3024186" y="2426840"/>
            <a:ext cx="6143625" cy="3105150"/>
          </a:xfrm>
          <a:prstGeom prst="rect">
            <a:avLst/>
          </a:prstGeom>
        </p:spPr>
      </p:pic>
    </p:spTree>
    <p:extLst>
      <p:ext uri="{BB962C8B-B14F-4D97-AF65-F5344CB8AC3E}">
        <p14:creationId xmlns:p14="http://schemas.microsoft.com/office/powerpoint/2010/main" val="40368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8FE2-5183-49EB-A347-747FC70EF915}"/>
              </a:ext>
            </a:extLst>
          </p:cNvPr>
          <p:cNvSpPr>
            <a:spLocks noGrp="1"/>
          </p:cNvSpPr>
          <p:nvPr>
            <p:ph type="title"/>
          </p:nvPr>
        </p:nvSpPr>
        <p:spPr/>
        <p:txBody>
          <a:bodyPr/>
          <a:lstStyle/>
          <a:p>
            <a:r>
              <a:rPr lang="en-US" dirty="0"/>
              <a:t>RESULTS</a:t>
            </a:r>
            <a:endParaRPr lang="en-IN" dirty="0"/>
          </a:p>
        </p:txBody>
      </p:sp>
      <p:pic>
        <p:nvPicPr>
          <p:cNvPr id="5" name="Picture 4">
            <a:extLst>
              <a:ext uri="{FF2B5EF4-FFF2-40B4-BE49-F238E27FC236}">
                <a16:creationId xmlns:a16="http://schemas.microsoft.com/office/drawing/2014/main" id="{B9521733-4AE4-40FF-BD08-61647E09F86E}"/>
              </a:ext>
            </a:extLst>
          </p:cNvPr>
          <p:cNvPicPr>
            <a:picLocks noChangeAspect="1"/>
          </p:cNvPicPr>
          <p:nvPr/>
        </p:nvPicPr>
        <p:blipFill>
          <a:blip r:embed="rId2"/>
          <a:stretch>
            <a:fillRect/>
          </a:stretch>
        </p:blipFill>
        <p:spPr>
          <a:xfrm>
            <a:off x="3005622" y="2183655"/>
            <a:ext cx="6180753" cy="4450986"/>
          </a:xfrm>
          <a:prstGeom prst="rect">
            <a:avLst/>
          </a:prstGeom>
        </p:spPr>
      </p:pic>
    </p:spTree>
    <p:extLst>
      <p:ext uri="{BB962C8B-B14F-4D97-AF65-F5344CB8AC3E}">
        <p14:creationId xmlns:p14="http://schemas.microsoft.com/office/powerpoint/2010/main" val="2455230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749D9-E12F-4D82-9CA9-682A6A0E352E}"/>
              </a:ext>
            </a:extLst>
          </p:cNvPr>
          <p:cNvPicPr>
            <a:picLocks noChangeAspect="1"/>
          </p:cNvPicPr>
          <p:nvPr/>
        </p:nvPicPr>
        <p:blipFill>
          <a:blip r:embed="rId2"/>
          <a:stretch>
            <a:fillRect/>
          </a:stretch>
        </p:blipFill>
        <p:spPr>
          <a:xfrm>
            <a:off x="1690687" y="57150"/>
            <a:ext cx="8810625" cy="6743700"/>
          </a:xfrm>
          <a:prstGeom prst="rect">
            <a:avLst/>
          </a:prstGeom>
        </p:spPr>
      </p:pic>
    </p:spTree>
    <p:extLst>
      <p:ext uri="{BB962C8B-B14F-4D97-AF65-F5344CB8AC3E}">
        <p14:creationId xmlns:p14="http://schemas.microsoft.com/office/powerpoint/2010/main" val="264474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BDED2-DEFA-44D7-9745-F6DF2346260B}"/>
              </a:ext>
            </a:extLst>
          </p:cNvPr>
          <p:cNvPicPr>
            <a:picLocks noChangeAspect="1"/>
          </p:cNvPicPr>
          <p:nvPr/>
        </p:nvPicPr>
        <p:blipFill>
          <a:blip r:embed="rId2"/>
          <a:stretch>
            <a:fillRect/>
          </a:stretch>
        </p:blipFill>
        <p:spPr>
          <a:xfrm>
            <a:off x="167796" y="225871"/>
            <a:ext cx="9248775" cy="2705100"/>
          </a:xfrm>
          <a:prstGeom prst="rect">
            <a:avLst/>
          </a:prstGeom>
        </p:spPr>
      </p:pic>
      <p:pic>
        <p:nvPicPr>
          <p:cNvPr id="5" name="Picture 4">
            <a:extLst>
              <a:ext uri="{FF2B5EF4-FFF2-40B4-BE49-F238E27FC236}">
                <a16:creationId xmlns:a16="http://schemas.microsoft.com/office/drawing/2014/main" id="{76B8B211-6930-4842-AB0E-48D6EEA7CD91}"/>
              </a:ext>
            </a:extLst>
          </p:cNvPr>
          <p:cNvPicPr>
            <a:picLocks noChangeAspect="1"/>
          </p:cNvPicPr>
          <p:nvPr/>
        </p:nvPicPr>
        <p:blipFill>
          <a:blip r:embed="rId3"/>
          <a:stretch>
            <a:fillRect/>
          </a:stretch>
        </p:blipFill>
        <p:spPr>
          <a:xfrm>
            <a:off x="0" y="3429000"/>
            <a:ext cx="12192000" cy="2251220"/>
          </a:xfrm>
          <a:prstGeom prst="rect">
            <a:avLst/>
          </a:prstGeom>
        </p:spPr>
      </p:pic>
    </p:spTree>
    <p:extLst>
      <p:ext uri="{BB962C8B-B14F-4D97-AF65-F5344CB8AC3E}">
        <p14:creationId xmlns:p14="http://schemas.microsoft.com/office/powerpoint/2010/main" val="290483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3F0676-9241-4866-985B-2CD720F5BA1E}"/>
              </a:ext>
            </a:extLst>
          </p:cNvPr>
          <p:cNvPicPr>
            <a:picLocks noChangeAspect="1"/>
          </p:cNvPicPr>
          <p:nvPr/>
        </p:nvPicPr>
        <p:blipFill>
          <a:blip r:embed="rId2"/>
          <a:stretch>
            <a:fillRect/>
          </a:stretch>
        </p:blipFill>
        <p:spPr>
          <a:xfrm>
            <a:off x="190777" y="310441"/>
            <a:ext cx="10496550" cy="2686050"/>
          </a:xfrm>
          <a:prstGeom prst="rect">
            <a:avLst/>
          </a:prstGeom>
        </p:spPr>
      </p:pic>
      <p:pic>
        <p:nvPicPr>
          <p:cNvPr id="5" name="Picture 4">
            <a:extLst>
              <a:ext uri="{FF2B5EF4-FFF2-40B4-BE49-F238E27FC236}">
                <a16:creationId xmlns:a16="http://schemas.microsoft.com/office/drawing/2014/main" id="{723C257B-C3C2-4D0F-8758-EDFCF907A4F1}"/>
              </a:ext>
            </a:extLst>
          </p:cNvPr>
          <p:cNvPicPr>
            <a:picLocks noChangeAspect="1"/>
          </p:cNvPicPr>
          <p:nvPr/>
        </p:nvPicPr>
        <p:blipFill>
          <a:blip r:embed="rId3"/>
          <a:stretch>
            <a:fillRect/>
          </a:stretch>
        </p:blipFill>
        <p:spPr>
          <a:xfrm>
            <a:off x="190777" y="3128269"/>
            <a:ext cx="11610975" cy="2057400"/>
          </a:xfrm>
          <a:prstGeom prst="rect">
            <a:avLst/>
          </a:prstGeom>
        </p:spPr>
      </p:pic>
    </p:spTree>
    <p:extLst>
      <p:ext uri="{BB962C8B-B14F-4D97-AF65-F5344CB8AC3E}">
        <p14:creationId xmlns:p14="http://schemas.microsoft.com/office/powerpoint/2010/main" val="355692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D6B24-E5EA-4A3F-94AA-B09F9AC0485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72106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6625-E00A-4985-8F2A-95417D6B5E26}"/>
              </a:ext>
            </a:extLst>
          </p:cNvPr>
          <p:cNvSpPr>
            <a:spLocks noGrp="1"/>
          </p:cNvSpPr>
          <p:nvPr>
            <p:ph type="title"/>
          </p:nvPr>
        </p:nvSpPr>
        <p:spPr/>
        <p:txBody>
          <a:bodyPr/>
          <a:lstStyle/>
          <a:p>
            <a:br>
              <a:rPr lang="en-US" sz="3200" dirty="0"/>
            </a:br>
            <a:br>
              <a:rPr lang="en-US" sz="3200" dirty="0"/>
            </a:br>
            <a:br>
              <a:rPr lang="en-US" sz="3200" dirty="0"/>
            </a:br>
            <a:br>
              <a:rPr lang="en-US" sz="3200" dirty="0"/>
            </a:br>
            <a:r>
              <a:rPr lang="en-US" sz="3200" dirty="0"/>
              <a:t>CRYPTO CURRENCY AND BLOCKCHAIN USAGE</a:t>
            </a:r>
            <a:br>
              <a:rPr lang="en-US" sz="3200" dirty="0"/>
            </a:br>
            <a:endParaRPr lang="en-IN" sz="3200" dirty="0"/>
          </a:p>
        </p:txBody>
      </p:sp>
      <p:graphicFrame>
        <p:nvGraphicFramePr>
          <p:cNvPr id="5" name="Chart 4">
            <a:extLst>
              <a:ext uri="{FF2B5EF4-FFF2-40B4-BE49-F238E27FC236}">
                <a16:creationId xmlns:a16="http://schemas.microsoft.com/office/drawing/2014/main" id="{644DBE83-322E-4338-8AA6-E927DC06E18A}"/>
              </a:ext>
            </a:extLst>
          </p:cNvPr>
          <p:cNvGraphicFramePr/>
          <p:nvPr>
            <p:extLst>
              <p:ext uri="{D42A27DB-BD31-4B8C-83A1-F6EECF244321}">
                <p14:modId xmlns:p14="http://schemas.microsoft.com/office/powerpoint/2010/main" val="1602745919"/>
              </p:ext>
            </p:extLst>
          </p:nvPr>
        </p:nvGraphicFramePr>
        <p:xfrm>
          <a:off x="2315817" y="1962057"/>
          <a:ext cx="7297530" cy="50052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4721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45F6-4B01-4599-A0F9-666D5BC85FB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62C62B-917B-40E3-AA7A-E3827BEA27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833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085809-481E-4284-99C6-249698F4B82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9121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2808AE-D65F-4271-952A-B9A5995925A4}"/>
              </a:ext>
            </a:extLst>
          </p:cNvPr>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64903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CE7CEB-8DA3-49B9-B577-88E28EBC67F9}"/>
              </a:ext>
            </a:extLst>
          </p:cNvPr>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93675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86F2-0BCA-4002-9F9D-792DED19CE53}"/>
              </a:ext>
            </a:extLst>
          </p:cNvPr>
          <p:cNvSpPr>
            <a:spLocks noGrp="1"/>
          </p:cNvSpPr>
          <p:nvPr>
            <p:ph type="title"/>
          </p:nvPr>
        </p:nvSpPr>
        <p:spPr/>
        <p:txBody>
          <a:bodyPr/>
          <a:lstStyle/>
          <a:p>
            <a:r>
              <a:rPr lang="en-US" dirty="0"/>
              <a:t>SUPPLY CHAIN</a:t>
            </a:r>
            <a:endParaRPr lang="en-IN" dirty="0"/>
          </a:p>
        </p:txBody>
      </p:sp>
      <p:sp>
        <p:nvSpPr>
          <p:cNvPr id="3" name="Content Placeholder 2">
            <a:extLst>
              <a:ext uri="{FF2B5EF4-FFF2-40B4-BE49-F238E27FC236}">
                <a16:creationId xmlns:a16="http://schemas.microsoft.com/office/drawing/2014/main" id="{52C5DCCA-C992-4414-B9EF-4FBBECC1A57F}"/>
              </a:ext>
            </a:extLst>
          </p:cNvPr>
          <p:cNvSpPr>
            <a:spLocks noGrp="1"/>
          </p:cNvSpPr>
          <p:nvPr>
            <p:ph idx="1"/>
          </p:nvPr>
        </p:nvSpPr>
        <p:spPr>
          <a:xfrm>
            <a:off x="321755" y="2987600"/>
            <a:ext cx="10554574" cy="3636511"/>
          </a:xfrm>
        </p:spPr>
        <p:txBody>
          <a:bodyPr>
            <a:noAutofit/>
          </a:bodyPr>
          <a:lstStyle/>
          <a:p>
            <a:pPr algn="l">
              <a:buFont typeface="Arial" panose="020B0604020202020204" pitchFamily="34" charset="0"/>
              <a:buChar char="•"/>
            </a:pPr>
            <a:r>
              <a:rPr lang="en-US" sz="1600" b="0" i="0" dirty="0">
                <a:effectLst/>
                <a:latin typeface="Helvetica Neue"/>
              </a:rPr>
              <a:t>A supply chain blockchain could boost transparency, trust, and predictability by allowing users to track where a shipment is at any given time.</a:t>
            </a:r>
          </a:p>
          <a:p>
            <a:pPr algn="l">
              <a:buFont typeface="Arial" panose="020B0604020202020204" pitchFamily="34" charset="0"/>
              <a:buChar char="•"/>
            </a:pPr>
            <a:r>
              <a:rPr lang="en-US" sz="1600" b="0" i="0" dirty="0">
                <a:effectLst/>
                <a:latin typeface="Helvetica Neue"/>
              </a:rPr>
              <a:t>Since a blockchain is an immutable ledger, changes in possession and ownership of goods as they move from their producer to their point of retail could be entered into the ledger instantaneously and permanently.</a:t>
            </a:r>
          </a:p>
          <a:p>
            <a:pPr algn="l">
              <a:buFont typeface="Arial" panose="020B0604020202020204" pitchFamily="34" charset="0"/>
              <a:buChar char="•"/>
            </a:pPr>
            <a:r>
              <a:rPr lang="en-US" sz="1600" b="0" i="0" dirty="0">
                <a:effectLst/>
                <a:latin typeface="Helvetica Neue"/>
              </a:rPr>
              <a:t>Because a blockchain is decentralized, it has no single point of failure.</a:t>
            </a:r>
          </a:p>
          <a:p>
            <a:pPr algn="l">
              <a:buFont typeface="Arial" panose="020B0604020202020204" pitchFamily="34" charset="0"/>
              <a:buChar char="•"/>
            </a:pPr>
            <a:r>
              <a:rPr lang="en-US" sz="1600" b="0" i="0" dirty="0">
                <a:effectLst/>
                <a:latin typeface="Helvetica Neue"/>
              </a:rPr>
              <a:t>So, shipping, possession and ownership information could be better protected from tampering or hacks.</a:t>
            </a:r>
          </a:p>
          <a:p>
            <a:pPr algn="l">
              <a:buFont typeface="Arial" panose="020B0604020202020204" pitchFamily="34" charset="0"/>
              <a:buChar char="•"/>
            </a:pPr>
            <a:r>
              <a:rPr lang="en-US" sz="1600" b="0" i="0" dirty="0">
                <a:effectLst/>
                <a:latin typeface="Helvetica Neue"/>
              </a:rPr>
              <a:t>Supply chain professionals can use blockchain technology to gather and use tracking data in dynamic new ways.</a:t>
            </a:r>
          </a:p>
          <a:p>
            <a:pPr algn="l">
              <a:buFont typeface="Arial" panose="020B0604020202020204" pitchFamily="34" charset="0"/>
              <a:buChar char="•"/>
            </a:pPr>
            <a:r>
              <a:rPr lang="en-US" sz="1600" b="0" i="0" dirty="0">
                <a:effectLst/>
                <a:latin typeface="Helvetica Neue"/>
              </a:rPr>
              <a:t>Entries in a blockchain database could trigger other tasks such as the assignment of the next batch of goods arriving at a port to a certain dock or container area.</a:t>
            </a:r>
          </a:p>
          <a:p>
            <a:pPr algn="l">
              <a:buFont typeface="Arial" panose="020B0604020202020204" pitchFamily="34" charset="0"/>
              <a:buChar char="•"/>
            </a:pPr>
            <a:r>
              <a:rPr lang="en-US" sz="1600" b="0" i="0" dirty="0">
                <a:effectLst/>
                <a:latin typeface="Helvetica Neue"/>
              </a:rPr>
              <a:t>Applying blockchain technology to instant settlement of transactions could also reduce friction in commercial financing</a:t>
            </a:r>
          </a:p>
          <a:p>
            <a:pPr marL="0" indent="0">
              <a:buNone/>
            </a:pPr>
            <a:br>
              <a:rPr lang="en-US" sz="1600" dirty="0"/>
            </a:br>
            <a:endParaRPr lang="en-IN" sz="1600" dirty="0"/>
          </a:p>
        </p:txBody>
      </p:sp>
    </p:spTree>
    <p:extLst>
      <p:ext uri="{BB962C8B-B14F-4D97-AF65-F5344CB8AC3E}">
        <p14:creationId xmlns:p14="http://schemas.microsoft.com/office/powerpoint/2010/main" val="145800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297B9F-D9C0-42E5-821A-29E1B7C5FD5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09281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226</TotalTime>
  <Words>1457</Words>
  <Application>Microsoft Office PowerPoint</Application>
  <PresentationFormat>Widescreen</PresentationFormat>
  <Paragraphs>68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Consolas</vt:lpstr>
      <vt:lpstr>Helvetica Neue</vt:lpstr>
      <vt:lpstr>Wingdings 2</vt:lpstr>
      <vt:lpstr>Quotable</vt:lpstr>
      <vt:lpstr>BLOCKCHAIN AND SECURITY ANALYSIS IN E-HEATHCARE</vt:lpstr>
      <vt:lpstr>MODULES IMPLEMENTED</vt:lpstr>
      <vt:lpstr>WEB APPLICATION </vt:lpstr>
      <vt:lpstr>PowerPoint Presentation</vt:lpstr>
      <vt:lpstr>PowerPoint Presentation</vt:lpstr>
      <vt:lpstr>PowerPoint Presentation</vt:lpstr>
      <vt:lpstr>PowerPoint Presentation</vt:lpstr>
      <vt:lpstr>SUPPLY CHAIN</vt:lpstr>
      <vt:lpstr>PowerPoint Presentation</vt:lpstr>
      <vt:lpstr>PowerPoint Presentation</vt:lpstr>
      <vt:lpstr>PowerPoint Presentation</vt:lpstr>
      <vt:lpstr>PowerPoint Presentation</vt:lpstr>
      <vt:lpstr>FLOWCHART</vt:lpstr>
      <vt:lpstr>PowerPoint Presentation</vt:lpstr>
      <vt:lpstr>CODE </vt:lpstr>
      <vt:lpstr>PowerPoint Presentation</vt:lpstr>
      <vt:lpstr>PowerPoint Presentation</vt:lpstr>
      <vt:lpstr>ANALYSIS</vt:lpstr>
      <vt:lpstr>RESULT</vt:lpstr>
      <vt:lpstr>PowerPoint Presentation</vt:lpstr>
      <vt:lpstr>BIT COIN WALLET </vt:lpstr>
      <vt:lpstr>METHODOLOGY</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vt:lpstr>
      <vt:lpstr>SHA 256 WORK FLOW </vt:lpstr>
      <vt:lpstr>RESULTS</vt:lpstr>
      <vt:lpstr>PowerPoint Presentation</vt:lpstr>
      <vt:lpstr>PowerPoint Presentation</vt:lpstr>
      <vt:lpstr>PowerPoint Presentation</vt:lpstr>
      <vt:lpstr>    CRYPTO CURRENCY AND BLOCKCHAIN USAGE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APPLICATION IN E-HEALTHCARE</dc:title>
  <dc:creator>amritk49</dc:creator>
  <cp:lastModifiedBy>amritk49</cp:lastModifiedBy>
  <cp:revision>37</cp:revision>
  <dcterms:created xsi:type="dcterms:W3CDTF">2020-09-25T12:26:47Z</dcterms:created>
  <dcterms:modified xsi:type="dcterms:W3CDTF">2020-09-25T17:00:03Z</dcterms:modified>
</cp:coreProperties>
</file>