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60" r:id="rId4"/>
    <p:sldId id="281" r:id="rId5"/>
    <p:sldId id="283" r:id="rId6"/>
    <p:sldId id="282" r:id="rId7"/>
    <p:sldId id="274" r:id="rId8"/>
    <p:sldId id="285" r:id="rId9"/>
    <p:sldId id="284" r:id="rId10"/>
    <p:sldId id="286" r:id="rId11"/>
    <p:sldId id="288" r:id="rId12"/>
    <p:sldId id="289" r:id="rId13"/>
    <p:sldId id="290" r:id="rId1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hosein Abedi" initials="AA" lastIdx="1" clrIdx="0">
    <p:extLst>
      <p:ext uri="{19B8F6BF-5375-455C-9EA6-DF929625EA0E}">
        <p15:presenceInfo xmlns:p15="http://schemas.microsoft.com/office/powerpoint/2012/main" userId="8f75a8c3a96f62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8" d="100"/>
          <a:sy n="168" d="100"/>
        </p:scale>
        <p:origin x="139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5E0F931-B8D9-479D-B4F4-FDE89650B38E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89D05891-3F83-4CD1-A6AE-B85F7570567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3F03668-5585-4231-8CDF-68AF6D7EE24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1546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3F03668-5585-4231-8CDF-68AF6D7EE24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8766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3F03668-5585-4231-8CDF-68AF6D7EE24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167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51" name="TextShape 2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2A46512-58F4-42DE-8BB4-32A84536C16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51" name="TextShape 2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2A46512-58F4-42DE-8BB4-32A84536C16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06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51" name="TextShape 2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2A46512-58F4-42DE-8BB4-32A84536C16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3136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51" name="TextShape 2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2A46512-58F4-42DE-8BB4-32A84536C16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1164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3F03668-5585-4231-8CDF-68AF6D7EE24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3F03668-5585-4231-8CDF-68AF6D7EE24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0569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3F03668-5585-4231-8CDF-68AF6D7EE24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791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3F03668-5585-4231-8CDF-68AF6D7EE24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026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12600" y="1577880"/>
            <a:ext cx="278532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912600" y="1690200"/>
            <a:ext cx="278532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2600" y="1577880"/>
            <a:ext cx="135900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340000" y="1577880"/>
            <a:ext cx="135900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340000" y="1690200"/>
            <a:ext cx="135900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2600" y="1690200"/>
            <a:ext cx="135900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2600" y="1577880"/>
            <a:ext cx="2785320" cy="21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912600" y="1577880"/>
            <a:ext cx="2785320" cy="21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2170440" y="1577520"/>
            <a:ext cx="269280" cy="21492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2170440" y="1577520"/>
            <a:ext cx="269280" cy="21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912600" y="1229400"/>
            <a:ext cx="2785320" cy="91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12600" y="1577880"/>
            <a:ext cx="2785320" cy="21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12600" y="1577880"/>
            <a:ext cx="1359000" cy="21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340000" y="1577880"/>
            <a:ext cx="1359000" cy="21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912600" y="1577880"/>
            <a:ext cx="135900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912600" y="1690200"/>
            <a:ext cx="135900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2340000" y="1577880"/>
            <a:ext cx="1359000" cy="21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12600" y="1229400"/>
            <a:ext cx="2785320" cy="91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912600" y="1577880"/>
            <a:ext cx="1359000" cy="21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340000" y="1577880"/>
            <a:ext cx="135900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2340000" y="1690200"/>
            <a:ext cx="135900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12600" y="1577880"/>
            <a:ext cx="135900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340000" y="1577880"/>
            <a:ext cx="135900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12600" y="1690200"/>
            <a:ext cx="278532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12600" y="1577880"/>
            <a:ext cx="278532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912600" y="1690200"/>
            <a:ext cx="278532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12600" y="1577880"/>
            <a:ext cx="135900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2340000" y="1577880"/>
            <a:ext cx="135900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2340000" y="1690200"/>
            <a:ext cx="135900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912600" y="1690200"/>
            <a:ext cx="135900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12600" y="1577880"/>
            <a:ext cx="2785320" cy="21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912600" y="1577880"/>
            <a:ext cx="2785320" cy="21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170440" y="1577520"/>
            <a:ext cx="269280" cy="21492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>
            <a:fillRect/>
          </a:stretch>
        </p:blipFill>
        <p:spPr>
          <a:xfrm>
            <a:off x="2170440" y="1577520"/>
            <a:ext cx="269280" cy="21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2600" y="1577880"/>
            <a:ext cx="2785320" cy="21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2600" y="1577880"/>
            <a:ext cx="1359000" cy="21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340000" y="1577880"/>
            <a:ext cx="1359000" cy="21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2600" y="1577880"/>
            <a:ext cx="135900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12600" y="1690200"/>
            <a:ext cx="135900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340000" y="1577880"/>
            <a:ext cx="1359000" cy="21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2600" y="1577880"/>
            <a:ext cx="1359000" cy="21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340000" y="1577880"/>
            <a:ext cx="135900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340000" y="1690200"/>
            <a:ext cx="135900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12600" y="1577880"/>
            <a:ext cx="135900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340000" y="1577880"/>
            <a:ext cx="135900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912600" y="1690200"/>
            <a:ext cx="2785320" cy="10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4608000" cy="3456000"/>
          </a:xfrm>
          <a:prstGeom prst="rect">
            <a:avLst/>
          </a:prstGeom>
          <a:solidFill>
            <a:srgbClr val="F9F9F9"/>
          </a:solidFill>
          <a:ln>
            <a:noFill/>
          </a:ln>
        </p:spPr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345600" y="776880"/>
            <a:ext cx="3918240" cy="5778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360000" y="252720"/>
            <a:ext cx="359640" cy="35964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</p:sp>
      <p:sp>
        <p:nvSpPr>
          <p:cNvPr id="3" name="CustomShape 4"/>
          <p:cNvSpPr/>
          <p:nvPr/>
        </p:nvSpPr>
        <p:spPr>
          <a:xfrm>
            <a:off x="3936960" y="298080"/>
            <a:ext cx="303120" cy="298080"/>
          </a:xfrm>
          <a:prstGeom prst="rect">
            <a:avLst/>
          </a:prstGeom>
          <a:solidFill>
            <a:srgbClr val="0E0B08"/>
          </a:solidFill>
          <a:ln>
            <a:noFill/>
          </a:ln>
        </p:spPr>
      </p:sp>
      <p:sp>
        <p:nvSpPr>
          <p:cNvPr id="4" name="CustomShape 5"/>
          <p:cNvSpPr/>
          <p:nvPr/>
        </p:nvSpPr>
        <p:spPr>
          <a:xfrm>
            <a:off x="362520" y="1301400"/>
            <a:ext cx="3887640" cy="360"/>
          </a:xfrm>
          <a:prstGeom prst="rect">
            <a:avLst/>
          </a:prstGeom>
          <a:noFill/>
          <a:ln w="12600">
            <a:solidFill>
              <a:srgbClr val="F59240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3936960" y="523440"/>
            <a:ext cx="73440" cy="73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4608000" cy="3456000"/>
          </a:xfrm>
          <a:prstGeom prst="rect">
            <a:avLst/>
          </a:prstGeom>
          <a:solidFill>
            <a:srgbClr val="F9F9F9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4608000" cy="348840"/>
          </a:xfrm>
          <a:prstGeom prst="rect">
            <a:avLst/>
          </a:prstGeom>
          <a:solidFill>
            <a:srgbClr val="22373A"/>
          </a:solidFill>
          <a:ln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91800" y="86040"/>
            <a:ext cx="4426200" cy="1868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373680" y="663480"/>
            <a:ext cx="3862440" cy="19047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0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000">
                <a:latin typeface="Calibri"/>
              </a:rPr>
              <a:t>Seventh Outline Level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221360" y="3237480"/>
            <a:ext cx="329760" cy="102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ts val="268"/>
              </a:lnSpc>
            </a:pPr>
            <a:fld id="{4E68E73C-CBAD-4951-BA04-74B756B50179}" type="slidenum">
              <a:rPr lang="en-US" sz="700">
                <a:solidFill>
                  <a:srgbClr val="22373A"/>
                </a:solidFill>
                <a:latin typeface="CMU Sans Serif"/>
                <a:ea typeface="CMU Sans Serif"/>
              </a:rPr>
              <a:t>‹#›</a:t>
            </a:fld>
            <a:r>
              <a:rPr lang="en-US" sz="700">
                <a:solidFill>
                  <a:srgbClr val="22373A"/>
                </a:solidFill>
                <a:latin typeface="CMU Sans Serif"/>
                <a:ea typeface="CMU Sans Serif"/>
              </a:rPr>
              <a:t>/30</a:t>
            </a:r>
            <a:endParaRPr/>
          </a:p>
        </p:txBody>
      </p:sp>
      <p:pic>
        <p:nvPicPr>
          <p:cNvPr id="46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4248360" y="54000"/>
            <a:ext cx="249120" cy="2516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45600" y="776880"/>
            <a:ext cx="3918240" cy="577800"/>
          </a:xfrm>
          <a:prstGeom prst="rect">
            <a:avLst/>
          </a:prstGeom>
        </p:spPr>
        <p:txBody>
          <a:bodyPr lIns="0" tIns="0" rIns="0" bIns="0"/>
          <a:lstStyle/>
          <a:p>
            <a:pPr algn="just">
              <a:lnSpc>
                <a:spcPct val="122000"/>
              </a:lnSpc>
            </a:pPr>
            <a:r>
              <a:rPr lang="en-US" sz="1100" dirty="0">
                <a:effectLst/>
                <a:latin typeface="Arial" panose="020B0604020202020204" pitchFamily="34" charset="0"/>
              </a:rPr>
              <a:t>Graph Hawkes Neural Network for Forecasting on Temporal</a:t>
            </a:r>
            <a:br>
              <a:rPr lang="en-US" sz="1100" dirty="0"/>
            </a:br>
            <a:r>
              <a:rPr lang="en-US" sz="1100" dirty="0">
                <a:effectLst/>
                <a:latin typeface="Arial" panose="020B0604020202020204" pitchFamily="34" charset="0"/>
              </a:rPr>
              <a:t>Knowledge Graphs</a:t>
            </a:r>
            <a:endParaRPr sz="1400" dirty="0"/>
          </a:p>
        </p:txBody>
      </p:sp>
      <p:sp>
        <p:nvSpPr>
          <p:cNvPr id="126" name="CustomShape 2"/>
          <p:cNvSpPr/>
          <p:nvPr/>
        </p:nvSpPr>
        <p:spPr>
          <a:xfrm>
            <a:off x="347400" y="1586520"/>
            <a:ext cx="1596600" cy="134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1" dirty="0">
                <a:solidFill>
                  <a:srgbClr val="22373A"/>
                </a:solidFill>
                <a:latin typeface="CMU Sans Serif"/>
                <a:ea typeface="CMU Sans Serif"/>
              </a:rPr>
              <a:t>Amirhossein Abedi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050" dirty="0"/>
              <a:t>Stochastic processes</a:t>
            </a:r>
          </a:p>
          <a:p>
            <a:pPr>
              <a:lnSpc>
                <a:spcPct val="100000"/>
              </a:lnSpc>
            </a:pPr>
            <a:r>
              <a:rPr lang="en-US" sz="1050" dirty="0"/>
              <a:t>Presentation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700" dirty="0">
                <a:solidFill>
                  <a:srgbClr val="22373A"/>
                </a:solidFill>
                <a:latin typeface="CMU Sans Serif"/>
                <a:ea typeface="CMU Sans Serif"/>
              </a:rPr>
              <a:t>Winter 2023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87" y="168322"/>
            <a:ext cx="562436" cy="558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4" y="131404"/>
            <a:ext cx="610013" cy="59543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45600" y="1260143"/>
            <a:ext cx="391824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91800" y="86040"/>
            <a:ext cx="4426200" cy="186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F9F9F9"/>
                </a:solidFill>
                <a:latin typeface="CMU Sans Serif"/>
              </a:rPr>
              <a:t>Proposed Method</a:t>
            </a:r>
            <a:endParaRPr dirty="0"/>
          </a:p>
        </p:txBody>
      </p:sp>
      <p:sp>
        <p:nvSpPr>
          <p:cNvPr id="195" name="TextShape 2"/>
          <p:cNvSpPr txBox="1"/>
          <p:nvPr/>
        </p:nvSpPr>
        <p:spPr>
          <a:xfrm>
            <a:off x="373680" y="663480"/>
            <a:ext cx="3862440" cy="253872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9D9BF-124A-609D-445E-252C9B038FD9}"/>
              </a:ext>
            </a:extLst>
          </p:cNvPr>
          <p:cNvSpPr txBox="1"/>
          <p:nvPr/>
        </p:nvSpPr>
        <p:spPr>
          <a:xfrm>
            <a:off x="191068" y="555007"/>
            <a:ext cx="4103427" cy="1027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22373A"/>
                </a:solidFill>
                <a:latin typeface="CMU Sans Serif"/>
              </a:rPr>
              <a:t>Time prediction:</a:t>
            </a: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rgbClr val="22373A"/>
              </a:solidFill>
              <a:latin typeface="CMU Sans Serif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22373A"/>
                </a:solidFill>
                <a:latin typeface="CMU Sans Serif"/>
              </a:rPr>
              <a:t>Just like object prediction but use both histories.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A41EC-3858-1062-A725-0ABD2726E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5" y="1668134"/>
            <a:ext cx="3739487" cy="60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4921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91800" y="86040"/>
            <a:ext cx="4426200" cy="186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F9F9F9"/>
                </a:solidFill>
                <a:latin typeface="CMU Sans Serif"/>
              </a:rPr>
              <a:t>Results</a:t>
            </a:r>
            <a:endParaRPr dirty="0"/>
          </a:p>
        </p:txBody>
      </p:sp>
      <p:sp>
        <p:nvSpPr>
          <p:cNvPr id="195" name="TextShape 2"/>
          <p:cNvSpPr txBox="1"/>
          <p:nvPr/>
        </p:nvSpPr>
        <p:spPr>
          <a:xfrm>
            <a:off x="373680" y="663480"/>
            <a:ext cx="3862440" cy="253872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9D9BF-124A-609D-445E-252C9B038FD9}"/>
              </a:ext>
            </a:extLst>
          </p:cNvPr>
          <p:cNvSpPr txBox="1"/>
          <p:nvPr/>
        </p:nvSpPr>
        <p:spPr>
          <a:xfrm>
            <a:off x="133334" y="457001"/>
            <a:ext cx="4103427" cy="380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22373A"/>
                </a:solidFill>
                <a:latin typeface="CMU Sans Serif"/>
              </a:rPr>
              <a:t>Evaluation: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4AD46-BE57-FB93-3982-2D820D916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14" y="971738"/>
            <a:ext cx="4071582" cy="15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1648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91800" y="86040"/>
            <a:ext cx="4426200" cy="186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95" name="TextShape 2"/>
          <p:cNvSpPr txBox="1"/>
          <p:nvPr/>
        </p:nvSpPr>
        <p:spPr>
          <a:xfrm>
            <a:off x="373680" y="663480"/>
            <a:ext cx="3862440" cy="253872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9D9BF-124A-609D-445E-252C9B038FD9}"/>
              </a:ext>
            </a:extLst>
          </p:cNvPr>
          <p:cNvSpPr txBox="1"/>
          <p:nvPr/>
        </p:nvSpPr>
        <p:spPr>
          <a:xfrm>
            <a:off x="1602742" y="1469765"/>
            <a:ext cx="4103427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2373A"/>
                </a:solidFill>
                <a:latin typeface="CMU Sans Serif"/>
              </a:rPr>
              <a:t>Thank you!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7755582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91800" y="86040"/>
            <a:ext cx="4426200" cy="186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F9F9F9"/>
                </a:solidFill>
                <a:latin typeface="CMU Sans Serif"/>
              </a:rPr>
              <a:t>Background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9" name="TextShape 2"/>
          <p:cNvSpPr txBox="1"/>
          <p:nvPr/>
        </p:nvSpPr>
        <p:spPr>
          <a:xfrm>
            <a:off x="373680" y="663480"/>
            <a:ext cx="3862440" cy="9230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22373A"/>
                </a:solidFill>
                <a:latin typeface="CMU Sans Serif"/>
              </a:rPr>
              <a:t>Poisson Process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1000" b="1" dirty="0">
                <a:solidFill>
                  <a:srgbClr val="22373A"/>
                </a:solidFill>
                <a:latin typeface="CMU Sans Serif"/>
              </a:rPr>
              <a:t> A Simple point process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1000" b="1" dirty="0">
                <a:solidFill>
                  <a:srgbClr val="22373A"/>
                </a:solidFill>
                <a:latin typeface="CMU Sans Serif"/>
              </a:rPr>
              <a:t> Independent events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1000" b="1" dirty="0">
                <a:solidFill>
                  <a:srgbClr val="22373A"/>
                </a:solidFill>
                <a:latin typeface="CMU Sans Serif"/>
              </a:rPr>
              <a:t> Can not model history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2421B-926D-DA22-B5F5-E5CC5C68D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75" y="551985"/>
            <a:ext cx="2239610" cy="1860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E8C7E1-9FFF-95F6-FA24-FF7BEC1CB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175" y="2391340"/>
            <a:ext cx="1774209" cy="264309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91800" y="86040"/>
            <a:ext cx="4426200" cy="186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F9F9F9"/>
                </a:solidFill>
                <a:latin typeface="CMU Sans Serif"/>
              </a:rPr>
              <a:t>Background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9" name="TextShape 2"/>
          <p:cNvSpPr txBox="1"/>
          <p:nvPr/>
        </p:nvSpPr>
        <p:spPr>
          <a:xfrm>
            <a:off x="373680" y="663480"/>
            <a:ext cx="3862440" cy="9230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22373A"/>
                </a:solidFill>
                <a:latin typeface="CMU Sans Serif"/>
              </a:rPr>
              <a:t>Hawkes Process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1000" b="1" dirty="0">
                <a:solidFill>
                  <a:srgbClr val="22373A"/>
                </a:solidFill>
                <a:latin typeface="CMU Sans Serif"/>
              </a:rPr>
              <a:t> Self-exciting point process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1000" b="1" dirty="0">
                <a:solidFill>
                  <a:srgbClr val="22373A"/>
                </a:solidFill>
                <a:latin typeface="CMU Sans Serif"/>
              </a:rPr>
              <a:t> Good for modeling history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1000" b="1" dirty="0">
                <a:solidFill>
                  <a:srgbClr val="22373A"/>
                </a:solidFill>
                <a:latin typeface="CMU Sans Serif"/>
              </a:rPr>
              <a:t> Fails to model different type of events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0B684-69FF-40FE-EB8F-6769A7239E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34" y="1730375"/>
            <a:ext cx="2368056" cy="14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51671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91800" y="86040"/>
            <a:ext cx="4426200" cy="186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F9F9F9"/>
                </a:solidFill>
                <a:latin typeface="CMU Sans Serif"/>
              </a:rPr>
              <a:t>Background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9" name="TextShape 2"/>
          <p:cNvSpPr txBox="1"/>
          <p:nvPr/>
        </p:nvSpPr>
        <p:spPr>
          <a:xfrm>
            <a:off x="373680" y="663480"/>
            <a:ext cx="3862440" cy="9230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22373A"/>
                </a:solidFill>
                <a:latin typeface="CMU Sans Serif"/>
              </a:rPr>
              <a:t>Hawkes Process fails under following conditions: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22373A"/>
              </a:solidFill>
              <a:latin typeface="CMU Sans Serif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1000" b="1" dirty="0">
                <a:solidFill>
                  <a:srgbClr val="22373A"/>
                </a:solidFill>
                <a:latin typeface="CMU Sans Serif"/>
              </a:rPr>
              <a:t> Effect of events not being additive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1000" b="1" dirty="0">
                <a:solidFill>
                  <a:srgbClr val="22373A"/>
                </a:solidFill>
                <a:latin typeface="CMU Sans Serif"/>
              </a:rPr>
              <a:t> Effects being inhibitory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1287547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91800" y="86040"/>
            <a:ext cx="4426200" cy="186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F9F9F9"/>
                </a:solidFill>
                <a:latin typeface="CMU Sans Serif"/>
              </a:rPr>
              <a:t>Background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9" name="TextShape 2"/>
          <p:cNvSpPr txBox="1"/>
          <p:nvPr/>
        </p:nvSpPr>
        <p:spPr>
          <a:xfrm>
            <a:off x="373680" y="663480"/>
            <a:ext cx="3862440" cy="9230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22373A"/>
                </a:solidFill>
                <a:latin typeface="CMU Sans Serif"/>
              </a:rPr>
              <a:t>Neural Hawkes process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1000" b="1" dirty="0">
                <a:solidFill>
                  <a:srgbClr val="22373A"/>
                </a:solidFill>
                <a:latin typeface="CMU Sans Serif"/>
              </a:rPr>
              <a:t> Multi-variate point process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1000" b="1" dirty="0">
                <a:solidFill>
                  <a:srgbClr val="22373A"/>
                </a:solidFill>
                <a:latin typeface="CMU Sans Serif"/>
              </a:rPr>
              <a:t> Each point corresponding to a finite set of events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1000" b="1" dirty="0">
                <a:solidFill>
                  <a:srgbClr val="22373A"/>
                </a:solidFill>
                <a:latin typeface="CMU Sans Serif"/>
              </a:rPr>
              <a:t> Use </a:t>
            </a:r>
            <a:r>
              <a:rPr lang="en-US" sz="1000" b="1" dirty="0" err="1">
                <a:solidFill>
                  <a:srgbClr val="22373A"/>
                </a:solidFill>
                <a:latin typeface="CMU Sans Serif"/>
              </a:rPr>
              <a:t>cLSTM</a:t>
            </a:r>
            <a:r>
              <a:rPr lang="en-US" sz="1000" b="1" dirty="0">
                <a:solidFill>
                  <a:srgbClr val="22373A"/>
                </a:solidFill>
                <a:latin typeface="CMU Sans Serif"/>
              </a:rPr>
              <a:t> to model intensities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9A705C-9A70-2624-BE9A-6D0D6A85C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87" y="1730375"/>
            <a:ext cx="4228525" cy="116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3838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91800" y="86040"/>
            <a:ext cx="4426200" cy="186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1" dirty="0" err="1">
                <a:solidFill>
                  <a:srgbClr val="F9F9F9"/>
                </a:solidFill>
                <a:latin typeface="CMU Sans Serif"/>
              </a:rPr>
              <a:t>tKG’s</a:t>
            </a:r>
            <a:endParaRPr dirty="0"/>
          </a:p>
        </p:txBody>
      </p:sp>
      <p:sp>
        <p:nvSpPr>
          <p:cNvPr id="195" name="TextShape 2"/>
          <p:cNvSpPr txBox="1"/>
          <p:nvPr/>
        </p:nvSpPr>
        <p:spPr>
          <a:xfrm>
            <a:off x="373680" y="663480"/>
            <a:ext cx="3862440" cy="2538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22373A"/>
                </a:solidFill>
                <a:latin typeface="CMU Sans Serif"/>
              </a:rPr>
              <a:t>Temporal Knowledge Graphs: 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1100" dirty="0"/>
              <a:t> A Knowledge Graph with nodes as subjects and objects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1100" dirty="0"/>
              <a:t> Additional time variable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1100" dirty="0"/>
              <a:t> (subject, predicate, object, time)</a:t>
            </a:r>
          </a:p>
          <a:p>
            <a:endParaRPr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5FD9F-B93F-E4C7-9AAD-1BAEB1273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261" y="1688338"/>
            <a:ext cx="2301277" cy="1731467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91800" y="86040"/>
            <a:ext cx="4426200" cy="186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F9F9F9"/>
                </a:solidFill>
                <a:latin typeface="CMU Sans Serif"/>
              </a:rPr>
              <a:t>Input and Output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Shape 2"/>
              <p:cNvSpPr txBox="1"/>
              <p:nvPr/>
            </p:nvSpPr>
            <p:spPr>
              <a:xfrm>
                <a:off x="373680" y="663480"/>
                <a:ext cx="3862440" cy="2538720"/>
              </a:xfrm>
              <a:prstGeom prst="rect">
                <a:avLst/>
              </a:prstGeom>
            </p:spPr>
            <p:txBody>
              <a:bodyPr lIns="0" tIns="0" rIns="0" bIns="0"/>
              <a:lstStyle/>
              <a:p>
                <a:pPr>
                  <a:lnSpc>
                    <a:spcPct val="150000"/>
                  </a:lnSpc>
                </a:pPr>
                <a:r>
                  <a:rPr lang="en-US" sz="1000" b="1" dirty="0">
                    <a:solidFill>
                      <a:srgbClr val="22373A"/>
                    </a:solidFill>
                    <a:latin typeface="CMU Sans Serif"/>
                  </a:rPr>
                  <a:t>Given a </a:t>
                </a:r>
                <a:r>
                  <a:rPr lang="en-US" sz="1000" b="1" dirty="0" err="1">
                    <a:solidFill>
                      <a:srgbClr val="22373A"/>
                    </a:solidFill>
                    <a:latin typeface="CMU Sans Serif"/>
                  </a:rPr>
                  <a:t>tKG</a:t>
                </a:r>
                <a:r>
                  <a:rPr lang="en-US" sz="1000" b="1" dirty="0">
                    <a:solidFill>
                      <a:srgbClr val="22373A"/>
                    </a:solidFill>
                    <a:latin typeface="CMU Sans Serif"/>
                  </a:rPr>
                  <a:t> do the following tasks:</a:t>
                </a:r>
              </a:p>
              <a:p>
                <a:pPr>
                  <a:lnSpc>
                    <a:spcPct val="150000"/>
                  </a:lnSpc>
                  <a:buBlip>
                    <a:blip r:embed="rId3"/>
                  </a:buBlip>
                </a:pPr>
                <a:r>
                  <a:rPr lang="en-US" sz="1100" dirty="0"/>
                  <a:t> Predict Objects</a:t>
                </a:r>
              </a:p>
              <a:p>
                <a:pPr>
                  <a:lnSpc>
                    <a:spcPct val="150000"/>
                  </a:lnSpc>
                  <a:buBlip>
                    <a:blip r:embed="rId3"/>
                  </a:buBlip>
                </a:pPr>
                <a:r>
                  <a:rPr lang="en-US" sz="1100" dirty="0"/>
                  <a:t> Predict Subjects</a:t>
                </a:r>
              </a:p>
              <a:p>
                <a:pPr>
                  <a:lnSpc>
                    <a:spcPct val="150000"/>
                  </a:lnSpc>
                  <a:buBlip>
                    <a:blip r:embed="rId3"/>
                  </a:buBlip>
                </a:pPr>
                <a:r>
                  <a:rPr lang="en-US" sz="1100" dirty="0"/>
                  <a:t> Predict occurrence time(s)</a:t>
                </a:r>
              </a:p>
              <a:p>
                <a:pPr>
                  <a:lnSpc>
                    <a:spcPct val="150000"/>
                  </a:lnSpc>
                  <a:buBlip>
                    <a:blip r:embed="rId3"/>
                  </a:buBlip>
                </a:pPr>
                <a:r>
                  <a:rPr lang="en-US" sz="1100" dirty="0"/>
                  <a:t> Predict Links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r>
                  <a:rPr lang="en-US" sz="1100" dirty="0"/>
                  <a:t>Input is as follows: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a-I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a-I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a-I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a-I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fa-IR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fa-IR" sz="1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fa-IR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fa-IR" sz="1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fa-I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fa-IR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fa-IR" sz="1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fa-I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a-I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fa-I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a-IR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a-I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a-I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:br>
                  <a:rPr lang="en-US" sz="1400" b="0" dirty="0"/>
                </a:br>
                <a:endParaRPr lang="fa-IR" sz="1400" b="0" dirty="0"/>
              </a:p>
              <a:p>
                <a:endParaRPr lang="fa-IR" sz="1400" b="0" dirty="0"/>
              </a:p>
              <a:p>
                <a:endParaRPr lang="fa-IR" sz="1800" b="0" dirty="0"/>
              </a:p>
              <a:p>
                <a:endParaRPr lang="fa-IR" sz="1800" dirty="0"/>
              </a:p>
              <a:p>
                <a:endParaRPr lang="fa-IR" sz="1800" dirty="0"/>
              </a:p>
              <a:p>
                <a:endParaRPr lang="fa-IR" dirty="0"/>
              </a:p>
              <a:p>
                <a:endParaRPr dirty="0"/>
              </a:p>
            </p:txBody>
          </p:sp>
        </mc:Choice>
        <mc:Fallback>
          <p:sp>
            <p:nvSpPr>
              <p:cNvPr id="195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80" y="663480"/>
                <a:ext cx="3862440" cy="2538720"/>
              </a:xfrm>
              <a:prstGeom prst="rect">
                <a:avLst/>
              </a:prstGeom>
              <a:blipFill>
                <a:blip r:embed="rId4"/>
                <a:stretch>
                  <a:fillRect l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10563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91800" y="86040"/>
            <a:ext cx="4426200" cy="186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F9F9F9"/>
                </a:solidFill>
                <a:latin typeface="CMU Sans Serif"/>
              </a:rPr>
              <a:t>Proposed Method</a:t>
            </a:r>
            <a:endParaRPr dirty="0"/>
          </a:p>
        </p:txBody>
      </p:sp>
      <p:sp>
        <p:nvSpPr>
          <p:cNvPr id="195" name="TextShape 2"/>
          <p:cNvSpPr txBox="1"/>
          <p:nvPr/>
        </p:nvSpPr>
        <p:spPr>
          <a:xfrm>
            <a:off x="373680" y="663480"/>
            <a:ext cx="3862440" cy="253872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9D9BF-124A-609D-445E-252C9B038FD9}"/>
              </a:ext>
            </a:extLst>
          </p:cNvPr>
          <p:cNvSpPr txBox="1"/>
          <p:nvPr/>
        </p:nvSpPr>
        <p:spPr>
          <a:xfrm>
            <a:off x="191068" y="555007"/>
            <a:ext cx="4103427" cy="2689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22373A"/>
                </a:solidFill>
                <a:latin typeface="CMU Sans Serif"/>
              </a:rPr>
              <a:t>Have the following assumptions: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Given the history, concurrent events are independent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Links between objects and subjects with predicate p is only dependent on previous subjects and predicates denoted as: ( this is also true for object-predicates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Time of (sub, pred, obj) is dependent only on data containing either (sub, pred) or (pred, obj).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92520-3B64-1B07-B1B8-E999CE0F5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14" y="2024424"/>
            <a:ext cx="2287460" cy="405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605F82-6E32-711C-CAB6-AF61A5D26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73" y="2974035"/>
            <a:ext cx="3257416" cy="31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7154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91800" y="86040"/>
            <a:ext cx="4426200" cy="186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F9F9F9"/>
                </a:solidFill>
                <a:latin typeface="CMU Sans Serif"/>
              </a:rPr>
              <a:t>Proposed Method</a:t>
            </a:r>
            <a:endParaRPr dirty="0"/>
          </a:p>
        </p:txBody>
      </p:sp>
      <p:sp>
        <p:nvSpPr>
          <p:cNvPr id="195" name="TextShape 2"/>
          <p:cNvSpPr txBox="1"/>
          <p:nvPr/>
        </p:nvSpPr>
        <p:spPr>
          <a:xfrm>
            <a:off x="373680" y="663480"/>
            <a:ext cx="3862440" cy="253872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9D9BF-124A-609D-445E-252C9B038FD9}"/>
              </a:ext>
            </a:extLst>
          </p:cNvPr>
          <p:cNvSpPr txBox="1"/>
          <p:nvPr/>
        </p:nvSpPr>
        <p:spPr>
          <a:xfrm>
            <a:off x="191068" y="555007"/>
            <a:ext cx="4103427" cy="2319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22373A"/>
                </a:solidFill>
                <a:latin typeface="CMU Sans Serif"/>
              </a:rPr>
              <a:t>Object prediction: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22373A"/>
                </a:solidFill>
                <a:latin typeface="CMU Sans Serif"/>
              </a:rPr>
              <a:t>Just use neural HP on history for object.</a:t>
            </a: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rgbClr val="22373A"/>
              </a:solidFill>
              <a:latin typeface="CMU Sans Serif"/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rgbClr val="22373A"/>
              </a:solidFill>
              <a:latin typeface="CMU Sans Serif"/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rgbClr val="22373A"/>
              </a:solidFill>
              <a:latin typeface="CMU Sans Serif"/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rgbClr val="22373A"/>
              </a:solidFill>
              <a:latin typeface="CMU Sans Serif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22373A"/>
                </a:solidFill>
                <a:latin typeface="CMU Sans Serif"/>
              </a:rPr>
              <a:t>Subject prediction can be done the same way.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36620-B19A-BF4B-0393-8D94E9569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89" y="1355574"/>
            <a:ext cx="3941931" cy="343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80889F-0054-12E2-BE02-EEB5A96AF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89" y="1649927"/>
            <a:ext cx="4021540" cy="3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0984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287</Words>
  <Application>Microsoft Office PowerPoint</Application>
  <PresentationFormat>Custom</PresentationFormat>
  <Paragraphs>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CMU Sans Serif</vt:lpstr>
      <vt:lpstr>StarSymbol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</dc:creator>
  <cp:lastModifiedBy>Amirhosein Abedi</cp:lastModifiedBy>
  <cp:revision>14</cp:revision>
  <dcterms:modified xsi:type="dcterms:W3CDTF">2023-02-02T20:42:34Z</dcterms:modified>
</cp:coreProperties>
</file>