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4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729" y="2751415"/>
            <a:ext cx="4868942" cy="2726650"/>
          </a:xfrm>
          <a:prstGeom prst="rect">
            <a:avLst/>
          </a:prstGeom>
        </p:spPr>
      </p:pic>
      <p:sp>
        <p:nvSpPr>
          <p:cNvPr id="6" name="Text 2"/>
          <p:cNvSpPr/>
          <p:nvPr/>
        </p:nvSpPr>
        <p:spPr>
          <a:xfrm>
            <a:off x="6350437" y="1917621"/>
            <a:ext cx="7415927" cy="2129314"/>
          </a:xfrm>
          <a:prstGeom prst="rect">
            <a:avLst/>
          </a:prstGeom>
          <a:noFill/>
          <a:ln/>
        </p:spPr>
        <p:txBody>
          <a:bodyPr wrap="square" rtlCol="0" anchor="t"/>
          <a:lstStyle/>
          <a:p>
            <a:pPr marL="0" indent="0">
              <a:lnSpc>
                <a:spcPts val="8384"/>
              </a:lnSpc>
              <a:buNone/>
            </a:pPr>
            <a:r>
              <a:rPr lang="en-US" sz="6707" kern="0" spc="-201" dirty="0">
                <a:solidFill>
                  <a:srgbClr val="2C3F42"/>
                </a:solidFill>
                <a:latin typeface="Bitter" pitchFamily="34" charset="0"/>
                <a:ea typeface="Bitter" pitchFamily="34" charset="-122"/>
                <a:cs typeface="Bitter" pitchFamily="34" charset="-120"/>
              </a:rPr>
              <a:t>Introduction to React State</a:t>
            </a:r>
            <a:endParaRPr lang="en-US" sz="6707" dirty="0"/>
          </a:p>
        </p:txBody>
      </p:sp>
      <p:sp>
        <p:nvSpPr>
          <p:cNvPr id="7" name="Text 3"/>
          <p:cNvSpPr/>
          <p:nvPr/>
        </p:nvSpPr>
        <p:spPr>
          <a:xfrm>
            <a:off x="6350437" y="4417219"/>
            <a:ext cx="7415927" cy="118514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React state is a powerful tool for managing data within your React components. It allows you to keep track of changing information and dynamically update the user interface.</a:t>
            </a:r>
            <a:endParaRPr lang="en-US" sz="1944" dirty="0"/>
          </a:p>
        </p:txBody>
      </p:sp>
      <p:sp>
        <p:nvSpPr>
          <p:cNvPr id="8" name="Shape 4"/>
          <p:cNvSpPr/>
          <p:nvPr/>
        </p:nvSpPr>
        <p:spPr>
          <a:xfrm>
            <a:off x="6350437" y="5898475"/>
            <a:ext cx="394930" cy="394930"/>
          </a:xfrm>
          <a:prstGeom prst="roundRect">
            <a:avLst>
              <a:gd name="adj" fmla="val 23151155"/>
            </a:avLst>
          </a:prstGeom>
          <a:noFill/>
          <a:ln w="7620">
            <a:solidFill>
              <a:srgbClr val="FFFFFF"/>
            </a:solidFill>
            <a:prstDash val="solid"/>
          </a:ln>
        </p:spPr>
        <p:txBody>
          <a:bodyPr/>
          <a:lstStyle/>
          <a:p>
            <a:endParaRPr lang="en-US"/>
          </a:p>
        </p:txBody>
      </p:sp>
      <p:pic>
        <p:nvPicPr>
          <p:cNvPr id="9" name="Image 2" descr="preencoded.png"/>
          <p:cNvPicPr>
            <a:picLocks noChangeAspect="1"/>
          </p:cNvPicPr>
          <p:nvPr/>
        </p:nvPicPr>
        <p:blipFill>
          <a:blip r:embed="rId5"/>
          <a:stretch>
            <a:fillRect/>
          </a:stretch>
        </p:blipFill>
        <p:spPr>
          <a:xfrm>
            <a:off x="6358057" y="5906095"/>
            <a:ext cx="379690" cy="379690"/>
          </a:xfrm>
          <a:prstGeom prst="rect">
            <a:avLst/>
          </a:prstGeom>
        </p:spPr>
      </p:pic>
      <p:sp>
        <p:nvSpPr>
          <p:cNvPr id="10" name="Text 5"/>
          <p:cNvSpPr/>
          <p:nvPr/>
        </p:nvSpPr>
        <p:spPr>
          <a:xfrm>
            <a:off x="6868716" y="5880021"/>
            <a:ext cx="3041452" cy="431959"/>
          </a:xfrm>
          <a:prstGeom prst="rect">
            <a:avLst/>
          </a:prstGeom>
          <a:noFill/>
          <a:ln/>
        </p:spPr>
        <p:txBody>
          <a:bodyPr wrap="none" rtlCol="0" anchor="t"/>
          <a:lstStyle/>
          <a:p>
            <a:pPr marL="0" indent="0" algn="l">
              <a:lnSpc>
                <a:spcPts val="3402"/>
              </a:lnSpc>
              <a:buNone/>
            </a:pPr>
            <a:r>
              <a:rPr lang="en-US" sz="2430" b="1" kern="0" spc="-39" dirty="0">
                <a:solidFill>
                  <a:srgbClr val="2B2E3C"/>
                </a:solidFill>
                <a:latin typeface="Open Sans" pitchFamily="34" charset="0"/>
                <a:ea typeface="Open Sans" pitchFamily="34" charset="-122"/>
                <a:cs typeface="Open Sans" pitchFamily="34" charset="-120"/>
              </a:rPr>
              <a:t>by Mir Junaid Rasool</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699504"/>
            <a:ext cx="5054322" cy="2830473"/>
          </a:xfrm>
          <a:prstGeom prst="rect">
            <a:avLst/>
          </a:prstGeom>
        </p:spPr>
      </p:pic>
      <p:sp>
        <p:nvSpPr>
          <p:cNvPr id="6" name="Text 2"/>
          <p:cNvSpPr/>
          <p:nvPr/>
        </p:nvSpPr>
        <p:spPr>
          <a:xfrm>
            <a:off x="604837" y="802481"/>
            <a:ext cx="5837873" cy="540068"/>
          </a:xfrm>
          <a:prstGeom prst="rect">
            <a:avLst/>
          </a:prstGeom>
          <a:noFill/>
          <a:ln/>
        </p:spPr>
        <p:txBody>
          <a:bodyPr wrap="none" rtlCol="0" anchor="t"/>
          <a:lstStyle/>
          <a:p>
            <a:pPr marL="0" indent="0">
              <a:lnSpc>
                <a:spcPts val="4253"/>
              </a:lnSpc>
              <a:buNone/>
            </a:pPr>
            <a:r>
              <a:rPr lang="en-US" sz="3402" kern="0" spc="-102" dirty="0">
                <a:solidFill>
                  <a:srgbClr val="2C3F42"/>
                </a:solidFill>
                <a:latin typeface="Bitter" pitchFamily="34" charset="0"/>
                <a:ea typeface="Bitter" pitchFamily="34" charset="-122"/>
                <a:cs typeface="Bitter" pitchFamily="34" charset="-120"/>
              </a:rPr>
              <a:t>Conclusion and Key Takeaways</a:t>
            </a:r>
            <a:endParaRPr lang="en-US" sz="3402" dirty="0"/>
          </a:p>
        </p:txBody>
      </p:sp>
      <p:sp>
        <p:nvSpPr>
          <p:cNvPr id="7" name="Text 3"/>
          <p:cNvSpPr/>
          <p:nvPr/>
        </p:nvSpPr>
        <p:spPr>
          <a:xfrm>
            <a:off x="604837" y="1601748"/>
            <a:ext cx="7934325" cy="829747"/>
          </a:xfrm>
          <a:prstGeom prst="rect">
            <a:avLst/>
          </a:prstGeom>
          <a:noFill/>
          <a:ln/>
        </p:spPr>
        <p:txBody>
          <a:bodyPr wrap="square" rtlCol="0" anchor="t"/>
          <a:lstStyle/>
          <a:p>
            <a:pPr marL="0" indent="0">
              <a:lnSpc>
                <a:spcPts val="2177"/>
              </a:lnSpc>
              <a:buNone/>
            </a:pPr>
            <a:r>
              <a:rPr lang="en-US" sz="1361" kern="0" spc="-27" dirty="0">
                <a:solidFill>
                  <a:srgbClr val="2B2E3C"/>
                </a:solidFill>
                <a:latin typeface="Open Sans" pitchFamily="34" charset="0"/>
                <a:ea typeface="Open Sans" pitchFamily="34" charset="-122"/>
                <a:cs typeface="Open Sans" pitchFamily="34" charset="-120"/>
              </a:rPr>
              <a:t>Understanding React state is fundamental to building dynamic and interactive user interfaces. By mastering concepts like state initialization, updating, and lifecycle methods, you can create complex and efficient React applications.</a:t>
            </a:r>
            <a:endParaRPr lang="en-US" sz="1361" dirty="0"/>
          </a:p>
        </p:txBody>
      </p:sp>
      <p:pic>
        <p:nvPicPr>
          <p:cNvPr id="8" name="Image 2" descr="preencoded.png"/>
          <p:cNvPicPr>
            <a:picLocks noChangeAspect="1"/>
          </p:cNvPicPr>
          <p:nvPr/>
        </p:nvPicPr>
        <p:blipFill>
          <a:blip r:embed="rId5"/>
          <a:stretch>
            <a:fillRect/>
          </a:stretch>
        </p:blipFill>
        <p:spPr>
          <a:xfrm>
            <a:off x="604837" y="2625804"/>
            <a:ext cx="431959" cy="431959"/>
          </a:xfrm>
          <a:prstGeom prst="rect">
            <a:avLst/>
          </a:prstGeom>
        </p:spPr>
      </p:pic>
      <p:sp>
        <p:nvSpPr>
          <p:cNvPr id="9" name="Text 4"/>
          <p:cNvSpPr/>
          <p:nvPr/>
        </p:nvSpPr>
        <p:spPr>
          <a:xfrm>
            <a:off x="604837" y="3230523"/>
            <a:ext cx="2160270" cy="269915"/>
          </a:xfrm>
          <a:prstGeom prst="rect">
            <a:avLst/>
          </a:prstGeom>
          <a:noFill/>
          <a:ln/>
        </p:spPr>
        <p:txBody>
          <a:bodyPr wrap="none" rtlCol="0" anchor="t"/>
          <a:lstStyle/>
          <a:p>
            <a:pPr marL="0" indent="0" algn="l">
              <a:lnSpc>
                <a:spcPts val="2126"/>
              </a:lnSpc>
              <a:buNone/>
            </a:pPr>
            <a:r>
              <a:rPr lang="en-US" sz="1701" kern="0" spc="-51" dirty="0">
                <a:solidFill>
                  <a:srgbClr val="2B2E3C"/>
                </a:solidFill>
                <a:latin typeface="Bitter" pitchFamily="34" charset="0"/>
                <a:ea typeface="Bitter" pitchFamily="34" charset="-122"/>
                <a:cs typeface="Bitter" pitchFamily="34" charset="-120"/>
              </a:rPr>
              <a:t>State is Mutable</a:t>
            </a:r>
            <a:endParaRPr lang="en-US" sz="1701" dirty="0"/>
          </a:p>
        </p:txBody>
      </p:sp>
      <p:sp>
        <p:nvSpPr>
          <p:cNvPr id="10" name="Text 5"/>
          <p:cNvSpPr/>
          <p:nvPr/>
        </p:nvSpPr>
        <p:spPr>
          <a:xfrm>
            <a:off x="604837" y="3604022"/>
            <a:ext cx="7934325" cy="276582"/>
          </a:xfrm>
          <a:prstGeom prst="rect">
            <a:avLst/>
          </a:prstGeom>
          <a:noFill/>
          <a:ln/>
        </p:spPr>
        <p:txBody>
          <a:bodyPr wrap="none" rtlCol="0" anchor="t"/>
          <a:lstStyle/>
          <a:p>
            <a:pPr marL="0" indent="0" algn="l">
              <a:lnSpc>
                <a:spcPts val="2177"/>
              </a:lnSpc>
              <a:buNone/>
            </a:pPr>
            <a:r>
              <a:rPr lang="en-US" sz="1361" kern="0" spc="-27" dirty="0">
                <a:solidFill>
                  <a:srgbClr val="2B2E3C"/>
                </a:solidFill>
                <a:latin typeface="Open Sans" pitchFamily="34" charset="0"/>
                <a:ea typeface="Open Sans" pitchFamily="34" charset="-122"/>
                <a:cs typeface="Open Sans" pitchFamily="34" charset="-120"/>
              </a:rPr>
              <a:t>It can be modified within a component.</a:t>
            </a:r>
            <a:endParaRPr lang="en-US" sz="1361" dirty="0"/>
          </a:p>
        </p:txBody>
      </p:sp>
      <p:pic>
        <p:nvPicPr>
          <p:cNvPr id="11" name="Image 3" descr="preencoded.png"/>
          <p:cNvPicPr>
            <a:picLocks noChangeAspect="1"/>
          </p:cNvPicPr>
          <p:nvPr/>
        </p:nvPicPr>
        <p:blipFill>
          <a:blip r:embed="rId6"/>
          <a:stretch>
            <a:fillRect/>
          </a:stretch>
        </p:blipFill>
        <p:spPr>
          <a:xfrm>
            <a:off x="604837" y="4399002"/>
            <a:ext cx="431959" cy="431959"/>
          </a:xfrm>
          <a:prstGeom prst="rect">
            <a:avLst/>
          </a:prstGeom>
        </p:spPr>
      </p:pic>
      <p:sp>
        <p:nvSpPr>
          <p:cNvPr id="12" name="Text 6"/>
          <p:cNvSpPr/>
          <p:nvPr/>
        </p:nvSpPr>
        <p:spPr>
          <a:xfrm>
            <a:off x="604837" y="5003721"/>
            <a:ext cx="2340412" cy="269915"/>
          </a:xfrm>
          <a:prstGeom prst="rect">
            <a:avLst/>
          </a:prstGeom>
          <a:noFill/>
          <a:ln/>
        </p:spPr>
        <p:txBody>
          <a:bodyPr wrap="none" rtlCol="0" anchor="t"/>
          <a:lstStyle/>
          <a:p>
            <a:pPr marL="0" indent="0" algn="l">
              <a:lnSpc>
                <a:spcPts val="2126"/>
              </a:lnSpc>
              <a:buNone/>
            </a:pPr>
            <a:r>
              <a:rPr lang="en-US" sz="1701" kern="0" spc="-51" dirty="0">
                <a:solidFill>
                  <a:srgbClr val="2B2E3C"/>
                </a:solidFill>
                <a:latin typeface="Bitter" pitchFamily="34" charset="0"/>
                <a:ea typeface="Bitter" pitchFamily="34" charset="-122"/>
                <a:cs typeface="Bitter" pitchFamily="34" charset="-120"/>
              </a:rPr>
              <a:t>Unidirectional Data Flow</a:t>
            </a:r>
            <a:endParaRPr lang="en-US" sz="1701" dirty="0"/>
          </a:p>
        </p:txBody>
      </p:sp>
      <p:sp>
        <p:nvSpPr>
          <p:cNvPr id="13" name="Text 7"/>
          <p:cNvSpPr/>
          <p:nvPr/>
        </p:nvSpPr>
        <p:spPr>
          <a:xfrm>
            <a:off x="604837" y="5377220"/>
            <a:ext cx="7934325" cy="276582"/>
          </a:xfrm>
          <a:prstGeom prst="rect">
            <a:avLst/>
          </a:prstGeom>
          <a:noFill/>
          <a:ln/>
        </p:spPr>
        <p:txBody>
          <a:bodyPr wrap="none" rtlCol="0" anchor="t"/>
          <a:lstStyle/>
          <a:p>
            <a:pPr marL="0" indent="0" algn="l">
              <a:lnSpc>
                <a:spcPts val="2177"/>
              </a:lnSpc>
              <a:buNone/>
            </a:pPr>
            <a:r>
              <a:rPr lang="en-US" sz="1361" kern="0" spc="-27" dirty="0">
                <a:solidFill>
                  <a:srgbClr val="2B2E3C"/>
                </a:solidFill>
                <a:latin typeface="Open Sans" pitchFamily="34" charset="0"/>
                <a:ea typeface="Open Sans" pitchFamily="34" charset="-122"/>
                <a:cs typeface="Open Sans" pitchFamily="34" charset="-120"/>
              </a:rPr>
              <a:t>Data flows from parent to child and state updates propagate through the component tree.</a:t>
            </a:r>
            <a:endParaRPr lang="en-US" sz="1361" dirty="0"/>
          </a:p>
        </p:txBody>
      </p:sp>
      <p:pic>
        <p:nvPicPr>
          <p:cNvPr id="14" name="Image 4" descr="preencoded.png"/>
          <p:cNvPicPr>
            <a:picLocks noChangeAspect="1"/>
          </p:cNvPicPr>
          <p:nvPr/>
        </p:nvPicPr>
        <p:blipFill>
          <a:blip r:embed="rId7"/>
          <a:stretch>
            <a:fillRect/>
          </a:stretch>
        </p:blipFill>
        <p:spPr>
          <a:xfrm>
            <a:off x="604837" y="6172200"/>
            <a:ext cx="431959" cy="431959"/>
          </a:xfrm>
          <a:prstGeom prst="rect">
            <a:avLst/>
          </a:prstGeom>
        </p:spPr>
      </p:pic>
      <p:sp>
        <p:nvSpPr>
          <p:cNvPr id="15" name="Text 8"/>
          <p:cNvSpPr/>
          <p:nvPr/>
        </p:nvSpPr>
        <p:spPr>
          <a:xfrm>
            <a:off x="604837" y="6776918"/>
            <a:ext cx="2160270" cy="269915"/>
          </a:xfrm>
          <a:prstGeom prst="rect">
            <a:avLst/>
          </a:prstGeom>
          <a:noFill/>
          <a:ln/>
        </p:spPr>
        <p:txBody>
          <a:bodyPr wrap="none" rtlCol="0" anchor="t"/>
          <a:lstStyle/>
          <a:p>
            <a:pPr marL="0" indent="0" algn="l">
              <a:lnSpc>
                <a:spcPts val="2126"/>
              </a:lnSpc>
              <a:buNone/>
            </a:pPr>
            <a:r>
              <a:rPr lang="en-US" sz="1701" kern="0" spc="-51" dirty="0">
                <a:solidFill>
                  <a:srgbClr val="2B2E3C"/>
                </a:solidFill>
                <a:latin typeface="Bitter" pitchFamily="34" charset="0"/>
                <a:ea typeface="Bitter" pitchFamily="34" charset="-122"/>
                <a:cs typeface="Bitter" pitchFamily="34" charset="-120"/>
              </a:rPr>
              <a:t>Lifecycle Methods</a:t>
            </a:r>
            <a:endParaRPr lang="en-US" sz="1701" dirty="0"/>
          </a:p>
        </p:txBody>
      </p:sp>
      <p:sp>
        <p:nvSpPr>
          <p:cNvPr id="16" name="Text 9"/>
          <p:cNvSpPr/>
          <p:nvPr/>
        </p:nvSpPr>
        <p:spPr>
          <a:xfrm>
            <a:off x="604837" y="7150418"/>
            <a:ext cx="7934325" cy="276582"/>
          </a:xfrm>
          <a:prstGeom prst="rect">
            <a:avLst/>
          </a:prstGeom>
          <a:noFill/>
          <a:ln/>
        </p:spPr>
        <p:txBody>
          <a:bodyPr wrap="none" rtlCol="0" anchor="t"/>
          <a:lstStyle/>
          <a:p>
            <a:pPr marL="0" indent="0" algn="l">
              <a:lnSpc>
                <a:spcPts val="2177"/>
              </a:lnSpc>
              <a:buNone/>
            </a:pPr>
            <a:r>
              <a:rPr lang="en-US" sz="1361" kern="0" spc="-27" dirty="0">
                <a:solidFill>
                  <a:srgbClr val="2B2E3C"/>
                </a:solidFill>
                <a:latin typeface="Open Sans" pitchFamily="34" charset="0"/>
                <a:ea typeface="Open Sans" pitchFamily="34" charset="-122"/>
                <a:cs typeface="Open Sans" pitchFamily="34" charset="-120"/>
              </a:rPr>
              <a:t>Allow you to execute code at different stages of a component's lifecycle.</a:t>
            </a:r>
            <a:endParaRPr lang="en-US" sz="136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840712"/>
            <a:ext cx="4869061" cy="2548176"/>
          </a:xfrm>
          <a:prstGeom prst="rect">
            <a:avLst/>
          </a:prstGeom>
        </p:spPr>
      </p:pic>
      <p:sp>
        <p:nvSpPr>
          <p:cNvPr id="6" name="Text 2"/>
          <p:cNvSpPr/>
          <p:nvPr/>
        </p:nvSpPr>
        <p:spPr>
          <a:xfrm>
            <a:off x="864037" y="1235988"/>
            <a:ext cx="6172200"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What is State in React?</a:t>
            </a:r>
            <a:endParaRPr lang="en-US" sz="4860" dirty="0"/>
          </a:p>
        </p:txBody>
      </p:sp>
      <p:sp>
        <p:nvSpPr>
          <p:cNvPr id="7" name="Text 3"/>
          <p:cNvSpPr/>
          <p:nvPr/>
        </p:nvSpPr>
        <p:spPr>
          <a:xfrm>
            <a:off x="864037" y="2377797"/>
            <a:ext cx="7415927" cy="118514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State is a JavaScript object that stores data specific to a component. It's the source of truth for a component's UI. When the state changes, the component re-renders to reflect the updated data.</a:t>
            </a:r>
            <a:endParaRPr lang="en-US" sz="1944" dirty="0"/>
          </a:p>
        </p:txBody>
      </p:sp>
      <p:sp>
        <p:nvSpPr>
          <p:cNvPr id="8" name="Shape 4"/>
          <p:cNvSpPr/>
          <p:nvPr/>
        </p:nvSpPr>
        <p:spPr>
          <a:xfrm>
            <a:off x="864037" y="3985022"/>
            <a:ext cx="7415927" cy="1453039"/>
          </a:xfrm>
          <a:prstGeom prst="roundRect">
            <a:avLst>
              <a:gd name="adj" fmla="val 7136"/>
            </a:avLst>
          </a:prstGeom>
          <a:solidFill>
            <a:srgbClr val="FCE2CF"/>
          </a:solidFill>
          <a:ln w="15240">
            <a:solidFill>
              <a:srgbClr val="E2C8B5"/>
            </a:solidFill>
            <a:prstDash val="solid"/>
          </a:ln>
        </p:spPr>
        <p:txBody>
          <a:bodyPr/>
          <a:lstStyle/>
          <a:p>
            <a:endParaRPr lang="en-US"/>
          </a:p>
        </p:txBody>
      </p:sp>
      <p:sp>
        <p:nvSpPr>
          <p:cNvPr id="9" name="Text 5"/>
          <p:cNvSpPr/>
          <p:nvPr/>
        </p:nvSpPr>
        <p:spPr>
          <a:xfrm>
            <a:off x="1126093" y="4102656"/>
            <a:ext cx="3086100" cy="385763"/>
          </a:xfrm>
          <a:prstGeom prst="rect">
            <a:avLst/>
          </a:prstGeom>
          <a:noFill/>
          <a:ln/>
        </p:spPr>
        <p:txBody>
          <a:bodyPr wrap="none" rtlCol="0" anchor="t"/>
          <a:lstStyle/>
          <a:p>
            <a:pPr marL="0" indent="0">
              <a:lnSpc>
                <a:spcPts val="3038"/>
              </a:lnSpc>
              <a:buNone/>
            </a:pPr>
            <a:r>
              <a:rPr lang="en-US" sz="2430" kern="0" spc="-73" dirty="0">
                <a:solidFill>
                  <a:srgbClr val="2B2E3C"/>
                </a:solidFill>
                <a:latin typeface="Bitter" pitchFamily="34" charset="0"/>
                <a:ea typeface="Bitter" pitchFamily="34" charset="-122"/>
                <a:cs typeface="Bitter" pitchFamily="34" charset="-120"/>
              </a:rPr>
              <a:t>Mutable</a:t>
            </a:r>
            <a:endParaRPr lang="en-US" sz="2430" dirty="0"/>
          </a:p>
        </p:txBody>
      </p:sp>
      <p:sp>
        <p:nvSpPr>
          <p:cNvPr id="10" name="Text 6"/>
          <p:cNvSpPr/>
          <p:nvPr/>
        </p:nvSpPr>
        <p:spPr>
          <a:xfrm>
            <a:off x="1126093" y="4636532"/>
            <a:ext cx="6891814" cy="395049"/>
          </a:xfrm>
          <a:prstGeom prst="rect">
            <a:avLst/>
          </a:prstGeom>
          <a:noFill/>
          <a:ln/>
        </p:spPr>
        <p:txBody>
          <a:bodyPr wrap="non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State can be modified and updated within a component.</a:t>
            </a:r>
            <a:endParaRPr lang="en-US" sz="1944" dirty="0"/>
          </a:p>
        </p:txBody>
      </p:sp>
      <p:sp>
        <p:nvSpPr>
          <p:cNvPr id="11" name="Shape 7"/>
          <p:cNvSpPr/>
          <p:nvPr/>
        </p:nvSpPr>
        <p:spPr>
          <a:xfrm>
            <a:off x="864037" y="5540454"/>
            <a:ext cx="7415927" cy="1453039"/>
          </a:xfrm>
          <a:prstGeom prst="roundRect">
            <a:avLst>
              <a:gd name="adj" fmla="val 7136"/>
            </a:avLst>
          </a:prstGeom>
          <a:solidFill>
            <a:srgbClr val="FCE2CF"/>
          </a:solidFill>
          <a:ln w="15240">
            <a:solidFill>
              <a:srgbClr val="E2C8B5"/>
            </a:solidFill>
            <a:prstDash val="solid"/>
          </a:ln>
        </p:spPr>
        <p:txBody>
          <a:bodyPr/>
          <a:lstStyle/>
          <a:p>
            <a:endParaRPr lang="en-US"/>
          </a:p>
        </p:txBody>
      </p:sp>
      <p:sp>
        <p:nvSpPr>
          <p:cNvPr id="12" name="Text 8"/>
          <p:cNvSpPr/>
          <p:nvPr/>
        </p:nvSpPr>
        <p:spPr>
          <a:xfrm>
            <a:off x="1126093" y="5802511"/>
            <a:ext cx="3086100" cy="385763"/>
          </a:xfrm>
          <a:prstGeom prst="rect">
            <a:avLst/>
          </a:prstGeom>
          <a:noFill/>
          <a:ln/>
        </p:spPr>
        <p:txBody>
          <a:bodyPr wrap="none" rtlCol="0" anchor="t"/>
          <a:lstStyle/>
          <a:p>
            <a:pPr marL="0" indent="0">
              <a:lnSpc>
                <a:spcPts val="3038"/>
              </a:lnSpc>
              <a:buNone/>
            </a:pPr>
            <a:r>
              <a:rPr lang="en-US" sz="2430" kern="0" spc="-73" dirty="0">
                <a:solidFill>
                  <a:srgbClr val="2B2E3C"/>
                </a:solidFill>
                <a:latin typeface="Bitter" pitchFamily="34" charset="0"/>
                <a:ea typeface="Bitter" pitchFamily="34" charset="-122"/>
                <a:cs typeface="Bitter" pitchFamily="34" charset="-120"/>
              </a:rPr>
              <a:t>Component-Specific</a:t>
            </a:r>
            <a:endParaRPr lang="en-US" sz="2430" dirty="0"/>
          </a:p>
        </p:txBody>
      </p:sp>
      <p:sp>
        <p:nvSpPr>
          <p:cNvPr id="13" name="Text 9"/>
          <p:cNvSpPr/>
          <p:nvPr/>
        </p:nvSpPr>
        <p:spPr>
          <a:xfrm>
            <a:off x="1126093" y="6336387"/>
            <a:ext cx="6891814" cy="395049"/>
          </a:xfrm>
          <a:prstGeom prst="rect">
            <a:avLst/>
          </a:prstGeom>
          <a:noFill/>
          <a:ln/>
        </p:spPr>
        <p:txBody>
          <a:bodyPr wrap="non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State is confined to the component that declared it.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864037" y="1891308"/>
            <a:ext cx="9605843"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Difference between State and Props</a:t>
            </a:r>
            <a:endParaRPr lang="en-US" sz="4860" dirty="0"/>
          </a:p>
        </p:txBody>
      </p:sp>
      <p:sp>
        <p:nvSpPr>
          <p:cNvPr id="5" name="Text 3"/>
          <p:cNvSpPr/>
          <p:nvPr/>
        </p:nvSpPr>
        <p:spPr>
          <a:xfrm>
            <a:off x="864037" y="3156585"/>
            <a:ext cx="12902327" cy="790099"/>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State is internal to a component, while props are passed in from the parent component. State changes can cause re-renders, while props only change based on parent component updates.</a:t>
            </a:r>
            <a:endParaRPr lang="en-US" sz="1944" dirty="0"/>
          </a:p>
        </p:txBody>
      </p:sp>
      <p:sp>
        <p:nvSpPr>
          <p:cNvPr id="6" name="Text 4"/>
          <p:cNvSpPr/>
          <p:nvPr/>
        </p:nvSpPr>
        <p:spPr>
          <a:xfrm>
            <a:off x="864037" y="4471154"/>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State</a:t>
            </a:r>
            <a:endParaRPr lang="en-US" sz="2430" dirty="0"/>
          </a:p>
        </p:txBody>
      </p:sp>
      <p:sp>
        <p:nvSpPr>
          <p:cNvPr id="7" name="Text 5"/>
          <p:cNvSpPr/>
          <p:nvPr/>
        </p:nvSpPr>
        <p:spPr>
          <a:xfrm>
            <a:off x="864037" y="5103733"/>
            <a:ext cx="6150054" cy="395049"/>
          </a:xfrm>
          <a:prstGeom prst="rect">
            <a:avLst/>
          </a:prstGeom>
          <a:noFill/>
          <a:ln/>
        </p:spPr>
        <p:txBody>
          <a:bodyPr wrap="non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Internal data managed by a component.</a:t>
            </a:r>
            <a:endParaRPr lang="en-US" sz="1944" dirty="0"/>
          </a:p>
        </p:txBody>
      </p:sp>
      <p:sp>
        <p:nvSpPr>
          <p:cNvPr id="8" name="Text 6"/>
          <p:cNvSpPr/>
          <p:nvPr/>
        </p:nvSpPr>
        <p:spPr>
          <a:xfrm>
            <a:off x="864037" y="5720953"/>
            <a:ext cx="6150054" cy="395049"/>
          </a:xfrm>
          <a:prstGeom prst="rect">
            <a:avLst/>
          </a:prstGeom>
          <a:noFill/>
          <a:ln/>
        </p:spPr>
        <p:txBody>
          <a:bodyPr wrap="non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Can be updated by the component itself.</a:t>
            </a:r>
            <a:endParaRPr lang="en-US" sz="1944" dirty="0"/>
          </a:p>
        </p:txBody>
      </p:sp>
      <p:sp>
        <p:nvSpPr>
          <p:cNvPr id="9" name="Text 7"/>
          <p:cNvSpPr/>
          <p:nvPr/>
        </p:nvSpPr>
        <p:spPr>
          <a:xfrm>
            <a:off x="7623929" y="4471154"/>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Props</a:t>
            </a:r>
            <a:endParaRPr lang="en-US" sz="2430" dirty="0"/>
          </a:p>
        </p:txBody>
      </p:sp>
      <p:sp>
        <p:nvSpPr>
          <p:cNvPr id="10" name="Text 8"/>
          <p:cNvSpPr/>
          <p:nvPr/>
        </p:nvSpPr>
        <p:spPr>
          <a:xfrm>
            <a:off x="7623929" y="5103733"/>
            <a:ext cx="6150054" cy="395049"/>
          </a:xfrm>
          <a:prstGeom prst="rect">
            <a:avLst/>
          </a:prstGeom>
          <a:noFill/>
          <a:ln/>
        </p:spPr>
        <p:txBody>
          <a:bodyPr wrap="non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Data passed from a parent component.</a:t>
            </a:r>
            <a:endParaRPr lang="en-US" sz="1944" dirty="0"/>
          </a:p>
        </p:txBody>
      </p:sp>
      <p:sp>
        <p:nvSpPr>
          <p:cNvPr id="11" name="Text 9"/>
          <p:cNvSpPr/>
          <p:nvPr/>
        </p:nvSpPr>
        <p:spPr>
          <a:xfrm>
            <a:off x="7623929" y="5720953"/>
            <a:ext cx="6150054" cy="395049"/>
          </a:xfrm>
          <a:prstGeom prst="rect">
            <a:avLst/>
          </a:prstGeom>
          <a:noFill/>
          <a:ln/>
        </p:spPr>
        <p:txBody>
          <a:bodyPr wrap="non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Immutable; can only be changed by the parent.</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1236226" y="612815"/>
            <a:ext cx="6030635" cy="695444"/>
          </a:xfrm>
          <a:prstGeom prst="rect">
            <a:avLst/>
          </a:prstGeom>
          <a:noFill/>
          <a:ln/>
        </p:spPr>
        <p:txBody>
          <a:bodyPr wrap="none" rtlCol="0" anchor="t"/>
          <a:lstStyle/>
          <a:p>
            <a:pPr marL="0" indent="0">
              <a:lnSpc>
                <a:spcPts val="5477"/>
              </a:lnSpc>
              <a:buNone/>
            </a:pPr>
            <a:r>
              <a:rPr lang="en-US" sz="4381" kern="0" spc="-131" dirty="0">
                <a:solidFill>
                  <a:srgbClr val="2C3F42"/>
                </a:solidFill>
                <a:latin typeface="Bitter" pitchFamily="34" charset="0"/>
                <a:ea typeface="Bitter" pitchFamily="34" charset="-122"/>
                <a:cs typeface="Bitter" pitchFamily="34" charset="-120"/>
              </a:rPr>
              <a:t>Initializing State in React</a:t>
            </a:r>
            <a:endParaRPr lang="en-US" sz="4381" dirty="0"/>
          </a:p>
        </p:txBody>
      </p:sp>
      <p:sp>
        <p:nvSpPr>
          <p:cNvPr id="5" name="Text 3"/>
          <p:cNvSpPr/>
          <p:nvPr/>
        </p:nvSpPr>
        <p:spPr>
          <a:xfrm>
            <a:off x="1236226" y="1753314"/>
            <a:ext cx="12157829" cy="711994"/>
          </a:xfrm>
          <a:prstGeom prst="rect">
            <a:avLst/>
          </a:prstGeom>
          <a:noFill/>
          <a:ln/>
        </p:spPr>
        <p:txBody>
          <a:bodyPr wrap="square" rtlCol="0" anchor="t"/>
          <a:lstStyle/>
          <a:p>
            <a:pPr marL="0" indent="0">
              <a:lnSpc>
                <a:spcPts val="2804"/>
              </a:lnSpc>
              <a:buNone/>
            </a:pPr>
            <a:r>
              <a:rPr lang="en-US" sz="1753" kern="0" spc="-35" dirty="0">
                <a:solidFill>
                  <a:srgbClr val="2B2E3C"/>
                </a:solidFill>
                <a:latin typeface="Open Sans" pitchFamily="34" charset="0"/>
                <a:ea typeface="Open Sans" pitchFamily="34" charset="-122"/>
                <a:cs typeface="Open Sans" pitchFamily="34" charset="-120"/>
              </a:rPr>
              <a:t>State is initialized using the `useState` hook, which takes an initial value and returns an array containing the current state value and a function to update it.</a:t>
            </a:r>
            <a:endParaRPr lang="en-US" sz="1753" dirty="0"/>
          </a:p>
        </p:txBody>
      </p:sp>
      <p:sp>
        <p:nvSpPr>
          <p:cNvPr id="6" name="Shape 4"/>
          <p:cNvSpPr/>
          <p:nvPr/>
        </p:nvSpPr>
        <p:spPr>
          <a:xfrm>
            <a:off x="1236226" y="2715697"/>
            <a:ext cx="12157829" cy="2825829"/>
          </a:xfrm>
          <a:prstGeom prst="roundRect">
            <a:avLst>
              <a:gd name="adj" fmla="val 3308"/>
            </a:avLst>
          </a:prstGeom>
          <a:solidFill>
            <a:srgbClr val="FCE2CF"/>
          </a:solidFill>
          <a:ln/>
        </p:spPr>
        <p:txBody>
          <a:bodyPr/>
          <a:lstStyle/>
          <a:p>
            <a:endParaRPr lang="en-US"/>
          </a:p>
        </p:txBody>
      </p:sp>
      <p:sp>
        <p:nvSpPr>
          <p:cNvPr id="7" name="Shape 5"/>
          <p:cNvSpPr/>
          <p:nvPr/>
        </p:nvSpPr>
        <p:spPr>
          <a:xfrm>
            <a:off x="1225153" y="2715697"/>
            <a:ext cx="12179975" cy="2825829"/>
          </a:xfrm>
          <a:prstGeom prst="roundRect">
            <a:avLst>
              <a:gd name="adj" fmla="val 1181"/>
            </a:avLst>
          </a:prstGeom>
          <a:solidFill>
            <a:srgbClr val="FCE2CF"/>
          </a:solidFill>
          <a:ln/>
        </p:spPr>
        <p:txBody>
          <a:bodyPr/>
          <a:lstStyle/>
          <a:p>
            <a:endParaRPr lang="en-US"/>
          </a:p>
        </p:txBody>
      </p:sp>
      <p:sp>
        <p:nvSpPr>
          <p:cNvPr id="8" name="Text 6"/>
          <p:cNvSpPr/>
          <p:nvPr/>
        </p:nvSpPr>
        <p:spPr>
          <a:xfrm>
            <a:off x="1447681" y="2882622"/>
            <a:ext cx="11734919" cy="2491978"/>
          </a:xfrm>
          <a:prstGeom prst="rect">
            <a:avLst/>
          </a:prstGeom>
          <a:noFill/>
          <a:ln/>
        </p:spPr>
        <p:txBody>
          <a:bodyPr wrap="square" rtlCol="0" anchor="t"/>
          <a:lstStyle/>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import React, { useState } from 'react';</a:t>
            </a:r>
            <a:endParaRPr lang="en-US" sz="1753" dirty="0"/>
          </a:p>
          <a:p>
            <a:pPr marL="0" indent="0">
              <a:lnSpc>
                <a:spcPts val="2804"/>
              </a:lnSpc>
              <a:buNone/>
            </a:pP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function Counter() {</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const [count, setCount] = useState(0);</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return (</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a:t>
            </a:r>
            <a:endParaRPr lang="en-US" sz="1753" dirty="0"/>
          </a:p>
        </p:txBody>
      </p:sp>
      <p:sp>
        <p:nvSpPr>
          <p:cNvPr id="9" name="Text 7"/>
          <p:cNvSpPr/>
          <p:nvPr/>
        </p:nvSpPr>
        <p:spPr>
          <a:xfrm>
            <a:off x="1236226" y="5791914"/>
            <a:ext cx="12157829" cy="355997"/>
          </a:xfrm>
          <a:prstGeom prst="rect">
            <a:avLst/>
          </a:prstGeom>
          <a:noFill/>
          <a:ln/>
        </p:spPr>
        <p:txBody>
          <a:bodyPr wrap="none" rtlCol="0" anchor="t"/>
          <a:lstStyle/>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Count: {count}</a:t>
            </a:r>
            <a:endParaRPr lang="en-US" sz="1753" dirty="0"/>
          </a:p>
        </p:txBody>
      </p:sp>
      <p:pic>
        <p:nvPicPr>
          <p:cNvPr id="10" name="Image 0" descr="preencoded.png"/>
          <p:cNvPicPr>
            <a:picLocks noChangeAspect="1"/>
          </p:cNvPicPr>
          <p:nvPr/>
        </p:nvPicPr>
        <p:blipFill>
          <a:blip r:embed="rId3"/>
          <a:stretch>
            <a:fillRect/>
          </a:stretch>
        </p:blipFill>
        <p:spPr>
          <a:xfrm>
            <a:off x="1236226" y="6398300"/>
            <a:ext cx="3736896" cy="611981"/>
          </a:xfrm>
          <a:prstGeom prst="rect">
            <a:avLst/>
          </a:prstGeom>
        </p:spPr>
      </p:pic>
      <p:sp>
        <p:nvSpPr>
          <p:cNvPr id="11" name="Text 8"/>
          <p:cNvSpPr/>
          <p:nvPr/>
        </p:nvSpPr>
        <p:spPr>
          <a:xfrm>
            <a:off x="1236226" y="7260669"/>
            <a:ext cx="12157829" cy="355997"/>
          </a:xfrm>
          <a:prstGeom prst="rect">
            <a:avLst/>
          </a:prstGeom>
          <a:noFill/>
          <a:ln/>
        </p:spPr>
        <p:txBody>
          <a:bodyPr wrap="none" rtlCol="0" anchor="t"/>
          <a:lstStyle/>
          <a:p>
            <a:pPr marL="0" indent="0">
              <a:lnSpc>
                <a:spcPts val="2804"/>
              </a:lnSpc>
              <a:buNone/>
            </a:pPr>
            <a:r>
              <a:rPr lang="en-US" sz="1753" kern="0" spc="-35" dirty="0">
                <a:solidFill>
                  <a:srgbClr val="2B2E3C"/>
                </a:solidFill>
                <a:latin typeface="Open Sans" pitchFamily="34" charset="0"/>
                <a:ea typeface="Open Sans" pitchFamily="34" charset="-122"/>
                <a:cs typeface="Open Sans" pitchFamily="34" charset="-120"/>
              </a:rPr>
              <a:t> ); }</a:t>
            </a:r>
            <a:endParaRPr lang="en-US" sz="175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1236226" y="612815"/>
            <a:ext cx="5680115" cy="695444"/>
          </a:xfrm>
          <a:prstGeom prst="rect">
            <a:avLst/>
          </a:prstGeom>
          <a:noFill/>
          <a:ln/>
        </p:spPr>
        <p:txBody>
          <a:bodyPr wrap="none" rtlCol="0" anchor="t"/>
          <a:lstStyle/>
          <a:p>
            <a:pPr marL="0" indent="0">
              <a:lnSpc>
                <a:spcPts val="5477"/>
              </a:lnSpc>
              <a:buNone/>
            </a:pPr>
            <a:r>
              <a:rPr lang="en-US" sz="4381" kern="0" spc="-131" dirty="0">
                <a:solidFill>
                  <a:srgbClr val="2C3F42"/>
                </a:solidFill>
                <a:latin typeface="Bitter" pitchFamily="34" charset="0"/>
                <a:ea typeface="Bitter" pitchFamily="34" charset="-122"/>
                <a:cs typeface="Bitter" pitchFamily="34" charset="-120"/>
              </a:rPr>
              <a:t>Updating State in React</a:t>
            </a:r>
            <a:endParaRPr lang="en-US" sz="4381" dirty="0"/>
          </a:p>
        </p:txBody>
      </p:sp>
      <p:sp>
        <p:nvSpPr>
          <p:cNvPr id="5" name="Text 3"/>
          <p:cNvSpPr/>
          <p:nvPr/>
        </p:nvSpPr>
        <p:spPr>
          <a:xfrm>
            <a:off x="1236226" y="1753314"/>
            <a:ext cx="12157829" cy="711994"/>
          </a:xfrm>
          <a:prstGeom prst="rect">
            <a:avLst/>
          </a:prstGeom>
          <a:noFill/>
          <a:ln/>
        </p:spPr>
        <p:txBody>
          <a:bodyPr wrap="square" rtlCol="0" anchor="t"/>
          <a:lstStyle/>
          <a:p>
            <a:pPr marL="0" indent="0">
              <a:lnSpc>
                <a:spcPts val="2804"/>
              </a:lnSpc>
              <a:buNone/>
            </a:pPr>
            <a:r>
              <a:rPr lang="en-US" sz="1753" kern="0" spc="-35" dirty="0">
                <a:solidFill>
                  <a:srgbClr val="2B2E3C"/>
                </a:solidFill>
                <a:latin typeface="Open Sans" pitchFamily="34" charset="0"/>
                <a:ea typeface="Open Sans" pitchFamily="34" charset="-122"/>
                <a:cs typeface="Open Sans" pitchFamily="34" charset="-120"/>
              </a:rPr>
              <a:t>You update state by calling the function returned by the `useState` hook. The function accepts a new state value, which will cause the component to re-render with the updated data.</a:t>
            </a:r>
            <a:endParaRPr lang="en-US" sz="1753" dirty="0"/>
          </a:p>
        </p:txBody>
      </p:sp>
      <p:sp>
        <p:nvSpPr>
          <p:cNvPr id="6" name="Shape 4"/>
          <p:cNvSpPr/>
          <p:nvPr/>
        </p:nvSpPr>
        <p:spPr>
          <a:xfrm>
            <a:off x="1236226" y="2715697"/>
            <a:ext cx="12157829" cy="2825829"/>
          </a:xfrm>
          <a:prstGeom prst="roundRect">
            <a:avLst>
              <a:gd name="adj" fmla="val 3308"/>
            </a:avLst>
          </a:prstGeom>
          <a:solidFill>
            <a:srgbClr val="FCE2CF"/>
          </a:solidFill>
          <a:ln/>
        </p:spPr>
        <p:txBody>
          <a:bodyPr/>
          <a:lstStyle/>
          <a:p>
            <a:endParaRPr lang="en-US"/>
          </a:p>
        </p:txBody>
      </p:sp>
      <p:sp>
        <p:nvSpPr>
          <p:cNvPr id="7" name="Shape 5"/>
          <p:cNvSpPr/>
          <p:nvPr/>
        </p:nvSpPr>
        <p:spPr>
          <a:xfrm>
            <a:off x="1225153" y="2715697"/>
            <a:ext cx="12179975" cy="2825829"/>
          </a:xfrm>
          <a:prstGeom prst="roundRect">
            <a:avLst>
              <a:gd name="adj" fmla="val 1181"/>
            </a:avLst>
          </a:prstGeom>
          <a:solidFill>
            <a:srgbClr val="FCE2CF"/>
          </a:solidFill>
          <a:ln/>
        </p:spPr>
        <p:txBody>
          <a:bodyPr/>
          <a:lstStyle/>
          <a:p>
            <a:endParaRPr lang="en-US"/>
          </a:p>
        </p:txBody>
      </p:sp>
      <p:sp>
        <p:nvSpPr>
          <p:cNvPr id="8" name="Text 6"/>
          <p:cNvSpPr/>
          <p:nvPr/>
        </p:nvSpPr>
        <p:spPr>
          <a:xfrm>
            <a:off x="1447681" y="2882622"/>
            <a:ext cx="11734919" cy="2491978"/>
          </a:xfrm>
          <a:prstGeom prst="rect">
            <a:avLst/>
          </a:prstGeom>
          <a:noFill/>
          <a:ln/>
        </p:spPr>
        <p:txBody>
          <a:bodyPr wrap="square" rtlCol="0" anchor="t"/>
          <a:lstStyle/>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import React, { useState } from 'react';</a:t>
            </a:r>
            <a:endParaRPr lang="en-US" sz="1753" dirty="0"/>
          </a:p>
          <a:p>
            <a:pPr marL="0" indent="0">
              <a:lnSpc>
                <a:spcPts val="2804"/>
              </a:lnSpc>
              <a:buNone/>
            </a:pP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function Counter() {</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const [count, setCount] = useState(0);</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return (</a:t>
            </a:r>
            <a:endParaRPr lang="en-US" sz="1753" dirty="0"/>
          </a:p>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    </a:t>
            </a:r>
            <a:endParaRPr lang="en-US" sz="1753" dirty="0"/>
          </a:p>
        </p:txBody>
      </p:sp>
      <p:sp>
        <p:nvSpPr>
          <p:cNvPr id="9" name="Text 7"/>
          <p:cNvSpPr/>
          <p:nvPr/>
        </p:nvSpPr>
        <p:spPr>
          <a:xfrm>
            <a:off x="1236226" y="5791914"/>
            <a:ext cx="12157829" cy="355997"/>
          </a:xfrm>
          <a:prstGeom prst="rect">
            <a:avLst/>
          </a:prstGeom>
          <a:noFill/>
          <a:ln/>
        </p:spPr>
        <p:txBody>
          <a:bodyPr wrap="none" rtlCol="0" anchor="t"/>
          <a:lstStyle/>
          <a:p>
            <a:pPr marL="0" indent="0">
              <a:lnSpc>
                <a:spcPts val="2804"/>
              </a:lnSpc>
              <a:buNone/>
            </a:pPr>
            <a:r>
              <a:rPr lang="en-US" sz="1753" kern="0" spc="-35" dirty="0">
                <a:solidFill>
                  <a:srgbClr val="2B2E3C"/>
                </a:solidFill>
                <a:highlight>
                  <a:srgbClr val="FCE2CF"/>
                </a:highlight>
                <a:latin typeface="Consolas" pitchFamily="34" charset="0"/>
                <a:ea typeface="Consolas" pitchFamily="34" charset="-122"/>
                <a:cs typeface="Consolas" pitchFamily="34" charset="-120"/>
              </a:rPr>
              <a:t>Count: {count}</a:t>
            </a:r>
            <a:endParaRPr lang="en-US" sz="1753" dirty="0"/>
          </a:p>
        </p:txBody>
      </p:sp>
      <p:pic>
        <p:nvPicPr>
          <p:cNvPr id="10" name="Image 0" descr="preencoded.png"/>
          <p:cNvPicPr>
            <a:picLocks noChangeAspect="1"/>
          </p:cNvPicPr>
          <p:nvPr/>
        </p:nvPicPr>
        <p:blipFill>
          <a:blip r:embed="rId3"/>
          <a:stretch>
            <a:fillRect/>
          </a:stretch>
        </p:blipFill>
        <p:spPr>
          <a:xfrm>
            <a:off x="1236226" y="6398300"/>
            <a:ext cx="3736896" cy="611981"/>
          </a:xfrm>
          <a:prstGeom prst="rect">
            <a:avLst/>
          </a:prstGeom>
        </p:spPr>
      </p:pic>
      <p:sp>
        <p:nvSpPr>
          <p:cNvPr id="11" name="Text 8"/>
          <p:cNvSpPr/>
          <p:nvPr/>
        </p:nvSpPr>
        <p:spPr>
          <a:xfrm>
            <a:off x="1236226" y="7260669"/>
            <a:ext cx="12157829" cy="355997"/>
          </a:xfrm>
          <a:prstGeom prst="rect">
            <a:avLst/>
          </a:prstGeom>
          <a:noFill/>
          <a:ln/>
        </p:spPr>
        <p:txBody>
          <a:bodyPr wrap="none" rtlCol="0" anchor="t"/>
          <a:lstStyle/>
          <a:p>
            <a:pPr marL="0" indent="0">
              <a:lnSpc>
                <a:spcPts val="2804"/>
              </a:lnSpc>
              <a:buNone/>
            </a:pPr>
            <a:r>
              <a:rPr lang="en-US" sz="1753" kern="0" spc="-35" dirty="0">
                <a:solidFill>
                  <a:srgbClr val="2B2E3C"/>
                </a:solidFill>
                <a:latin typeface="Open Sans" pitchFamily="34" charset="0"/>
                <a:ea typeface="Open Sans" pitchFamily="34" charset="-122"/>
                <a:cs typeface="Open Sans" pitchFamily="34" charset="-120"/>
              </a:rPr>
              <a:t> ); }</a:t>
            </a:r>
            <a:endParaRPr lang="en-US" sz="175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7055" y="2342555"/>
            <a:ext cx="4992172" cy="3544491"/>
          </a:xfrm>
          <a:prstGeom prst="rect">
            <a:avLst/>
          </a:prstGeom>
        </p:spPr>
      </p:pic>
      <p:sp>
        <p:nvSpPr>
          <p:cNvPr id="6" name="Text 2"/>
          <p:cNvSpPr/>
          <p:nvPr/>
        </p:nvSpPr>
        <p:spPr>
          <a:xfrm>
            <a:off x="6178153" y="700564"/>
            <a:ext cx="5352812" cy="617577"/>
          </a:xfrm>
          <a:prstGeom prst="rect">
            <a:avLst/>
          </a:prstGeom>
          <a:noFill/>
          <a:ln/>
        </p:spPr>
        <p:txBody>
          <a:bodyPr wrap="none" rtlCol="0" anchor="t"/>
          <a:lstStyle/>
          <a:p>
            <a:pPr marL="0" indent="0">
              <a:lnSpc>
                <a:spcPts val="4864"/>
              </a:lnSpc>
              <a:buNone/>
            </a:pPr>
            <a:r>
              <a:rPr lang="en-US" sz="3891" kern="0" spc="-117" dirty="0">
                <a:solidFill>
                  <a:srgbClr val="2C3F42"/>
                </a:solidFill>
                <a:latin typeface="Bitter" pitchFamily="34" charset="0"/>
                <a:ea typeface="Bitter" pitchFamily="34" charset="-122"/>
                <a:cs typeface="Bitter" pitchFamily="34" charset="-120"/>
              </a:rPr>
              <a:t>Unidirectional Data Flow</a:t>
            </a:r>
            <a:endParaRPr lang="en-US" sz="3891" dirty="0"/>
          </a:p>
        </p:txBody>
      </p:sp>
      <p:sp>
        <p:nvSpPr>
          <p:cNvPr id="7" name="Text 3"/>
          <p:cNvSpPr/>
          <p:nvPr/>
        </p:nvSpPr>
        <p:spPr>
          <a:xfrm>
            <a:off x="6178153" y="1614607"/>
            <a:ext cx="7760494" cy="948690"/>
          </a:xfrm>
          <a:prstGeom prst="rect">
            <a:avLst/>
          </a:prstGeom>
          <a:noFill/>
          <a:ln/>
        </p:spPr>
        <p:txBody>
          <a:bodyPr wrap="square" rtlCol="0" anchor="t"/>
          <a:lstStyle/>
          <a:p>
            <a:pPr marL="0" indent="0">
              <a:lnSpc>
                <a:spcPts val="2490"/>
              </a:lnSpc>
              <a:buNone/>
            </a:pPr>
            <a:r>
              <a:rPr lang="en-US" sz="1556" kern="0" spc="-31" dirty="0">
                <a:solidFill>
                  <a:srgbClr val="2B2E3C"/>
                </a:solidFill>
                <a:latin typeface="Open Sans" pitchFamily="34" charset="0"/>
                <a:ea typeface="Open Sans" pitchFamily="34" charset="-122"/>
                <a:cs typeface="Open Sans" pitchFamily="34" charset="-120"/>
              </a:rPr>
              <a:t>React follows a unidirectional data flow pattern. Data flows from parent to child components through props, and state updates propagate through the component tree. This makes it easier to reason about data flow and prevent unexpected state mutations.</a:t>
            </a:r>
            <a:endParaRPr lang="en-US" sz="1556" dirty="0"/>
          </a:p>
        </p:txBody>
      </p:sp>
      <p:pic>
        <p:nvPicPr>
          <p:cNvPr id="8" name="Image 2" descr="preencoded.png"/>
          <p:cNvPicPr>
            <a:picLocks noChangeAspect="1"/>
          </p:cNvPicPr>
          <p:nvPr/>
        </p:nvPicPr>
        <p:blipFill>
          <a:blip r:embed="rId5"/>
          <a:stretch>
            <a:fillRect/>
          </a:stretch>
        </p:blipFill>
        <p:spPr>
          <a:xfrm>
            <a:off x="6178153" y="2785586"/>
            <a:ext cx="988219" cy="1581150"/>
          </a:xfrm>
          <a:prstGeom prst="rect">
            <a:avLst/>
          </a:prstGeom>
        </p:spPr>
      </p:pic>
      <p:sp>
        <p:nvSpPr>
          <p:cNvPr id="9" name="Text 4"/>
          <p:cNvSpPr/>
          <p:nvPr/>
        </p:nvSpPr>
        <p:spPr>
          <a:xfrm>
            <a:off x="7462838" y="2983230"/>
            <a:ext cx="2470666" cy="308729"/>
          </a:xfrm>
          <a:prstGeom prst="rect">
            <a:avLst/>
          </a:prstGeom>
          <a:noFill/>
          <a:ln/>
        </p:spPr>
        <p:txBody>
          <a:bodyPr wrap="none" rtlCol="0" anchor="t"/>
          <a:lstStyle/>
          <a:p>
            <a:pPr marL="0" indent="0" algn="l">
              <a:lnSpc>
                <a:spcPts val="2432"/>
              </a:lnSpc>
              <a:buNone/>
            </a:pPr>
            <a:r>
              <a:rPr lang="en-US" sz="1945" kern="0" spc="-58" dirty="0">
                <a:solidFill>
                  <a:srgbClr val="2B2E3C"/>
                </a:solidFill>
                <a:latin typeface="Bitter" pitchFamily="34" charset="0"/>
                <a:ea typeface="Bitter" pitchFamily="34" charset="-122"/>
                <a:cs typeface="Bitter" pitchFamily="34" charset="-120"/>
              </a:rPr>
              <a:t>Parent Component</a:t>
            </a:r>
            <a:endParaRPr lang="en-US" sz="1945" dirty="0"/>
          </a:p>
        </p:txBody>
      </p:sp>
      <p:sp>
        <p:nvSpPr>
          <p:cNvPr id="10" name="Text 5"/>
          <p:cNvSpPr/>
          <p:nvPr/>
        </p:nvSpPr>
        <p:spPr>
          <a:xfrm>
            <a:off x="7462838" y="3410545"/>
            <a:ext cx="6475809" cy="316230"/>
          </a:xfrm>
          <a:prstGeom prst="rect">
            <a:avLst/>
          </a:prstGeom>
          <a:noFill/>
          <a:ln/>
        </p:spPr>
        <p:txBody>
          <a:bodyPr wrap="none" rtlCol="0" anchor="t"/>
          <a:lstStyle/>
          <a:p>
            <a:pPr marL="0" indent="0" algn="l">
              <a:lnSpc>
                <a:spcPts val="2490"/>
              </a:lnSpc>
              <a:buNone/>
            </a:pPr>
            <a:r>
              <a:rPr lang="en-US" sz="1556" kern="0" spc="-31" dirty="0">
                <a:solidFill>
                  <a:srgbClr val="2B2E3C"/>
                </a:solidFill>
                <a:latin typeface="Open Sans" pitchFamily="34" charset="0"/>
                <a:ea typeface="Open Sans" pitchFamily="34" charset="-122"/>
                <a:cs typeface="Open Sans" pitchFamily="34" charset="-120"/>
              </a:rPr>
              <a:t>Passes data to child component as props.</a:t>
            </a:r>
            <a:endParaRPr lang="en-US" sz="1556" dirty="0"/>
          </a:p>
        </p:txBody>
      </p:sp>
      <p:pic>
        <p:nvPicPr>
          <p:cNvPr id="11" name="Image 3" descr="preencoded.png"/>
          <p:cNvPicPr>
            <a:picLocks noChangeAspect="1"/>
          </p:cNvPicPr>
          <p:nvPr/>
        </p:nvPicPr>
        <p:blipFill>
          <a:blip r:embed="rId6"/>
          <a:stretch>
            <a:fillRect/>
          </a:stretch>
        </p:blipFill>
        <p:spPr>
          <a:xfrm>
            <a:off x="6178153" y="4366736"/>
            <a:ext cx="988219" cy="1581150"/>
          </a:xfrm>
          <a:prstGeom prst="rect">
            <a:avLst/>
          </a:prstGeom>
        </p:spPr>
      </p:pic>
      <p:sp>
        <p:nvSpPr>
          <p:cNvPr id="12" name="Text 6"/>
          <p:cNvSpPr/>
          <p:nvPr/>
        </p:nvSpPr>
        <p:spPr>
          <a:xfrm>
            <a:off x="7462838" y="4564380"/>
            <a:ext cx="2470666" cy="308729"/>
          </a:xfrm>
          <a:prstGeom prst="rect">
            <a:avLst/>
          </a:prstGeom>
          <a:noFill/>
          <a:ln/>
        </p:spPr>
        <p:txBody>
          <a:bodyPr wrap="none" rtlCol="0" anchor="t"/>
          <a:lstStyle/>
          <a:p>
            <a:pPr marL="0" indent="0" algn="l">
              <a:lnSpc>
                <a:spcPts val="2432"/>
              </a:lnSpc>
              <a:buNone/>
            </a:pPr>
            <a:r>
              <a:rPr lang="en-US" sz="1945" kern="0" spc="-58" dirty="0">
                <a:solidFill>
                  <a:srgbClr val="2B2E3C"/>
                </a:solidFill>
                <a:latin typeface="Bitter" pitchFamily="34" charset="0"/>
                <a:ea typeface="Bitter" pitchFamily="34" charset="-122"/>
                <a:cs typeface="Bitter" pitchFamily="34" charset="-120"/>
              </a:rPr>
              <a:t>Child Component</a:t>
            </a:r>
            <a:endParaRPr lang="en-US" sz="1945" dirty="0"/>
          </a:p>
        </p:txBody>
      </p:sp>
      <p:sp>
        <p:nvSpPr>
          <p:cNvPr id="13" name="Text 7"/>
          <p:cNvSpPr/>
          <p:nvPr/>
        </p:nvSpPr>
        <p:spPr>
          <a:xfrm>
            <a:off x="7462838" y="4991695"/>
            <a:ext cx="6475809" cy="316230"/>
          </a:xfrm>
          <a:prstGeom prst="rect">
            <a:avLst/>
          </a:prstGeom>
          <a:noFill/>
          <a:ln/>
        </p:spPr>
        <p:txBody>
          <a:bodyPr wrap="none" rtlCol="0" anchor="t"/>
          <a:lstStyle/>
          <a:p>
            <a:pPr marL="0" indent="0" algn="l">
              <a:lnSpc>
                <a:spcPts val="2490"/>
              </a:lnSpc>
              <a:buNone/>
            </a:pPr>
            <a:r>
              <a:rPr lang="en-US" sz="1556" kern="0" spc="-31" dirty="0">
                <a:solidFill>
                  <a:srgbClr val="2B2E3C"/>
                </a:solidFill>
                <a:latin typeface="Open Sans" pitchFamily="34" charset="0"/>
                <a:ea typeface="Open Sans" pitchFamily="34" charset="-122"/>
                <a:cs typeface="Open Sans" pitchFamily="34" charset="-120"/>
              </a:rPr>
              <a:t>Receives data as props and manages its internal state.</a:t>
            </a:r>
            <a:endParaRPr lang="en-US" sz="1556" dirty="0"/>
          </a:p>
        </p:txBody>
      </p:sp>
      <p:pic>
        <p:nvPicPr>
          <p:cNvPr id="14" name="Image 4" descr="preencoded.png"/>
          <p:cNvPicPr>
            <a:picLocks noChangeAspect="1"/>
          </p:cNvPicPr>
          <p:nvPr/>
        </p:nvPicPr>
        <p:blipFill>
          <a:blip r:embed="rId7"/>
          <a:stretch>
            <a:fillRect/>
          </a:stretch>
        </p:blipFill>
        <p:spPr>
          <a:xfrm>
            <a:off x="6178153" y="5947886"/>
            <a:ext cx="988219" cy="1581150"/>
          </a:xfrm>
          <a:prstGeom prst="rect">
            <a:avLst/>
          </a:prstGeom>
        </p:spPr>
      </p:pic>
      <p:sp>
        <p:nvSpPr>
          <p:cNvPr id="15" name="Text 8"/>
          <p:cNvSpPr/>
          <p:nvPr/>
        </p:nvSpPr>
        <p:spPr>
          <a:xfrm>
            <a:off x="7462838" y="6145530"/>
            <a:ext cx="2470666" cy="308729"/>
          </a:xfrm>
          <a:prstGeom prst="rect">
            <a:avLst/>
          </a:prstGeom>
          <a:noFill/>
          <a:ln/>
        </p:spPr>
        <p:txBody>
          <a:bodyPr wrap="none" rtlCol="0" anchor="t"/>
          <a:lstStyle/>
          <a:p>
            <a:pPr marL="0" indent="0" algn="l">
              <a:lnSpc>
                <a:spcPts val="2432"/>
              </a:lnSpc>
              <a:buNone/>
            </a:pPr>
            <a:r>
              <a:rPr lang="en-US" sz="1945" kern="0" spc="-58" dirty="0">
                <a:solidFill>
                  <a:srgbClr val="2B2E3C"/>
                </a:solidFill>
                <a:latin typeface="Bitter" pitchFamily="34" charset="0"/>
                <a:ea typeface="Bitter" pitchFamily="34" charset="-122"/>
                <a:cs typeface="Bitter" pitchFamily="34" charset="-120"/>
              </a:rPr>
              <a:t>Event Handling</a:t>
            </a:r>
            <a:endParaRPr lang="en-US" sz="1945" dirty="0"/>
          </a:p>
        </p:txBody>
      </p:sp>
      <p:sp>
        <p:nvSpPr>
          <p:cNvPr id="16" name="Text 9"/>
          <p:cNvSpPr/>
          <p:nvPr/>
        </p:nvSpPr>
        <p:spPr>
          <a:xfrm>
            <a:off x="7462838" y="6572845"/>
            <a:ext cx="6475809" cy="316230"/>
          </a:xfrm>
          <a:prstGeom prst="rect">
            <a:avLst/>
          </a:prstGeom>
          <a:noFill/>
          <a:ln/>
        </p:spPr>
        <p:txBody>
          <a:bodyPr wrap="none" rtlCol="0" anchor="t"/>
          <a:lstStyle/>
          <a:p>
            <a:pPr marL="0" indent="0" algn="l">
              <a:lnSpc>
                <a:spcPts val="2490"/>
              </a:lnSpc>
              <a:buNone/>
            </a:pPr>
            <a:r>
              <a:rPr lang="en-US" sz="1556" kern="0" spc="-31" dirty="0">
                <a:solidFill>
                  <a:srgbClr val="2B2E3C"/>
                </a:solidFill>
                <a:latin typeface="Open Sans" pitchFamily="34" charset="0"/>
                <a:ea typeface="Open Sans" pitchFamily="34" charset="-122"/>
                <a:cs typeface="Open Sans" pitchFamily="34" charset="-120"/>
              </a:rPr>
              <a:t>Updates child component's state, triggering a re-render.</a:t>
            </a:r>
            <a:endParaRPr lang="en-US" sz="155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07009" y="2033468"/>
            <a:ext cx="4960263" cy="4162544"/>
          </a:xfrm>
          <a:prstGeom prst="rect">
            <a:avLst/>
          </a:prstGeom>
        </p:spPr>
      </p:pic>
      <p:sp>
        <p:nvSpPr>
          <p:cNvPr id="6" name="Text 2"/>
          <p:cNvSpPr/>
          <p:nvPr/>
        </p:nvSpPr>
        <p:spPr>
          <a:xfrm>
            <a:off x="736521" y="1251823"/>
            <a:ext cx="5261134" cy="657582"/>
          </a:xfrm>
          <a:prstGeom prst="rect">
            <a:avLst/>
          </a:prstGeom>
          <a:noFill/>
          <a:ln/>
        </p:spPr>
        <p:txBody>
          <a:bodyPr wrap="none" rtlCol="0" anchor="t"/>
          <a:lstStyle/>
          <a:p>
            <a:pPr marL="0" indent="0">
              <a:lnSpc>
                <a:spcPts val="5178"/>
              </a:lnSpc>
              <a:buNone/>
            </a:pPr>
            <a:r>
              <a:rPr lang="en-US" sz="4143" kern="0" spc="-124" dirty="0">
                <a:solidFill>
                  <a:srgbClr val="2C3F42"/>
                </a:solidFill>
                <a:latin typeface="Bitter" pitchFamily="34" charset="0"/>
                <a:ea typeface="Bitter" pitchFamily="34" charset="-122"/>
                <a:cs typeface="Bitter" pitchFamily="34" charset="-120"/>
              </a:rPr>
              <a:t>Lifting State Up</a:t>
            </a:r>
            <a:endParaRPr lang="en-US" sz="4143" dirty="0"/>
          </a:p>
        </p:txBody>
      </p:sp>
      <p:sp>
        <p:nvSpPr>
          <p:cNvPr id="7" name="Text 3"/>
          <p:cNvSpPr/>
          <p:nvPr/>
        </p:nvSpPr>
        <p:spPr>
          <a:xfrm>
            <a:off x="736521" y="2225040"/>
            <a:ext cx="7670959" cy="1010126"/>
          </a:xfrm>
          <a:prstGeom prst="rect">
            <a:avLst/>
          </a:prstGeom>
          <a:noFill/>
          <a:ln/>
        </p:spPr>
        <p:txBody>
          <a:bodyPr wrap="square" rtlCol="0" anchor="t"/>
          <a:lstStyle/>
          <a:p>
            <a:pPr marL="0" indent="0">
              <a:lnSpc>
                <a:spcPts val="2651"/>
              </a:lnSpc>
              <a:buNone/>
            </a:pPr>
            <a:r>
              <a:rPr lang="en-US" sz="1657" kern="0" spc="-33" dirty="0">
                <a:solidFill>
                  <a:srgbClr val="2B2E3C"/>
                </a:solidFill>
                <a:latin typeface="Open Sans" pitchFamily="34" charset="0"/>
                <a:ea typeface="Open Sans" pitchFamily="34" charset="-122"/>
                <a:cs typeface="Open Sans" pitchFamily="34" charset="-120"/>
              </a:rPr>
              <a:t>When multiple child components need to access and modify the same data, the state is "lifted up" to a common parent component. This ensures data consistency and allows for more efficient communication.</a:t>
            </a:r>
            <a:endParaRPr lang="en-US" sz="1657" dirty="0"/>
          </a:p>
        </p:txBody>
      </p:sp>
      <p:sp>
        <p:nvSpPr>
          <p:cNvPr id="8" name="Shape 4"/>
          <p:cNvSpPr/>
          <p:nvPr/>
        </p:nvSpPr>
        <p:spPr>
          <a:xfrm>
            <a:off x="736521" y="3708559"/>
            <a:ext cx="473393" cy="473393"/>
          </a:xfrm>
          <a:prstGeom prst="roundRect">
            <a:avLst>
              <a:gd name="adj" fmla="val 18671"/>
            </a:avLst>
          </a:prstGeom>
          <a:solidFill>
            <a:srgbClr val="FCE2CF"/>
          </a:solidFill>
          <a:ln w="7620">
            <a:solidFill>
              <a:srgbClr val="E2C8B5"/>
            </a:solidFill>
            <a:prstDash val="solid"/>
          </a:ln>
        </p:spPr>
        <p:txBody>
          <a:bodyPr/>
          <a:lstStyle/>
          <a:p>
            <a:endParaRPr lang="en-US"/>
          </a:p>
        </p:txBody>
      </p:sp>
      <p:sp>
        <p:nvSpPr>
          <p:cNvPr id="9" name="Text 5"/>
          <p:cNvSpPr/>
          <p:nvPr/>
        </p:nvSpPr>
        <p:spPr>
          <a:xfrm>
            <a:off x="912376" y="3787378"/>
            <a:ext cx="121563" cy="315635"/>
          </a:xfrm>
          <a:prstGeom prst="rect">
            <a:avLst/>
          </a:prstGeom>
          <a:noFill/>
          <a:ln/>
        </p:spPr>
        <p:txBody>
          <a:bodyPr wrap="none" rtlCol="0" anchor="t"/>
          <a:lstStyle/>
          <a:p>
            <a:pPr marL="0" indent="0" algn="ctr">
              <a:lnSpc>
                <a:spcPts val="2486"/>
              </a:lnSpc>
              <a:buNone/>
            </a:pPr>
            <a:r>
              <a:rPr lang="en-US" sz="2486" kern="0" spc="-75" dirty="0">
                <a:solidFill>
                  <a:srgbClr val="2B2E3C"/>
                </a:solidFill>
                <a:latin typeface="Bitter" pitchFamily="34" charset="0"/>
                <a:ea typeface="Bitter" pitchFamily="34" charset="-122"/>
                <a:cs typeface="Bitter" pitchFamily="34" charset="-120"/>
              </a:rPr>
              <a:t>1</a:t>
            </a:r>
            <a:endParaRPr lang="en-US" sz="2486" dirty="0"/>
          </a:p>
        </p:txBody>
      </p:sp>
      <p:sp>
        <p:nvSpPr>
          <p:cNvPr id="10" name="Text 6"/>
          <p:cNvSpPr/>
          <p:nvPr/>
        </p:nvSpPr>
        <p:spPr>
          <a:xfrm>
            <a:off x="1420297" y="3708559"/>
            <a:ext cx="2630567" cy="328732"/>
          </a:xfrm>
          <a:prstGeom prst="rect">
            <a:avLst/>
          </a:prstGeom>
          <a:noFill/>
          <a:ln/>
        </p:spPr>
        <p:txBody>
          <a:bodyPr wrap="none" rtlCol="0" anchor="t"/>
          <a:lstStyle/>
          <a:p>
            <a:pPr marL="0" indent="0">
              <a:lnSpc>
                <a:spcPts val="2589"/>
              </a:lnSpc>
              <a:buNone/>
            </a:pPr>
            <a:r>
              <a:rPr lang="en-US" sz="2071" kern="0" spc="-62" dirty="0">
                <a:solidFill>
                  <a:srgbClr val="2B2E3C"/>
                </a:solidFill>
                <a:latin typeface="Bitter" pitchFamily="34" charset="0"/>
                <a:ea typeface="Bitter" pitchFamily="34" charset="-122"/>
                <a:cs typeface="Bitter" pitchFamily="34" charset="-120"/>
              </a:rPr>
              <a:t>Centralized State</a:t>
            </a:r>
            <a:endParaRPr lang="en-US" sz="2071" dirty="0"/>
          </a:p>
        </p:txBody>
      </p:sp>
      <p:sp>
        <p:nvSpPr>
          <p:cNvPr id="11" name="Text 7"/>
          <p:cNvSpPr/>
          <p:nvPr/>
        </p:nvSpPr>
        <p:spPr>
          <a:xfrm>
            <a:off x="1420297" y="4163497"/>
            <a:ext cx="6987183" cy="336709"/>
          </a:xfrm>
          <a:prstGeom prst="rect">
            <a:avLst/>
          </a:prstGeom>
          <a:noFill/>
          <a:ln/>
        </p:spPr>
        <p:txBody>
          <a:bodyPr wrap="none" rtlCol="0" anchor="t"/>
          <a:lstStyle/>
          <a:p>
            <a:pPr marL="0" indent="0">
              <a:lnSpc>
                <a:spcPts val="2651"/>
              </a:lnSpc>
              <a:buNone/>
            </a:pPr>
            <a:r>
              <a:rPr lang="en-US" sz="1657" kern="0" spc="-33" dirty="0">
                <a:solidFill>
                  <a:srgbClr val="2B2E3C"/>
                </a:solidFill>
                <a:latin typeface="Open Sans" pitchFamily="34" charset="0"/>
                <a:ea typeface="Open Sans" pitchFamily="34" charset="-122"/>
                <a:cs typeface="Open Sans" pitchFamily="34" charset="-120"/>
              </a:rPr>
              <a:t>A single source of truth for data shared between components.</a:t>
            </a:r>
            <a:endParaRPr lang="en-US" sz="1657" dirty="0"/>
          </a:p>
        </p:txBody>
      </p:sp>
      <p:sp>
        <p:nvSpPr>
          <p:cNvPr id="12" name="Shape 8"/>
          <p:cNvSpPr/>
          <p:nvPr/>
        </p:nvSpPr>
        <p:spPr>
          <a:xfrm>
            <a:off x="736521" y="4947285"/>
            <a:ext cx="473393" cy="473393"/>
          </a:xfrm>
          <a:prstGeom prst="roundRect">
            <a:avLst>
              <a:gd name="adj" fmla="val 18671"/>
            </a:avLst>
          </a:prstGeom>
          <a:solidFill>
            <a:srgbClr val="FCE2CF"/>
          </a:solidFill>
          <a:ln w="7620">
            <a:solidFill>
              <a:srgbClr val="E2C8B5"/>
            </a:solidFill>
            <a:prstDash val="solid"/>
          </a:ln>
        </p:spPr>
        <p:txBody>
          <a:bodyPr/>
          <a:lstStyle/>
          <a:p>
            <a:endParaRPr lang="en-US"/>
          </a:p>
        </p:txBody>
      </p:sp>
      <p:sp>
        <p:nvSpPr>
          <p:cNvPr id="13" name="Text 9"/>
          <p:cNvSpPr/>
          <p:nvPr/>
        </p:nvSpPr>
        <p:spPr>
          <a:xfrm>
            <a:off x="891183" y="5026104"/>
            <a:ext cx="164068" cy="315635"/>
          </a:xfrm>
          <a:prstGeom prst="rect">
            <a:avLst/>
          </a:prstGeom>
          <a:noFill/>
          <a:ln/>
        </p:spPr>
        <p:txBody>
          <a:bodyPr wrap="none" rtlCol="0" anchor="t"/>
          <a:lstStyle/>
          <a:p>
            <a:pPr marL="0" indent="0" algn="ctr">
              <a:lnSpc>
                <a:spcPts val="2486"/>
              </a:lnSpc>
              <a:buNone/>
            </a:pPr>
            <a:r>
              <a:rPr lang="en-US" sz="2486" kern="0" spc="-75" dirty="0">
                <a:solidFill>
                  <a:srgbClr val="2B2E3C"/>
                </a:solidFill>
                <a:latin typeface="Bitter" pitchFamily="34" charset="0"/>
                <a:ea typeface="Bitter" pitchFamily="34" charset="-122"/>
                <a:cs typeface="Bitter" pitchFamily="34" charset="-120"/>
              </a:rPr>
              <a:t>2</a:t>
            </a:r>
            <a:endParaRPr lang="en-US" sz="2486" dirty="0"/>
          </a:p>
        </p:txBody>
      </p:sp>
      <p:sp>
        <p:nvSpPr>
          <p:cNvPr id="14" name="Text 10"/>
          <p:cNvSpPr/>
          <p:nvPr/>
        </p:nvSpPr>
        <p:spPr>
          <a:xfrm>
            <a:off x="1420297" y="4947285"/>
            <a:ext cx="3162419" cy="328732"/>
          </a:xfrm>
          <a:prstGeom prst="rect">
            <a:avLst/>
          </a:prstGeom>
          <a:noFill/>
          <a:ln/>
        </p:spPr>
        <p:txBody>
          <a:bodyPr wrap="none" rtlCol="0" anchor="t"/>
          <a:lstStyle/>
          <a:p>
            <a:pPr marL="0" indent="0">
              <a:lnSpc>
                <a:spcPts val="2589"/>
              </a:lnSpc>
              <a:buNone/>
            </a:pPr>
            <a:r>
              <a:rPr lang="en-US" sz="2071" kern="0" spc="-62" dirty="0">
                <a:solidFill>
                  <a:srgbClr val="2B2E3C"/>
                </a:solidFill>
                <a:latin typeface="Bitter" pitchFamily="34" charset="0"/>
                <a:ea typeface="Bitter" pitchFamily="34" charset="-122"/>
                <a:cs typeface="Bitter" pitchFamily="34" charset="-120"/>
              </a:rPr>
              <a:t>Improved Data Consistency</a:t>
            </a:r>
            <a:endParaRPr lang="en-US" sz="2071" dirty="0"/>
          </a:p>
        </p:txBody>
      </p:sp>
      <p:sp>
        <p:nvSpPr>
          <p:cNvPr id="15" name="Text 11"/>
          <p:cNvSpPr/>
          <p:nvPr/>
        </p:nvSpPr>
        <p:spPr>
          <a:xfrm>
            <a:off x="1420297" y="5402223"/>
            <a:ext cx="6987183" cy="336709"/>
          </a:xfrm>
          <a:prstGeom prst="rect">
            <a:avLst/>
          </a:prstGeom>
          <a:noFill/>
          <a:ln/>
        </p:spPr>
        <p:txBody>
          <a:bodyPr wrap="none" rtlCol="0" anchor="t"/>
          <a:lstStyle/>
          <a:p>
            <a:pPr marL="0" indent="0">
              <a:lnSpc>
                <a:spcPts val="2651"/>
              </a:lnSpc>
              <a:buNone/>
            </a:pPr>
            <a:r>
              <a:rPr lang="en-US" sz="1657" kern="0" spc="-33" dirty="0">
                <a:solidFill>
                  <a:srgbClr val="2B2E3C"/>
                </a:solidFill>
                <a:latin typeface="Open Sans" pitchFamily="34" charset="0"/>
                <a:ea typeface="Open Sans" pitchFamily="34" charset="-122"/>
                <a:cs typeface="Open Sans" pitchFamily="34" charset="-120"/>
              </a:rPr>
              <a:t>Ensures that changes to the state are reflected across all components.</a:t>
            </a:r>
            <a:endParaRPr lang="en-US" sz="1657" dirty="0"/>
          </a:p>
        </p:txBody>
      </p:sp>
      <p:sp>
        <p:nvSpPr>
          <p:cNvPr id="16" name="Shape 12"/>
          <p:cNvSpPr/>
          <p:nvPr/>
        </p:nvSpPr>
        <p:spPr>
          <a:xfrm>
            <a:off x="736521" y="6186011"/>
            <a:ext cx="473393" cy="473393"/>
          </a:xfrm>
          <a:prstGeom prst="roundRect">
            <a:avLst>
              <a:gd name="adj" fmla="val 18671"/>
            </a:avLst>
          </a:prstGeom>
          <a:solidFill>
            <a:srgbClr val="FCE2CF"/>
          </a:solidFill>
          <a:ln w="7620">
            <a:solidFill>
              <a:srgbClr val="E2C8B5"/>
            </a:solidFill>
            <a:prstDash val="solid"/>
          </a:ln>
        </p:spPr>
        <p:txBody>
          <a:bodyPr/>
          <a:lstStyle/>
          <a:p>
            <a:endParaRPr lang="en-US"/>
          </a:p>
        </p:txBody>
      </p:sp>
      <p:sp>
        <p:nvSpPr>
          <p:cNvPr id="17" name="Text 13"/>
          <p:cNvSpPr/>
          <p:nvPr/>
        </p:nvSpPr>
        <p:spPr>
          <a:xfrm>
            <a:off x="887611" y="6264831"/>
            <a:ext cx="171093" cy="315635"/>
          </a:xfrm>
          <a:prstGeom prst="rect">
            <a:avLst/>
          </a:prstGeom>
          <a:noFill/>
          <a:ln/>
        </p:spPr>
        <p:txBody>
          <a:bodyPr wrap="none" rtlCol="0" anchor="t"/>
          <a:lstStyle/>
          <a:p>
            <a:pPr marL="0" indent="0" algn="ctr">
              <a:lnSpc>
                <a:spcPts val="2486"/>
              </a:lnSpc>
              <a:buNone/>
            </a:pPr>
            <a:r>
              <a:rPr lang="en-US" sz="2486" kern="0" spc="-75" dirty="0">
                <a:solidFill>
                  <a:srgbClr val="2B2E3C"/>
                </a:solidFill>
                <a:latin typeface="Bitter" pitchFamily="34" charset="0"/>
                <a:ea typeface="Bitter" pitchFamily="34" charset="-122"/>
                <a:cs typeface="Bitter" pitchFamily="34" charset="-120"/>
              </a:rPr>
              <a:t>3</a:t>
            </a:r>
            <a:endParaRPr lang="en-US" sz="2486" dirty="0"/>
          </a:p>
        </p:txBody>
      </p:sp>
      <p:sp>
        <p:nvSpPr>
          <p:cNvPr id="18" name="Text 14"/>
          <p:cNvSpPr/>
          <p:nvPr/>
        </p:nvSpPr>
        <p:spPr>
          <a:xfrm>
            <a:off x="1420297" y="6186011"/>
            <a:ext cx="3135035" cy="328732"/>
          </a:xfrm>
          <a:prstGeom prst="rect">
            <a:avLst/>
          </a:prstGeom>
          <a:noFill/>
          <a:ln/>
        </p:spPr>
        <p:txBody>
          <a:bodyPr wrap="none" rtlCol="0" anchor="t"/>
          <a:lstStyle/>
          <a:p>
            <a:pPr marL="0" indent="0">
              <a:lnSpc>
                <a:spcPts val="2589"/>
              </a:lnSpc>
              <a:buNone/>
            </a:pPr>
            <a:r>
              <a:rPr lang="en-US" sz="2071" kern="0" spc="-62" dirty="0">
                <a:solidFill>
                  <a:srgbClr val="2B2E3C"/>
                </a:solidFill>
                <a:latin typeface="Bitter" pitchFamily="34" charset="0"/>
                <a:ea typeface="Bitter" pitchFamily="34" charset="-122"/>
                <a:cs typeface="Bitter" pitchFamily="34" charset="-120"/>
              </a:rPr>
              <a:t>Simplified Communication</a:t>
            </a:r>
            <a:endParaRPr lang="en-US" sz="2071" dirty="0"/>
          </a:p>
        </p:txBody>
      </p:sp>
      <p:sp>
        <p:nvSpPr>
          <p:cNvPr id="19" name="Text 15"/>
          <p:cNvSpPr/>
          <p:nvPr/>
        </p:nvSpPr>
        <p:spPr>
          <a:xfrm>
            <a:off x="1420297" y="6640949"/>
            <a:ext cx="6987183" cy="336709"/>
          </a:xfrm>
          <a:prstGeom prst="rect">
            <a:avLst/>
          </a:prstGeom>
          <a:noFill/>
          <a:ln/>
        </p:spPr>
        <p:txBody>
          <a:bodyPr wrap="none" rtlCol="0" anchor="t"/>
          <a:lstStyle/>
          <a:p>
            <a:pPr marL="0" indent="0">
              <a:lnSpc>
                <a:spcPts val="2651"/>
              </a:lnSpc>
              <a:buNone/>
            </a:pPr>
            <a:r>
              <a:rPr lang="en-US" sz="1657" kern="0" spc="-33" dirty="0">
                <a:solidFill>
                  <a:srgbClr val="2B2E3C"/>
                </a:solidFill>
                <a:latin typeface="Open Sans" pitchFamily="34" charset="0"/>
                <a:ea typeface="Open Sans" pitchFamily="34" charset="-122"/>
                <a:cs typeface="Open Sans" pitchFamily="34" charset="-120"/>
              </a:rPr>
              <a:t>Minimizes the need for complex prop drilling between components.</a:t>
            </a:r>
            <a:endParaRPr lang="en-US" sz="165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33322" y="2826544"/>
            <a:ext cx="4907637" cy="2576513"/>
          </a:xfrm>
          <a:prstGeom prst="rect">
            <a:avLst/>
          </a:prstGeom>
        </p:spPr>
      </p:pic>
      <p:sp>
        <p:nvSpPr>
          <p:cNvPr id="6" name="Text 2"/>
          <p:cNvSpPr/>
          <p:nvPr/>
        </p:nvSpPr>
        <p:spPr>
          <a:xfrm>
            <a:off x="810101" y="827961"/>
            <a:ext cx="7523798" cy="1446609"/>
          </a:xfrm>
          <a:prstGeom prst="rect">
            <a:avLst/>
          </a:prstGeom>
          <a:noFill/>
          <a:ln/>
        </p:spPr>
        <p:txBody>
          <a:bodyPr wrap="square" rtlCol="0" anchor="t"/>
          <a:lstStyle/>
          <a:p>
            <a:pPr marL="0" indent="0">
              <a:lnSpc>
                <a:spcPts val="5695"/>
              </a:lnSpc>
              <a:buNone/>
            </a:pPr>
            <a:r>
              <a:rPr lang="en-US" sz="4556" kern="0" spc="-137" dirty="0">
                <a:solidFill>
                  <a:srgbClr val="2C3F42"/>
                </a:solidFill>
                <a:latin typeface="Bitter" pitchFamily="34" charset="0"/>
                <a:ea typeface="Bitter" pitchFamily="34" charset="-122"/>
                <a:cs typeface="Bitter" pitchFamily="34" charset="-120"/>
              </a:rPr>
              <a:t>Controlled vs Uncontrolled Components</a:t>
            </a:r>
            <a:endParaRPr lang="en-US" sz="4556" dirty="0"/>
          </a:p>
        </p:txBody>
      </p:sp>
      <p:sp>
        <p:nvSpPr>
          <p:cNvPr id="7" name="Text 3"/>
          <p:cNvSpPr/>
          <p:nvPr/>
        </p:nvSpPr>
        <p:spPr>
          <a:xfrm>
            <a:off x="810101" y="2621756"/>
            <a:ext cx="7523798" cy="1110853"/>
          </a:xfrm>
          <a:prstGeom prst="rect">
            <a:avLst/>
          </a:prstGeom>
          <a:noFill/>
          <a:ln/>
        </p:spPr>
        <p:txBody>
          <a:bodyPr wrap="squar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Controlled components have their value directly controlled by the component's state, while uncontrolled components rely on the DOM to manage their value. Each approach has its pros and cons.</a:t>
            </a:r>
            <a:endParaRPr lang="en-US" sz="1822" dirty="0"/>
          </a:p>
        </p:txBody>
      </p:sp>
      <p:sp>
        <p:nvSpPr>
          <p:cNvPr id="8" name="Shape 4"/>
          <p:cNvSpPr/>
          <p:nvPr/>
        </p:nvSpPr>
        <p:spPr>
          <a:xfrm>
            <a:off x="810101" y="3992999"/>
            <a:ext cx="7523798" cy="3408521"/>
          </a:xfrm>
          <a:prstGeom prst="roundRect">
            <a:avLst>
              <a:gd name="adj" fmla="val 2852"/>
            </a:avLst>
          </a:prstGeom>
          <a:noFill/>
          <a:ln w="7620">
            <a:solidFill>
              <a:srgbClr val="000000">
                <a:alpha val="8000"/>
              </a:srgbClr>
            </a:solidFill>
            <a:prstDash val="solid"/>
          </a:ln>
        </p:spPr>
        <p:txBody>
          <a:bodyPr/>
          <a:lstStyle/>
          <a:p>
            <a:endParaRPr lang="en-US"/>
          </a:p>
        </p:txBody>
      </p:sp>
      <p:sp>
        <p:nvSpPr>
          <p:cNvPr id="9" name="Shape 5"/>
          <p:cNvSpPr/>
          <p:nvPr/>
        </p:nvSpPr>
        <p:spPr>
          <a:xfrm>
            <a:off x="817721" y="4000619"/>
            <a:ext cx="7507724" cy="1033462"/>
          </a:xfrm>
          <a:prstGeom prst="rect">
            <a:avLst/>
          </a:prstGeom>
          <a:solidFill>
            <a:srgbClr val="FFFFFF">
              <a:alpha val="4000"/>
            </a:srgbClr>
          </a:solidFill>
          <a:ln/>
        </p:spPr>
        <p:txBody>
          <a:bodyPr/>
          <a:lstStyle/>
          <a:p>
            <a:endParaRPr lang="en-US"/>
          </a:p>
        </p:txBody>
      </p:sp>
      <p:sp>
        <p:nvSpPr>
          <p:cNvPr id="10" name="Text 6"/>
          <p:cNvSpPr/>
          <p:nvPr/>
        </p:nvSpPr>
        <p:spPr>
          <a:xfrm>
            <a:off x="1050250" y="4147066"/>
            <a:ext cx="2035493"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Feature</a:t>
            </a:r>
            <a:endParaRPr lang="en-US" sz="1822" dirty="0"/>
          </a:p>
        </p:txBody>
      </p:sp>
      <p:sp>
        <p:nvSpPr>
          <p:cNvPr id="11" name="Text 7"/>
          <p:cNvSpPr/>
          <p:nvPr/>
        </p:nvSpPr>
        <p:spPr>
          <a:xfrm>
            <a:off x="3556278" y="4147066"/>
            <a:ext cx="2031682" cy="740569"/>
          </a:xfrm>
          <a:prstGeom prst="rect">
            <a:avLst/>
          </a:prstGeom>
          <a:noFill/>
          <a:ln/>
        </p:spPr>
        <p:txBody>
          <a:bodyPr wrap="squar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Controlled Component</a:t>
            </a:r>
            <a:endParaRPr lang="en-US" sz="1822" dirty="0"/>
          </a:p>
        </p:txBody>
      </p:sp>
      <p:sp>
        <p:nvSpPr>
          <p:cNvPr id="12" name="Text 8"/>
          <p:cNvSpPr/>
          <p:nvPr/>
        </p:nvSpPr>
        <p:spPr>
          <a:xfrm>
            <a:off x="6058495" y="4147066"/>
            <a:ext cx="2035493" cy="740569"/>
          </a:xfrm>
          <a:prstGeom prst="rect">
            <a:avLst/>
          </a:prstGeom>
          <a:noFill/>
          <a:ln/>
        </p:spPr>
        <p:txBody>
          <a:bodyPr wrap="squar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Uncontrolled Component</a:t>
            </a:r>
            <a:endParaRPr lang="en-US" sz="1822" dirty="0"/>
          </a:p>
        </p:txBody>
      </p:sp>
      <p:sp>
        <p:nvSpPr>
          <p:cNvPr id="13" name="Shape 9"/>
          <p:cNvSpPr/>
          <p:nvPr/>
        </p:nvSpPr>
        <p:spPr>
          <a:xfrm>
            <a:off x="817721" y="5034082"/>
            <a:ext cx="7507724" cy="663178"/>
          </a:xfrm>
          <a:prstGeom prst="rect">
            <a:avLst/>
          </a:prstGeom>
          <a:solidFill>
            <a:srgbClr val="000000">
              <a:alpha val="4000"/>
            </a:srgbClr>
          </a:solidFill>
          <a:ln/>
        </p:spPr>
        <p:txBody>
          <a:bodyPr/>
          <a:lstStyle/>
          <a:p>
            <a:endParaRPr lang="en-US"/>
          </a:p>
        </p:txBody>
      </p:sp>
      <p:sp>
        <p:nvSpPr>
          <p:cNvPr id="14" name="Text 10"/>
          <p:cNvSpPr/>
          <p:nvPr/>
        </p:nvSpPr>
        <p:spPr>
          <a:xfrm>
            <a:off x="1050250" y="5180528"/>
            <a:ext cx="2035493"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Value Control</a:t>
            </a:r>
            <a:endParaRPr lang="en-US" sz="1822" dirty="0"/>
          </a:p>
        </p:txBody>
      </p:sp>
      <p:sp>
        <p:nvSpPr>
          <p:cNvPr id="15" name="Text 11"/>
          <p:cNvSpPr/>
          <p:nvPr/>
        </p:nvSpPr>
        <p:spPr>
          <a:xfrm>
            <a:off x="3556278" y="5180528"/>
            <a:ext cx="2031682"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Component's state</a:t>
            </a:r>
            <a:endParaRPr lang="en-US" sz="1822" dirty="0"/>
          </a:p>
        </p:txBody>
      </p:sp>
      <p:sp>
        <p:nvSpPr>
          <p:cNvPr id="16" name="Text 12"/>
          <p:cNvSpPr/>
          <p:nvPr/>
        </p:nvSpPr>
        <p:spPr>
          <a:xfrm>
            <a:off x="6058495" y="5180528"/>
            <a:ext cx="2035493"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DOM</a:t>
            </a:r>
            <a:endParaRPr lang="en-US" sz="1822" dirty="0"/>
          </a:p>
        </p:txBody>
      </p:sp>
      <p:sp>
        <p:nvSpPr>
          <p:cNvPr id="17" name="Shape 13"/>
          <p:cNvSpPr/>
          <p:nvPr/>
        </p:nvSpPr>
        <p:spPr>
          <a:xfrm>
            <a:off x="817721" y="5697260"/>
            <a:ext cx="7507724" cy="663178"/>
          </a:xfrm>
          <a:prstGeom prst="rect">
            <a:avLst/>
          </a:prstGeom>
          <a:solidFill>
            <a:srgbClr val="FFFFFF">
              <a:alpha val="4000"/>
            </a:srgbClr>
          </a:solidFill>
          <a:ln/>
        </p:spPr>
        <p:txBody>
          <a:bodyPr/>
          <a:lstStyle/>
          <a:p>
            <a:endParaRPr lang="en-US"/>
          </a:p>
        </p:txBody>
      </p:sp>
      <p:sp>
        <p:nvSpPr>
          <p:cNvPr id="18" name="Text 14"/>
          <p:cNvSpPr/>
          <p:nvPr/>
        </p:nvSpPr>
        <p:spPr>
          <a:xfrm>
            <a:off x="1050250" y="5843707"/>
            <a:ext cx="2035493"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Validation</a:t>
            </a:r>
            <a:endParaRPr lang="en-US" sz="1822" dirty="0"/>
          </a:p>
        </p:txBody>
      </p:sp>
      <p:sp>
        <p:nvSpPr>
          <p:cNvPr id="19" name="Text 15"/>
          <p:cNvSpPr/>
          <p:nvPr/>
        </p:nvSpPr>
        <p:spPr>
          <a:xfrm>
            <a:off x="3556278" y="5843707"/>
            <a:ext cx="2031682"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Easier</a:t>
            </a:r>
            <a:endParaRPr lang="en-US" sz="1822" dirty="0"/>
          </a:p>
        </p:txBody>
      </p:sp>
      <p:sp>
        <p:nvSpPr>
          <p:cNvPr id="20" name="Text 16"/>
          <p:cNvSpPr/>
          <p:nvPr/>
        </p:nvSpPr>
        <p:spPr>
          <a:xfrm>
            <a:off x="6058495" y="5843707"/>
            <a:ext cx="2035493"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More complex</a:t>
            </a:r>
            <a:endParaRPr lang="en-US" sz="1822" dirty="0"/>
          </a:p>
        </p:txBody>
      </p:sp>
      <p:sp>
        <p:nvSpPr>
          <p:cNvPr id="21" name="Shape 17"/>
          <p:cNvSpPr/>
          <p:nvPr/>
        </p:nvSpPr>
        <p:spPr>
          <a:xfrm>
            <a:off x="817721" y="6360438"/>
            <a:ext cx="7507724" cy="1033462"/>
          </a:xfrm>
          <a:prstGeom prst="rect">
            <a:avLst/>
          </a:prstGeom>
          <a:solidFill>
            <a:srgbClr val="000000">
              <a:alpha val="4000"/>
            </a:srgbClr>
          </a:solidFill>
          <a:ln/>
        </p:spPr>
        <p:txBody>
          <a:bodyPr/>
          <a:lstStyle/>
          <a:p>
            <a:endParaRPr lang="en-US"/>
          </a:p>
        </p:txBody>
      </p:sp>
      <p:sp>
        <p:nvSpPr>
          <p:cNvPr id="22" name="Text 18"/>
          <p:cNvSpPr/>
          <p:nvPr/>
        </p:nvSpPr>
        <p:spPr>
          <a:xfrm>
            <a:off x="1050250" y="6506885"/>
            <a:ext cx="2035493"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UI Synchronization</a:t>
            </a:r>
            <a:endParaRPr lang="en-US" sz="1822" dirty="0"/>
          </a:p>
        </p:txBody>
      </p:sp>
      <p:sp>
        <p:nvSpPr>
          <p:cNvPr id="23" name="Text 19"/>
          <p:cNvSpPr/>
          <p:nvPr/>
        </p:nvSpPr>
        <p:spPr>
          <a:xfrm>
            <a:off x="3556278" y="6506885"/>
            <a:ext cx="2031682" cy="370284"/>
          </a:xfrm>
          <a:prstGeom prst="rect">
            <a:avLst/>
          </a:prstGeom>
          <a:noFill/>
          <a:ln/>
        </p:spPr>
        <p:txBody>
          <a:bodyPr wrap="non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Guaranteed</a:t>
            </a:r>
            <a:endParaRPr lang="en-US" sz="1822" dirty="0"/>
          </a:p>
        </p:txBody>
      </p:sp>
      <p:sp>
        <p:nvSpPr>
          <p:cNvPr id="24" name="Text 20"/>
          <p:cNvSpPr/>
          <p:nvPr/>
        </p:nvSpPr>
        <p:spPr>
          <a:xfrm>
            <a:off x="6058495" y="6506885"/>
            <a:ext cx="2035493" cy="740569"/>
          </a:xfrm>
          <a:prstGeom prst="rect">
            <a:avLst/>
          </a:prstGeom>
          <a:noFill/>
          <a:ln/>
        </p:spPr>
        <p:txBody>
          <a:bodyPr wrap="square" rtlCol="0" anchor="t"/>
          <a:lstStyle/>
          <a:p>
            <a:pPr marL="0" indent="0">
              <a:lnSpc>
                <a:spcPts val="2916"/>
              </a:lnSpc>
              <a:buNone/>
            </a:pPr>
            <a:r>
              <a:rPr lang="en-US" sz="1822" kern="0" spc="-36" dirty="0">
                <a:solidFill>
                  <a:srgbClr val="2B2E3C"/>
                </a:solidFill>
                <a:latin typeface="Open Sans" pitchFamily="34" charset="0"/>
                <a:ea typeface="Open Sans" pitchFamily="34" charset="-122"/>
                <a:cs typeface="Open Sans" pitchFamily="34" charset="-120"/>
              </a:rPr>
              <a:t>Potentially asynchronous</a:t>
            </a:r>
            <a:endParaRPr lang="en-US" sz="182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8487" y="2654379"/>
            <a:ext cx="4929426" cy="2920722"/>
          </a:xfrm>
          <a:prstGeom prst="rect">
            <a:avLst/>
          </a:prstGeom>
        </p:spPr>
      </p:pic>
      <p:sp>
        <p:nvSpPr>
          <p:cNvPr id="6" name="Text 2"/>
          <p:cNvSpPr/>
          <p:nvPr/>
        </p:nvSpPr>
        <p:spPr>
          <a:xfrm>
            <a:off x="6266021" y="614243"/>
            <a:ext cx="6407825" cy="696039"/>
          </a:xfrm>
          <a:prstGeom prst="rect">
            <a:avLst/>
          </a:prstGeom>
          <a:noFill/>
          <a:ln/>
        </p:spPr>
        <p:txBody>
          <a:bodyPr wrap="none" rtlCol="0" anchor="t"/>
          <a:lstStyle/>
          <a:p>
            <a:pPr marL="0" indent="0">
              <a:lnSpc>
                <a:spcPts val="5481"/>
              </a:lnSpc>
              <a:buNone/>
            </a:pPr>
            <a:r>
              <a:rPr lang="en-US" sz="4385" kern="0" spc="-132" dirty="0">
                <a:solidFill>
                  <a:srgbClr val="2C3F42"/>
                </a:solidFill>
                <a:latin typeface="Bitter" pitchFamily="34" charset="0"/>
                <a:ea typeface="Bitter" pitchFamily="34" charset="-122"/>
                <a:cs typeface="Bitter" pitchFamily="34" charset="-120"/>
              </a:rPr>
              <a:t>Lifecycle Methods in React</a:t>
            </a:r>
            <a:endParaRPr lang="en-US" sz="4385" dirty="0"/>
          </a:p>
        </p:txBody>
      </p:sp>
      <p:sp>
        <p:nvSpPr>
          <p:cNvPr id="7" name="Text 3"/>
          <p:cNvSpPr/>
          <p:nvPr/>
        </p:nvSpPr>
        <p:spPr>
          <a:xfrm>
            <a:off x="6266021" y="1644372"/>
            <a:ext cx="7584758" cy="1425416"/>
          </a:xfrm>
          <a:prstGeom prst="rect">
            <a:avLst/>
          </a:prstGeom>
          <a:noFill/>
          <a:ln/>
        </p:spPr>
        <p:txBody>
          <a:bodyPr wrap="square" rtlCol="0" anchor="t"/>
          <a:lstStyle/>
          <a:p>
            <a:pPr marL="0" indent="0">
              <a:lnSpc>
                <a:spcPts val="2806"/>
              </a:lnSpc>
              <a:buNone/>
            </a:pPr>
            <a:r>
              <a:rPr lang="en-US" sz="1754" kern="0" spc="-35" dirty="0">
                <a:solidFill>
                  <a:srgbClr val="2B2E3C"/>
                </a:solidFill>
                <a:latin typeface="Open Sans" pitchFamily="34" charset="0"/>
                <a:ea typeface="Open Sans" pitchFamily="34" charset="-122"/>
                <a:cs typeface="Open Sans" pitchFamily="34" charset="-120"/>
              </a:rPr>
              <a:t>Lifecycle methods allow you to execute code at different stages of a component's lifecycle, such as mounting, updating, and unmounting. This lets you perform actions like fetching data or cleaning up resources at the appropriate time.</a:t>
            </a:r>
            <a:endParaRPr lang="en-US" sz="1754" dirty="0"/>
          </a:p>
        </p:txBody>
      </p:sp>
      <p:sp>
        <p:nvSpPr>
          <p:cNvPr id="8" name="Shape 4"/>
          <p:cNvSpPr/>
          <p:nvPr/>
        </p:nvSpPr>
        <p:spPr>
          <a:xfrm>
            <a:off x="6586299" y="3320296"/>
            <a:ext cx="27742" cy="4295061"/>
          </a:xfrm>
          <a:prstGeom prst="roundRect">
            <a:avLst>
              <a:gd name="adj" fmla="val 337242"/>
            </a:avLst>
          </a:prstGeom>
          <a:solidFill>
            <a:srgbClr val="E2C8B5"/>
          </a:solidFill>
          <a:ln/>
        </p:spPr>
        <p:txBody>
          <a:bodyPr/>
          <a:lstStyle/>
          <a:p>
            <a:endParaRPr lang="en-US"/>
          </a:p>
        </p:txBody>
      </p:sp>
      <p:sp>
        <p:nvSpPr>
          <p:cNvPr id="9" name="Shape 5"/>
          <p:cNvSpPr/>
          <p:nvPr/>
        </p:nvSpPr>
        <p:spPr>
          <a:xfrm>
            <a:off x="6850678" y="3807440"/>
            <a:ext cx="779621" cy="27742"/>
          </a:xfrm>
          <a:prstGeom prst="roundRect">
            <a:avLst>
              <a:gd name="adj" fmla="val 337242"/>
            </a:avLst>
          </a:prstGeom>
          <a:solidFill>
            <a:srgbClr val="E2C8B5"/>
          </a:solidFill>
          <a:ln/>
        </p:spPr>
        <p:txBody>
          <a:bodyPr/>
          <a:lstStyle/>
          <a:p>
            <a:endParaRPr lang="en-US"/>
          </a:p>
        </p:txBody>
      </p:sp>
      <p:sp>
        <p:nvSpPr>
          <p:cNvPr id="10" name="Shape 6"/>
          <p:cNvSpPr/>
          <p:nvPr/>
        </p:nvSpPr>
        <p:spPr>
          <a:xfrm>
            <a:off x="6349544" y="3570803"/>
            <a:ext cx="501134" cy="501134"/>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11" name="Text 7"/>
          <p:cNvSpPr/>
          <p:nvPr/>
        </p:nvSpPr>
        <p:spPr>
          <a:xfrm>
            <a:off x="6535757" y="3654266"/>
            <a:ext cx="128588" cy="334089"/>
          </a:xfrm>
          <a:prstGeom prst="rect">
            <a:avLst/>
          </a:prstGeom>
          <a:noFill/>
          <a:ln/>
        </p:spPr>
        <p:txBody>
          <a:bodyPr wrap="none" rtlCol="0" anchor="t"/>
          <a:lstStyle/>
          <a:p>
            <a:pPr marL="0" indent="0" algn="ctr">
              <a:lnSpc>
                <a:spcPts val="2631"/>
              </a:lnSpc>
              <a:buNone/>
            </a:pPr>
            <a:r>
              <a:rPr lang="en-US" sz="2631" kern="0" spc="-79" dirty="0">
                <a:solidFill>
                  <a:srgbClr val="2B2E3C"/>
                </a:solidFill>
                <a:latin typeface="Bitter" pitchFamily="34" charset="0"/>
                <a:ea typeface="Bitter" pitchFamily="34" charset="-122"/>
                <a:cs typeface="Bitter" pitchFamily="34" charset="-120"/>
              </a:rPr>
              <a:t>1</a:t>
            </a:r>
            <a:endParaRPr lang="en-US" sz="2631" dirty="0"/>
          </a:p>
        </p:txBody>
      </p:sp>
      <p:sp>
        <p:nvSpPr>
          <p:cNvPr id="12" name="Text 8"/>
          <p:cNvSpPr/>
          <p:nvPr/>
        </p:nvSpPr>
        <p:spPr>
          <a:xfrm>
            <a:off x="7825264" y="3542943"/>
            <a:ext cx="2784396" cy="348020"/>
          </a:xfrm>
          <a:prstGeom prst="rect">
            <a:avLst/>
          </a:prstGeom>
          <a:noFill/>
          <a:ln/>
        </p:spPr>
        <p:txBody>
          <a:bodyPr wrap="none" rtlCol="0" anchor="t"/>
          <a:lstStyle/>
          <a:p>
            <a:pPr marL="0" indent="0" algn="l">
              <a:lnSpc>
                <a:spcPts val="2741"/>
              </a:lnSpc>
              <a:buNone/>
            </a:pPr>
            <a:r>
              <a:rPr lang="en-US" sz="2192" kern="0" spc="-66" dirty="0">
                <a:solidFill>
                  <a:srgbClr val="2B2E3C"/>
                </a:solidFill>
                <a:latin typeface="Bitter" pitchFamily="34" charset="0"/>
                <a:ea typeface="Bitter" pitchFamily="34" charset="-122"/>
                <a:cs typeface="Bitter" pitchFamily="34" charset="-120"/>
              </a:rPr>
              <a:t>Mounting</a:t>
            </a:r>
            <a:endParaRPr lang="en-US" sz="2192" dirty="0"/>
          </a:p>
        </p:txBody>
      </p:sp>
      <p:sp>
        <p:nvSpPr>
          <p:cNvPr id="13" name="Text 9"/>
          <p:cNvSpPr/>
          <p:nvPr/>
        </p:nvSpPr>
        <p:spPr>
          <a:xfrm>
            <a:off x="7825264" y="4024551"/>
            <a:ext cx="6025515" cy="356354"/>
          </a:xfrm>
          <a:prstGeom prst="rect">
            <a:avLst/>
          </a:prstGeom>
          <a:noFill/>
          <a:ln/>
        </p:spPr>
        <p:txBody>
          <a:bodyPr wrap="none" rtlCol="0" anchor="t"/>
          <a:lstStyle/>
          <a:p>
            <a:pPr marL="0" indent="0" algn="l">
              <a:lnSpc>
                <a:spcPts val="2806"/>
              </a:lnSpc>
              <a:buNone/>
            </a:pPr>
            <a:r>
              <a:rPr lang="en-US" sz="1754" kern="0" spc="-35" dirty="0">
                <a:solidFill>
                  <a:srgbClr val="2B2E3C"/>
                </a:solidFill>
                <a:latin typeface="Open Sans" pitchFamily="34" charset="0"/>
                <a:ea typeface="Open Sans" pitchFamily="34" charset="-122"/>
                <a:cs typeface="Open Sans" pitchFamily="34" charset="-120"/>
              </a:rPr>
              <a:t>`componentDidMount`</a:t>
            </a:r>
            <a:endParaRPr lang="en-US" sz="1754" dirty="0"/>
          </a:p>
        </p:txBody>
      </p:sp>
      <p:sp>
        <p:nvSpPr>
          <p:cNvPr id="14" name="Shape 10"/>
          <p:cNvSpPr/>
          <p:nvPr/>
        </p:nvSpPr>
        <p:spPr>
          <a:xfrm>
            <a:off x="6850678" y="5313343"/>
            <a:ext cx="779621" cy="27742"/>
          </a:xfrm>
          <a:prstGeom prst="roundRect">
            <a:avLst>
              <a:gd name="adj" fmla="val 337242"/>
            </a:avLst>
          </a:prstGeom>
          <a:solidFill>
            <a:srgbClr val="E2C8B5"/>
          </a:solidFill>
          <a:ln/>
        </p:spPr>
        <p:txBody>
          <a:bodyPr/>
          <a:lstStyle/>
          <a:p>
            <a:endParaRPr lang="en-US"/>
          </a:p>
        </p:txBody>
      </p:sp>
      <p:sp>
        <p:nvSpPr>
          <p:cNvPr id="15" name="Shape 11"/>
          <p:cNvSpPr/>
          <p:nvPr/>
        </p:nvSpPr>
        <p:spPr>
          <a:xfrm>
            <a:off x="6349544" y="5076706"/>
            <a:ext cx="501134" cy="501134"/>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16" name="Text 12"/>
          <p:cNvSpPr/>
          <p:nvPr/>
        </p:nvSpPr>
        <p:spPr>
          <a:xfrm>
            <a:off x="6513255" y="5160169"/>
            <a:ext cx="173712" cy="334089"/>
          </a:xfrm>
          <a:prstGeom prst="rect">
            <a:avLst/>
          </a:prstGeom>
          <a:noFill/>
          <a:ln/>
        </p:spPr>
        <p:txBody>
          <a:bodyPr wrap="none" rtlCol="0" anchor="t"/>
          <a:lstStyle/>
          <a:p>
            <a:pPr marL="0" indent="0" algn="ctr">
              <a:lnSpc>
                <a:spcPts val="2631"/>
              </a:lnSpc>
              <a:buNone/>
            </a:pPr>
            <a:r>
              <a:rPr lang="en-US" sz="2631" kern="0" spc="-79" dirty="0">
                <a:solidFill>
                  <a:srgbClr val="2B2E3C"/>
                </a:solidFill>
                <a:latin typeface="Bitter" pitchFamily="34" charset="0"/>
                <a:ea typeface="Bitter" pitchFamily="34" charset="-122"/>
                <a:cs typeface="Bitter" pitchFamily="34" charset="-120"/>
              </a:rPr>
              <a:t>2</a:t>
            </a:r>
            <a:endParaRPr lang="en-US" sz="2631" dirty="0"/>
          </a:p>
        </p:txBody>
      </p:sp>
      <p:sp>
        <p:nvSpPr>
          <p:cNvPr id="17" name="Text 13"/>
          <p:cNvSpPr/>
          <p:nvPr/>
        </p:nvSpPr>
        <p:spPr>
          <a:xfrm>
            <a:off x="7825264" y="5048845"/>
            <a:ext cx="2784396" cy="348020"/>
          </a:xfrm>
          <a:prstGeom prst="rect">
            <a:avLst/>
          </a:prstGeom>
          <a:noFill/>
          <a:ln/>
        </p:spPr>
        <p:txBody>
          <a:bodyPr wrap="none" rtlCol="0" anchor="t"/>
          <a:lstStyle/>
          <a:p>
            <a:pPr marL="0" indent="0" algn="l">
              <a:lnSpc>
                <a:spcPts val="2741"/>
              </a:lnSpc>
              <a:buNone/>
            </a:pPr>
            <a:r>
              <a:rPr lang="en-US" sz="2192" kern="0" spc="-66" dirty="0">
                <a:solidFill>
                  <a:srgbClr val="2B2E3C"/>
                </a:solidFill>
                <a:latin typeface="Bitter" pitchFamily="34" charset="0"/>
                <a:ea typeface="Bitter" pitchFamily="34" charset="-122"/>
                <a:cs typeface="Bitter" pitchFamily="34" charset="-120"/>
              </a:rPr>
              <a:t>Updating</a:t>
            </a:r>
            <a:endParaRPr lang="en-US" sz="2192" dirty="0"/>
          </a:p>
        </p:txBody>
      </p:sp>
      <p:sp>
        <p:nvSpPr>
          <p:cNvPr id="18" name="Text 14"/>
          <p:cNvSpPr/>
          <p:nvPr/>
        </p:nvSpPr>
        <p:spPr>
          <a:xfrm>
            <a:off x="7825264" y="5530453"/>
            <a:ext cx="6025515" cy="356354"/>
          </a:xfrm>
          <a:prstGeom prst="rect">
            <a:avLst/>
          </a:prstGeom>
          <a:noFill/>
          <a:ln/>
        </p:spPr>
        <p:txBody>
          <a:bodyPr wrap="none" rtlCol="0" anchor="t"/>
          <a:lstStyle/>
          <a:p>
            <a:pPr marL="0" indent="0" algn="l">
              <a:lnSpc>
                <a:spcPts val="2806"/>
              </a:lnSpc>
              <a:buNone/>
            </a:pPr>
            <a:r>
              <a:rPr lang="en-US" sz="1754" kern="0" spc="-35" dirty="0">
                <a:solidFill>
                  <a:srgbClr val="2B2E3C"/>
                </a:solidFill>
                <a:latin typeface="Open Sans" pitchFamily="34" charset="0"/>
                <a:ea typeface="Open Sans" pitchFamily="34" charset="-122"/>
                <a:cs typeface="Open Sans" pitchFamily="34" charset="-120"/>
              </a:rPr>
              <a:t>`componentDidUpdate`</a:t>
            </a:r>
            <a:endParaRPr lang="en-US" sz="1754" dirty="0"/>
          </a:p>
        </p:txBody>
      </p:sp>
      <p:sp>
        <p:nvSpPr>
          <p:cNvPr id="19" name="Shape 15"/>
          <p:cNvSpPr/>
          <p:nvPr/>
        </p:nvSpPr>
        <p:spPr>
          <a:xfrm>
            <a:off x="6850678" y="6819245"/>
            <a:ext cx="779621" cy="27742"/>
          </a:xfrm>
          <a:prstGeom prst="roundRect">
            <a:avLst>
              <a:gd name="adj" fmla="val 337242"/>
            </a:avLst>
          </a:prstGeom>
          <a:solidFill>
            <a:srgbClr val="E2C8B5"/>
          </a:solidFill>
          <a:ln/>
        </p:spPr>
        <p:txBody>
          <a:bodyPr/>
          <a:lstStyle/>
          <a:p>
            <a:endParaRPr lang="en-US"/>
          </a:p>
        </p:txBody>
      </p:sp>
      <p:sp>
        <p:nvSpPr>
          <p:cNvPr id="20" name="Shape 16"/>
          <p:cNvSpPr/>
          <p:nvPr/>
        </p:nvSpPr>
        <p:spPr>
          <a:xfrm>
            <a:off x="6349544" y="6582608"/>
            <a:ext cx="501134" cy="501134"/>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21" name="Text 17"/>
          <p:cNvSpPr/>
          <p:nvPr/>
        </p:nvSpPr>
        <p:spPr>
          <a:xfrm>
            <a:off x="6509564" y="6666071"/>
            <a:ext cx="181094" cy="334089"/>
          </a:xfrm>
          <a:prstGeom prst="rect">
            <a:avLst/>
          </a:prstGeom>
          <a:noFill/>
          <a:ln/>
        </p:spPr>
        <p:txBody>
          <a:bodyPr wrap="none" rtlCol="0" anchor="t"/>
          <a:lstStyle/>
          <a:p>
            <a:pPr marL="0" indent="0" algn="ctr">
              <a:lnSpc>
                <a:spcPts val="2631"/>
              </a:lnSpc>
              <a:buNone/>
            </a:pPr>
            <a:r>
              <a:rPr lang="en-US" sz="2631" kern="0" spc="-79" dirty="0">
                <a:solidFill>
                  <a:srgbClr val="2B2E3C"/>
                </a:solidFill>
                <a:latin typeface="Bitter" pitchFamily="34" charset="0"/>
                <a:ea typeface="Bitter" pitchFamily="34" charset="-122"/>
                <a:cs typeface="Bitter" pitchFamily="34" charset="-120"/>
              </a:rPr>
              <a:t>3</a:t>
            </a:r>
            <a:endParaRPr lang="en-US" sz="2631" dirty="0"/>
          </a:p>
        </p:txBody>
      </p:sp>
      <p:sp>
        <p:nvSpPr>
          <p:cNvPr id="22" name="Text 18"/>
          <p:cNvSpPr/>
          <p:nvPr/>
        </p:nvSpPr>
        <p:spPr>
          <a:xfrm>
            <a:off x="7825264" y="6554748"/>
            <a:ext cx="2784396" cy="348020"/>
          </a:xfrm>
          <a:prstGeom prst="rect">
            <a:avLst/>
          </a:prstGeom>
          <a:noFill/>
          <a:ln/>
        </p:spPr>
        <p:txBody>
          <a:bodyPr wrap="none" rtlCol="0" anchor="t"/>
          <a:lstStyle/>
          <a:p>
            <a:pPr marL="0" indent="0" algn="l">
              <a:lnSpc>
                <a:spcPts val="2741"/>
              </a:lnSpc>
              <a:buNone/>
            </a:pPr>
            <a:r>
              <a:rPr lang="en-US" sz="2192" kern="0" spc="-66" dirty="0">
                <a:solidFill>
                  <a:srgbClr val="2B2E3C"/>
                </a:solidFill>
                <a:latin typeface="Bitter" pitchFamily="34" charset="0"/>
                <a:ea typeface="Bitter" pitchFamily="34" charset="-122"/>
                <a:cs typeface="Bitter" pitchFamily="34" charset="-120"/>
              </a:rPr>
              <a:t>Unmounting</a:t>
            </a:r>
            <a:endParaRPr lang="en-US" sz="2192" dirty="0"/>
          </a:p>
        </p:txBody>
      </p:sp>
      <p:sp>
        <p:nvSpPr>
          <p:cNvPr id="23" name="Text 19"/>
          <p:cNvSpPr/>
          <p:nvPr/>
        </p:nvSpPr>
        <p:spPr>
          <a:xfrm>
            <a:off x="7825264" y="7036356"/>
            <a:ext cx="6025515" cy="356354"/>
          </a:xfrm>
          <a:prstGeom prst="rect">
            <a:avLst/>
          </a:prstGeom>
          <a:noFill/>
          <a:ln/>
        </p:spPr>
        <p:txBody>
          <a:bodyPr wrap="none" rtlCol="0" anchor="t"/>
          <a:lstStyle/>
          <a:p>
            <a:pPr marL="0" indent="0" algn="l">
              <a:lnSpc>
                <a:spcPts val="2806"/>
              </a:lnSpc>
              <a:buNone/>
            </a:pPr>
            <a:r>
              <a:rPr lang="en-US" sz="1754" kern="0" spc="-35" dirty="0">
                <a:solidFill>
                  <a:srgbClr val="2B2E3C"/>
                </a:solidFill>
                <a:latin typeface="Open Sans" pitchFamily="34" charset="0"/>
                <a:ea typeface="Open Sans" pitchFamily="34" charset="-122"/>
                <a:cs typeface="Open Sans" pitchFamily="34" charset="-120"/>
              </a:rPr>
              <a:t>`componentWillUnmount`</a:t>
            </a:r>
            <a:endParaRPr lang="en-US" sz="175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Custom</PresentationFormat>
  <Paragraphs>101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Bitter</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Mir Junaid Rasool</cp:lastModifiedBy>
  <cp:revision>3</cp:revision>
  <dcterms:created xsi:type="dcterms:W3CDTF">2024-07-19T10:13:24Z</dcterms:created>
  <dcterms:modified xsi:type="dcterms:W3CDTF">2024-07-22T03:21:19Z</dcterms:modified>
</cp:coreProperties>
</file>