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2304812"/>
            <a:ext cx="4919305" cy="361985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1425535"/>
            <a:ext cx="7556421" cy="2934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Introduction to State and Props in React</a:t>
            </a:r>
            <a:endParaRPr lang="en-US" sz="6162" dirty="0"/>
          </a:p>
        </p:txBody>
      </p:sp>
      <p:sp>
        <p:nvSpPr>
          <p:cNvPr id="7" name="Text 3"/>
          <p:cNvSpPr/>
          <p:nvPr/>
        </p:nvSpPr>
        <p:spPr>
          <a:xfrm>
            <a:off x="6280190" y="4700349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presentation will cover fundamental concepts of React development, including state and props. We will explore how these concepts work together to build dynamic and interactive user interfaces.</a:t>
            </a:r>
            <a:endParaRPr lang="en-US" sz="1786" dirty="0"/>
          </a:p>
        </p:txBody>
      </p:sp>
      <p:sp>
        <p:nvSpPr>
          <p:cNvPr id="8" name="Shape 4"/>
          <p:cNvSpPr/>
          <p:nvPr/>
        </p:nvSpPr>
        <p:spPr>
          <a:xfrm>
            <a:off x="6280190" y="6424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10" y="6431637"/>
            <a:ext cx="347663" cy="3476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756440" y="6407110"/>
            <a:ext cx="3060978" cy="396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126"/>
              </a:lnSpc>
              <a:buNone/>
            </a:pPr>
            <a:r>
              <a:rPr lang="en-US" sz="2233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Mir Junaid Rasool</a:t>
            </a:r>
            <a:endParaRPr lang="en-US" sz="2233" dirty="0"/>
          </a:p>
        </p:txBody>
      </p:sp>
      <p:pic>
        <p:nvPicPr>
          <p:cNvPr id="11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Understanding the Difference Between State and Props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417004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State</a:t>
            </a:r>
            <a:endParaRPr lang="en-US" sz="2233" dirty="0"/>
          </a:p>
        </p:txBody>
      </p:sp>
      <p:sp>
        <p:nvSpPr>
          <p:cNvPr id="6" name="Text 4"/>
          <p:cNvSpPr/>
          <p:nvPr/>
        </p:nvSpPr>
        <p:spPr>
          <a:xfrm>
            <a:off x="793790" y="4751189"/>
            <a:ext cx="6244709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Internal data of a component that can be modified. Represents the current state of the UI.</a:t>
            </a:r>
            <a:endParaRPr lang="en-US" sz="1786" dirty="0"/>
          </a:p>
        </p:txBody>
      </p:sp>
      <p:sp>
        <p:nvSpPr>
          <p:cNvPr id="7" name="Text 5"/>
          <p:cNvSpPr/>
          <p:nvPr/>
        </p:nvSpPr>
        <p:spPr>
          <a:xfrm>
            <a:off x="7599521" y="417004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Props</a:t>
            </a: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7599521" y="4751189"/>
            <a:ext cx="6244709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Data passed from a parent component to a child component. Immutable and read-only. Can be used to customize child components.</a:t>
            </a:r>
            <a:endParaRPr lang="en-US" sz="1786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2696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319" y="1642467"/>
            <a:ext cx="4947761" cy="494776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4023" y="592455"/>
            <a:ext cx="7635954" cy="13465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302"/>
              </a:lnSpc>
              <a:buNone/>
            </a:pPr>
            <a:r>
              <a:rPr lang="en-US" sz="4241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Implementing State in React Components</a:t>
            </a:r>
            <a:endParaRPr lang="en-US" sz="4241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23" y="2262188"/>
            <a:ext cx="1077278" cy="172354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54436" y="2477572"/>
            <a:ext cx="2693194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51"/>
              </a:lnSpc>
              <a:buNone/>
            </a:pPr>
            <a:r>
              <a:rPr lang="en-US" sz="2121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Initialization</a:t>
            </a:r>
            <a:endParaRPr lang="en-US" sz="2121" dirty="0"/>
          </a:p>
        </p:txBody>
      </p:sp>
      <p:sp>
        <p:nvSpPr>
          <p:cNvPr id="9" name="Text 4"/>
          <p:cNvSpPr/>
          <p:nvPr/>
        </p:nvSpPr>
        <p:spPr>
          <a:xfrm>
            <a:off x="2154436" y="2943344"/>
            <a:ext cx="6235541" cy="689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14"/>
              </a:lnSpc>
              <a:buNone/>
            </a:pPr>
            <a:r>
              <a:rPr lang="en-US" sz="1697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Create a state object with an initial value using the `useState` hook.</a:t>
            </a:r>
            <a:endParaRPr lang="en-US" sz="1697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23" y="3985736"/>
            <a:ext cx="1077278" cy="172354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54436" y="4201120"/>
            <a:ext cx="2693194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51"/>
              </a:lnSpc>
              <a:buNone/>
            </a:pPr>
            <a:r>
              <a:rPr lang="en-US" sz="2121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Accessing State</a:t>
            </a:r>
            <a:endParaRPr lang="en-US" sz="2121" dirty="0"/>
          </a:p>
        </p:txBody>
      </p:sp>
      <p:sp>
        <p:nvSpPr>
          <p:cNvPr id="12" name="Text 6"/>
          <p:cNvSpPr/>
          <p:nvPr/>
        </p:nvSpPr>
        <p:spPr>
          <a:xfrm>
            <a:off x="2154436" y="4666893"/>
            <a:ext cx="6235541" cy="689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14"/>
              </a:lnSpc>
              <a:buNone/>
            </a:pPr>
            <a:r>
              <a:rPr lang="en-US" sz="1697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Retrieve the current state value using the first element returned by `useState`.</a:t>
            </a:r>
            <a:endParaRPr lang="en-US" sz="1697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23" y="5709285"/>
            <a:ext cx="1077278" cy="193095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54436" y="5924669"/>
            <a:ext cx="2693194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51"/>
              </a:lnSpc>
              <a:buNone/>
            </a:pPr>
            <a:r>
              <a:rPr lang="en-US" sz="2121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Modifying State</a:t>
            </a:r>
            <a:endParaRPr lang="en-US" sz="2121" dirty="0"/>
          </a:p>
        </p:txBody>
      </p:sp>
      <p:sp>
        <p:nvSpPr>
          <p:cNvPr id="15" name="Text 8"/>
          <p:cNvSpPr/>
          <p:nvPr/>
        </p:nvSpPr>
        <p:spPr>
          <a:xfrm>
            <a:off x="2154436" y="6390442"/>
            <a:ext cx="6235541" cy="1034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14"/>
              </a:lnSpc>
              <a:buNone/>
            </a:pPr>
            <a:r>
              <a:rPr lang="en-US" sz="1697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Update the state using the second element returned by `useState`, which is a function that accepts the new state value.</a:t>
            </a:r>
            <a:endParaRPr lang="en-US" sz="1697" dirty="0"/>
          </a:p>
        </p:txBody>
      </p:sp>
      <p:pic>
        <p:nvPicPr>
          <p:cNvPr id="16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2067044"/>
            <a:ext cx="4919305" cy="409539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1106805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Updating State and Re-Rendering Components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6280190" y="311967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8" name="Text 4"/>
          <p:cNvSpPr/>
          <p:nvPr/>
        </p:nvSpPr>
        <p:spPr>
          <a:xfrm>
            <a:off x="6450449" y="3204686"/>
            <a:ext cx="16978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5"/>
          <p:cNvSpPr/>
          <p:nvPr/>
        </p:nvSpPr>
        <p:spPr>
          <a:xfrm>
            <a:off x="7017306" y="311967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State Changes</a:t>
            </a:r>
            <a:endParaRPr lang="en-US" sz="2233" dirty="0"/>
          </a:p>
        </p:txBody>
      </p:sp>
      <p:sp>
        <p:nvSpPr>
          <p:cNvPr id="10" name="Text 6"/>
          <p:cNvSpPr/>
          <p:nvPr/>
        </p:nvSpPr>
        <p:spPr>
          <a:xfrm>
            <a:off x="7017306" y="3610094"/>
            <a:ext cx="2927747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When the state of a component changes, React automatically re-renders the component and its children.</a:t>
            </a:r>
            <a:endParaRPr lang="en-US" sz="1786" dirty="0"/>
          </a:p>
        </p:txBody>
      </p:sp>
      <p:sp>
        <p:nvSpPr>
          <p:cNvPr id="11" name="Shape 7"/>
          <p:cNvSpPr/>
          <p:nvPr/>
        </p:nvSpPr>
        <p:spPr>
          <a:xfrm>
            <a:off x="10171867" y="311967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2" name="Text 8"/>
          <p:cNvSpPr/>
          <p:nvPr/>
        </p:nvSpPr>
        <p:spPr>
          <a:xfrm>
            <a:off x="10315813" y="3204686"/>
            <a:ext cx="222409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9"/>
          <p:cNvSpPr/>
          <p:nvPr/>
        </p:nvSpPr>
        <p:spPr>
          <a:xfrm>
            <a:off x="10908983" y="311967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Re-rendering</a:t>
            </a:r>
            <a:endParaRPr lang="en-US" sz="2233" dirty="0"/>
          </a:p>
        </p:txBody>
      </p:sp>
      <p:sp>
        <p:nvSpPr>
          <p:cNvPr id="14" name="Text 10"/>
          <p:cNvSpPr/>
          <p:nvPr/>
        </p:nvSpPr>
        <p:spPr>
          <a:xfrm>
            <a:off x="10908983" y="3610094"/>
            <a:ext cx="2927747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Re-rendering updates the UI based on the new state. Ensures that the user interface reflects the latest state changes.</a:t>
            </a:r>
            <a:endParaRPr lang="en-US" sz="1786" dirty="0"/>
          </a:p>
        </p:txBody>
      </p:sp>
      <p:sp>
        <p:nvSpPr>
          <p:cNvPr id="15" name="Shape 11"/>
          <p:cNvSpPr/>
          <p:nvPr/>
        </p:nvSpPr>
        <p:spPr>
          <a:xfrm>
            <a:off x="6280190" y="590657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6" name="Text 12"/>
          <p:cNvSpPr/>
          <p:nvPr/>
        </p:nvSpPr>
        <p:spPr>
          <a:xfrm>
            <a:off x="6432590" y="5991582"/>
            <a:ext cx="20550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79" dirty="0"/>
          </a:p>
        </p:txBody>
      </p:sp>
      <p:sp>
        <p:nvSpPr>
          <p:cNvPr id="17" name="Text 13"/>
          <p:cNvSpPr/>
          <p:nvPr/>
        </p:nvSpPr>
        <p:spPr>
          <a:xfrm>
            <a:off x="7017306" y="590657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Efficiency</a:t>
            </a:r>
            <a:endParaRPr lang="en-US" sz="2233" dirty="0"/>
          </a:p>
        </p:txBody>
      </p:sp>
      <p:sp>
        <p:nvSpPr>
          <p:cNvPr id="18" name="Text 14"/>
          <p:cNvSpPr/>
          <p:nvPr/>
        </p:nvSpPr>
        <p:spPr>
          <a:xfrm>
            <a:off x="7017306" y="6396990"/>
            <a:ext cx="6819305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React's virtual DOM optimizes the re-rendering process, ensuring only necessary parts of the UI are updated.</a:t>
            </a:r>
            <a:endParaRPr lang="en-US" sz="1786" dirty="0"/>
          </a:p>
        </p:txBody>
      </p:sp>
      <p:pic>
        <p:nvPicPr>
          <p:cNvPr id="1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42828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948" y="242768"/>
            <a:ext cx="3278505" cy="19427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92135" y="2963823"/>
            <a:ext cx="6568202" cy="6069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780"/>
              </a:lnSpc>
              <a:buNone/>
            </a:pPr>
            <a:r>
              <a:rPr lang="en-US" sz="3824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Lifecycle Methods in React</a:t>
            </a:r>
            <a:endParaRPr lang="en-US" sz="3824" dirty="0"/>
          </a:p>
        </p:txBody>
      </p:sp>
      <p:sp>
        <p:nvSpPr>
          <p:cNvPr id="7" name="Shape 3"/>
          <p:cNvSpPr/>
          <p:nvPr/>
        </p:nvSpPr>
        <p:spPr>
          <a:xfrm>
            <a:off x="892135" y="5778103"/>
            <a:ext cx="12846010" cy="22860"/>
          </a:xfrm>
          <a:prstGeom prst="roundRect">
            <a:avLst>
              <a:gd name="adj" fmla="val 764840"/>
            </a:avLst>
          </a:prstGeom>
          <a:solidFill>
            <a:srgbClr val="CED9CE"/>
          </a:solidFill>
          <a:ln/>
        </p:spPr>
      </p:sp>
      <p:sp>
        <p:nvSpPr>
          <p:cNvPr id="8" name="Shape 4"/>
          <p:cNvSpPr/>
          <p:nvPr/>
        </p:nvSpPr>
        <p:spPr>
          <a:xfrm>
            <a:off x="4043482" y="5098316"/>
            <a:ext cx="22860" cy="679847"/>
          </a:xfrm>
          <a:prstGeom prst="roundRect">
            <a:avLst>
              <a:gd name="adj" fmla="val 764840"/>
            </a:avLst>
          </a:prstGeom>
          <a:solidFill>
            <a:srgbClr val="CED9CE"/>
          </a:solidFill>
          <a:ln/>
        </p:spPr>
      </p:sp>
      <p:sp>
        <p:nvSpPr>
          <p:cNvPr id="9" name="Shape 5"/>
          <p:cNvSpPr/>
          <p:nvPr/>
        </p:nvSpPr>
        <p:spPr>
          <a:xfrm>
            <a:off x="3836432" y="5559564"/>
            <a:ext cx="437078" cy="437078"/>
          </a:xfrm>
          <a:prstGeom prst="roundRect">
            <a:avLst>
              <a:gd name="adj" fmla="val 40003"/>
            </a:avLst>
          </a:prstGeom>
          <a:solidFill>
            <a:srgbClr val="E8F3E8"/>
          </a:solidFill>
          <a:ln/>
        </p:spPr>
      </p:sp>
      <p:sp>
        <p:nvSpPr>
          <p:cNvPr id="10" name="Text 6"/>
          <p:cNvSpPr/>
          <p:nvPr/>
        </p:nvSpPr>
        <p:spPr>
          <a:xfrm>
            <a:off x="3982164" y="5632430"/>
            <a:ext cx="145494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5"/>
              </a:lnSpc>
              <a:buNone/>
            </a:pPr>
            <a:r>
              <a:rPr lang="en-US" sz="2295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295" dirty="0"/>
          </a:p>
        </p:txBody>
      </p:sp>
      <p:sp>
        <p:nvSpPr>
          <p:cNvPr id="11" name="Text 7"/>
          <p:cNvSpPr/>
          <p:nvPr/>
        </p:nvSpPr>
        <p:spPr>
          <a:xfrm>
            <a:off x="2840950" y="3862149"/>
            <a:ext cx="2428280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90"/>
              </a:lnSpc>
              <a:buNone/>
            </a:pPr>
            <a:r>
              <a:rPr lang="en-US" sz="1912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Mounting</a:t>
            </a:r>
            <a:endParaRPr lang="en-US" sz="1912" dirty="0"/>
          </a:p>
        </p:txBody>
      </p:sp>
      <p:sp>
        <p:nvSpPr>
          <p:cNvPr id="12" name="Text 8"/>
          <p:cNvSpPr/>
          <p:nvPr/>
        </p:nvSpPr>
        <p:spPr>
          <a:xfrm>
            <a:off x="1086326" y="4282202"/>
            <a:ext cx="5937528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47"/>
              </a:lnSpc>
              <a:buNone/>
            </a:pPr>
            <a:r>
              <a:rPr lang="en-US" sz="153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Methods like `componentDidMount` are executed when the component is first added to the DOM.</a:t>
            </a:r>
            <a:endParaRPr lang="en-US" sz="1530" dirty="0"/>
          </a:p>
        </p:txBody>
      </p:sp>
      <p:sp>
        <p:nvSpPr>
          <p:cNvPr id="13" name="Shape 9"/>
          <p:cNvSpPr/>
          <p:nvPr/>
        </p:nvSpPr>
        <p:spPr>
          <a:xfrm>
            <a:off x="7303532" y="5778044"/>
            <a:ext cx="22860" cy="679847"/>
          </a:xfrm>
          <a:prstGeom prst="roundRect">
            <a:avLst>
              <a:gd name="adj" fmla="val 764840"/>
            </a:avLst>
          </a:prstGeom>
          <a:solidFill>
            <a:srgbClr val="CED9CE"/>
          </a:solidFill>
          <a:ln/>
        </p:spPr>
      </p:sp>
      <p:sp>
        <p:nvSpPr>
          <p:cNvPr id="14" name="Shape 10"/>
          <p:cNvSpPr/>
          <p:nvPr/>
        </p:nvSpPr>
        <p:spPr>
          <a:xfrm>
            <a:off x="7096482" y="5559564"/>
            <a:ext cx="437078" cy="437078"/>
          </a:xfrm>
          <a:prstGeom prst="roundRect">
            <a:avLst>
              <a:gd name="adj" fmla="val 40003"/>
            </a:avLst>
          </a:prstGeom>
          <a:solidFill>
            <a:srgbClr val="E8F3E8"/>
          </a:solidFill>
          <a:ln/>
        </p:spPr>
      </p:sp>
      <p:sp>
        <p:nvSpPr>
          <p:cNvPr id="15" name="Text 11"/>
          <p:cNvSpPr/>
          <p:nvPr/>
        </p:nvSpPr>
        <p:spPr>
          <a:xfrm>
            <a:off x="7219712" y="5632430"/>
            <a:ext cx="190500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5"/>
              </a:lnSpc>
              <a:buNone/>
            </a:pPr>
            <a:r>
              <a:rPr lang="en-US" sz="2295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295" dirty="0"/>
          </a:p>
        </p:txBody>
      </p:sp>
      <p:sp>
        <p:nvSpPr>
          <p:cNvPr id="16" name="Text 12"/>
          <p:cNvSpPr/>
          <p:nvPr/>
        </p:nvSpPr>
        <p:spPr>
          <a:xfrm>
            <a:off x="6101001" y="6652260"/>
            <a:ext cx="2428280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90"/>
              </a:lnSpc>
              <a:buNone/>
            </a:pPr>
            <a:r>
              <a:rPr lang="en-US" sz="1912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Updating</a:t>
            </a:r>
            <a:endParaRPr lang="en-US" sz="1912" dirty="0"/>
          </a:p>
        </p:txBody>
      </p:sp>
      <p:sp>
        <p:nvSpPr>
          <p:cNvPr id="17" name="Text 13"/>
          <p:cNvSpPr/>
          <p:nvPr/>
        </p:nvSpPr>
        <p:spPr>
          <a:xfrm>
            <a:off x="4346377" y="7072313"/>
            <a:ext cx="5937528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47"/>
              </a:lnSpc>
              <a:buNone/>
            </a:pPr>
            <a:r>
              <a:rPr lang="en-US" sz="153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Methods like `componentDidUpdate` are executed when the component's state or props change.</a:t>
            </a:r>
            <a:endParaRPr lang="en-US" sz="1530" dirty="0"/>
          </a:p>
        </p:txBody>
      </p:sp>
      <p:sp>
        <p:nvSpPr>
          <p:cNvPr id="18" name="Shape 14"/>
          <p:cNvSpPr/>
          <p:nvPr/>
        </p:nvSpPr>
        <p:spPr>
          <a:xfrm>
            <a:off x="10563582" y="5098316"/>
            <a:ext cx="22860" cy="679847"/>
          </a:xfrm>
          <a:prstGeom prst="roundRect">
            <a:avLst>
              <a:gd name="adj" fmla="val 764840"/>
            </a:avLst>
          </a:prstGeom>
          <a:solidFill>
            <a:srgbClr val="CED9CE"/>
          </a:solidFill>
          <a:ln/>
        </p:spPr>
      </p:sp>
      <p:sp>
        <p:nvSpPr>
          <p:cNvPr id="19" name="Shape 15"/>
          <p:cNvSpPr/>
          <p:nvPr/>
        </p:nvSpPr>
        <p:spPr>
          <a:xfrm>
            <a:off x="10356533" y="5559564"/>
            <a:ext cx="437078" cy="437078"/>
          </a:xfrm>
          <a:prstGeom prst="roundRect">
            <a:avLst>
              <a:gd name="adj" fmla="val 40003"/>
            </a:avLst>
          </a:prstGeom>
          <a:solidFill>
            <a:srgbClr val="E8F3E8"/>
          </a:solidFill>
          <a:ln/>
        </p:spPr>
      </p:sp>
      <p:sp>
        <p:nvSpPr>
          <p:cNvPr id="20" name="Text 16"/>
          <p:cNvSpPr/>
          <p:nvPr/>
        </p:nvSpPr>
        <p:spPr>
          <a:xfrm>
            <a:off x="10487025" y="5632430"/>
            <a:ext cx="175974" cy="2913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95"/>
              </a:lnSpc>
              <a:buNone/>
            </a:pPr>
            <a:r>
              <a:rPr lang="en-US" sz="2295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295" dirty="0"/>
          </a:p>
        </p:txBody>
      </p:sp>
      <p:sp>
        <p:nvSpPr>
          <p:cNvPr id="21" name="Text 17"/>
          <p:cNvSpPr/>
          <p:nvPr/>
        </p:nvSpPr>
        <p:spPr>
          <a:xfrm>
            <a:off x="9361051" y="3862149"/>
            <a:ext cx="2428280" cy="3036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90"/>
              </a:lnSpc>
              <a:buNone/>
            </a:pPr>
            <a:r>
              <a:rPr lang="en-US" sz="1912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Unmounting</a:t>
            </a:r>
            <a:endParaRPr lang="en-US" sz="1912" dirty="0"/>
          </a:p>
        </p:txBody>
      </p:sp>
      <p:sp>
        <p:nvSpPr>
          <p:cNvPr id="22" name="Text 18"/>
          <p:cNvSpPr/>
          <p:nvPr/>
        </p:nvSpPr>
        <p:spPr>
          <a:xfrm>
            <a:off x="7606427" y="4282202"/>
            <a:ext cx="5937528" cy="621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447"/>
              </a:lnSpc>
              <a:buNone/>
            </a:pPr>
            <a:r>
              <a:rPr lang="en-US" sz="153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Methods like `componentWillUnmount` are executed when the component is removed from the DOM.</a:t>
            </a:r>
            <a:endParaRPr lang="en-US" sz="1530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731175"/>
            <a:ext cx="4919305" cy="27671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838914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Handling Events and Updating State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793790" y="2596634"/>
            <a:ext cx="7556421" cy="4793933"/>
          </a:xfrm>
          <a:prstGeom prst="roundRect">
            <a:avLst>
              <a:gd name="adj" fmla="val 425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801410" y="2604254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1029057" y="2747963"/>
            <a:ext cx="205573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Event</a:t>
            </a:r>
            <a:endParaRPr lang="en-US" sz="1786" dirty="0"/>
          </a:p>
        </p:txBody>
      </p:sp>
      <p:sp>
        <p:nvSpPr>
          <p:cNvPr id="10" name="Text 6"/>
          <p:cNvSpPr/>
          <p:nvPr/>
        </p:nvSpPr>
        <p:spPr>
          <a:xfrm>
            <a:off x="3546038" y="2747963"/>
            <a:ext cx="205192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Handler</a:t>
            </a:r>
            <a:endParaRPr lang="en-US" sz="1786" dirty="0"/>
          </a:p>
        </p:txBody>
      </p:sp>
      <p:sp>
        <p:nvSpPr>
          <p:cNvPr id="11" name="Text 7"/>
          <p:cNvSpPr/>
          <p:nvPr/>
        </p:nvSpPr>
        <p:spPr>
          <a:xfrm>
            <a:off x="6059210" y="2747963"/>
            <a:ext cx="205573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State Update</a:t>
            </a:r>
            <a:endParaRPr lang="en-US" sz="1786" dirty="0"/>
          </a:p>
        </p:txBody>
      </p:sp>
      <p:sp>
        <p:nvSpPr>
          <p:cNvPr id="12" name="Shape 8"/>
          <p:cNvSpPr/>
          <p:nvPr/>
        </p:nvSpPr>
        <p:spPr>
          <a:xfrm>
            <a:off x="801410" y="3254573"/>
            <a:ext cx="7540347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1029057" y="3398282"/>
            <a:ext cx="205573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Click</a:t>
            </a:r>
            <a:endParaRPr lang="en-US" sz="1786" dirty="0"/>
          </a:p>
        </p:txBody>
      </p:sp>
      <p:sp>
        <p:nvSpPr>
          <p:cNvPr id="14" name="Text 10"/>
          <p:cNvSpPr/>
          <p:nvPr/>
        </p:nvSpPr>
        <p:spPr>
          <a:xfrm>
            <a:off x="3546038" y="3398282"/>
            <a:ext cx="205192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onClick</a:t>
            </a:r>
            <a:endParaRPr lang="en-US" sz="1786" dirty="0"/>
          </a:p>
        </p:txBody>
      </p:sp>
      <p:sp>
        <p:nvSpPr>
          <p:cNvPr id="15" name="Text 11"/>
          <p:cNvSpPr/>
          <p:nvPr/>
        </p:nvSpPr>
        <p:spPr>
          <a:xfrm>
            <a:off x="6059210" y="3398282"/>
            <a:ext cx="2055733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Update state based on user interaction.</a:t>
            </a:r>
            <a:endParaRPr lang="en-US" sz="1786" dirty="0"/>
          </a:p>
        </p:txBody>
      </p:sp>
      <p:sp>
        <p:nvSpPr>
          <p:cNvPr id="16" name="Shape 12"/>
          <p:cNvSpPr/>
          <p:nvPr/>
        </p:nvSpPr>
        <p:spPr>
          <a:xfrm>
            <a:off x="801410" y="4630698"/>
            <a:ext cx="7540347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3"/>
          <p:cNvSpPr/>
          <p:nvPr/>
        </p:nvSpPr>
        <p:spPr>
          <a:xfrm>
            <a:off x="1029057" y="4774406"/>
            <a:ext cx="205573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Input</a:t>
            </a:r>
            <a:endParaRPr lang="en-US" sz="1786" dirty="0"/>
          </a:p>
        </p:txBody>
      </p:sp>
      <p:sp>
        <p:nvSpPr>
          <p:cNvPr id="18" name="Text 14"/>
          <p:cNvSpPr/>
          <p:nvPr/>
        </p:nvSpPr>
        <p:spPr>
          <a:xfrm>
            <a:off x="3546038" y="4774406"/>
            <a:ext cx="205192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onChange</a:t>
            </a:r>
            <a:endParaRPr lang="en-US" sz="1786" dirty="0"/>
          </a:p>
        </p:txBody>
      </p:sp>
      <p:sp>
        <p:nvSpPr>
          <p:cNvPr id="19" name="Text 15"/>
          <p:cNvSpPr/>
          <p:nvPr/>
        </p:nvSpPr>
        <p:spPr>
          <a:xfrm>
            <a:off x="6059210" y="4774406"/>
            <a:ext cx="2055733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Synchronize state with user input values.</a:t>
            </a:r>
            <a:endParaRPr lang="en-US" sz="1786" dirty="0"/>
          </a:p>
        </p:txBody>
      </p:sp>
      <p:sp>
        <p:nvSpPr>
          <p:cNvPr id="20" name="Shape 16"/>
          <p:cNvSpPr/>
          <p:nvPr/>
        </p:nvSpPr>
        <p:spPr>
          <a:xfrm>
            <a:off x="801410" y="6006822"/>
            <a:ext cx="7540347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7"/>
          <p:cNvSpPr/>
          <p:nvPr/>
        </p:nvSpPr>
        <p:spPr>
          <a:xfrm>
            <a:off x="1029057" y="6150531"/>
            <a:ext cx="205573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Submit</a:t>
            </a:r>
            <a:endParaRPr lang="en-US" sz="1786" dirty="0"/>
          </a:p>
        </p:txBody>
      </p:sp>
      <p:sp>
        <p:nvSpPr>
          <p:cNvPr id="22" name="Text 18"/>
          <p:cNvSpPr/>
          <p:nvPr/>
        </p:nvSpPr>
        <p:spPr>
          <a:xfrm>
            <a:off x="3546038" y="6150531"/>
            <a:ext cx="2051923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onSubmit</a:t>
            </a:r>
            <a:endParaRPr lang="en-US" sz="1786" dirty="0"/>
          </a:p>
        </p:txBody>
      </p:sp>
      <p:sp>
        <p:nvSpPr>
          <p:cNvPr id="23" name="Text 19"/>
          <p:cNvSpPr/>
          <p:nvPr/>
        </p:nvSpPr>
        <p:spPr>
          <a:xfrm>
            <a:off x="6059210" y="6150531"/>
            <a:ext cx="2055733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Process form data and update relevant state.</a:t>
            </a:r>
            <a:endParaRPr lang="en-US" sz="1786" dirty="0"/>
          </a:p>
        </p:txBody>
      </p:sp>
      <p:pic>
        <p:nvPicPr>
          <p:cNvPr id="24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731175"/>
            <a:ext cx="4919305" cy="27671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912614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Best Practices for Managing State and Props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793790" y="2670334"/>
            <a:ext cx="3664863" cy="2749987"/>
          </a:xfrm>
          <a:prstGeom prst="roundRect">
            <a:avLst>
              <a:gd name="adj" fmla="val 7424"/>
            </a:avLst>
          </a:prstGeom>
          <a:solidFill>
            <a:srgbClr val="E8F3E8"/>
          </a:solidFill>
          <a:ln/>
        </p:spPr>
      </p:sp>
      <p:sp>
        <p:nvSpPr>
          <p:cNvPr id="8" name="Text 4"/>
          <p:cNvSpPr/>
          <p:nvPr/>
        </p:nvSpPr>
        <p:spPr>
          <a:xfrm>
            <a:off x="1020604" y="289714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State Lifting</a:t>
            </a:r>
            <a:endParaRPr lang="en-US" sz="2233" dirty="0"/>
          </a:p>
        </p:txBody>
      </p:sp>
      <p:sp>
        <p:nvSpPr>
          <p:cNvPr id="9" name="Text 5"/>
          <p:cNvSpPr/>
          <p:nvPr/>
        </p:nvSpPr>
        <p:spPr>
          <a:xfrm>
            <a:off x="1020604" y="3387566"/>
            <a:ext cx="321123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Move state to a common parent component when shared by multiple child components.</a:t>
            </a:r>
            <a:endParaRPr lang="en-US" sz="1786" dirty="0"/>
          </a:p>
        </p:txBody>
      </p:sp>
      <p:sp>
        <p:nvSpPr>
          <p:cNvPr id="10" name="Shape 6"/>
          <p:cNvSpPr/>
          <p:nvPr/>
        </p:nvSpPr>
        <p:spPr>
          <a:xfrm>
            <a:off x="4685467" y="2670334"/>
            <a:ext cx="3664863" cy="2749987"/>
          </a:xfrm>
          <a:prstGeom prst="roundRect">
            <a:avLst>
              <a:gd name="adj" fmla="val 7424"/>
            </a:avLst>
          </a:prstGeom>
          <a:solidFill>
            <a:srgbClr val="E8F3E8"/>
          </a:solidFill>
          <a:ln/>
        </p:spPr>
      </p:sp>
      <p:sp>
        <p:nvSpPr>
          <p:cNvPr id="11" name="Text 7"/>
          <p:cNvSpPr/>
          <p:nvPr/>
        </p:nvSpPr>
        <p:spPr>
          <a:xfrm>
            <a:off x="4912281" y="2897148"/>
            <a:ext cx="3211235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State Management Libraries</a:t>
            </a:r>
            <a:endParaRPr lang="en-US" sz="2233" dirty="0"/>
          </a:p>
        </p:txBody>
      </p:sp>
      <p:sp>
        <p:nvSpPr>
          <p:cNvPr id="12" name="Text 8"/>
          <p:cNvSpPr/>
          <p:nvPr/>
        </p:nvSpPr>
        <p:spPr>
          <a:xfrm>
            <a:off x="4912281" y="3741896"/>
            <a:ext cx="321123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Consider using libraries like Redux or MobX for complex state management in large applications.</a:t>
            </a:r>
            <a:endParaRPr lang="en-US" sz="1786" dirty="0"/>
          </a:p>
        </p:txBody>
      </p:sp>
      <p:sp>
        <p:nvSpPr>
          <p:cNvPr id="13" name="Shape 9"/>
          <p:cNvSpPr/>
          <p:nvPr/>
        </p:nvSpPr>
        <p:spPr>
          <a:xfrm>
            <a:off x="793790" y="5647134"/>
            <a:ext cx="7556421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14" name="Text 10"/>
          <p:cNvSpPr/>
          <p:nvPr/>
        </p:nvSpPr>
        <p:spPr>
          <a:xfrm>
            <a:off x="1020604" y="587394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Prop Types</a:t>
            </a:r>
            <a:endParaRPr lang="en-US" sz="2233" dirty="0"/>
          </a:p>
        </p:txBody>
      </p:sp>
      <p:sp>
        <p:nvSpPr>
          <p:cNvPr id="15" name="Text 11"/>
          <p:cNvSpPr/>
          <p:nvPr/>
        </p:nvSpPr>
        <p:spPr>
          <a:xfrm>
            <a:off x="1020604" y="6364367"/>
            <a:ext cx="7102793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 `propTypes` to define expected prop types for better code clarity and error prevention.</a:t>
            </a:r>
            <a:endParaRPr lang="en-US" sz="1786" dirty="0"/>
          </a:p>
        </p:txBody>
      </p:sp>
      <p:pic>
        <p:nvPicPr>
          <p:cNvPr id="16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433" y="1696760"/>
            <a:ext cx="5037415" cy="483596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531" y="917496"/>
            <a:ext cx="7116128" cy="5611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419"/>
              </a:lnSpc>
              <a:buNone/>
            </a:pPr>
            <a:r>
              <a:rPr lang="en-US" sz="3535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 and Key Takeaways</a:t>
            </a:r>
            <a:endParaRPr lang="en-US" sz="3535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31" y="1747957"/>
            <a:ext cx="448985" cy="4489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8531" y="2376488"/>
            <a:ext cx="2244923" cy="280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10"/>
              </a:lnSpc>
              <a:buNone/>
            </a:pPr>
            <a:r>
              <a:rPr lang="en-US" sz="1768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Key Takeaways</a:t>
            </a:r>
            <a:endParaRPr lang="en-US" sz="1768" dirty="0"/>
          </a:p>
        </p:txBody>
      </p:sp>
      <p:sp>
        <p:nvSpPr>
          <p:cNvPr id="9" name="Text 4"/>
          <p:cNvSpPr/>
          <p:nvPr/>
        </p:nvSpPr>
        <p:spPr>
          <a:xfrm>
            <a:off x="628531" y="2764869"/>
            <a:ext cx="7886938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63"/>
              </a:lnSpc>
              <a:buNone/>
            </a:pPr>
            <a:r>
              <a:rPr lang="en-US" sz="1414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State and props are fundamental concepts for building interactive React components.</a:t>
            </a:r>
            <a:endParaRPr lang="en-US" sz="1414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31" y="3590806"/>
            <a:ext cx="448985" cy="4489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531" y="4219337"/>
            <a:ext cx="2244923" cy="280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10"/>
              </a:lnSpc>
              <a:buNone/>
            </a:pPr>
            <a:r>
              <a:rPr lang="en-US" sz="1768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Next Steps</a:t>
            </a:r>
            <a:endParaRPr lang="en-US" sz="1768" dirty="0"/>
          </a:p>
        </p:txBody>
      </p:sp>
      <p:sp>
        <p:nvSpPr>
          <p:cNvPr id="12" name="Text 6"/>
          <p:cNvSpPr/>
          <p:nvPr/>
        </p:nvSpPr>
        <p:spPr>
          <a:xfrm>
            <a:off x="628531" y="4607719"/>
            <a:ext cx="7886938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63"/>
              </a:lnSpc>
              <a:buNone/>
            </a:pPr>
            <a:r>
              <a:rPr lang="en-US" sz="1414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Practice implementing state and props in your own React projects to solidify your understanding.</a:t>
            </a:r>
            <a:endParaRPr lang="en-US" sz="1414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31" y="5720834"/>
            <a:ext cx="448985" cy="4489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531" y="6349365"/>
            <a:ext cx="2244923" cy="280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10"/>
              </a:lnSpc>
              <a:buNone/>
            </a:pPr>
            <a:r>
              <a:rPr lang="en-US" sz="1768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Benefits</a:t>
            </a:r>
            <a:endParaRPr lang="en-US" sz="1768" dirty="0"/>
          </a:p>
        </p:txBody>
      </p:sp>
      <p:sp>
        <p:nvSpPr>
          <p:cNvPr id="15" name="Text 8"/>
          <p:cNvSpPr/>
          <p:nvPr/>
        </p:nvSpPr>
        <p:spPr>
          <a:xfrm>
            <a:off x="628531" y="6737747"/>
            <a:ext cx="7886938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63"/>
              </a:lnSpc>
              <a:buNone/>
            </a:pPr>
            <a:r>
              <a:rPr lang="en-US" sz="1414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Mastering state and props empowers you to build complex and dynamic user interfaces in React.</a:t>
            </a:r>
            <a:endParaRPr lang="en-US" sz="1414" dirty="0"/>
          </a:p>
        </p:txBody>
      </p:sp>
      <p:pic>
        <p:nvPicPr>
          <p:cNvPr id="16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2024-08-26T04:58:50Z</dcterms:created>
  <dcterms:modified xsi:type="dcterms:W3CDTF">2024-08-26T04:58:50Z</dcterms:modified>
</cp:coreProperties>
</file>