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9B917-2738-47CC-B243-333494DC042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77D01-D0DA-47A4-BE50-C28368978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5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0323-CF7C-C8FF-2FF9-4D1D566E1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A1AF5-E907-3659-F9C5-C556F9054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8B249-53BF-639C-8252-7BCA16B13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58B5-147B-4547-916A-FD7A236C7F2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E65A9-1359-EC0F-8F69-D89E6A68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0D6E-CA05-197B-4DD2-66B962AE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08FA-6974-4197-85EA-30BE35BE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7FC0-8403-F0FA-E658-26B68159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16E41-2A9F-D2A1-15CA-9B1ED8D6E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6A083-DFCE-A0A1-08A6-21137067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58B5-147B-4547-916A-FD7A236C7F2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638B6-8964-25E5-EA80-A01BC2EF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398DD-7A80-42DD-FE02-7D5B68CE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08FA-6974-4197-85EA-30BE35BE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9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64EC8-43CC-AD42-B8AC-0ED1209DD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67041-A7D0-EC02-0A2B-03AE4C50E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EFA41-34CB-CB3E-6F76-38E28605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58B5-147B-4547-916A-FD7A236C7F2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9E5DD-7044-C201-DC41-F9F155A9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53391-A4E5-85A1-BF5C-D0545464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08FA-6974-4197-85EA-30BE35BE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6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4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8619-E09C-06B2-8A54-B79EAF11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2F72-25F5-E354-E3BC-A8445A57E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114B1-EAD6-46EA-D970-76EE9A2B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58B5-147B-4547-916A-FD7A236C7F2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B89CE-8C07-12F8-0F8A-9BB6DDD0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BF075-DC06-7691-F0BD-7B953EA1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08FA-6974-4197-85EA-30BE35BE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A2D9-B931-52D8-E658-A2FFD005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5CBCE-D260-C3A3-7651-D012D5F16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2734A-4DC0-C4CF-63A2-2B974133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58B5-147B-4547-916A-FD7A236C7F2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1CC3-75E8-7728-E323-8A1A38FA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2825C-D02D-5755-4C7C-38D96A79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08FA-6974-4197-85EA-30BE35BE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5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3F3A-78C2-C999-D62E-4F84A3D0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ABCB9-82DD-E134-5EB7-8FF97840C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37113-05A5-0487-C00E-BD2354247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E7CCD-FC4A-A10E-4932-CFCAB45A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58B5-147B-4547-916A-FD7A236C7F2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8A9F0-FD37-5F41-3A67-94F2F321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213B4-A922-E66D-BAEB-CC63EC17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08FA-6974-4197-85EA-30BE35BE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5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C222-1195-2128-83E1-8968ED1A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082AA-4E7E-F7D1-BCB5-15E6FD8E0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E2B9A-7047-099C-532A-4CC9B279F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6E6FC-0440-1A4F-84E8-F88F82F17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D4F4B-FCE7-F9E9-97DE-799DE864C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4F984-E430-F4D3-BD7E-CEDA91A9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58B5-147B-4547-916A-FD7A236C7F2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3F92B-FACC-D32B-770A-A1E51975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2B014-C7E0-5023-3CEC-C6A4A268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08FA-6974-4197-85EA-30BE35BE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6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C2D9-C7DC-9B08-A1EC-090D525B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53FB1-D2CA-4DE0-760F-403E9D67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58B5-147B-4547-916A-FD7A236C7F2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8803B-B2B0-3E97-C848-F1C6C50C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DF734-ED6E-3652-AC93-8A4B5061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08FA-6974-4197-85EA-30BE35BE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7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AD06D-3358-63AD-DC0D-D25815CD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58B5-147B-4547-916A-FD7A236C7F2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EE957-7F5A-4612-A0AA-506F1A69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F8653-8BE0-27D3-2278-64803292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08FA-6974-4197-85EA-30BE35BE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7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2BB2-217B-D5B6-8D1C-721520E2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C2B01-6C8E-DE68-D2B8-B1A2E7C1D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FBBC2-A72A-1E49-98A4-9F396ACF8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C2320-5B38-2C2E-9A96-7015260E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58B5-147B-4547-916A-FD7A236C7F2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FDF70-71C9-365B-1CFD-114C2D3C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C5AD7-D730-685C-3B97-53CF7D69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08FA-6974-4197-85EA-30BE35BE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5287-9FAE-7FD9-2752-B90BAC93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1EC81-9EE1-8E38-9185-1000F2003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EAD45-0D9A-546F-8056-55010B9AC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179FF-A7CF-E650-D158-51885E1E4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58B5-147B-4547-916A-FD7A236C7F2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C9387-81A0-F350-3AB3-18330D28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54A3F-DFB0-EB84-7750-3F2A190A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08FA-6974-4197-85EA-30BE35BE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FE92D-EEDF-FF43-B9C0-48321C09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A4BD6-3FD6-680A-EAE6-78E7827AB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36035-FB1B-B7D2-B047-912D5CDCF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1658B5-147B-4547-916A-FD7A236C7F2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7C7BA-AFF2-68B7-4A83-5AD371AA7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4C07F-4945-8D48-54D6-8DB7A80AE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6708FA-6974-4197-85EA-30BE35BED47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BB3B71-3865-3250-5AD0-14F95041782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78278" y="6215088"/>
            <a:ext cx="1974574" cy="55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8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73E6"/>
          </a:solidFill>
          <a:ln/>
        </p:spPr>
        <p:txBody>
          <a:bodyPr/>
          <a:lstStyle/>
          <a:p>
            <a:endParaRPr lang="en-US" sz="150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9FF"/>
          </a:solidFill>
          <a:ln/>
        </p:spPr>
        <p:txBody>
          <a:bodyPr/>
          <a:lstStyle/>
          <a:p>
            <a:endParaRPr lang="en-US" sz="150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50" y="-56554"/>
            <a:ext cx="4572000" cy="68580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175" y="1817787"/>
            <a:ext cx="4057551" cy="3222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20031" y="1598018"/>
            <a:ext cx="6179939" cy="17744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6986"/>
              </a:lnSpc>
            </a:pPr>
            <a:r>
              <a:rPr lang="en-US" sz="5589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React Fundamentals</a:t>
            </a:r>
            <a:endParaRPr lang="en-US" sz="5589" dirty="0"/>
          </a:p>
        </p:txBody>
      </p:sp>
      <p:sp>
        <p:nvSpPr>
          <p:cNvPr id="7" name="Text 3"/>
          <p:cNvSpPr/>
          <p:nvPr/>
        </p:nvSpPr>
        <p:spPr>
          <a:xfrm>
            <a:off x="720031" y="3681016"/>
            <a:ext cx="6179939" cy="9876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92"/>
              </a:lnSpc>
            </a:pPr>
            <a:r>
              <a:rPr lang="en-US" sz="162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React is a powerful JavaScript library for building user interfaces. It's a popular choice for creating single-page applications, web apps, and mobile apps.</a:t>
            </a:r>
            <a:endParaRPr lang="en-US" sz="1620" dirty="0"/>
          </a:p>
        </p:txBody>
      </p:sp>
      <p:sp>
        <p:nvSpPr>
          <p:cNvPr id="8" name="Shape 4"/>
          <p:cNvSpPr/>
          <p:nvPr/>
        </p:nvSpPr>
        <p:spPr>
          <a:xfrm>
            <a:off x="720031" y="4915396"/>
            <a:ext cx="329108" cy="329108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 sz="150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381" y="4921746"/>
            <a:ext cx="316408" cy="31640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151930" y="4900018"/>
            <a:ext cx="2778026" cy="3599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835"/>
              </a:lnSpc>
            </a:pPr>
            <a:r>
              <a:rPr lang="en-US" sz="2025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by Mir Junaid Rasool</a:t>
            </a:r>
            <a:endParaRPr lang="en-US" sz="20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73E6"/>
          </a:solidFill>
          <a:ln/>
        </p:spPr>
        <p:txBody>
          <a:bodyPr/>
          <a:lstStyle/>
          <a:p>
            <a:endParaRPr lang="en-US" sz="150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9FF"/>
          </a:solidFill>
          <a:ln/>
        </p:spPr>
        <p:txBody>
          <a:bodyPr/>
          <a:lstStyle/>
          <a:p>
            <a:endParaRPr lang="en-US" sz="150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545" y="1966317"/>
            <a:ext cx="4100810" cy="292526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59607" y="670024"/>
            <a:ext cx="5367139" cy="5889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637"/>
              </a:lnSpc>
            </a:pPr>
            <a:r>
              <a:rPr lang="en-US" sz="371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JSX: A Powerful Syntax</a:t>
            </a:r>
            <a:endParaRPr lang="en-US" sz="3710" dirty="0"/>
          </a:p>
        </p:txBody>
      </p:sp>
      <p:sp>
        <p:nvSpPr>
          <p:cNvPr id="7" name="Shape 3"/>
          <p:cNvSpPr/>
          <p:nvPr/>
        </p:nvSpPr>
        <p:spPr>
          <a:xfrm>
            <a:off x="659607" y="1753592"/>
            <a:ext cx="423962" cy="423962"/>
          </a:xfrm>
          <a:prstGeom prst="roundRect">
            <a:avLst>
              <a:gd name="adj" fmla="val 1867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US" sz="1500"/>
          </a:p>
        </p:txBody>
      </p:sp>
      <p:sp>
        <p:nvSpPr>
          <p:cNvPr id="8" name="Text 4"/>
          <p:cNvSpPr/>
          <p:nvPr/>
        </p:nvSpPr>
        <p:spPr>
          <a:xfrm>
            <a:off x="818555" y="1824236"/>
            <a:ext cx="106065" cy="2826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226"/>
              </a:lnSpc>
            </a:pPr>
            <a:r>
              <a:rPr lang="en-US" sz="2226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226" dirty="0"/>
          </a:p>
        </p:txBody>
      </p:sp>
      <p:sp>
        <p:nvSpPr>
          <p:cNvPr id="9" name="Text 5"/>
          <p:cNvSpPr/>
          <p:nvPr/>
        </p:nvSpPr>
        <p:spPr>
          <a:xfrm>
            <a:off x="1271985" y="1753592"/>
            <a:ext cx="2355751" cy="2943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18"/>
              </a:lnSpc>
            </a:pPr>
            <a:r>
              <a:rPr lang="en-US" sz="1855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JSX Syntax</a:t>
            </a:r>
            <a:endParaRPr lang="en-US" sz="1855" dirty="0"/>
          </a:p>
        </p:txBody>
      </p:sp>
      <p:sp>
        <p:nvSpPr>
          <p:cNvPr id="10" name="Text 6"/>
          <p:cNvSpPr/>
          <p:nvPr/>
        </p:nvSpPr>
        <p:spPr>
          <a:xfrm>
            <a:off x="1271985" y="2160984"/>
            <a:ext cx="5688409" cy="904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74"/>
              </a:lnSpc>
            </a:pPr>
            <a:r>
              <a:rPr lang="en-US" sz="148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JSX is a JavaScript extension that lets you write HTML-like syntax within your JavaScript code, making it easier to structure and render UI elements.</a:t>
            </a:r>
            <a:endParaRPr lang="en-US" sz="1484" dirty="0"/>
          </a:p>
        </p:txBody>
      </p:sp>
      <p:sp>
        <p:nvSpPr>
          <p:cNvPr id="11" name="Shape 7"/>
          <p:cNvSpPr/>
          <p:nvPr/>
        </p:nvSpPr>
        <p:spPr>
          <a:xfrm>
            <a:off x="659607" y="3465612"/>
            <a:ext cx="423962" cy="423962"/>
          </a:xfrm>
          <a:prstGeom prst="roundRect">
            <a:avLst>
              <a:gd name="adj" fmla="val 1867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US" sz="1500"/>
          </a:p>
        </p:txBody>
      </p:sp>
      <p:sp>
        <p:nvSpPr>
          <p:cNvPr id="12" name="Text 8"/>
          <p:cNvSpPr/>
          <p:nvPr/>
        </p:nvSpPr>
        <p:spPr>
          <a:xfrm>
            <a:off x="788889" y="3536256"/>
            <a:ext cx="165398" cy="2826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226"/>
              </a:lnSpc>
            </a:pPr>
            <a:r>
              <a:rPr lang="en-US" sz="2226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226" dirty="0"/>
          </a:p>
        </p:txBody>
      </p:sp>
      <p:sp>
        <p:nvSpPr>
          <p:cNvPr id="13" name="Text 9"/>
          <p:cNvSpPr/>
          <p:nvPr/>
        </p:nvSpPr>
        <p:spPr>
          <a:xfrm>
            <a:off x="1271985" y="3465612"/>
            <a:ext cx="2355751" cy="2943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18"/>
              </a:lnSpc>
            </a:pPr>
            <a:r>
              <a:rPr lang="en-US" sz="1855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JSX Benefits</a:t>
            </a:r>
            <a:endParaRPr lang="en-US" sz="1855" dirty="0"/>
          </a:p>
        </p:txBody>
      </p:sp>
      <p:sp>
        <p:nvSpPr>
          <p:cNvPr id="14" name="Text 10"/>
          <p:cNvSpPr/>
          <p:nvPr/>
        </p:nvSpPr>
        <p:spPr>
          <a:xfrm>
            <a:off x="1271985" y="3873004"/>
            <a:ext cx="5688409" cy="904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74"/>
              </a:lnSpc>
            </a:pPr>
            <a:r>
              <a:rPr lang="en-US" sz="148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JSX improves code readability and makes it easier to understand the relationship between components and their rendered output. It enhances developer productivity.</a:t>
            </a:r>
            <a:endParaRPr lang="en-US" sz="1484" dirty="0"/>
          </a:p>
        </p:txBody>
      </p:sp>
      <p:sp>
        <p:nvSpPr>
          <p:cNvPr id="15" name="Shape 11"/>
          <p:cNvSpPr/>
          <p:nvPr/>
        </p:nvSpPr>
        <p:spPr>
          <a:xfrm>
            <a:off x="659607" y="5177632"/>
            <a:ext cx="423962" cy="423962"/>
          </a:xfrm>
          <a:prstGeom prst="roundRect">
            <a:avLst>
              <a:gd name="adj" fmla="val 1867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US" sz="1500"/>
          </a:p>
        </p:txBody>
      </p:sp>
      <p:sp>
        <p:nvSpPr>
          <p:cNvPr id="16" name="Text 12"/>
          <p:cNvSpPr/>
          <p:nvPr/>
        </p:nvSpPr>
        <p:spPr>
          <a:xfrm>
            <a:off x="788294" y="5248276"/>
            <a:ext cx="166489" cy="2826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226"/>
              </a:lnSpc>
            </a:pPr>
            <a:r>
              <a:rPr lang="en-US" sz="2226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226" dirty="0"/>
          </a:p>
        </p:txBody>
      </p:sp>
      <p:sp>
        <p:nvSpPr>
          <p:cNvPr id="17" name="Text 13"/>
          <p:cNvSpPr/>
          <p:nvPr/>
        </p:nvSpPr>
        <p:spPr>
          <a:xfrm>
            <a:off x="1271985" y="5177632"/>
            <a:ext cx="2355751" cy="2943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18"/>
              </a:lnSpc>
            </a:pPr>
            <a:r>
              <a:rPr lang="en-US" sz="1855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JSX Example</a:t>
            </a:r>
            <a:endParaRPr lang="en-US" sz="1855" dirty="0"/>
          </a:p>
        </p:txBody>
      </p:sp>
      <p:sp>
        <p:nvSpPr>
          <p:cNvPr id="18" name="Text 14"/>
          <p:cNvSpPr/>
          <p:nvPr/>
        </p:nvSpPr>
        <p:spPr>
          <a:xfrm>
            <a:off x="1271985" y="5585024"/>
            <a:ext cx="5688409" cy="602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74"/>
              </a:lnSpc>
            </a:pPr>
            <a:r>
              <a:rPr lang="en-US" sz="148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simple example of JSX would be writing a &lt;h1&gt; tag inside your JavaScript file, creating a heading element.</a:t>
            </a:r>
            <a:endParaRPr lang="en-US" sz="148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73E6"/>
          </a:solidFill>
          <a:ln/>
        </p:spPr>
        <p:txBody>
          <a:bodyPr/>
          <a:lstStyle/>
          <a:p>
            <a:endParaRPr lang="en-US" sz="150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9FF"/>
          </a:solidFill>
          <a:ln/>
        </p:spPr>
        <p:txBody>
          <a:bodyPr/>
          <a:lstStyle/>
          <a:p>
            <a:endParaRPr lang="en-US" sz="150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18182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328639" y="2802037"/>
            <a:ext cx="5265738" cy="5454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295"/>
              </a:lnSpc>
            </a:pPr>
            <a:r>
              <a:rPr lang="en-US" sz="3436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Babel: The JSX Compiler</a:t>
            </a:r>
            <a:endParaRPr lang="en-US" sz="3436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638" y="3609182"/>
            <a:ext cx="3178175" cy="69810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03164" y="4569024"/>
            <a:ext cx="2279452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47"/>
              </a:lnSpc>
            </a:pPr>
            <a:r>
              <a:rPr lang="en-US" sz="1718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Code Transformation</a:t>
            </a:r>
            <a:endParaRPr lang="en-US" sz="1718" dirty="0"/>
          </a:p>
        </p:txBody>
      </p:sp>
      <p:sp>
        <p:nvSpPr>
          <p:cNvPr id="8" name="Text 4"/>
          <p:cNvSpPr/>
          <p:nvPr/>
        </p:nvSpPr>
        <p:spPr>
          <a:xfrm>
            <a:off x="1503164" y="4946352"/>
            <a:ext cx="2829123" cy="1116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99"/>
              </a:lnSpc>
            </a:pPr>
            <a:r>
              <a:rPr lang="en-US" sz="137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Babel is a transpiler that converts JSX code into standard JavaScript, which browsers can understand.</a:t>
            </a:r>
            <a:endParaRPr lang="en-US" sz="1374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813" y="3609182"/>
            <a:ext cx="3178175" cy="69810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681339" y="4569024"/>
            <a:ext cx="2181820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47"/>
              </a:lnSpc>
            </a:pPr>
            <a:r>
              <a:rPr lang="en-US" sz="1718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JSX to JavaScript</a:t>
            </a:r>
            <a:endParaRPr lang="en-US" sz="1718" dirty="0"/>
          </a:p>
        </p:txBody>
      </p:sp>
      <p:sp>
        <p:nvSpPr>
          <p:cNvPr id="11" name="Text 6"/>
          <p:cNvSpPr/>
          <p:nvPr/>
        </p:nvSpPr>
        <p:spPr>
          <a:xfrm>
            <a:off x="4681339" y="4946352"/>
            <a:ext cx="2829123" cy="1116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99"/>
              </a:lnSpc>
            </a:pPr>
            <a:r>
              <a:rPr lang="en-US" sz="137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Babel essentially translates the JSX syntax into regular JavaScript functions and calls to React's DOM manipulation APIs.</a:t>
            </a:r>
            <a:endParaRPr lang="en-US" sz="1374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4989" y="3609182"/>
            <a:ext cx="3178274" cy="69810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859514" y="4569024"/>
            <a:ext cx="2640608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47"/>
              </a:lnSpc>
            </a:pPr>
            <a:r>
              <a:rPr lang="en-US" sz="1718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Enhanced Compatibility</a:t>
            </a:r>
            <a:endParaRPr lang="en-US" sz="1718" dirty="0"/>
          </a:p>
        </p:txBody>
      </p:sp>
      <p:sp>
        <p:nvSpPr>
          <p:cNvPr id="14" name="Text 8"/>
          <p:cNvSpPr/>
          <p:nvPr/>
        </p:nvSpPr>
        <p:spPr>
          <a:xfrm>
            <a:off x="7859514" y="4946352"/>
            <a:ext cx="2829223" cy="1116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99"/>
              </a:lnSpc>
            </a:pPr>
            <a:r>
              <a:rPr lang="en-US" sz="137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Babel helps ensure compatibility with older browsers that may not support the latest JavaScript features, including JSX.</a:t>
            </a:r>
            <a:endParaRPr lang="en-US" sz="137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73E6"/>
          </a:solidFill>
          <a:ln/>
        </p:spPr>
        <p:txBody>
          <a:bodyPr/>
          <a:lstStyle/>
          <a:p>
            <a:endParaRPr lang="en-US" sz="150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9FF"/>
          </a:solidFill>
          <a:ln/>
        </p:spPr>
        <p:txBody>
          <a:bodyPr/>
          <a:lstStyle/>
          <a:p>
            <a:endParaRPr lang="en-US" sz="1500"/>
          </a:p>
        </p:txBody>
      </p:sp>
      <p:sp>
        <p:nvSpPr>
          <p:cNvPr id="4" name="Text 2"/>
          <p:cNvSpPr/>
          <p:nvPr/>
        </p:nvSpPr>
        <p:spPr>
          <a:xfrm>
            <a:off x="720031" y="1510506"/>
            <a:ext cx="9365853" cy="6429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062"/>
              </a:lnSpc>
            </a:pPr>
            <a:r>
              <a:rPr lang="en-US" sz="40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The Virtual DOM: Efficiency in Action</a:t>
            </a:r>
            <a:endParaRPr lang="en-US" sz="4050" dirty="0"/>
          </a:p>
        </p:txBody>
      </p:sp>
      <p:sp>
        <p:nvSpPr>
          <p:cNvPr id="5" name="Text 3"/>
          <p:cNvSpPr/>
          <p:nvPr/>
        </p:nvSpPr>
        <p:spPr>
          <a:xfrm>
            <a:off x="720031" y="2667695"/>
            <a:ext cx="2931815" cy="3214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32"/>
              </a:lnSpc>
            </a:pPr>
            <a:r>
              <a:rPr lang="en-US" sz="2025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React's Secret Weapon</a:t>
            </a:r>
            <a:endParaRPr lang="en-US" sz="2025" dirty="0"/>
          </a:p>
        </p:txBody>
      </p:sp>
      <p:sp>
        <p:nvSpPr>
          <p:cNvPr id="6" name="Text 4"/>
          <p:cNvSpPr/>
          <p:nvPr/>
        </p:nvSpPr>
        <p:spPr>
          <a:xfrm>
            <a:off x="720031" y="3194844"/>
            <a:ext cx="3249018" cy="13168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92"/>
              </a:lnSpc>
            </a:pPr>
            <a:r>
              <a:rPr lang="en-US" sz="162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React uses a virtual DOM, an in-memory representation of the actual DOM, for efficient updates.</a:t>
            </a:r>
            <a:endParaRPr lang="en-US" sz="1620" dirty="0"/>
          </a:p>
        </p:txBody>
      </p:sp>
      <p:sp>
        <p:nvSpPr>
          <p:cNvPr id="7" name="Text 5"/>
          <p:cNvSpPr/>
          <p:nvPr/>
        </p:nvSpPr>
        <p:spPr>
          <a:xfrm>
            <a:off x="4477246" y="2667694"/>
            <a:ext cx="3249018" cy="642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32"/>
              </a:lnSpc>
            </a:pPr>
            <a:r>
              <a:rPr lang="en-US" sz="2025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Minimizing DOM Operations</a:t>
            </a:r>
            <a:endParaRPr lang="en-US" sz="2025" dirty="0"/>
          </a:p>
        </p:txBody>
      </p:sp>
      <p:sp>
        <p:nvSpPr>
          <p:cNvPr id="8" name="Text 6"/>
          <p:cNvSpPr/>
          <p:nvPr/>
        </p:nvSpPr>
        <p:spPr>
          <a:xfrm>
            <a:off x="4477246" y="3516313"/>
            <a:ext cx="3249018" cy="1646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92"/>
              </a:lnSpc>
            </a:pPr>
            <a:r>
              <a:rPr lang="en-US" sz="162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React compares the virtual DOM with the actual DOM, only updating the necessary elements, minimizing DOM manipulations.</a:t>
            </a:r>
            <a:endParaRPr lang="en-US" sz="1620" dirty="0"/>
          </a:p>
        </p:txBody>
      </p:sp>
      <p:sp>
        <p:nvSpPr>
          <p:cNvPr id="9" name="Text 7"/>
          <p:cNvSpPr/>
          <p:nvPr/>
        </p:nvSpPr>
        <p:spPr>
          <a:xfrm>
            <a:off x="8234462" y="2667695"/>
            <a:ext cx="3024982" cy="3214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32"/>
              </a:lnSpc>
            </a:pPr>
            <a:r>
              <a:rPr lang="en-US" sz="2025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Enhanced Performance</a:t>
            </a:r>
            <a:endParaRPr lang="en-US" sz="2025" dirty="0"/>
          </a:p>
        </p:txBody>
      </p:sp>
      <p:sp>
        <p:nvSpPr>
          <p:cNvPr id="10" name="Text 8"/>
          <p:cNvSpPr/>
          <p:nvPr/>
        </p:nvSpPr>
        <p:spPr>
          <a:xfrm>
            <a:off x="8234462" y="3194845"/>
            <a:ext cx="3249018" cy="1646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92"/>
              </a:lnSpc>
            </a:pPr>
            <a:r>
              <a:rPr lang="en-US" sz="162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By reducing unnecessary DOM updates, the virtual DOM significantly improves performance and makes React apps smoother.</a:t>
            </a:r>
            <a:endParaRPr lang="en-US" sz="162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73E6"/>
          </a:solidFill>
          <a:ln/>
        </p:spPr>
        <p:txBody>
          <a:bodyPr/>
          <a:lstStyle/>
          <a:p>
            <a:endParaRPr lang="en-US" sz="150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9FF"/>
          </a:solidFill>
          <a:ln/>
        </p:spPr>
        <p:txBody>
          <a:bodyPr/>
          <a:lstStyle/>
          <a:p>
            <a:endParaRPr lang="en-US" sz="150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550" y="1648420"/>
            <a:ext cx="4152801" cy="356106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86879" y="740669"/>
            <a:ext cx="6446243" cy="10479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127"/>
              </a:lnSpc>
            </a:pPr>
            <a:r>
              <a:rPr lang="en-US" sz="3301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React DOM: Rendering Your Components</a:t>
            </a:r>
            <a:endParaRPr lang="en-US" sz="3301" dirty="0"/>
          </a:p>
        </p:txBody>
      </p:sp>
      <p:sp>
        <p:nvSpPr>
          <p:cNvPr id="7" name="Shape 3"/>
          <p:cNvSpPr/>
          <p:nvPr/>
        </p:nvSpPr>
        <p:spPr>
          <a:xfrm>
            <a:off x="586879" y="2040136"/>
            <a:ext cx="6446243" cy="1247279"/>
          </a:xfrm>
          <a:prstGeom prst="roundRect">
            <a:avLst>
              <a:gd name="adj" fmla="val 564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US" sz="1500"/>
          </a:p>
        </p:txBody>
      </p:sp>
      <p:sp>
        <p:nvSpPr>
          <p:cNvPr id="8" name="Text 4"/>
          <p:cNvSpPr/>
          <p:nvPr/>
        </p:nvSpPr>
        <p:spPr>
          <a:xfrm>
            <a:off x="760909" y="2214166"/>
            <a:ext cx="2096194" cy="2620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063"/>
              </a:lnSpc>
            </a:pPr>
            <a:r>
              <a:rPr lang="en-US" sz="165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ReactDOM.render</a:t>
            </a:r>
            <a:endParaRPr lang="en-US" sz="1651" dirty="0"/>
          </a:p>
        </p:txBody>
      </p:sp>
      <p:sp>
        <p:nvSpPr>
          <p:cNvPr id="9" name="Text 5"/>
          <p:cNvSpPr/>
          <p:nvPr/>
        </p:nvSpPr>
        <p:spPr>
          <a:xfrm>
            <a:off x="760909" y="2576810"/>
            <a:ext cx="6098183" cy="536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12"/>
              </a:lnSpc>
            </a:pPr>
            <a:r>
              <a:rPr lang="en-US" sz="132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`ReactDOM.render` method is the key function for rendering React components into the actual DOM.</a:t>
            </a:r>
            <a:endParaRPr lang="en-US" sz="1321" dirty="0"/>
          </a:p>
        </p:txBody>
      </p:sp>
      <p:sp>
        <p:nvSpPr>
          <p:cNvPr id="10" name="Shape 6"/>
          <p:cNvSpPr/>
          <p:nvPr/>
        </p:nvSpPr>
        <p:spPr>
          <a:xfrm>
            <a:off x="586879" y="3455095"/>
            <a:ext cx="6446243" cy="1247279"/>
          </a:xfrm>
          <a:prstGeom prst="roundRect">
            <a:avLst>
              <a:gd name="adj" fmla="val 564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US" sz="1500"/>
          </a:p>
        </p:txBody>
      </p:sp>
      <p:sp>
        <p:nvSpPr>
          <p:cNvPr id="11" name="Text 7"/>
          <p:cNvSpPr/>
          <p:nvPr/>
        </p:nvSpPr>
        <p:spPr>
          <a:xfrm>
            <a:off x="760909" y="3629124"/>
            <a:ext cx="2307233" cy="2620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063"/>
              </a:lnSpc>
            </a:pPr>
            <a:r>
              <a:rPr lang="en-US" sz="165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Component Hierarchy</a:t>
            </a:r>
            <a:endParaRPr lang="en-US" sz="1651" dirty="0"/>
          </a:p>
        </p:txBody>
      </p:sp>
      <p:sp>
        <p:nvSpPr>
          <p:cNvPr id="12" name="Text 8"/>
          <p:cNvSpPr/>
          <p:nvPr/>
        </p:nvSpPr>
        <p:spPr>
          <a:xfrm>
            <a:off x="760909" y="3991769"/>
            <a:ext cx="6098183" cy="536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12"/>
              </a:lnSpc>
            </a:pPr>
            <a:r>
              <a:rPr lang="en-US" sz="132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React components can be nested to create complex UI structures. Components are reusable building blocks that encapsulate UI logic.</a:t>
            </a:r>
            <a:endParaRPr lang="en-US" sz="1321" dirty="0"/>
          </a:p>
        </p:txBody>
      </p:sp>
      <p:sp>
        <p:nvSpPr>
          <p:cNvPr id="13" name="Shape 9"/>
          <p:cNvSpPr/>
          <p:nvPr/>
        </p:nvSpPr>
        <p:spPr>
          <a:xfrm>
            <a:off x="586879" y="4870054"/>
            <a:ext cx="6446243" cy="1247279"/>
          </a:xfrm>
          <a:prstGeom prst="roundRect">
            <a:avLst>
              <a:gd name="adj" fmla="val 564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US" sz="1500"/>
          </a:p>
        </p:txBody>
      </p:sp>
      <p:sp>
        <p:nvSpPr>
          <p:cNvPr id="14" name="Text 10"/>
          <p:cNvSpPr/>
          <p:nvPr/>
        </p:nvSpPr>
        <p:spPr>
          <a:xfrm>
            <a:off x="760909" y="5044082"/>
            <a:ext cx="2096194" cy="2620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063"/>
              </a:lnSpc>
            </a:pPr>
            <a:r>
              <a:rPr lang="en-US" sz="165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DOM Manipulation</a:t>
            </a:r>
            <a:endParaRPr lang="en-US" sz="1651" dirty="0"/>
          </a:p>
        </p:txBody>
      </p:sp>
      <p:sp>
        <p:nvSpPr>
          <p:cNvPr id="15" name="Text 11"/>
          <p:cNvSpPr/>
          <p:nvPr/>
        </p:nvSpPr>
        <p:spPr>
          <a:xfrm>
            <a:off x="760909" y="5406728"/>
            <a:ext cx="6098183" cy="536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12"/>
              </a:lnSpc>
            </a:pPr>
            <a:r>
              <a:rPr lang="en-US" sz="132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React DOM takes care of manipulating the DOM behind the scenes, ensuring that updates are efficient and reflected accurately on the page.</a:t>
            </a:r>
            <a:endParaRPr lang="en-US" sz="132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73E6"/>
          </a:solidFill>
          <a:ln/>
        </p:spPr>
        <p:txBody>
          <a:bodyPr/>
          <a:lstStyle/>
          <a:p>
            <a:endParaRPr lang="en-US" sz="150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9FF"/>
          </a:solidFill>
          <a:ln/>
        </p:spPr>
        <p:txBody>
          <a:bodyPr/>
          <a:lstStyle/>
          <a:p>
            <a:endParaRPr lang="en-US" sz="150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206196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90576" y="2516386"/>
            <a:ext cx="7445474" cy="5154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059"/>
              </a:lnSpc>
            </a:pPr>
            <a:r>
              <a:rPr lang="en-US" sz="3247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Lists and Keys: Organizing Your Data</a:t>
            </a:r>
            <a:endParaRPr lang="en-US" sz="3247" dirty="0"/>
          </a:p>
        </p:txBody>
      </p:sp>
      <p:sp>
        <p:nvSpPr>
          <p:cNvPr id="6" name="Shape 3"/>
          <p:cNvSpPr/>
          <p:nvPr/>
        </p:nvSpPr>
        <p:spPr>
          <a:xfrm>
            <a:off x="6085781" y="3279180"/>
            <a:ext cx="20538" cy="3124398"/>
          </a:xfrm>
          <a:prstGeom prst="roundRect">
            <a:avLst>
              <a:gd name="adj" fmla="val 337333"/>
            </a:avLst>
          </a:prstGeom>
          <a:solidFill>
            <a:srgbClr val="B8C3DF"/>
          </a:solidFill>
          <a:ln/>
        </p:spPr>
        <p:txBody>
          <a:bodyPr/>
          <a:lstStyle/>
          <a:p>
            <a:endParaRPr lang="en-US" sz="1500"/>
          </a:p>
        </p:txBody>
      </p:sp>
      <p:sp>
        <p:nvSpPr>
          <p:cNvPr id="7" name="Shape 4"/>
          <p:cNvSpPr/>
          <p:nvPr/>
        </p:nvSpPr>
        <p:spPr>
          <a:xfrm>
            <a:off x="5333107" y="3639989"/>
            <a:ext cx="577354" cy="20538"/>
          </a:xfrm>
          <a:prstGeom prst="roundRect">
            <a:avLst>
              <a:gd name="adj" fmla="val 337333"/>
            </a:avLst>
          </a:prstGeom>
          <a:solidFill>
            <a:srgbClr val="B8C3DF"/>
          </a:solidFill>
          <a:ln/>
        </p:spPr>
        <p:txBody>
          <a:bodyPr/>
          <a:lstStyle/>
          <a:p>
            <a:endParaRPr lang="en-US" sz="1500"/>
          </a:p>
        </p:txBody>
      </p:sp>
      <p:sp>
        <p:nvSpPr>
          <p:cNvPr id="8" name="Shape 5"/>
          <p:cNvSpPr/>
          <p:nvPr/>
        </p:nvSpPr>
        <p:spPr>
          <a:xfrm>
            <a:off x="5910461" y="3464719"/>
            <a:ext cx="371078" cy="371078"/>
          </a:xfrm>
          <a:prstGeom prst="roundRect">
            <a:avLst>
              <a:gd name="adj" fmla="val 18671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US" sz="1500"/>
          </a:p>
        </p:txBody>
      </p:sp>
      <p:sp>
        <p:nvSpPr>
          <p:cNvPr id="9" name="Text 6"/>
          <p:cNvSpPr/>
          <p:nvPr/>
        </p:nvSpPr>
        <p:spPr>
          <a:xfrm>
            <a:off x="6049566" y="3526532"/>
            <a:ext cx="92769" cy="2474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48"/>
              </a:lnSpc>
            </a:pPr>
            <a:r>
              <a:rPr lang="en-US" sz="1948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1948" dirty="0"/>
          </a:p>
        </p:txBody>
      </p:sp>
      <p:sp>
        <p:nvSpPr>
          <p:cNvPr id="10" name="Text 7"/>
          <p:cNvSpPr/>
          <p:nvPr/>
        </p:nvSpPr>
        <p:spPr>
          <a:xfrm>
            <a:off x="3126781" y="3444082"/>
            <a:ext cx="2061964" cy="2576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>
              <a:lnSpc>
                <a:spcPts val="2029"/>
              </a:lnSpc>
            </a:pPr>
            <a:r>
              <a:rPr lang="en-US" sz="1623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Rendering Lists</a:t>
            </a:r>
            <a:endParaRPr lang="en-US" sz="1623" dirty="0"/>
          </a:p>
        </p:txBody>
      </p:sp>
      <p:sp>
        <p:nvSpPr>
          <p:cNvPr id="11" name="Text 8"/>
          <p:cNvSpPr/>
          <p:nvPr/>
        </p:nvSpPr>
        <p:spPr>
          <a:xfrm>
            <a:off x="1590576" y="3800674"/>
            <a:ext cx="3598168" cy="7917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>
              <a:lnSpc>
                <a:spcPts val="2078"/>
              </a:lnSpc>
            </a:pPr>
            <a:r>
              <a:rPr lang="en-US" sz="1299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React provides a way to render lists of data using `map` function, transforming data into a set of components.</a:t>
            </a:r>
            <a:endParaRPr lang="en-US" sz="1299" dirty="0"/>
          </a:p>
        </p:txBody>
      </p:sp>
      <p:sp>
        <p:nvSpPr>
          <p:cNvPr id="12" name="Shape 9"/>
          <p:cNvSpPr/>
          <p:nvPr/>
        </p:nvSpPr>
        <p:spPr>
          <a:xfrm>
            <a:off x="6281540" y="4464695"/>
            <a:ext cx="577354" cy="20538"/>
          </a:xfrm>
          <a:prstGeom prst="roundRect">
            <a:avLst>
              <a:gd name="adj" fmla="val 337333"/>
            </a:avLst>
          </a:prstGeom>
          <a:solidFill>
            <a:srgbClr val="B8C3DF"/>
          </a:solidFill>
          <a:ln/>
        </p:spPr>
        <p:txBody>
          <a:bodyPr/>
          <a:lstStyle/>
          <a:p>
            <a:endParaRPr lang="en-US" sz="1500"/>
          </a:p>
        </p:txBody>
      </p:sp>
      <p:sp>
        <p:nvSpPr>
          <p:cNvPr id="13" name="Shape 10"/>
          <p:cNvSpPr/>
          <p:nvPr/>
        </p:nvSpPr>
        <p:spPr>
          <a:xfrm>
            <a:off x="5910461" y="4289425"/>
            <a:ext cx="371078" cy="371078"/>
          </a:xfrm>
          <a:prstGeom prst="roundRect">
            <a:avLst>
              <a:gd name="adj" fmla="val 18671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US" sz="1500"/>
          </a:p>
        </p:txBody>
      </p:sp>
      <p:sp>
        <p:nvSpPr>
          <p:cNvPr id="14" name="Text 11"/>
          <p:cNvSpPr/>
          <p:nvPr/>
        </p:nvSpPr>
        <p:spPr>
          <a:xfrm>
            <a:off x="6023570" y="4351238"/>
            <a:ext cx="144760" cy="2474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48"/>
              </a:lnSpc>
            </a:pPr>
            <a:r>
              <a:rPr lang="en-US" sz="1948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1948" dirty="0"/>
          </a:p>
        </p:txBody>
      </p:sp>
      <p:sp>
        <p:nvSpPr>
          <p:cNvPr id="15" name="Text 12"/>
          <p:cNvSpPr/>
          <p:nvPr/>
        </p:nvSpPr>
        <p:spPr>
          <a:xfrm>
            <a:off x="7003257" y="4268788"/>
            <a:ext cx="2061964" cy="2576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029"/>
              </a:lnSpc>
            </a:pPr>
            <a:r>
              <a:rPr lang="en-US" sz="1623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Unique Keys</a:t>
            </a:r>
            <a:endParaRPr lang="en-US" sz="1623" dirty="0"/>
          </a:p>
        </p:txBody>
      </p:sp>
      <p:sp>
        <p:nvSpPr>
          <p:cNvPr id="16" name="Text 13"/>
          <p:cNvSpPr/>
          <p:nvPr/>
        </p:nvSpPr>
        <p:spPr>
          <a:xfrm>
            <a:off x="7003257" y="4625380"/>
            <a:ext cx="3598168" cy="7917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078"/>
              </a:lnSpc>
            </a:pPr>
            <a:r>
              <a:rPr lang="en-US" sz="1299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Each item in a list should have a unique key, essential for React to track elements and efficiently update the list.</a:t>
            </a:r>
            <a:endParaRPr lang="en-US" sz="1299" dirty="0"/>
          </a:p>
        </p:txBody>
      </p:sp>
      <p:sp>
        <p:nvSpPr>
          <p:cNvPr id="17" name="Shape 14"/>
          <p:cNvSpPr/>
          <p:nvPr/>
        </p:nvSpPr>
        <p:spPr>
          <a:xfrm>
            <a:off x="5333107" y="5286226"/>
            <a:ext cx="577354" cy="20538"/>
          </a:xfrm>
          <a:prstGeom prst="roundRect">
            <a:avLst>
              <a:gd name="adj" fmla="val 337333"/>
            </a:avLst>
          </a:prstGeom>
          <a:solidFill>
            <a:srgbClr val="B8C3DF"/>
          </a:solidFill>
          <a:ln/>
        </p:spPr>
        <p:txBody>
          <a:bodyPr/>
          <a:lstStyle/>
          <a:p>
            <a:endParaRPr lang="en-US" sz="1500"/>
          </a:p>
        </p:txBody>
      </p:sp>
      <p:sp>
        <p:nvSpPr>
          <p:cNvPr id="18" name="Shape 15"/>
          <p:cNvSpPr/>
          <p:nvPr/>
        </p:nvSpPr>
        <p:spPr>
          <a:xfrm>
            <a:off x="5910461" y="5110957"/>
            <a:ext cx="371078" cy="371078"/>
          </a:xfrm>
          <a:prstGeom prst="roundRect">
            <a:avLst>
              <a:gd name="adj" fmla="val 18671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US" sz="1500"/>
          </a:p>
        </p:txBody>
      </p:sp>
      <p:sp>
        <p:nvSpPr>
          <p:cNvPr id="19" name="Text 16"/>
          <p:cNvSpPr/>
          <p:nvPr/>
        </p:nvSpPr>
        <p:spPr>
          <a:xfrm>
            <a:off x="6023074" y="5172769"/>
            <a:ext cx="145753" cy="2474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48"/>
              </a:lnSpc>
            </a:pPr>
            <a:r>
              <a:rPr lang="en-US" sz="1948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1948" dirty="0"/>
          </a:p>
        </p:txBody>
      </p:sp>
      <p:sp>
        <p:nvSpPr>
          <p:cNvPr id="20" name="Text 17"/>
          <p:cNvSpPr/>
          <p:nvPr/>
        </p:nvSpPr>
        <p:spPr>
          <a:xfrm>
            <a:off x="2444056" y="5090320"/>
            <a:ext cx="2744688" cy="2576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>
              <a:lnSpc>
                <a:spcPts val="2029"/>
              </a:lnSpc>
            </a:pPr>
            <a:r>
              <a:rPr lang="en-US" sz="1623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Performance Optimization</a:t>
            </a:r>
            <a:endParaRPr lang="en-US" sz="1623" dirty="0"/>
          </a:p>
        </p:txBody>
      </p:sp>
      <p:sp>
        <p:nvSpPr>
          <p:cNvPr id="21" name="Text 18"/>
          <p:cNvSpPr/>
          <p:nvPr/>
        </p:nvSpPr>
        <p:spPr>
          <a:xfrm>
            <a:off x="1590576" y="5446911"/>
            <a:ext cx="3598168" cy="7917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>
              <a:lnSpc>
                <a:spcPts val="2078"/>
              </a:lnSpc>
            </a:pPr>
            <a:r>
              <a:rPr lang="en-US" sz="1299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Keys help React identify changes in the list, making updates faster and improving the user experience.</a:t>
            </a:r>
            <a:endParaRPr lang="en-US" sz="1299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73E6"/>
          </a:solidFill>
          <a:ln/>
        </p:spPr>
        <p:txBody>
          <a:bodyPr/>
          <a:lstStyle/>
          <a:p>
            <a:endParaRPr lang="en-US" sz="150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9FF"/>
          </a:solidFill>
          <a:ln/>
        </p:spPr>
        <p:txBody>
          <a:bodyPr/>
          <a:lstStyle/>
          <a:p>
            <a:endParaRPr lang="en-US" sz="150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87" y="560289"/>
            <a:ext cx="4085928" cy="573742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252344" y="843558"/>
            <a:ext cx="6259314" cy="12148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783"/>
              </a:lnSpc>
            </a:pPr>
            <a:r>
              <a:rPr lang="en-US" sz="3827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Forms and User Input: Interacting with the User</a:t>
            </a:r>
            <a:endParaRPr lang="en-US" sz="3827" dirty="0"/>
          </a:p>
        </p:txBody>
      </p:sp>
      <p:sp>
        <p:nvSpPr>
          <p:cNvPr id="7" name="Shape 3"/>
          <p:cNvSpPr/>
          <p:nvPr/>
        </p:nvSpPr>
        <p:spPr>
          <a:xfrm>
            <a:off x="5252344" y="2349897"/>
            <a:ext cx="6259314" cy="3664545"/>
          </a:xfrm>
          <a:prstGeom prst="roundRect">
            <a:avLst>
              <a:gd name="adj" fmla="val 222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 sz="1500"/>
          </a:p>
        </p:txBody>
      </p:sp>
      <p:sp>
        <p:nvSpPr>
          <p:cNvPr id="8" name="Shape 4"/>
          <p:cNvSpPr/>
          <p:nvPr/>
        </p:nvSpPr>
        <p:spPr>
          <a:xfrm>
            <a:off x="5258694" y="2356247"/>
            <a:ext cx="6246614" cy="55681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 sz="1500"/>
          </a:p>
        </p:txBody>
      </p:sp>
      <p:sp>
        <p:nvSpPr>
          <p:cNvPr id="9" name="Text 5"/>
          <p:cNvSpPr/>
          <p:nvPr/>
        </p:nvSpPr>
        <p:spPr>
          <a:xfrm>
            <a:off x="5453063" y="2479179"/>
            <a:ext cx="2731393" cy="3109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49"/>
              </a:lnSpc>
            </a:pPr>
            <a:r>
              <a:rPr lang="en-US" sz="153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Input Types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8579544" y="2479179"/>
            <a:ext cx="2731393" cy="3109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49"/>
              </a:lnSpc>
            </a:pPr>
            <a:r>
              <a:rPr lang="en-US" sz="153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Examples</a:t>
            </a:r>
            <a:endParaRPr lang="en-US" sz="1531" dirty="0"/>
          </a:p>
        </p:txBody>
      </p:sp>
      <p:sp>
        <p:nvSpPr>
          <p:cNvPr id="11" name="Shape 7"/>
          <p:cNvSpPr/>
          <p:nvPr/>
        </p:nvSpPr>
        <p:spPr>
          <a:xfrm>
            <a:off x="5258694" y="2913063"/>
            <a:ext cx="6246614" cy="55681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sz="1500"/>
          </a:p>
        </p:txBody>
      </p:sp>
      <p:sp>
        <p:nvSpPr>
          <p:cNvPr id="12" name="Text 8"/>
          <p:cNvSpPr/>
          <p:nvPr/>
        </p:nvSpPr>
        <p:spPr>
          <a:xfrm>
            <a:off x="5453063" y="3035994"/>
            <a:ext cx="2731393" cy="3109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49"/>
              </a:lnSpc>
            </a:pPr>
            <a:r>
              <a:rPr lang="en-US" sz="153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Text Input</a:t>
            </a:r>
            <a:endParaRPr lang="en-US" sz="1531" dirty="0"/>
          </a:p>
        </p:txBody>
      </p:sp>
      <p:sp>
        <p:nvSpPr>
          <p:cNvPr id="13" name="Text 9"/>
          <p:cNvSpPr/>
          <p:nvPr/>
        </p:nvSpPr>
        <p:spPr>
          <a:xfrm>
            <a:off x="8579544" y="3035994"/>
            <a:ext cx="2731393" cy="3109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49"/>
              </a:lnSpc>
            </a:pPr>
            <a:r>
              <a:rPr lang="en-US" sz="153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&lt;input type="text" /&gt;</a:t>
            </a:r>
            <a:endParaRPr lang="en-US" sz="1531" dirty="0"/>
          </a:p>
        </p:txBody>
      </p:sp>
      <p:sp>
        <p:nvSpPr>
          <p:cNvPr id="14" name="Shape 10"/>
          <p:cNvSpPr/>
          <p:nvPr/>
        </p:nvSpPr>
        <p:spPr>
          <a:xfrm>
            <a:off x="5258694" y="3469879"/>
            <a:ext cx="6246614" cy="55681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 sz="1500"/>
          </a:p>
        </p:txBody>
      </p:sp>
      <p:sp>
        <p:nvSpPr>
          <p:cNvPr id="15" name="Text 11"/>
          <p:cNvSpPr/>
          <p:nvPr/>
        </p:nvSpPr>
        <p:spPr>
          <a:xfrm>
            <a:off x="5453063" y="3592810"/>
            <a:ext cx="2731393" cy="3109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49"/>
              </a:lnSpc>
            </a:pPr>
            <a:r>
              <a:rPr lang="en-US" sz="153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Password Input</a:t>
            </a:r>
            <a:endParaRPr lang="en-US" sz="1531" dirty="0"/>
          </a:p>
        </p:txBody>
      </p:sp>
      <p:sp>
        <p:nvSpPr>
          <p:cNvPr id="16" name="Text 12"/>
          <p:cNvSpPr/>
          <p:nvPr/>
        </p:nvSpPr>
        <p:spPr>
          <a:xfrm>
            <a:off x="8579544" y="3592810"/>
            <a:ext cx="2731393" cy="3109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49"/>
              </a:lnSpc>
            </a:pPr>
            <a:r>
              <a:rPr lang="en-US" sz="153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&lt;input type="password" /&gt;</a:t>
            </a:r>
            <a:endParaRPr lang="en-US" sz="1531" dirty="0"/>
          </a:p>
        </p:txBody>
      </p:sp>
      <p:sp>
        <p:nvSpPr>
          <p:cNvPr id="17" name="Shape 13"/>
          <p:cNvSpPr/>
          <p:nvPr/>
        </p:nvSpPr>
        <p:spPr>
          <a:xfrm>
            <a:off x="5258694" y="4026695"/>
            <a:ext cx="6246614" cy="55681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sz="1500"/>
          </a:p>
        </p:txBody>
      </p:sp>
      <p:sp>
        <p:nvSpPr>
          <p:cNvPr id="18" name="Text 14"/>
          <p:cNvSpPr/>
          <p:nvPr/>
        </p:nvSpPr>
        <p:spPr>
          <a:xfrm>
            <a:off x="5453063" y="4149626"/>
            <a:ext cx="2731393" cy="3109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49"/>
              </a:lnSpc>
            </a:pPr>
            <a:r>
              <a:rPr lang="en-US" sz="153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Checkbox</a:t>
            </a:r>
            <a:endParaRPr lang="en-US" sz="1531" dirty="0"/>
          </a:p>
        </p:txBody>
      </p:sp>
      <p:sp>
        <p:nvSpPr>
          <p:cNvPr id="19" name="Text 15"/>
          <p:cNvSpPr/>
          <p:nvPr/>
        </p:nvSpPr>
        <p:spPr>
          <a:xfrm>
            <a:off x="8579544" y="4149626"/>
            <a:ext cx="2731393" cy="3109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49"/>
              </a:lnSpc>
            </a:pPr>
            <a:r>
              <a:rPr lang="en-US" sz="153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&lt;input type="checkbox" /&gt;</a:t>
            </a:r>
            <a:endParaRPr lang="en-US" sz="1531" dirty="0"/>
          </a:p>
        </p:txBody>
      </p:sp>
      <p:sp>
        <p:nvSpPr>
          <p:cNvPr id="20" name="Shape 16"/>
          <p:cNvSpPr/>
          <p:nvPr/>
        </p:nvSpPr>
        <p:spPr>
          <a:xfrm>
            <a:off x="5258694" y="4583510"/>
            <a:ext cx="6246614" cy="55681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 sz="1500"/>
          </a:p>
        </p:txBody>
      </p:sp>
      <p:sp>
        <p:nvSpPr>
          <p:cNvPr id="21" name="Text 17"/>
          <p:cNvSpPr/>
          <p:nvPr/>
        </p:nvSpPr>
        <p:spPr>
          <a:xfrm>
            <a:off x="5453063" y="4706442"/>
            <a:ext cx="2731393" cy="3109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49"/>
              </a:lnSpc>
            </a:pPr>
            <a:r>
              <a:rPr lang="en-US" sz="153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Radio Button</a:t>
            </a:r>
            <a:endParaRPr lang="en-US" sz="1531" dirty="0"/>
          </a:p>
        </p:txBody>
      </p:sp>
      <p:sp>
        <p:nvSpPr>
          <p:cNvPr id="22" name="Text 18"/>
          <p:cNvSpPr/>
          <p:nvPr/>
        </p:nvSpPr>
        <p:spPr>
          <a:xfrm>
            <a:off x="8579544" y="4706442"/>
            <a:ext cx="2731393" cy="3109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49"/>
              </a:lnSpc>
            </a:pPr>
            <a:r>
              <a:rPr lang="en-US" sz="153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&lt;input type="radio" /&gt;</a:t>
            </a:r>
            <a:endParaRPr lang="en-US" sz="1531" dirty="0"/>
          </a:p>
        </p:txBody>
      </p:sp>
      <p:sp>
        <p:nvSpPr>
          <p:cNvPr id="23" name="Shape 19"/>
          <p:cNvSpPr/>
          <p:nvPr/>
        </p:nvSpPr>
        <p:spPr>
          <a:xfrm>
            <a:off x="5258694" y="5140325"/>
            <a:ext cx="6246614" cy="86776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sz="1500"/>
          </a:p>
        </p:txBody>
      </p:sp>
      <p:sp>
        <p:nvSpPr>
          <p:cNvPr id="24" name="Text 20"/>
          <p:cNvSpPr/>
          <p:nvPr/>
        </p:nvSpPr>
        <p:spPr>
          <a:xfrm>
            <a:off x="5453063" y="5263257"/>
            <a:ext cx="2731393" cy="3109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49"/>
              </a:lnSpc>
            </a:pPr>
            <a:r>
              <a:rPr lang="en-US" sz="153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Dropdown</a:t>
            </a:r>
            <a:endParaRPr lang="en-US" sz="1531" dirty="0"/>
          </a:p>
        </p:txBody>
      </p:sp>
      <p:sp>
        <p:nvSpPr>
          <p:cNvPr id="25" name="Text 21"/>
          <p:cNvSpPr/>
          <p:nvPr/>
        </p:nvSpPr>
        <p:spPr>
          <a:xfrm>
            <a:off x="8579544" y="5263257"/>
            <a:ext cx="2731393" cy="6219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449"/>
              </a:lnSpc>
            </a:pPr>
            <a:r>
              <a:rPr lang="en-US" sz="153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&lt;select&gt;&lt;option&gt;&lt;/option&gt;&lt;/select&gt;</a:t>
            </a:r>
            <a:endParaRPr lang="en-US" sz="153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73E6"/>
          </a:solidFill>
          <a:ln/>
        </p:spPr>
        <p:txBody>
          <a:bodyPr/>
          <a:lstStyle/>
          <a:p>
            <a:endParaRPr lang="en-US" sz="150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9FF"/>
          </a:solidFill>
          <a:ln/>
        </p:spPr>
        <p:txBody>
          <a:bodyPr/>
          <a:lstStyle/>
          <a:p>
            <a:endParaRPr lang="en-US" sz="150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28" y="2379464"/>
            <a:ext cx="4197945" cy="209897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095677" y="411758"/>
            <a:ext cx="6572647" cy="9350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682"/>
              </a:lnSpc>
            </a:pPr>
            <a:r>
              <a:rPr lang="en-US" sz="2946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Conditional Rendering: Dynamic UI Elements</a:t>
            </a:r>
            <a:endParaRPr lang="en-US" sz="2946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677" y="1571228"/>
            <a:ext cx="374055" cy="37405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095677" y="2094906"/>
            <a:ext cx="1870273" cy="2337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41"/>
              </a:lnSpc>
            </a:pPr>
            <a:r>
              <a:rPr lang="en-US" sz="1472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if/else Statements</a:t>
            </a:r>
            <a:endParaRPr lang="en-US" sz="1472" dirty="0"/>
          </a:p>
        </p:txBody>
      </p:sp>
      <p:sp>
        <p:nvSpPr>
          <p:cNvPr id="9" name="Text 4"/>
          <p:cNvSpPr/>
          <p:nvPr/>
        </p:nvSpPr>
        <p:spPr>
          <a:xfrm>
            <a:off x="5095677" y="2418357"/>
            <a:ext cx="6572647" cy="478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85"/>
              </a:lnSpc>
            </a:pPr>
            <a:r>
              <a:rPr lang="en-US" sz="1178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 `if/else` statements to conditionally render different components or UI elements based on specific conditions.</a:t>
            </a:r>
            <a:endParaRPr lang="en-US" sz="1178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5677" y="3345855"/>
            <a:ext cx="374055" cy="37405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095677" y="3869532"/>
            <a:ext cx="1870273" cy="2337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41"/>
              </a:lnSpc>
            </a:pPr>
            <a:r>
              <a:rPr lang="en-US" sz="1472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Ternary Operator</a:t>
            </a:r>
            <a:endParaRPr lang="en-US" sz="1472" dirty="0"/>
          </a:p>
        </p:txBody>
      </p:sp>
      <p:sp>
        <p:nvSpPr>
          <p:cNvPr id="12" name="Text 6"/>
          <p:cNvSpPr/>
          <p:nvPr/>
        </p:nvSpPr>
        <p:spPr>
          <a:xfrm>
            <a:off x="5095677" y="4192984"/>
            <a:ext cx="6572647" cy="478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85"/>
              </a:lnSpc>
            </a:pPr>
            <a:r>
              <a:rPr lang="en-US" sz="1178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 the ternary operator for concise conditional rendering, simplifying the syntax for simple conditions.</a:t>
            </a:r>
            <a:endParaRPr lang="en-US" sz="1178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5677" y="5120482"/>
            <a:ext cx="374055" cy="37405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095677" y="5644158"/>
            <a:ext cx="1870273" cy="2337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41"/>
              </a:lnSpc>
            </a:pPr>
            <a:r>
              <a:rPr lang="en-US" sz="1472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Logical Operators</a:t>
            </a:r>
            <a:endParaRPr lang="en-US" sz="1472" dirty="0"/>
          </a:p>
        </p:txBody>
      </p:sp>
      <p:sp>
        <p:nvSpPr>
          <p:cNvPr id="15" name="Text 8"/>
          <p:cNvSpPr/>
          <p:nvPr/>
        </p:nvSpPr>
        <p:spPr>
          <a:xfrm>
            <a:off x="5095677" y="5967611"/>
            <a:ext cx="6572647" cy="478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85"/>
              </a:lnSpc>
            </a:pPr>
            <a:r>
              <a:rPr lang="en-US" sz="1178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Combine conditions using logical operators (`&amp;&amp;` and `||`) to control the rendering of multiple UI elements.</a:t>
            </a:r>
            <a:endParaRPr lang="en-US" sz="1178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73E6"/>
          </a:solidFill>
          <a:ln/>
        </p:spPr>
        <p:txBody>
          <a:bodyPr/>
          <a:lstStyle/>
          <a:p>
            <a:endParaRPr lang="en-US" sz="150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9FF"/>
          </a:solidFill>
          <a:ln/>
        </p:spPr>
        <p:txBody>
          <a:bodyPr/>
          <a:lstStyle/>
          <a:p>
            <a:endParaRPr lang="en-US" sz="150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" y="2287786"/>
            <a:ext cx="4057650" cy="228242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292031" y="2130227"/>
            <a:ext cx="5622925" cy="6429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062"/>
              </a:lnSpc>
            </a:pPr>
            <a:r>
              <a:rPr lang="en-US" sz="40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Recap and Next Steps</a:t>
            </a:r>
            <a:endParaRPr lang="en-US" sz="4050" dirty="0"/>
          </a:p>
        </p:txBody>
      </p:sp>
      <p:sp>
        <p:nvSpPr>
          <p:cNvPr id="7" name="Text 3"/>
          <p:cNvSpPr/>
          <p:nvPr/>
        </p:nvSpPr>
        <p:spPr>
          <a:xfrm>
            <a:off x="5292031" y="3081735"/>
            <a:ext cx="6179939" cy="1646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92"/>
              </a:lnSpc>
            </a:pPr>
            <a:r>
              <a:rPr lang="en-US" sz="162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You've learned the fundamentals of React, covering key concepts like JSX, Babel, the Virtual DOM, and component rendering. You're well-prepared to dive into more advanced topics like state management, component lifecycle methods, and building complex user interfaces.</a:t>
            </a:r>
            <a:endParaRPr lang="en-US" sz="162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597</Words>
  <Application>Microsoft Office PowerPoint</Application>
  <PresentationFormat>Widescreen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Alexandria</vt:lpstr>
      <vt:lpstr>Aptos</vt:lpstr>
      <vt:lpstr>Aptos Display</vt:lpstr>
      <vt:lpstr>Arial</vt:lpstr>
      <vt:lpstr>Nobile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 Junaid Rasool</dc:creator>
  <cp:lastModifiedBy>Mir Junaid Rasool</cp:lastModifiedBy>
  <cp:revision>1</cp:revision>
  <dcterms:created xsi:type="dcterms:W3CDTF">2024-07-22T03:24:38Z</dcterms:created>
  <dcterms:modified xsi:type="dcterms:W3CDTF">2024-07-22T03:26:02Z</dcterms:modified>
</cp:coreProperties>
</file>