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24" d="100"/>
          <a:sy n="24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13605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07-29T03:51:24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5564 20570 0,'-35'0'110,"105"35"-48,-34 0-62,34-35 16,0 0-16,1 35 16,-1 0-16,1 1 15,-36-36-15,0 0 16,0 0-16,1 35 15,-1 0 1,0-35-16,0 0 16,1 0-16,-1 35 15,35-35 1,1 36 0,-1-36-16,0 35 15,1-35-15,35 35 16,-36-35-16,71 35 15,-36 0-15,1 1 16,70-1-16,-70-35 16,0 0-16,34 35 15,-34-35-15,-36 0 16,1 0-16,-36 0 16,0 0-16,1 0 15,-1 35-15,0-35 16,35 0-16,-34 0 15,-1 36 1,35-36-16,1 0 16,-1 0-16,1 35 15,-36-35-15,35 0 16,1 0-16,-1 0 16,1 0-16,-1 0 15,0 35-15,1 0 16,-1-35-16,1 0 15,-36 0-15,35 0 16,1 36-16,70-36 16,-36 0-16,1 0 15,70 0-15,-35 0 16,-35 35-16,34-35 16,-34 0-16,0 0 15,-36 0-15,1 0 16,-1 35-16,-35-35 15,0 0 17,1 0 61,-1 0-14,0 35 14,0-35 189,1 35-204,-1-35 47,0 36-47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6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4C21-0EA7-FF14-0BE5-369D1516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A0A34-AEEE-7CC8-6839-91A929AD0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99E7-9495-B7F6-6EB9-BC3E20B0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5B14-E966-9EB2-BC68-9056B608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35F68-B2BC-EE66-F590-92325535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B37-A538-A236-625F-0014F4F1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755B-FCEF-D9F3-52AF-A54EAFC74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60B7B-6F2A-D432-0559-A46165AB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69A9-8764-3E2B-6358-B34ADCF3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E379-2732-C66C-3051-7B867EF1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D87C2-5803-D3CE-5CBE-ACD4AB5E7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563" y="438150"/>
            <a:ext cx="3154362" cy="697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6BBBC-0DED-0C84-05BF-D589A77BE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75" y="438150"/>
            <a:ext cx="9310688" cy="697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784A8-528B-9BDF-423D-1B57FAEE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7AB-7ADD-1131-56E0-F7BBA0F7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65FC-3C1E-07A9-FA71-BF9B6700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34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7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6DC5-E909-D040-E9A6-AF76613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7F3B-3AE3-DF00-43AD-5E6291793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FECA-9675-DBF4-EC0D-D5B22DE0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AB35-1FF8-B933-CD75-7246BF74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5329-E788-CF02-39B5-D408F1C2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4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8A79-6544-4704-5328-E8F1EB97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7EAF-C81D-C52D-EC1D-EE3DEEE9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28F0-D45D-6C0C-15A4-4A621DEE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80BC-AA77-537C-BC4B-5ACE4D93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DD6E-876C-3202-3D76-27DB78A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80F9-DF6B-1BFC-6F42-3B4A921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0966-6BB6-AD35-CF3C-526274376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6475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61B5-6183-9CC7-8F23-8C059DDFA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1400" y="2190750"/>
            <a:ext cx="6232525" cy="522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5F622-2D43-6222-51EA-7AA05006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9C73-77F9-9FA9-03C1-05997698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AFE8-00C6-E4F7-02FF-E3814989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DE54-D0D6-08D5-069C-C22DE789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ACE8C-9D8E-7FEB-3453-513BBDEB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5FCA-1194-AAA7-4CEF-3AC852A75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37844-5AF6-EC78-C64E-62FB61A9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EB9F8-9385-35C8-4A00-C2505AA4E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609B7-80BB-7131-F153-07F6E159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DB18A-A7CE-ECBD-C86E-A09794D1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382E0-77CF-CE4A-E218-4003ECE5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D51F-5618-B025-AD60-3C5EA493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B1015-0DF2-9E1B-A754-C2A6AA75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DC5CA-EF16-AE8A-8458-DAAB4ECA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C9BD-BDFF-BB9D-BE57-0E0A0486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4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E55B2-3837-63BC-97FC-B092E61D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D9108-F95B-270D-6F8F-BBE05752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3F8D-9D2D-694C-042D-7E74BFB1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76BF-C7F8-FD52-E6D8-8B810D5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DDA3-7A6E-C0A2-259C-4686AF48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5B30-006B-A3EA-DB2F-F6FC2A60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2049-A398-CD1B-48B2-E11F4EA2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7398-DE03-1971-8270-D7A2FD79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939AA-89F4-3795-9DFD-40BC66F5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EEF9-8820-4EF4-F7A1-C00A4860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6A95C-F59F-AB40-63A6-06C87BF2E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FCE7C-D3DE-B8B9-41BB-758886C0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C0901-271E-AE74-FA1B-8CCE18C7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537C-17CD-4809-963B-6EDD835461FD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2BD0E-E5D7-E24D-856D-EB3CA501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1236A-F5D5-5428-A37F-60356C5C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75CDA-72E7-7D39-340D-A160E6C6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475" y="438150"/>
            <a:ext cx="12617450" cy="159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C548E-37FF-89CF-2202-3D7FB92B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475" y="2190750"/>
            <a:ext cx="12617450" cy="52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405E-4C72-4F6C-C68B-B8CD78778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475" y="7627938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0537C-17CD-4809-963B-6EDD835461FD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CEDB-28B1-DA27-66BD-69F8C1C22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CE1D-1E01-CAFE-2E2B-25D365CC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EAF6D-7140-4A14-8D2B-CC210C3B8F0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4AE2E-5CDF-4646-7A4D-92E89C22D2D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47433" y="7264807"/>
            <a:ext cx="2076492" cy="801281"/>
          </a:xfrm>
          <a:prstGeom prst="rect">
            <a:avLst/>
          </a:prstGeom>
        </p:spPr>
      </p:pic>
      <p:pic>
        <p:nvPicPr>
          <p:cNvPr id="9" name="Picture 8" descr="A black and white sign with letters&#10;&#10;Description automatically generated">
            <a:extLst>
              <a:ext uri="{FF2B5EF4-FFF2-40B4-BE49-F238E27FC236}">
                <a16:creationId xmlns:a16="http://schemas.microsoft.com/office/drawing/2014/main" id="{94EFDB25-F0F1-23B3-AD8D-DA2E7F6F1F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260048" y="7380266"/>
            <a:ext cx="2651261" cy="82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40" y="-67865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181344"/>
            <a:ext cx="4869061" cy="386691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917621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 Fundamentals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417219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is a powerful JavaScript library for building user interfaces. It's a popular choice for creating single-page applications, web apps, and mobile apps.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589847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5906095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82316" y="5880021"/>
            <a:ext cx="3333631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Mir Junaid Rasool</a:t>
            </a:r>
            <a:endParaRPr lang="en-US" sz="243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8676C0-8F80-E893-FE36-1951E1390C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654" y="2359581"/>
            <a:ext cx="4920972" cy="35103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1528" y="804029"/>
            <a:ext cx="6440567" cy="706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JSX: A Powerful Syntax</a:t>
            </a:r>
            <a:endParaRPr lang="en-US" sz="4452" dirty="0"/>
          </a:p>
        </p:txBody>
      </p:sp>
      <p:sp>
        <p:nvSpPr>
          <p:cNvPr id="7" name="Shape 3"/>
          <p:cNvSpPr/>
          <p:nvPr/>
        </p:nvSpPr>
        <p:spPr>
          <a:xfrm>
            <a:off x="791528" y="2104311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82266" y="2189083"/>
            <a:ext cx="127278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671" dirty="0"/>
          </a:p>
        </p:txBody>
      </p:sp>
      <p:sp>
        <p:nvSpPr>
          <p:cNvPr id="9" name="Text 5"/>
          <p:cNvSpPr/>
          <p:nvPr/>
        </p:nvSpPr>
        <p:spPr>
          <a:xfrm>
            <a:off x="1526381" y="2104311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Syntax</a:t>
            </a:r>
            <a:endParaRPr lang="en-US" sz="2226" dirty="0"/>
          </a:p>
        </p:txBody>
      </p:sp>
      <p:sp>
        <p:nvSpPr>
          <p:cNvPr id="10" name="Text 6"/>
          <p:cNvSpPr/>
          <p:nvPr/>
        </p:nvSpPr>
        <p:spPr>
          <a:xfrm>
            <a:off x="1526381" y="2593181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JSX is a JavaScript extension that lets you write HTML-like syntax within your JavaScript code, making it easier to structure and render UI elements.</a:t>
            </a:r>
            <a:endParaRPr lang="en-US" sz="1781" dirty="0"/>
          </a:p>
        </p:txBody>
      </p:sp>
      <p:sp>
        <p:nvSpPr>
          <p:cNvPr id="11" name="Shape 7"/>
          <p:cNvSpPr/>
          <p:nvPr/>
        </p:nvSpPr>
        <p:spPr>
          <a:xfrm>
            <a:off x="791528" y="4158734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946666" y="4243507"/>
            <a:ext cx="198477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671" dirty="0"/>
          </a:p>
        </p:txBody>
      </p:sp>
      <p:sp>
        <p:nvSpPr>
          <p:cNvPr id="13" name="Text 9"/>
          <p:cNvSpPr/>
          <p:nvPr/>
        </p:nvSpPr>
        <p:spPr>
          <a:xfrm>
            <a:off x="1526381" y="4158734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Benefits</a:t>
            </a:r>
            <a:endParaRPr lang="en-US" sz="2226" dirty="0"/>
          </a:p>
        </p:txBody>
      </p:sp>
      <p:sp>
        <p:nvSpPr>
          <p:cNvPr id="14" name="Text 10"/>
          <p:cNvSpPr/>
          <p:nvPr/>
        </p:nvSpPr>
        <p:spPr>
          <a:xfrm>
            <a:off x="1526381" y="4647605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JSX improves code readability and makes it easier to understand the relationship between components and their rendered output. It enhances developer productivity.</a:t>
            </a:r>
            <a:endParaRPr lang="en-US" sz="1781" dirty="0"/>
          </a:p>
        </p:txBody>
      </p:sp>
      <p:sp>
        <p:nvSpPr>
          <p:cNvPr id="15" name="Shape 11"/>
          <p:cNvSpPr/>
          <p:nvPr/>
        </p:nvSpPr>
        <p:spPr>
          <a:xfrm>
            <a:off x="791528" y="6213158"/>
            <a:ext cx="508754" cy="508754"/>
          </a:xfrm>
          <a:prstGeom prst="roundRect">
            <a:avLst>
              <a:gd name="adj" fmla="val 18670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945952" y="6297930"/>
            <a:ext cx="199787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671" dirty="0"/>
          </a:p>
        </p:txBody>
      </p:sp>
      <p:sp>
        <p:nvSpPr>
          <p:cNvPr id="17" name="Text 13"/>
          <p:cNvSpPr/>
          <p:nvPr/>
        </p:nvSpPr>
        <p:spPr>
          <a:xfrm>
            <a:off x="1526381" y="6213158"/>
            <a:ext cx="2826901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Example</a:t>
            </a:r>
            <a:endParaRPr lang="en-US" sz="2226" dirty="0"/>
          </a:p>
        </p:txBody>
      </p:sp>
      <p:sp>
        <p:nvSpPr>
          <p:cNvPr id="18" name="Text 14"/>
          <p:cNvSpPr/>
          <p:nvPr/>
        </p:nvSpPr>
        <p:spPr>
          <a:xfrm>
            <a:off x="1526381" y="6702028"/>
            <a:ext cx="6826091" cy="723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simple example of JSX would be writing a &lt;h1&gt; tag inside your JavaScript file, creating a heading element.</a:t>
            </a:r>
            <a:endParaRPr lang="en-US" sz="178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B4796D-3850-89B3-DD73-775CC9526C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65787" y="7254445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81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94366" y="3362444"/>
            <a:ext cx="6318885" cy="654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54"/>
              </a:lnSpc>
              <a:buNone/>
            </a:pPr>
            <a:r>
              <a:rPr lang="en-US" sz="4123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Babel: The JSX Compiler</a:t>
            </a:r>
            <a:endParaRPr lang="en-US" sz="412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66" y="4331018"/>
            <a:ext cx="3813810" cy="8377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3797" y="5482828"/>
            <a:ext cx="2735342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7"/>
              </a:lnSpc>
              <a:buNone/>
            </a:pPr>
            <a:r>
              <a:rPr lang="en-US" sz="206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Code Transformation</a:t>
            </a:r>
            <a:endParaRPr lang="en-US" sz="2062" dirty="0"/>
          </a:p>
        </p:txBody>
      </p:sp>
      <p:sp>
        <p:nvSpPr>
          <p:cNvPr id="8" name="Text 4"/>
          <p:cNvSpPr/>
          <p:nvPr/>
        </p:nvSpPr>
        <p:spPr>
          <a:xfrm>
            <a:off x="1803797" y="5935623"/>
            <a:ext cx="3394948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164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is a transpiler that converts JSX code into standard JavaScript, which browsers can understand.</a:t>
            </a:r>
            <a:endParaRPr lang="en-US" sz="164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176" y="4331018"/>
            <a:ext cx="3813810" cy="83772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17607" y="5482828"/>
            <a:ext cx="2618184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7"/>
              </a:lnSpc>
              <a:buNone/>
            </a:pPr>
            <a:r>
              <a:rPr lang="en-US" sz="206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JSX to JavaScript</a:t>
            </a:r>
            <a:endParaRPr lang="en-US" sz="2062" dirty="0"/>
          </a:p>
        </p:txBody>
      </p:sp>
      <p:sp>
        <p:nvSpPr>
          <p:cNvPr id="11" name="Text 6"/>
          <p:cNvSpPr/>
          <p:nvPr/>
        </p:nvSpPr>
        <p:spPr>
          <a:xfrm>
            <a:off x="5617607" y="5935623"/>
            <a:ext cx="3394948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164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essentially translates the JSX syntax into regular JavaScript functions and calls to React's DOM manipulation APIs.</a:t>
            </a:r>
            <a:endParaRPr lang="en-US" sz="164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1986" y="4331018"/>
            <a:ext cx="3813929" cy="83772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31417" y="5482828"/>
            <a:ext cx="3168729" cy="3271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7"/>
              </a:lnSpc>
              <a:buNone/>
            </a:pPr>
            <a:r>
              <a:rPr lang="en-US" sz="2062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Compatibility</a:t>
            </a:r>
            <a:endParaRPr lang="en-US" sz="2062" dirty="0"/>
          </a:p>
        </p:txBody>
      </p:sp>
      <p:sp>
        <p:nvSpPr>
          <p:cNvPr id="14" name="Text 8"/>
          <p:cNvSpPr/>
          <p:nvPr/>
        </p:nvSpPr>
        <p:spPr>
          <a:xfrm>
            <a:off x="9431417" y="5935623"/>
            <a:ext cx="3395067" cy="134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164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Babel helps ensure compatibility with older browsers that may not support the latest JavaScript features, including JSX.</a:t>
            </a:r>
            <a:endParaRPr lang="en-US" sz="1649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4E02D3-4D0E-F1E6-3B28-B7920016466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12C908-1594-BF3B-1C09-EB9383C577F0}"/>
                  </a:ext>
                </a:extLst>
              </p14:cNvPr>
              <p14:cNvContentPartPr/>
              <p14:nvPr/>
            </p14:nvContentPartPr>
            <p14:xfrm>
              <a:off x="1990440" y="7405200"/>
              <a:ext cx="1990800" cy="34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12C908-1594-BF3B-1C09-EB9383C577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1080" y="7395840"/>
                <a:ext cx="2009520" cy="36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4037" y="1812607"/>
            <a:ext cx="1123902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 Virtual DOM: Efficiency in Action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201233"/>
            <a:ext cx="351817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React's Secret Weapon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33813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uses a virtual DOM, an in-memory representation of the actual DOM, for efficient updates.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201233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Minimizing DOM Operations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19575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compares the virtual DOM with the actual DOM, only updating the necessary elements, minimizing DOM manipulations.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201233"/>
            <a:ext cx="362997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Enhanced Performance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33813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By reducing unnecessary DOM updates, the virtual DOM significantly improves performance and makes React apps smoother.</a:t>
            </a:r>
            <a:endParaRPr lang="en-US" sz="1944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D747D9-0C2E-8C60-2526-6B36AA86598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460" y="1978104"/>
            <a:ext cx="4983361" cy="42732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4255" y="888802"/>
            <a:ext cx="7735491" cy="1257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52"/>
              </a:lnSpc>
              <a:buNone/>
            </a:pPr>
            <a:r>
              <a:rPr lang="en-US" sz="396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 DOM: Rendering Your Components</a:t>
            </a:r>
            <a:endParaRPr lang="en-US" sz="3961" dirty="0"/>
          </a:p>
        </p:txBody>
      </p:sp>
      <p:sp>
        <p:nvSpPr>
          <p:cNvPr id="7" name="Shape 3"/>
          <p:cNvSpPr/>
          <p:nvPr/>
        </p:nvSpPr>
        <p:spPr>
          <a:xfrm>
            <a:off x="704255" y="2448163"/>
            <a:ext cx="7735491" cy="1496735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13090" y="2656999"/>
            <a:ext cx="2515433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198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ReactDOM.render</a:t>
            </a:r>
            <a:endParaRPr lang="en-US" sz="1981" dirty="0"/>
          </a:p>
        </p:txBody>
      </p:sp>
      <p:sp>
        <p:nvSpPr>
          <p:cNvPr id="9" name="Text 5"/>
          <p:cNvSpPr/>
          <p:nvPr/>
        </p:nvSpPr>
        <p:spPr>
          <a:xfrm>
            <a:off x="913090" y="3092172"/>
            <a:ext cx="7317819" cy="643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158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`ReactDOM.render` method is the key function for rendering React components into the actual DOM.</a:t>
            </a:r>
            <a:endParaRPr lang="en-US" sz="1585" dirty="0"/>
          </a:p>
        </p:txBody>
      </p:sp>
      <p:sp>
        <p:nvSpPr>
          <p:cNvPr id="10" name="Shape 6"/>
          <p:cNvSpPr/>
          <p:nvPr/>
        </p:nvSpPr>
        <p:spPr>
          <a:xfrm>
            <a:off x="704255" y="4146113"/>
            <a:ext cx="7735491" cy="1496735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913090" y="4354949"/>
            <a:ext cx="2768679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198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Component Hierarchy</a:t>
            </a:r>
            <a:endParaRPr lang="en-US" sz="1981" dirty="0"/>
          </a:p>
        </p:txBody>
      </p:sp>
      <p:sp>
        <p:nvSpPr>
          <p:cNvPr id="12" name="Text 8"/>
          <p:cNvSpPr/>
          <p:nvPr/>
        </p:nvSpPr>
        <p:spPr>
          <a:xfrm>
            <a:off x="913090" y="4790123"/>
            <a:ext cx="7317819" cy="643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158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components can be nested to create complex UI structures. Components are reusable building blocks that encapsulate UI logic.</a:t>
            </a:r>
            <a:endParaRPr lang="en-US" sz="1585" dirty="0"/>
          </a:p>
        </p:txBody>
      </p:sp>
      <p:sp>
        <p:nvSpPr>
          <p:cNvPr id="13" name="Shape 9"/>
          <p:cNvSpPr/>
          <p:nvPr/>
        </p:nvSpPr>
        <p:spPr>
          <a:xfrm>
            <a:off x="704255" y="5844064"/>
            <a:ext cx="7735491" cy="1496735"/>
          </a:xfrm>
          <a:prstGeom prst="roundRect">
            <a:avLst>
              <a:gd name="adj" fmla="val 564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913090" y="6052899"/>
            <a:ext cx="2515433" cy="3144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6"/>
              </a:lnSpc>
              <a:buNone/>
            </a:pPr>
            <a:r>
              <a:rPr lang="en-US" sz="1981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DOM Manipulation</a:t>
            </a:r>
            <a:endParaRPr lang="en-US" sz="1981" dirty="0"/>
          </a:p>
        </p:txBody>
      </p:sp>
      <p:sp>
        <p:nvSpPr>
          <p:cNvPr id="15" name="Text 11"/>
          <p:cNvSpPr/>
          <p:nvPr/>
        </p:nvSpPr>
        <p:spPr>
          <a:xfrm>
            <a:off x="913090" y="6488073"/>
            <a:ext cx="7317819" cy="6438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1585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DOM takes care of manipulating the DOM behind the scenes, ensuring that updates are efficient and reflected accurately on the page.</a:t>
            </a:r>
            <a:endParaRPr lang="en-US" sz="158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CCB66F-1523-96AA-F849-C42D3B6737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435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08691" y="3019663"/>
            <a:ext cx="8934569" cy="6185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1"/>
              </a:lnSpc>
              <a:buNone/>
            </a:pPr>
            <a:r>
              <a:rPr lang="en-US" sz="3897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Lists and Keys: Organizing Your Data</a:t>
            </a:r>
            <a:endParaRPr lang="en-US" sz="3897" dirty="0"/>
          </a:p>
        </p:txBody>
      </p:sp>
      <p:sp>
        <p:nvSpPr>
          <p:cNvPr id="6" name="Shape 3"/>
          <p:cNvSpPr/>
          <p:nvPr/>
        </p:nvSpPr>
        <p:spPr>
          <a:xfrm>
            <a:off x="7302937" y="3935016"/>
            <a:ext cx="24646" cy="3749278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6399728" y="4367986"/>
            <a:ext cx="692825" cy="24646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7092553" y="4157663"/>
            <a:ext cx="445294" cy="445294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259479" y="4231838"/>
            <a:ext cx="111323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8"/>
              </a:lnSpc>
              <a:buNone/>
            </a:pPr>
            <a:r>
              <a:rPr lang="en-US" sz="233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338" dirty="0"/>
          </a:p>
        </p:txBody>
      </p:sp>
      <p:sp>
        <p:nvSpPr>
          <p:cNvPr id="10" name="Text 7"/>
          <p:cNvSpPr/>
          <p:nvPr/>
        </p:nvSpPr>
        <p:spPr>
          <a:xfrm>
            <a:off x="3752136" y="4132898"/>
            <a:ext cx="2474357" cy="30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5"/>
              </a:lnSpc>
              <a:buNone/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Rendering Lists</a:t>
            </a:r>
            <a:endParaRPr lang="en-US" sz="1948" dirty="0"/>
          </a:p>
        </p:txBody>
      </p:sp>
      <p:sp>
        <p:nvSpPr>
          <p:cNvPr id="11" name="Text 8"/>
          <p:cNvSpPr/>
          <p:nvPr/>
        </p:nvSpPr>
        <p:spPr>
          <a:xfrm>
            <a:off x="1908691" y="4560808"/>
            <a:ext cx="431780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React provides a way to render lists of data using `map` function, transforming data into a set of components.</a:t>
            </a:r>
            <a:endParaRPr lang="en-US" sz="1559" dirty="0"/>
          </a:p>
        </p:txBody>
      </p:sp>
      <p:sp>
        <p:nvSpPr>
          <p:cNvPr id="12" name="Shape 9"/>
          <p:cNvSpPr/>
          <p:nvPr/>
        </p:nvSpPr>
        <p:spPr>
          <a:xfrm>
            <a:off x="7537847" y="5357634"/>
            <a:ext cx="692825" cy="24646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7092553" y="5147310"/>
            <a:ext cx="445294" cy="445294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228284" y="5221486"/>
            <a:ext cx="173712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8"/>
              </a:lnSpc>
              <a:buNone/>
            </a:pPr>
            <a:r>
              <a:rPr lang="en-US" sz="233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338" dirty="0"/>
          </a:p>
        </p:txBody>
      </p:sp>
      <p:sp>
        <p:nvSpPr>
          <p:cNvPr id="15" name="Text 12"/>
          <p:cNvSpPr/>
          <p:nvPr/>
        </p:nvSpPr>
        <p:spPr>
          <a:xfrm>
            <a:off x="8403908" y="5122545"/>
            <a:ext cx="2474357" cy="30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5"/>
              </a:lnSpc>
              <a:buNone/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Unique Keys</a:t>
            </a:r>
            <a:endParaRPr lang="en-US" sz="1948" dirty="0"/>
          </a:p>
        </p:txBody>
      </p:sp>
      <p:sp>
        <p:nvSpPr>
          <p:cNvPr id="16" name="Text 13"/>
          <p:cNvSpPr/>
          <p:nvPr/>
        </p:nvSpPr>
        <p:spPr>
          <a:xfrm>
            <a:off x="8403908" y="5550456"/>
            <a:ext cx="431780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Each item in a list should have a unique key, essential for React to track elements and efficiently update the list.</a:t>
            </a:r>
            <a:endParaRPr lang="en-US" sz="1559" dirty="0"/>
          </a:p>
        </p:txBody>
      </p:sp>
      <p:sp>
        <p:nvSpPr>
          <p:cNvPr id="17" name="Shape 14"/>
          <p:cNvSpPr/>
          <p:nvPr/>
        </p:nvSpPr>
        <p:spPr>
          <a:xfrm>
            <a:off x="6399728" y="6343471"/>
            <a:ext cx="692825" cy="24646"/>
          </a:xfrm>
          <a:prstGeom prst="roundRect">
            <a:avLst>
              <a:gd name="adj" fmla="val 337333"/>
            </a:avLst>
          </a:prstGeom>
          <a:solidFill>
            <a:srgbClr val="B8C3D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7092553" y="6133148"/>
            <a:ext cx="445294" cy="445294"/>
          </a:xfrm>
          <a:prstGeom prst="roundRect">
            <a:avLst>
              <a:gd name="adj" fmla="val 18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7227689" y="6207323"/>
            <a:ext cx="174903" cy="296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38"/>
              </a:lnSpc>
              <a:buNone/>
            </a:pPr>
            <a:r>
              <a:rPr lang="en-US" sz="233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338" dirty="0"/>
          </a:p>
        </p:txBody>
      </p:sp>
      <p:sp>
        <p:nvSpPr>
          <p:cNvPr id="20" name="Text 17"/>
          <p:cNvSpPr/>
          <p:nvPr/>
        </p:nvSpPr>
        <p:spPr>
          <a:xfrm>
            <a:off x="2932867" y="6108383"/>
            <a:ext cx="3293626" cy="309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5"/>
              </a:lnSpc>
              <a:buNone/>
            </a:pPr>
            <a:r>
              <a:rPr lang="en-US" sz="1948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Performance Optimization</a:t>
            </a:r>
            <a:endParaRPr lang="en-US" sz="1948" dirty="0"/>
          </a:p>
        </p:txBody>
      </p:sp>
      <p:sp>
        <p:nvSpPr>
          <p:cNvPr id="21" name="Text 18"/>
          <p:cNvSpPr/>
          <p:nvPr/>
        </p:nvSpPr>
        <p:spPr>
          <a:xfrm>
            <a:off x="1908691" y="6536293"/>
            <a:ext cx="4317802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Keys help React identify changes in the list, making updates faster and improving the user experience.</a:t>
            </a:r>
            <a:endParaRPr lang="en-US" sz="1559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CB67EB-F692-DF47-9CBE-DE53FE5E7C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4" y="672346"/>
            <a:ext cx="4903113" cy="688490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02812" y="1012269"/>
            <a:ext cx="7511177" cy="14578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40"/>
              </a:lnSpc>
              <a:buNone/>
            </a:pPr>
            <a:r>
              <a:rPr lang="en-US" sz="4592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Forms and User Input: Interacting with the User</a:t>
            </a:r>
            <a:endParaRPr lang="en-US" sz="4592" dirty="0"/>
          </a:p>
        </p:txBody>
      </p:sp>
      <p:sp>
        <p:nvSpPr>
          <p:cNvPr id="7" name="Shape 3"/>
          <p:cNvSpPr/>
          <p:nvPr/>
        </p:nvSpPr>
        <p:spPr>
          <a:xfrm>
            <a:off x="6302812" y="2819876"/>
            <a:ext cx="7511177" cy="4397454"/>
          </a:xfrm>
          <a:prstGeom prst="roundRect">
            <a:avLst>
              <a:gd name="adj" fmla="val 222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6310432" y="2827496"/>
            <a:ext cx="7495937" cy="6681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6543675" y="2975015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Input Types</a:t>
            </a:r>
            <a:endParaRPr lang="en-US" sz="1837" dirty="0"/>
          </a:p>
        </p:txBody>
      </p:sp>
      <p:sp>
        <p:nvSpPr>
          <p:cNvPr id="10" name="Text 6"/>
          <p:cNvSpPr/>
          <p:nvPr/>
        </p:nvSpPr>
        <p:spPr>
          <a:xfrm>
            <a:off x="10295453" y="2975015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Examples</a:t>
            </a:r>
            <a:endParaRPr lang="en-US" sz="1837" dirty="0"/>
          </a:p>
        </p:txBody>
      </p:sp>
      <p:sp>
        <p:nvSpPr>
          <p:cNvPr id="11" name="Shape 7"/>
          <p:cNvSpPr/>
          <p:nvPr/>
        </p:nvSpPr>
        <p:spPr>
          <a:xfrm>
            <a:off x="6310432" y="3495675"/>
            <a:ext cx="7495937" cy="66817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6543675" y="3643193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Text Input</a:t>
            </a:r>
            <a:endParaRPr lang="en-US" sz="1837" dirty="0"/>
          </a:p>
        </p:txBody>
      </p:sp>
      <p:sp>
        <p:nvSpPr>
          <p:cNvPr id="13" name="Text 9"/>
          <p:cNvSpPr/>
          <p:nvPr/>
        </p:nvSpPr>
        <p:spPr>
          <a:xfrm>
            <a:off x="10295453" y="3643193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type="text" /&gt;</a:t>
            </a:r>
            <a:endParaRPr lang="en-US" sz="1837" dirty="0"/>
          </a:p>
        </p:txBody>
      </p:sp>
      <p:sp>
        <p:nvSpPr>
          <p:cNvPr id="14" name="Shape 10"/>
          <p:cNvSpPr/>
          <p:nvPr/>
        </p:nvSpPr>
        <p:spPr>
          <a:xfrm>
            <a:off x="6310432" y="4163854"/>
            <a:ext cx="7495937" cy="6681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6543675" y="4311372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Password Input</a:t>
            </a:r>
            <a:endParaRPr lang="en-US" sz="1837" dirty="0"/>
          </a:p>
        </p:txBody>
      </p:sp>
      <p:sp>
        <p:nvSpPr>
          <p:cNvPr id="16" name="Text 12"/>
          <p:cNvSpPr/>
          <p:nvPr/>
        </p:nvSpPr>
        <p:spPr>
          <a:xfrm>
            <a:off x="10295453" y="4311372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type="password" /&gt;</a:t>
            </a:r>
            <a:endParaRPr lang="en-US" sz="1837" dirty="0"/>
          </a:p>
        </p:txBody>
      </p:sp>
      <p:sp>
        <p:nvSpPr>
          <p:cNvPr id="17" name="Shape 13"/>
          <p:cNvSpPr/>
          <p:nvPr/>
        </p:nvSpPr>
        <p:spPr>
          <a:xfrm>
            <a:off x="6310432" y="4832033"/>
            <a:ext cx="7495937" cy="66817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6543675" y="4979551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Checkbox</a:t>
            </a:r>
            <a:endParaRPr lang="en-US" sz="1837" dirty="0"/>
          </a:p>
        </p:txBody>
      </p:sp>
      <p:sp>
        <p:nvSpPr>
          <p:cNvPr id="19" name="Text 15"/>
          <p:cNvSpPr/>
          <p:nvPr/>
        </p:nvSpPr>
        <p:spPr>
          <a:xfrm>
            <a:off x="10295453" y="4979551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type="checkbox" /&gt;</a:t>
            </a:r>
            <a:endParaRPr lang="en-US" sz="1837" dirty="0"/>
          </a:p>
        </p:txBody>
      </p:sp>
      <p:sp>
        <p:nvSpPr>
          <p:cNvPr id="20" name="Shape 16"/>
          <p:cNvSpPr/>
          <p:nvPr/>
        </p:nvSpPr>
        <p:spPr>
          <a:xfrm>
            <a:off x="6310432" y="5500211"/>
            <a:ext cx="7495937" cy="6681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7"/>
          <p:cNvSpPr/>
          <p:nvPr/>
        </p:nvSpPr>
        <p:spPr>
          <a:xfrm>
            <a:off x="6543675" y="5647730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Radio Button</a:t>
            </a:r>
            <a:endParaRPr lang="en-US" sz="1837" dirty="0"/>
          </a:p>
        </p:txBody>
      </p:sp>
      <p:sp>
        <p:nvSpPr>
          <p:cNvPr id="22" name="Text 18"/>
          <p:cNvSpPr/>
          <p:nvPr/>
        </p:nvSpPr>
        <p:spPr>
          <a:xfrm>
            <a:off x="10295453" y="5647730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&lt;input type="radio" /&gt;</a:t>
            </a:r>
            <a:endParaRPr lang="en-US" sz="1837" dirty="0"/>
          </a:p>
        </p:txBody>
      </p:sp>
      <p:sp>
        <p:nvSpPr>
          <p:cNvPr id="23" name="Shape 19"/>
          <p:cNvSpPr/>
          <p:nvPr/>
        </p:nvSpPr>
        <p:spPr>
          <a:xfrm>
            <a:off x="6310432" y="6168390"/>
            <a:ext cx="7495937" cy="104132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0"/>
          <p:cNvSpPr/>
          <p:nvPr/>
        </p:nvSpPr>
        <p:spPr>
          <a:xfrm>
            <a:off x="6543675" y="6315908"/>
            <a:ext cx="3277672" cy="373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Dropdown</a:t>
            </a:r>
            <a:endParaRPr lang="en-US" sz="1837" dirty="0"/>
          </a:p>
        </p:txBody>
      </p:sp>
      <p:sp>
        <p:nvSpPr>
          <p:cNvPr id="25" name="Text 21"/>
          <p:cNvSpPr/>
          <p:nvPr/>
        </p:nvSpPr>
        <p:spPr>
          <a:xfrm>
            <a:off x="10295453" y="6315908"/>
            <a:ext cx="3277672" cy="7462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39"/>
              </a:lnSpc>
              <a:buNone/>
            </a:pPr>
            <a:r>
              <a:rPr lang="en-US" sz="1837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&lt;select&gt;&lt;option&gt;&lt;/option&gt;&lt;/select&gt;</a:t>
            </a:r>
            <a:endParaRPr lang="en-US" sz="1837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C792BC8-948B-51E8-47CF-362198A772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62346" y="7245383"/>
            <a:ext cx="2875843" cy="809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33" y="2855357"/>
            <a:ext cx="5037534" cy="25187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14812" y="494109"/>
            <a:ext cx="7887176" cy="11220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418"/>
              </a:lnSpc>
              <a:buNone/>
            </a:pPr>
            <a:r>
              <a:rPr lang="en-US" sz="3535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Conditional Rendering: Dynamic UI Elements</a:t>
            </a:r>
            <a:endParaRPr lang="en-US" sz="353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12" y="1885474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4812" y="2513886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if/else Statements</a:t>
            </a:r>
            <a:endParaRPr lang="en-US" sz="1767" dirty="0"/>
          </a:p>
        </p:txBody>
      </p:sp>
      <p:sp>
        <p:nvSpPr>
          <p:cNvPr id="9" name="Text 4"/>
          <p:cNvSpPr/>
          <p:nvPr/>
        </p:nvSpPr>
        <p:spPr>
          <a:xfrm>
            <a:off x="6114812" y="2902029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`if/else` statements to conditionally render different components or UI elements based on specific conditions.</a:t>
            </a:r>
            <a:endParaRPr lang="en-US" sz="141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12" y="4015026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4812" y="4643438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Ternary Operator</a:t>
            </a:r>
            <a:endParaRPr lang="en-US" sz="1767" dirty="0"/>
          </a:p>
        </p:txBody>
      </p:sp>
      <p:sp>
        <p:nvSpPr>
          <p:cNvPr id="12" name="Text 6"/>
          <p:cNvSpPr/>
          <p:nvPr/>
        </p:nvSpPr>
        <p:spPr>
          <a:xfrm>
            <a:off x="6114812" y="5031581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 the ternary operator for concise conditional rendering, simplifying the syntax for simple conditions.</a:t>
            </a:r>
            <a:endParaRPr lang="en-US" sz="141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812" y="6144578"/>
            <a:ext cx="448866" cy="44886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14812" y="6772989"/>
            <a:ext cx="2244328" cy="2805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09"/>
              </a:lnSpc>
              <a:buNone/>
            </a:pPr>
            <a:r>
              <a:rPr lang="en-US" sz="1767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Logical Operators</a:t>
            </a:r>
            <a:endParaRPr lang="en-US" sz="1767" dirty="0"/>
          </a:p>
        </p:txBody>
      </p:sp>
      <p:sp>
        <p:nvSpPr>
          <p:cNvPr id="15" name="Text 8"/>
          <p:cNvSpPr/>
          <p:nvPr/>
        </p:nvSpPr>
        <p:spPr>
          <a:xfrm>
            <a:off x="6114812" y="7161133"/>
            <a:ext cx="7887176" cy="5743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62"/>
              </a:lnSpc>
              <a:buNone/>
            </a:pPr>
            <a:r>
              <a:rPr lang="en-US" sz="141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Combine conditions using logical operators (`&amp;&amp;` and `||`) to control the rendering of multiple UI elements.</a:t>
            </a:r>
            <a:endParaRPr lang="en-US" sz="1414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C4EE8A-7A42-4BE3-47ED-97484C97038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6432" y="7468811"/>
            <a:ext cx="2081758" cy="5857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556272"/>
            <a:ext cx="674751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Recap and Next Steps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6350437" y="3698081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You've learned the fundamentals of React, covering key concepts like JSX, Babel, the Virtual DOM, and component rendering. You're well-prepared to dive into more advanced topics like state management, component lifecycle methods, and building complex user interfaces.</a:t>
            </a:r>
            <a:endParaRPr lang="en-US" sz="194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FBD810-FE40-48D4-C984-C7D43B7AC0F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0" y="7079506"/>
            <a:ext cx="3465390" cy="975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597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Alexandria</vt:lpstr>
      <vt:lpstr>Aptos</vt:lpstr>
      <vt:lpstr>Aptos Display</vt:lpstr>
      <vt:lpstr>Arial</vt:lpstr>
      <vt:lpstr>Nobile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Mir Junaid Rasool</cp:lastModifiedBy>
  <cp:revision>7</cp:revision>
  <dcterms:created xsi:type="dcterms:W3CDTF">2024-07-19T10:07:47Z</dcterms:created>
  <dcterms:modified xsi:type="dcterms:W3CDTF">2024-07-29T04:13:58Z</dcterms:modified>
</cp:coreProperties>
</file>