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>
        <p:scale>
          <a:sx n="108" d="100"/>
          <a:sy n="108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0F612-7E4F-A444-B3CE-B5C7C538F1FB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B97B1-BB53-2A41-BA5F-07F3234F17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91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B97B1-BB53-2A41-BA5F-07F3234F17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8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9730106" y="2216233"/>
            <a:ext cx="1841664" cy="304799"/>
          </a:xfrm>
        </p:spPr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tiff"/><Relationship Id="rId8" Type="http://schemas.openxmlformats.org/officeDocument/2006/relationships/image" Target="../media/image11.jpg"/><Relationship Id="rId9" Type="http://schemas.openxmlformats.org/officeDocument/2006/relationships/image" Target="../media/image12.png"/><Relationship Id="rId10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3" Type="http://schemas.openxmlformats.org/officeDocument/2006/relationships/image" Target="../media/image1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76055"/>
          </a:xfrm>
        </p:spPr>
        <p:txBody>
          <a:bodyPr/>
          <a:lstStyle/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Snovalci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digitalne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prihodnosti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ali</a:t>
            </a:r>
            <a:r>
              <a:rPr lang="en-US" sz="4800" b="1" dirty="0">
                <a:solidFill>
                  <a:srgbClr val="FFFF00"/>
                </a:solidFill>
              </a:rPr>
              <a:t> le </a:t>
            </a:r>
            <a:r>
              <a:rPr lang="en-US" sz="4800" b="1" dirty="0" err="1">
                <a:solidFill>
                  <a:srgbClr val="FFFF00"/>
                </a:solidFill>
              </a:rPr>
              <a:t>uporabniki</a:t>
            </a:r>
            <a:r>
              <a:rPr lang="en-US" sz="4800" b="1" dirty="0">
                <a:solidFill>
                  <a:srgbClr val="FFFF00"/>
                </a:solidFill>
              </a:rPr>
              <a:t>?</a:t>
            </a:r>
            <a:endParaRPr lang="en-CA" sz="48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114728" cy="1504667"/>
          </a:xfrm>
        </p:spPr>
        <p:txBody>
          <a:bodyPr>
            <a:normAutofit/>
          </a:bodyPr>
          <a:lstStyle/>
          <a:p>
            <a:r>
              <a:rPr lang="en-CA" dirty="0" err="1"/>
              <a:t>Poročilo</a:t>
            </a:r>
            <a:r>
              <a:rPr lang="en-CA" dirty="0"/>
              <a:t> </a:t>
            </a:r>
            <a:r>
              <a:rPr lang="en-CA" dirty="0" err="1"/>
              <a:t>strokovne</a:t>
            </a:r>
            <a:r>
              <a:rPr lang="en-CA" dirty="0"/>
              <a:t> </a:t>
            </a:r>
            <a:r>
              <a:rPr lang="en-CA" dirty="0" err="1"/>
              <a:t>delovne</a:t>
            </a:r>
            <a:r>
              <a:rPr lang="en-CA" dirty="0"/>
              <a:t> </a:t>
            </a:r>
            <a:r>
              <a:rPr lang="en-CA" dirty="0" err="1"/>
              <a:t>skupine</a:t>
            </a:r>
            <a:r>
              <a:rPr lang="en-CA" dirty="0"/>
              <a:t> </a:t>
            </a:r>
            <a:r>
              <a:rPr lang="en-CA" dirty="0" err="1"/>
              <a:t>za</a:t>
            </a:r>
            <a:r>
              <a:rPr lang="en-CA" dirty="0"/>
              <a:t> </a:t>
            </a:r>
            <a:r>
              <a:rPr lang="en-CA" dirty="0" err="1"/>
              <a:t>analizo</a:t>
            </a:r>
            <a:r>
              <a:rPr lang="en-CA" dirty="0"/>
              <a:t> </a:t>
            </a:r>
            <a:r>
              <a:rPr lang="en-CA" dirty="0" err="1"/>
              <a:t>prisotnosti</a:t>
            </a:r>
            <a:r>
              <a:rPr lang="en-CA" dirty="0"/>
              <a:t> </a:t>
            </a:r>
            <a:r>
              <a:rPr lang="en-CA" dirty="0" err="1"/>
              <a:t>vsebin</a:t>
            </a:r>
            <a:r>
              <a:rPr lang="en-CA" dirty="0"/>
              <a:t> </a:t>
            </a:r>
            <a:r>
              <a:rPr lang="en-CA" dirty="0" err="1"/>
              <a:t>računalništva</a:t>
            </a:r>
            <a:r>
              <a:rPr lang="en-CA" dirty="0"/>
              <a:t> in </a:t>
            </a:r>
            <a:r>
              <a:rPr lang="en-CA" dirty="0" err="1"/>
              <a:t>informatike</a:t>
            </a:r>
            <a:r>
              <a:rPr lang="en-CA" dirty="0"/>
              <a:t> v </a:t>
            </a:r>
            <a:r>
              <a:rPr lang="en-CA" dirty="0" err="1"/>
              <a:t>programih</a:t>
            </a:r>
            <a:r>
              <a:rPr lang="en-CA" dirty="0"/>
              <a:t> </a:t>
            </a:r>
            <a:r>
              <a:rPr lang="en-CA" dirty="0" err="1"/>
              <a:t>osnovnih</a:t>
            </a:r>
            <a:r>
              <a:rPr lang="en-CA" dirty="0"/>
              <a:t> in  </a:t>
            </a:r>
            <a:r>
              <a:rPr lang="en-CA" dirty="0" err="1"/>
              <a:t>srednjih</a:t>
            </a:r>
            <a:r>
              <a:rPr lang="en-CA" dirty="0"/>
              <a:t> </a:t>
            </a:r>
            <a:r>
              <a:rPr lang="en-CA" dirty="0" err="1"/>
              <a:t>šol</a:t>
            </a:r>
            <a:r>
              <a:rPr lang="en-CA" dirty="0"/>
              <a:t> </a:t>
            </a:r>
            <a:r>
              <a:rPr lang="en-CA" dirty="0" err="1"/>
              <a:t>ter</a:t>
            </a:r>
            <a:r>
              <a:rPr lang="en-CA" dirty="0"/>
              <a:t> </a:t>
            </a:r>
            <a:r>
              <a:rPr lang="en-CA" dirty="0" err="1"/>
              <a:t>za</a:t>
            </a:r>
            <a:r>
              <a:rPr lang="en-CA" dirty="0"/>
              <a:t> </a:t>
            </a:r>
            <a:r>
              <a:rPr lang="en-CA" dirty="0" err="1"/>
              <a:t>pripravo</a:t>
            </a:r>
            <a:r>
              <a:rPr lang="en-CA" dirty="0"/>
              <a:t> </a:t>
            </a:r>
            <a:r>
              <a:rPr lang="en-CA" dirty="0" err="1"/>
              <a:t>študije</a:t>
            </a:r>
            <a:r>
              <a:rPr lang="en-CA" dirty="0"/>
              <a:t> o </a:t>
            </a:r>
            <a:r>
              <a:rPr lang="en-CA" dirty="0" err="1"/>
              <a:t>možnih</a:t>
            </a:r>
            <a:r>
              <a:rPr lang="en-CA" dirty="0"/>
              <a:t> </a:t>
            </a:r>
            <a:r>
              <a:rPr lang="en-CA" dirty="0" err="1"/>
              <a:t>spremembah</a:t>
            </a:r>
            <a:r>
              <a:rPr lang="en-CA" dirty="0"/>
              <a:t> (RINOS)</a:t>
            </a:r>
          </a:p>
        </p:txBody>
      </p:sp>
    </p:spTree>
    <p:extLst>
      <p:ext uri="{BB962C8B-B14F-4D97-AF65-F5344CB8AC3E}">
        <p14:creationId xmlns:p14="http://schemas.microsoft.com/office/powerpoint/2010/main" val="9045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Računalniško</a:t>
            </a:r>
            <a:r>
              <a:rPr lang="en-CA" dirty="0" smtClean="0"/>
              <a:t> </a:t>
            </a:r>
            <a:r>
              <a:rPr lang="en-CA" dirty="0" err="1" smtClean="0"/>
              <a:t>mišljenje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Zmožnost sodelovanja z računalnikom danes je </a:t>
            </a:r>
            <a:r>
              <a:rPr lang="sl-SI" dirty="0">
                <a:solidFill>
                  <a:srgbClr val="FFFF00"/>
                </a:solidFill>
              </a:rPr>
              <a:t>ključna za učinkovito  spoprijemanje s sodobnimi (poklicnimi) </a:t>
            </a:r>
            <a:r>
              <a:rPr lang="sl-SI" dirty="0" smtClean="0">
                <a:solidFill>
                  <a:srgbClr val="FFFF00"/>
                </a:solidFill>
              </a:rPr>
              <a:t>izzivi</a:t>
            </a:r>
            <a:r>
              <a:rPr lang="sl-SI" dirty="0" smtClean="0"/>
              <a:t>.</a:t>
            </a:r>
          </a:p>
          <a:p>
            <a:r>
              <a:rPr lang="sl-SI" dirty="0" smtClean="0"/>
              <a:t>Urjenje </a:t>
            </a:r>
            <a:r>
              <a:rPr lang="sl-SI" dirty="0"/>
              <a:t>računalniškega mišljenja je urjenje v strategijah reševanja  </a:t>
            </a:r>
            <a:r>
              <a:rPr lang="sl-SI" dirty="0" smtClean="0"/>
              <a:t>problemov.</a:t>
            </a:r>
          </a:p>
          <a:p>
            <a:endParaRPr lang="sl-SI" dirty="0" smtClean="0"/>
          </a:p>
          <a:p>
            <a:r>
              <a:rPr lang="sl-SI" dirty="0" smtClean="0"/>
              <a:t>Urjenje </a:t>
            </a:r>
            <a:r>
              <a:rPr lang="sl-SI" dirty="0"/>
              <a:t>v računalniškem mišljenju lahko pomeni tudi </a:t>
            </a:r>
            <a:r>
              <a:rPr lang="sl-SI" dirty="0">
                <a:solidFill>
                  <a:srgbClr val="FFFF00"/>
                </a:solidFill>
              </a:rPr>
              <a:t>dolgoročno  opolnomočenje učencev za razvijanje vztrajnosti pri soočanju z  neuspehom in posledično večanje psihološke odpornosti</a:t>
            </a:r>
            <a:r>
              <a:rPr lang="sl-SI" dirty="0" smtClean="0"/>
              <a:t>.</a:t>
            </a:r>
          </a:p>
          <a:p>
            <a:endParaRPr lang="sl-SI" dirty="0"/>
          </a:p>
          <a:p>
            <a:r>
              <a:rPr lang="sl-SI" dirty="0">
                <a:solidFill>
                  <a:srgbClr val="FFFF00"/>
                </a:solidFill>
              </a:rPr>
              <a:t>Da bi </a:t>
            </a:r>
            <a:r>
              <a:rPr lang="sl-SI" dirty="0" smtClean="0">
                <a:solidFill>
                  <a:srgbClr val="FFFF00"/>
                </a:solidFill>
              </a:rPr>
              <a:t>razvijali </a:t>
            </a:r>
            <a:r>
              <a:rPr lang="sl-SI" dirty="0">
                <a:solidFill>
                  <a:srgbClr val="FFFF00"/>
                </a:solidFill>
              </a:rPr>
              <a:t>računalniško mišljenje </a:t>
            </a:r>
            <a:r>
              <a:rPr lang="sl-SI" dirty="0" smtClean="0">
                <a:solidFill>
                  <a:srgbClr val="FFFF00"/>
                </a:solidFill>
              </a:rPr>
              <a:t>potrebujemo </a:t>
            </a:r>
            <a:r>
              <a:rPr lang="sl-SI" dirty="0">
                <a:solidFill>
                  <a:srgbClr val="FFFF00"/>
                </a:solidFill>
              </a:rPr>
              <a:t>temeljna znanja </a:t>
            </a:r>
            <a:r>
              <a:rPr lang="sl-SI" dirty="0" smtClean="0">
                <a:solidFill>
                  <a:srgbClr val="FFFF00"/>
                </a:solidFill>
              </a:rPr>
              <a:t>RIN</a:t>
            </a:r>
            <a:r>
              <a:rPr lang="sl-SI" dirty="0" smtClean="0"/>
              <a:t>.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Kje</a:t>
            </a:r>
            <a:r>
              <a:rPr lang="en-CA" dirty="0" smtClean="0"/>
              <a:t> je </a:t>
            </a:r>
            <a:r>
              <a:rPr lang="en-CA" dirty="0" err="1" smtClean="0"/>
              <a:t>Slovenija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Poučevanje temeljnih znanja </a:t>
            </a:r>
            <a:r>
              <a:rPr lang="mr-IN" dirty="0" smtClean="0"/>
              <a:t>–</a:t>
            </a:r>
            <a:r>
              <a:rPr lang="sl-SI" dirty="0" smtClean="0"/>
              <a:t> </a:t>
            </a:r>
            <a:r>
              <a:rPr lang="sl-SI" b="1" dirty="0" smtClean="0">
                <a:solidFill>
                  <a:srgbClr val="FFFF00"/>
                </a:solidFill>
              </a:rPr>
              <a:t>(takorekoč) ga ni</a:t>
            </a:r>
          </a:p>
          <a:p>
            <a:r>
              <a:rPr lang="sl-SI" dirty="0"/>
              <a:t>Poučevanje uporabe tehnologije </a:t>
            </a:r>
            <a:r>
              <a:rPr lang="mr-IN" dirty="0"/>
              <a:t>–</a:t>
            </a:r>
            <a:r>
              <a:rPr lang="sl-SI" dirty="0"/>
              <a:t> </a:t>
            </a:r>
            <a:r>
              <a:rPr lang="sl-SI" b="1" dirty="0" smtClean="0">
                <a:solidFill>
                  <a:srgbClr val="FFFF00"/>
                </a:solidFill>
              </a:rPr>
              <a:t>prepuščeno izbirnim predmetom</a:t>
            </a:r>
          </a:p>
          <a:p>
            <a:r>
              <a:rPr lang="sl-SI" dirty="0"/>
              <a:t>Digitalno </a:t>
            </a:r>
            <a:r>
              <a:rPr lang="sl-SI" dirty="0" smtClean="0"/>
              <a:t>opismenjevanje </a:t>
            </a:r>
            <a:r>
              <a:rPr lang="mr-IN" dirty="0"/>
              <a:t>–</a:t>
            </a:r>
            <a:r>
              <a:rPr lang="sl-SI" dirty="0"/>
              <a:t> </a:t>
            </a:r>
            <a:r>
              <a:rPr lang="sl-SI" b="1" dirty="0" smtClean="0">
                <a:solidFill>
                  <a:srgbClr val="FFFF00"/>
                </a:solidFill>
              </a:rPr>
              <a:t>dejansko stihijsko v 1. letniku gimnazije</a:t>
            </a:r>
          </a:p>
          <a:p>
            <a:endParaRPr lang="sl-SI" dirty="0" smtClean="0">
              <a:solidFill>
                <a:srgbClr val="FFFF00"/>
              </a:solidFill>
            </a:endParaRPr>
          </a:p>
          <a:p>
            <a:endParaRPr lang="sl-SI" dirty="0">
              <a:solidFill>
                <a:srgbClr val="FFFF00"/>
              </a:solidFill>
            </a:endParaRPr>
          </a:p>
          <a:p>
            <a:r>
              <a:rPr lang="sl-SI" dirty="0">
                <a:solidFill>
                  <a:srgbClr val="FFFF00"/>
                </a:solidFill>
              </a:rPr>
              <a:t>Menimo in tako kaže tudi svetovni razvoj, da bodo generacije, ki ne bodo deležne izobrazbe iz temeljnih znanj računalništva in informatike, v 21. in v 22. stoletju v depriviligiranem položaju</a:t>
            </a:r>
            <a:r>
              <a:rPr lang="sl-SI" dirty="0" smtClean="0">
                <a:solidFill>
                  <a:srgbClr val="FFFF00"/>
                </a:solidFill>
              </a:rPr>
              <a:t>. Žal bodo tudi slovenski otroci tako prizadeti.</a:t>
            </a:r>
            <a:endParaRPr lang="sl-SI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60713" y="2052918"/>
            <a:ext cx="7406051" cy="143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Ins="612000" rtlCol="0" anchor="ctr"/>
          <a:lstStyle/>
          <a:p>
            <a:pPr algn="ctr"/>
            <a:r>
              <a:rPr lang="en-CA" dirty="0" err="1" smtClean="0"/>
              <a:t>Lažje</a:t>
            </a:r>
            <a:r>
              <a:rPr lang="en-CA" dirty="0" smtClean="0"/>
              <a:t> je </a:t>
            </a:r>
            <a:r>
              <a:rPr lang="en-CA" dirty="0" err="1" smtClean="0"/>
              <a:t>preseliti</a:t>
            </a:r>
            <a:r>
              <a:rPr lang="en-CA" dirty="0" smtClean="0"/>
              <a:t> </a:t>
            </a:r>
            <a:r>
              <a:rPr lang="en-CA" dirty="0" err="1" smtClean="0"/>
              <a:t>pokopališče</a:t>
            </a:r>
            <a:r>
              <a:rPr lang="en-CA" dirty="0" smtClean="0"/>
              <a:t> </a:t>
            </a:r>
            <a:r>
              <a:rPr lang="en-CA" dirty="0" err="1" smtClean="0"/>
              <a:t>kot</a:t>
            </a:r>
            <a:r>
              <a:rPr lang="en-CA" dirty="0" smtClean="0"/>
              <a:t> </a:t>
            </a:r>
            <a:r>
              <a:rPr lang="en-CA" dirty="0" err="1" smtClean="0"/>
              <a:t>spremeniti</a:t>
            </a:r>
            <a:r>
              <a:rPr lang="en-CA" dirty="0" smtClean="0"/>
              <a:t> </a:t>
            </a:r>
            <a:r>
              <a:rPr lang="en-CA" dirty="0" err="1" smtClean="0"/>
              <a:t>kurikul</a:t>
            </a:r>
            <a:r>
              <a:rPr lang="en-CA" dirty="0" smtClean="0"/>
              <a:t>.</a:t>
            </a:r>
          </a:p>
          <a:p>
            <a:pPr algn="ctr"/>
            <a:endParaRPr lang="en-CA" dirty="0"/>
          </a:p>
          <a:p>
            <a:pPr algn="r"/>
            <a:r>
              <a:rPr lang="en-CA" i="1" dirty="0"/>
              <a:t>Woodrow </a:t>
            </a:r>
            <a:r>
              <a:rPr lang="en-CA" i="1" dirty="0" smtClean="0"/>
              <a:t>Wilson (1856-1924)</a:t>
            </a:r>
            <a:endParaRPr lang="en-CA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622886" y="288674"/>
            <a:ext cx="4383862" cy="1302620"/>
            <a:chOff x="5285815" y="5032484"/>
            <a:chExt cx="4764037" cy="1415585"/>
          </a:xfrm>
        </p:grpSpPr>
        <p:sp>
          <p:nvSpPr>
            <p:cNvPr id="10" name="Oval 9"/>
            <p:cNvSpPr/>
            <p:nvPr/>
          </p:nvSpPr>
          <p:spPr>
            <a:xfrm>
              <a:off x="5285815" y="5058888"/>
              <a:ext cx="4764037" cy="1389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>
              <a:normAutofit/>
            </a:bodyPr>
            <a:lstStyle/>
            <a:p>
              <a:pPr algn="ctr"/>
              <a:r>
                <a:rPr lang="en-CA" smtClean="0"/>
                <a:t>RIN</a:t>
              </a: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7613118" y="5480460"/>
              <a:ext cx="2368090" cy="665018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err="1" smtClean="0">
                  <a:solidFill>
                    <a:srgbClr val="FFFF00"/>
                  </a:solidFill>
                </a:rPr>
                <a:t>temeljna</a:t>
              </a:r>
              <a:r>
                <a:rPr lang="en-CA" b="1" dirty="0" smtClean="0">
                  <a:solidFill>
                    <a:srgbClr val="FFFF00"/>
                  </a:solidFill>
                </a:rPr>
                <a:t> </a:t>
              </a:r>
              <a:r>
                <a:rPr lang="en-CA" b="1" dirty="0" err="1" smtClean="0">
                  <a:solidFill>
                    <a:srgbClr val="FFFF00"/>
                  </a:solidFill>
                </a:rPr>
                <a:t>znanja</a:t>
              </a:r>
              <a:endParaRPr lang="en-CA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50774" y="5307595"/>
              <a:ext cx="2327564" cy="665018"/>
            </a:xfrm>
            <a:prstGeom prst="ellipse">
              <a:avLst/>
            </a:prstGeom>
            <a:solidFill>
              <a:srgbClr val="92D050">
                <a:alpha val="8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 smtClean="0"/>
                <a:t>tehnologija</a:t>
              </a:r>
              <a:endParaRPr lang="en-CA" sz="16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590805" y="5032484"/>
              <a:ext cx="1866749" cy="572669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 smtClean="0"/>
                <a:t>pismenost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715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Ugotovitve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1600" b="1" dirty="0" smtClean="0">
                <a:solidFill>
                  <a:srgbClr val="FF0000"/>
                </a:solidFill>
              </a:rPr>
              <a:t>SVET</a:t>
            </a:r>
            <a:r>
              <a:rPr lang="en-CA" dirty="0" smtClean="0"/>
              <a:t>: </a:t>
            </a:r>
            <a:r>
              <a:rPr lang="en-CA" dirty="0" err="1" smtClean="0"/>
              <a:t>Stanje</a:t>
            </a:r>
            <a:r>
              <a:rPr lang="en-CA" dirty="0" smtClean="0"/>
              <a:t> </a:t>
            </a:r>
            <a:r>
              <a:rPr lang="en-CA" dirty="0"/>
              <a:t>v </a:t>
            </a:r>
            <a:r>
              <a:rPr lang="en-CA" dirty="0" err="1"/>
              <a:t>svetu</a:t>
            </a:r>
            <a:r>
              <a:rPr lang="en-CA" dirty="0"/>
              <a:t>: </a:t>
            </a:r>
            <a:r>
              <a:rPr lang="en-CA" dirty="0" err="1"/>
              <a:t>sodobno</a:t>
            </a:r>
            <a:r>
              <a:rPr lang="en-CA" dirty="0"/>
              <a:t> </a:t>
            </a:r>
            <a:r>
              <a:rPr lang="en-CA" dirty="0" err="1"/>
              <a:t>poučevanje</a:t>
            </a:r>
            <a:r>
              <a:rPr lang="en-CA" dirty="0"/>
              <a:t> RIN se </a:t>
            </a:r>
            <a:r>
              <a:rPr lang="en-CA" b="1" dirty="0" err="1">
                <a:solidFill>
                  <a:srgbClr val="FFFF00"/>
                </a:solidFill>
              </a:rPr>
              <a:t>obrača</a:t>
            </a:r>
            <a:r>
              <a:rPr lang="en-CA" b="1" dirty="0">
                <a:solidFill>
                  <a:srgbClr val="FFFF00"/>
                </a:solidFill>
              </a:rPr>
              <a:t> k </a:t>
            </a:r>
            <a:r>
              <a:rPr lang="en-CA" b="1" dirty="0" err="1">
                <a:solidFill>
                  <a:srgbClr val="FFFF00"/>
                </a:solidFill>
              </a:rPr>
              <a:t>poučevanju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temeljnih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vsebin</a:t>
            </a:r>
            <a:r>
              <a:rPr lang="en-CA" b="1" dirty="0">
                <a:solidFill>
                  <a:srgbClr val="FFFF00"/>
                </a:solidFill>
              </a:rPr>
              <a:t> v </a:t>
            </a:r>
            <a:r>
              <a:rPr lang="en-CA" b="1" dirty="0" err="1">
                <a:solidFill>
                  <a:srgbClr val="FFFF00"/>
                </a:solidFill>
              </a:rPr>
              <a:t>obveznem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delu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kurikulov</a:t>
            </a:r>
            <a:r>
              <a:rPr lang="en-CA" dirty="0"/>
              <a:t> in </a:t>
            </a:r>
            <a:r>
              <a:rPr lang="en-CA" dirty="0" err="1"/>
              <a:t>praviloma</a:t>
            </a:r>
            <a:r>
              <a:rPr lang="en-CA" dirty="0"/>
              <a:t> </a:t>
            </a:r>
            <a:r>
              <a:rPr lang="en-CA" dirty="0" err="1"/>
              <a:t>skozi</a:t>
            </a:r>
            <a:r>
              <a:rPr lang="en-CA" dirty="0"/>
              <a:t> </a:t>
            </a:r>
            <a:r>
              <a:rPr lang="en-CA" dirty="0" err="1"/>
              <a:t>celoten</a:t>
            </a:r>
            <a:r>
              <a:rPr lang="en-CA" dirty="0"/>
              <a:t> </a:t>
            </a:r>
            <a:r>
              <a:rPr lang="en-CA" dirty="0" err="1"/>
              <a:t>vzgojno</a:t>
            </a:r>
            <a:r>
              <a:rPr lang="en-CA" dirty="0"/>
              <a:t> </a:t>
            </a:r>
            <a:r>
              <a:rPr lang="en-CA" dirty="0" err="1"/>
              <a:t>izobraževalni</a:t>
            </a:r>
            <a:r>
              <a:rPr lang="en-CA" dirty="0"/>
              <a:t> </a:t>
            </a:r>
            <a:r>
              <a:rPr lang="en-CA" dirty="0" err="1"/>
              <a:t>sistem</a:t>
            </a:r>
            <a:r>
              <a:rPr lang="en-CA" dirty="0"/>
              <a:t> od </a:t>
            </a:r>
            <a:r>
              <a:rPr lang="en-CA" dirty="0" err="1"/>
              <a:t>vrtca</a:t>
            </a:r>
            <a:r>
              <a:rPr lang="en-CA" dirty="0"/>
              <a:t> do </a:t>
            </a:r>
            <a:r>
              <a:rPr lang="en-CA" dirty="0" err="1"/>
              <a:t>konca</a:t>
            </a:r>
            <a:r>
              <a:rPr lang="en-CA" dirty="0"/>
              <a:t> </a:t>
            </a:r>
            <a:r>
              <a:rPr lang="en-CA" dirty="0" err="1"/>
              <a:t>srednje</a:t>
            </a:r>
            <a:r>
              <a:rPr lang="en-CA" dirty="0"/>
              <a:t> </a:t>
            </a:r>
            <a:r>
              <a:rPr lang="en-CA" dirty="0" err="1"/>
              <a:t>šole</a:t>
            </a:r>
            <a:r>
              <a:rPr lang="en-CA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b="1" dirty="0" smtClean="0">
                <a:solidFill>
                  <a:srgbClr val="FF0000"/>
                </a:solidFill>
              </a:rPr>
              <a:t>SLOVENIJA</a:t>
            </a:r>
            <a:r>
              <a:rPr lang="en-CA" dirty="0" smtClean="0"/>
              <a:t>: V </a:t>
            </a:r>
            <a:r>
              <a:rPr lang="en-CA" dirty="0" err="1"/>
              <a:t>Sloveniji</a:t>
            </a:r>
            <a:r>
              <a:rPr lang="en-CA" dirty="0"/>
              <a:t> v </a:t>
            </a:r>
            <a:r>
              <a:rPr lang="en-CA" dirty="0" err="1"/>
              <a:t>obveznem</a:t>
            </a:r>
            <a:r>
              <a:rPr lang="en-CA" dirty="0"/>
              <a:t> </a:t>
            </a:r>
            <a:r>
              <a:rPr lang="en-CA" dirty="0" err="1"/>
              <a:t>delu</a:t>
            </a:r>
            <a:r>
              <a:rPr lang="en-CA" dirty="0"/>
              <a:t> </a:t>
            </a:r>
            <a:r>
              <a:rPr lang="en-CA" dirty="0" err="1"/>
              <a:t>splošnega</a:t>
            </a:r>
            <a:r>
              <a:rPr lang="en-CA" dirty="0"/>
              <a:t> </a:t>
            </a:r>
            <a:r>
              <a:rPr lang="en-CA" dirty="0" err="1"/>
              <a:t>izobraževanja</a:t>
            </a:r>
            <a:r>
              <a:rPr lang="en-CA" dirty="0"/>
              <a:t> </a:t>
            </a:r>
            <a:r>
              <a:rPr lang="en-CA" dirty="0" err="1"/>
              <a:t>obstaja</a:t>
            </a:r>
            <a:r>
              <a:rPr lang="en-CA" dirty="0"/>
              <a:t> </a:t>
            </a:r>
            <a:r>
              <a:rPr lang="en-CA" b="1" dirty="0" err="1">
                <a:solidFill>
                  <a:srgbClr val="FFFF00"/>
                </a:solidFill>
              </a:rPr>
              <a:t>samo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eno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leto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poučevanje</a:t>
            </a:r>
            <a:r>
              <a:rPr lang="en-CA" b="1" dirty="0">
                <a:solidFill>
                  <a:srgbClr val="FFFF00"/>
                </a:solidFill>
              </a:rPr>
              <a:t> RIN v </a:t>
            </a:r>
            <a:r>
              <a:rPr lang="en-CA" b="1" dirty="0" err="1">
                <a:solidFill>
                  <a:srgbClr val="FFFF00"/>
                </a:solidFill>
              </a:rPr>
              <a:t>gimnaziji</a:t>
            </a:r>
            <a:r>
              <a:rPr lang="en-CA" dirty="0"/>
              <a:t>, </a:t>
            </a:r>
            <a:r>
              <a:rPr lang="en-CA" dirty="0" err="1"/>
              <a:t>ki</a:t>
            </a:r>
            <a:r>
              <a:rPr lang="en-CA" dirty="0"/>
              <a:t> </a:t>
            </a:r>
            <a:r>
              <a:rPr lang="en-CA" dirty="0" err="1"/>
              <a:t>ima</a:t>
            </a:r>
            <a:r>
              <a:rPr lang="en-CA" dirty="0"/>
              <a:t> </a:t>
            </a:r>
            <a:r>
              <a:rPr lang="en-CA" dirty="0" err="1"/>
              <a:t>sicer</a:t>
            </a:r>
            <a:r>
              <a:rPr lang="en-CA" dirty="0"/>
              <a:t> </a:t>
            </a:r>
            <a:r>
              <a:rPr lang="en-CA" dirty="0" err="1"/>
              <a:t>precej</a:t>
            </a:r>
            <a:r>
              <a:rPr lang="en-CA" dirty="0"/>
              <a:t> </a:t>
            </a:r>
            <a:r>
              <a:rPr lang="en-CA" dirty="0" err="1"/>
              <a:t>odprt</a:t>
            </a:r>
            <a:r>
              <a:rPr lang="en-CA" dirty="0"/>
              <a:t> </a:t>
            </a:r>
            <a:r>
              <a:rPr lang="en-CA" dirty="0" err="1"/>
              <a:t>učni</a:t>
            </a:r>
            <a:r>
              <a:rPr lang="en-CA" dirty="0"/>
              <a:t> </a:t>
            </a:r>
            <a:r>
              <a:rPr lang="en-CA" dirty="0" err="1"/>
              <a:t>načrt</a:t>
            </a:r>
            <a:r>
              <a:rPr lang="en-CA" dirty="0"/>
              <a:t>. </a:t>
            </a:r>
            <a:r>
              <a:rPr lang="en-CA" dirty="0" err="1"/>
              <a:t>Posledica</a:t>
            </a:r>
            <a:r>
              <a:rPr lang="en-CA" dirty="0"/>
              <a:t> je </a:t>
            </a:r>
            <a:r>
              <a:rPr lang="en-CA" dirty="0" err="1"/>
              <a:t>pogosto</a:t>
            </a:r>
            <a:r>
              <a:rPr lang="en-CA" dirty="0"/>
              <a:t> </a:t>
            </a:r>
            <a:r>
              <a:rPr lang="en-CA" b="1" dirty="0" err="1">
                <a:solidFill>
                  <a:srgbClr val="FFFF00"/>
                </a:solidFill>
              </a:rPr>
              <a:t>zgolj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 smtClean="0">
                <a:solidFill>
                  <a:srgbClr val="FFFF00"/>
                </a:solidFill>
              </a:rPr>
              <a:t>opismenjevanje</a:t>
            </a:r>
            <a:r>
              <a:rPr lang="en-CA" b="1" dirty="0" smtClean="0">
                <a:solidFill>
                  <a:srgbClr val="FFFF00"/>
                </a:solidFill>
              </a:rPr>
              <a:t> </a:t>
            </a:r>
            <a:r>
              <a:rPr lang="en-CA" b="1" dirty="0">
                <a:solidFill>
                  <a:srgbClr val="FFFF00"/>
                </a:solidFill>
              </a:rPr>
              <a:t>in </a:t>
            </a:r>
            <a:r>
              <a:rPr lang="en-CA" b="1" dirty="0" err="1">
                <a:solidFill>
                  <a:srgbClr val="FFFF00"/>
                </a:solidFill>
              </a:rPr>
              <a:t>poučevanje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rabe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tehnologije</a:t>
            </a:r>
            <a:r>
              <a:rPr lang="en-CA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b="1" dirty="0" smtClean="0">
                <a:solidFill>
                  <a:srgbClr val="FF0000"/>
                </a:solidFill>
              </a:rPr>
              <a:t>UČITELJI</a:t>
            </a:r>
            <a:r>
              <a:rPr lang="en-CA" dirty="0" smtClean="0"/>
              <a:t>: V </a:t>
            </a:r>
            <a:r>
              <a:rPr lang="en-CA" dirty="0" err="1"/>
              <a:t>državah</a:t>
            </a:r>
            <a:r>
              <a:rPr lang="en-CA" dirty="0"/>
              <a:t>, </a:t>
            </a:r>
            <a:r>
              <a:rPr lang="en-CA" dirty="0" err="1"/>
              <a:t>ki</a:t>
            </a:r>
            <a:r>
              <a:rPr lang="en-CA" dirty="0"/>
              <a:t> so </a:t>
            </a:r>
            <a:r>
              <a:rPr lang="en-CA" dirty="0" err="1"/>
              <a:t>že</a:t>
            </a:r>
            <a:r>
              <a:rPr lang="en-CA" dirty="0"/>
              <a:t> </a:t>
            </a:r>
            <a:r>
              <a:rPr lang="en-CA" dirty="0" err="1"/>
              <a:t>izvedle</a:t>
            </a:r>
            <a:r>
              <a:rPr lang="en-CA" dirty="0"/>
              <a:t> </a:t>
            </a:r>
            <a:r>
              <a:rPr lang="en-CA" dirty="0" err="1"/>
              <a:t>reformo</a:t>
            </a:r>
            <a:r>
              <a:rPr lang="en-CA" dirty="0"/>
              <a:t> RIN, so </a:t>
            </a:r>
            <a:r>
              <a:rPr lang="en-CA" dirty="0" err="1"/>
              <a:t>hkrati</a:t>
            </a:r>
            <a:r>
              <a:rPr lang="en-CA" dirty="0"/>
              <a:t> </a:t>
            </a:r>
            <a:r>
              <a:rPr lang="en-CA" b="1" dirty="0" err="1">
                <a:solidFill>
                  <a:srgbClr val="FFFF00"/>
                </a:solidFill>
              </a:rPr>
              <a:t>sistematično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nadgradile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sistem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izobraževanja</a:t>
            </a:r>
            <a:r>
              <a:rPr lang="en-CA" b="1" dirty="0">
                <a:solidFill>
                  <a:srgbClr val="FFFF00"/>
                </a:solidFill>
              </a:rPr>
              <a:t> in </a:t>
            </a:r>
            <a:r>
              <a:rPr lang="en-CA" b="1" dirty="0" err="1">
                <a:solidFill>
                  <a:srgbClr val="FFFF00"/>
                </a:solidFill>
              </a:rPr>
              <a:t>nadaljnjega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strokovnega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usposabljanja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učiteljev</a:t>
            </a:r>
            <a:r>
              <a:rPr lang="en-CA" b="1" dirty="0">
                <a:solidFill>
                  <a:srgbClr val="FFFF00"/>
                </a:solidFill>
              </a:rPr>
              <a:t> RIN</a:t>
            </a:r>
            <a:r>
              <a:rPr lang="en-CA" dirty="0"/>
              <a:t> (finance, </a:t>
            </a:r>
            <a:r>
              <a:rPr lang="en-CA" dirty="0" err="1"/>
              <a:t>kadri</a:t>
            </a:r>
            <a:r>
              <a:rPr lang="en-CA" dirty="0"/>
              <a:t>, </a:t>
            </a:r>
            <a:r>
              <a:rPr lang="en-CA" dirty="0" err="1"/>
              <a:t>vsebine</a:t>
            </a:r>
            <a:r>
              <a:rPr lang="en-CA" dirty="0"/>
              <a:t>, </a:t>
            </a:r>
            <a:r>
              <a:rPr lang="en-CA" dirty="0" err="1"/>
              <a:t>deležnike</a:t>
            </a:r>
            <a:r>
              <a:rPr lang="en-CA" dirty="0" smtClean="0"/>
              <a:t>).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Predlogi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3158"/>
            <a:ext cx="8946541" cy="42869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1600" b="1" dirty="0" smtClean="0">
                <a:solidFill>
                  <a:srgbClr val="FF0000"/>
                </a:solidFill>
              </a:rPr>
              <a:t>UČNI NAČRTI</a:t>
            </a:r>
            <a:r>
              <a:rPr lang="en-CA" dirty="0" smtClean="0"/>
              <a:t>: </a:t>
            </a:r>
            <a:r>
              <a:rPr lang="en-CA" b="1" dirty="0" err="1" smtClean="0">
                <a:solidFill>
                  <a:srgbClr val="FFFF00"/>
                </a:solidFill>
              </a:rPr>
              <a:t>Uvesti</a:t>
            </a:r>
            <a:r>
              <a:rPr lang="en-CA" b="1" dirty="0" smtClean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temeljne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vsebine</a:t>
            </a:r>
            <a:r>
              <a:rPr lang="en-CA" b="1" dirty="0">
                <a:solidFill>
                  <a:srgbClr val="FFFF00"/>
                </a:solidFill>
              </a:rPr>
              <a:t> RIN</a:t>
            </a:r>
            <a:r>
              <a:rPr lang="en-CA" dirty="0"/>
              <a:t> v </a:t>
            </a:r>
            <a:r>
              <a:rPr lang="en-CA" dirty="0" err="1"/>
              <a:t>kurikul</a:t>
            </a:r>
            <a:r>
              <a:rPr lang="en-CA" dirty="0"/>
              <a:t> </a:t>
            </a:r>
            <a:r>
              <a:rPr lang="en-CA" dirty="0" err="1"/>
              <a:t>vrtcev</a:t>
            </a:r>
            <a:r>
              <a:rPr lang="en-CA" dirty="0"/>
              <a:t> </a:t>
            </a:r>
            <a:r>
              <a:rPr lang="en-CA" dirty="0" err="1"/>
              <a:t>ter</a:t>
            </a:r>
            <a:r>
              <a:rPr lang="en-CA" dirty="0"/>
              <a:t> </a:t>
            </a:r>
            <a:r>
              <a:rPr lang="en-CA" dirty="0" err="1"/>
              <a:t>učne</a:t>
            </a:r>
            <a:r>
              <a:rPr lang="en-CA" dirty="0"/>
              <a:t> </a:t>
            </a:r>
            <a:r>
              <a:rPr lang="en-CA" dirty="0" err="1"/>
              <a:t>načrte</a:t>
            </a:r>
            <a:r>
              <a:rPr lang="en-CA" dirty="0"/>
              <a:t> </a:t>
            </a:r>
            <a:r>
              <a:rPr lang="en-CA" dirty="0" err="1"/>
              <a:t>osnovne</a:t>
            </a:r>
            <a:r>
              <a:rPr lang="en-CA" dirty="0"/>
              <a:t> in </a:t>
            </a:r>
            <a:r>
              <a:rPr lang="en-CA" dirty="0" err="1"/>
              <a:t>srednjih</a:t>
            </a:r>
            <a:r>
              <a:rPr lang="en-CA" dirty="0"/>
              <a:t> </a:t>
            </a:r>
            <a:r>
              <a:rPr lang="en-CA" dirty="0" err="1"/>
              <a:t>šol</a:t>
            </a:r>
            <a:r>
              <a:rPr lang="en-CA" dirty="0"/>
              <a:t> </a:t>
            </a:r>
            <a:r>
              <a:rPr lang="en-CA" dirty="0" err="1"/>
              <a:t>ter</a:t>
            </a:r>
            <a:r>
              <a:rPr lang="en-CA" dirty="0"/>
              <a:t> </a:t>
            </a:r>
            <a:r>
              <a:rPr lang="en-CA" dirty="0" err="1"/>
              <a:t>pri</a:t>
            </a:r>
            <a:r>
              <a:rPr lang="en-CA" dirty="0"/>
              <a:t> tem </a:t>
            </a:r>
            <a:r>
              <a:rPr lang="en-CA" dirty="0" err="1"/>
              <a:t>razvijati</a:t>
            </a:r>
            <a:r>
              <a:rPr lang="en-CA" dirty="0"/>
              <a:t> </a:t>
            </a:r>
            <a:r>
              <a:rPr lang="en-CA" dirty="0" err="1"/>
              <a:t>zavedanje</a:t>
            </a:r>
            <a:r>
              <a:rPr lang="en-CA" dirty="0"/>
              <a:t> </a:t>
            </a:r>
            <a:r>
              <a:rPr lang="en-CA" dirty="0" err="1"/>
              <a:t>vzajemnega</a:t>
            </a:r>
            <a:r>
              <a:rPr lang="en-CA" dirty="0"/>
              <a:t> </a:t>
            </a:r>
            <a:r>
              <a:rPr lang="en-CA" dirty="0" err="1"/>
              <a:t>vpliva</a:t>
            </a:r>
            <a:r>
              <a:rPr lang="en-CA" dirty="0"/>
              <a:t> med </a:t>
            </a:r>
            <a:r>
              <a:rPr lang="en-CA" dirty="0" err="1"/>
              <a:t>tehnologijo</a:t>
            </a:r>
            <a:r>
              <a:rPr lang="en-CA" dirty="0"/>
              <a:t> in </a:t>
            </a:r>
            <a:r>
              <a:rPr lang="en-CA" dirty="0" err="1"/>
              <a:t>družbo</a:t>
            </a:r>
            <a:r>
              <a:rPr lang="en-CA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b="1" dirty="0" smtClean="0">
                <a:solidFill>
                  <a:srgbClr val="FF0000"/>
                </a:solidFill>
              </a:rPr>
              <a:t>PREVERJANJE</a:t>
            </a:r>
            <a:r>
              <a:rPr lang="en-CA" dirty="0" smtClean="0"/>
              <a:t>: </a:t>
            </a:r>
            <a:r>
              <a:rPr lang="en-CA" dirty="0" err="1" smtClean="0"/>
              <a:t>Zagotoviti</a:t>
            </a:r>
            <a:r>
              <a:rPr lang="en-CA" dirty="0" smtClean="0"/>
              <a:t> </a:t>
            </a:r>
            <a:r>
              <a:rPr lang="en-CA" b="1" dirty="0" err="1">
                <a:solidFill>
                  <a:srgbClr val="FFFF00"/>
                </a:solidFill>
              </a:rPr>
              <a:t>celovito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preverjanje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opismenjevanja</a:t>
            </a:r>
            <a:r>
              <a:rPr lang="en-CA" b="1" dirty="0">
                <a:solidFill>
                  <a:srgbClr val="FFFF00"/>
                </a:solidFill>
              </a:rPr>
              <a:t> in </a:t>
            </a:r>
            <a:r>
              <a:rPr lang="en-CA" b="1" dirty="0" err="1">
                <a:solidFill>
                  <a:srgbClr val="FFFF00"/>
                </a:solidFill>
              </a:rPr>
              <a:t>uporabe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tehnologij</a:t>
            </a:r>
            <a:r>
              <a:rPr lang="en-CA" dirty="0"/>
              <a:t> v </a:t>
            </a:r>
            <a:r>
              <a:rPr lang="en-CA" dirty="0" err="1"/>
              <a:t>okviru</a:t>
            </a:r>
            <a:r>
              <a:rPr lang="en-CA" dirty="0"/>
              <a:t> </a:t>
            </a:r>
            <a:r>
              <a:rPr lang="en-CA" dirty="0" err="1"/>
              <a:t>vseh</a:t>
            </a:r>
            <a:r>
              <a:rPr lang="en-CA" dirty="0"/>
              <a:t> </a:t>
            </a:r>
            <a:r>
              <a:rPr lang="en-CA" dirty="0" err="1"/>
              <a:t>predmetov</a:t>
            </a:r>
            <a:r>
              <a:rPr lang="en-CA" dirty="0"/>
              <a:t> </a:t>
            </a:r>
            <a:r>
              <a:rPr lang="en-CA" dirty="0" err="1"/>
              <a:t>skladno</a:t>
            </a:r>
            <a:r>
              <a:rPr lang="en-CA" dirty="0"/>
              <a:t> z </a:t>
            </a:r>
            <a:r>
              <a:rPr lang="en-CA" dirty="0" err="1"/>
              <a:t>obstoječimi</a:t>
            </a:r>
            <a:r>
              <a:rPr lang="en-CA" dirty="0"/>
              <a:t> </a:t>
            </a:r>
            <a:r>
              <a:rPr lang="en-CA" dirty="0" err="1"/>
              <a:t>učnimi</a:t>
            </a:r>
            <a:r>
              <a:rPr lang="en-CA" dirty="0"/>
              <a:t> </a:t>
            </a:r>
            <a:r>
              <a:rPr lang="en-CA" dirty="0" err="1"/>
              <a:t>načrti</a:t>
            </a:r>
            <a:r>
              <a:rPr lang="en-CA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b="1" dirty="0" smtClean="0">
                <a:solidFill>
                  <a:srgbClr val="FF0000"/>
                </a:solidFill>
              </a:rPr>
              <a:t>UČITELJI</a:t>
            </a:r>
            <a:r>
              <a:rPr lang="en-CA" dirty="0" smtClean="0"/>
              <a:t>: </a:t>
            </a:r>
            <a:r>
              <a:rPr lang="en-CA" dirty="0" err="1" smtClean="0"/>
              <a:t>Postaviti</a:t>
            </a:r>
            <a:r>
              <a:rPr lang="en-CA" dirty="0" smtClean="0"/>
              <a:t> </a:t>
            </a:r>
            <a:r>
              <a:rPr lang="en-CA" dirty="0" err="1"/>
              <a:t>učinkovit</a:t>
            </a:r>
            <a:r>
              <a:rPr lang="en-CA" dirty="0"/>
              <a:t> </a:t>
            </a:r>
            <a:r>
              <a:rPr lang="en-CA" dirty="0" err="1"/>
              <a:t>sistem</a:t>
            </a:r>
            <a:r>
              <a:rPr lang="en-CA" dirty="0"/>
              <a:t> </a:t>
            </a:r>
            <a:r>
              <a:rPr lang="en-CA" dirty="0" err="1"/>
              <a:t>za</a:t>
            </a:r>
            <a:r>
              <a:rPr lang="en-CA" dirty="0"/>
              <a:t> </a:t>
            </a:r>
            <a:r>
              <a:rPr lang="en-CA" dirty="0" err="1"/>
              <a:t>kakovostno</a:t>
            </a:r>
            <a:r>
              <a:rPr lang="en-CA" dirty="0"/>
              <a:t> </a:t>
            </a:r>
            <a:r>
              <a:rPr lang="en-CA" b="1" dirty="0" err="1">
                <a:solidFill>
                  <a:srgbClr val="FFFF00"/>
                </a:solidFill>
              </a:rPr>
              <a:t>izobraževanje</a:t>
            </a:r>
            <a:r>
              <a:rPr lang="en-CA" b="1" dirty="0">
                <a:solidFill>
                  <a:srgbClr val="FFFF00"/>
                </a:solidFill>
              </a:rPr>
              <a:t> in </a:t>
            </a:r>
            <a:r>
              <a:rPr lang="en-CA" b="1" dirty="0" err="1">
                <a:solidFill>
                  <a:srgbClr val="FFFF00"/>
                </a:solidFill>
              </a:rPr>
              <a:t>nadaljnje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strokovno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usposabljanje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vzgojiteljev</a:t>
            </a:r>
            <a:r>
              <a:rPr lang="en-CA" b="1" dirty="0">
                <a:solidFill>
                  <a:srgbClr val="FFFF00"/>
                </a:solidFill>
              </a:rPr>
              <a:t> in </a:t>
            </a:r>
            <a:r>
              <a:rPr lang="en-CA" b="1" dirty="0" err="1">
                <a:solidFill>
                  <a:srgbClr val="FFFF00"/>
                </a:solidFill>
              </a:rPr>
              <a:t>učiteljev</a:t>
            </a:r>
            <a:r>
              <a:rPr lang="en-CA" dirty="0"/>
              <a:t> </a:t>
            </a:r>
            <a:r>
              <a:rPr lang="en-CA" dirty="0" err="1"/>
              <a:t>na</a:t>
            </a:r>
            <a:r>
              <a:rPr lang="en-CA" dirty="0"/>
              <a:t> </a:t>
            </a:r>
            <a:r>
              <a:rPr lang="en-CA" dirty="0" err="1"/>
              <a:t>področju</a:t>
            </a:r>
            <a:r>
              <a:rPr lang="en-CA" dirty="0"/>
              <a:t> RIN.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b="1" dirty="0" smtClean="0">
                <a:solidFill>
                  <a:srgbClr val="FF0000"/>
                </a:solidFill>
              </a:rPr>
              <a:t>DELEŽNIKI</a:t>
            </a:r>
            <a:r>
              <a:rPr lang="en-CA" dirty="0" smtClean="0"/>
              <a:t>: </a:t>
            </a:r>
            <a:r>
              <a:rPr lang="en-CA" dirty="0" err="1" smtClean="0"/>
              <a:t>Vzpostaviti</a:t>
            </a:r>
            <a:r>
              <a:rPr lang="en-CA" dirty="0" smtClean="0"/>
              <a:t> </a:t>
            </a:r>
            <a:r>
              <a:rPr lang="en-CA" dirty="0" err="1" smtClean="0"/>
              <a:t>sistem</a:t>
            </a:r>
            <a:r>
              <a:rPr lang="en-CA" dirty="0" smtClean="0"/>
              <a:t> </a:t>
            </a:r>
            <a:r>
              <a:rPr lang="en-CA" dirty="0" err="1"/>
              <a:t>odprtega</a:t>
            </a:r>
            <a:r>
              <a:rPr lang="en-CA" dirty="0"/>
              <a:t> </a:t>
            </a:r>
            <a:r>
              <a:rPr lang="en-CA" dirty="0" err="1"/>
              <a:t>izobraževanja</a:t>
            </a:r>
            <a:r>
              <a:rPr lang="en-CA" dirty="0"/>
              <a:t>, </a:t>
            </a:r>
            <a:r>
              <a:rPr lang="en-CA" dirty="0" err="1"/>
              <a:t>ki</a:t>
            </a:r>
            <a:r>
              <a:rPr lang="en-CA" dirty="0"/>
              <a:t> </a:t>
            </a:r>
            <a:r>
              <a:rPr lang="en-CA" dirty="0" err="1"/>
              <a:t>omogoča</a:t>
            </a:r>
            <a:r>
              <a:rPr lang="en-CA" dirty="0"/>
              <a:t> </a:t>
            </a:r>
            <a:r>
              <a:rPr lang="en-CA" b="1" dirty="0" err="1">
                <a:solidFill>
                  <a:srgbClr val="FFFF00"/>
                </a:solidFill>
              </a:rPr>
              <a:t>vključevanje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deležnikov</a:t>
            </a:r>
            <a:r>
              <a:rPr lang="en-CA" dirty="0"/>
              <a:t> v </a:t>
            </a:r>
            <a:r>
              <a:rPr lang="en-CA" dirty="0" err="1"/>
              <a:t>oblikovanje</a:t>
            </a:r>
            <a:r>
              <a:rPr lang="en-CA" dirty="0"/>
              <a:t> </a:t>
            </a:r>
            <a:r>
              <a:rPr lang="en-CA" dirty="0" err="1"/>
              <a:t>vizije</a:t>
            </a:r>
            <a:r>
              <a:rPr lang="en-CA" dirty="0"/>
              <a:t> </a:t>
            </a:r>
            <a:r>
              <a:rPr lang="en-CA" dirty="0" err="1"/>
              <a:t>ter</a:t>
            </a:r>
            <a:r>
              <a:rPr lang="en-CA" dirty="0"/>
              <a:t> </a:t>
            </a:r>
            <a:r>
              <a:rPr lang="en-CA" dirty="0" err="1"/>
              <a:t>zagotavljanje</a:t>
            </a:r>
            <a:r>
              <a:rPr lang="en-CA" dirty="0"/>
              <a:t> in </a:t>
            </a:r>
            <a:r>
              <a:rPr lang="en-CA" dirty="0" err="1"/>
              <a:t>spremljanje</a:t>
            </a:r>
            <a:r>
              <a:rPr lang="en-CA" dirty="0"/>
              <a:t> </a:t>
            </a:r>
            <a:r>
              <a:rPr lang="en-CA" dirty="0" err="1"/>
              <a:t>kakovosti</a:t>
            </a:r>
            <a:r>
              <a:rPr lang="en-CA" dirty="0"/>
              <a:t> </a:t>
            </a:r>
            <a:r>
              <a:rPr lang="en-CA" dirty="0" err="1"/>
              <a:t>poučevanja</a:t>
            </a:r>
            <a:r>
              <a:rPr lang="en-CA" dirty="0"/>
              <a:t> RIN.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0764" y="5307595"/>
            <a:ext cx="6757811" cy="125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Ins="612000" rtlCol="0" anchor="ctr"/>
          <a:lstStyle/>
          <a:p>
            <a:pPr algn="ctr"/>
            <a:r>
              <a:rPr lang="en-CA" dirty="0" err="1" smtClean="0"/>
              <a:t>Nekdo</a:t>
            </a:r>
            <a:r>
              <a:rPr lang="en-CA" dirty="0" smtClean="0"/>
              <a:t> mora </a:t>
            </a:r>
            <a:r>
              <a:rPr lang="en-CA" dirty="0" err="1" smtClean="0"/>
              <a:t>skrbeti</a:t>
            </a:r>
            <a:r>
              <a:rPr lang="en-CA" dirty="0" smtClean="0"/>
              <a:t> </a:t>
            </a:r>
            <a:r>
              <a:rPr lang="en-CA" dirty="0" err="1" smtClean="0"/>
              <a:t>za</a:t>
            </a:r>
            <a:r>
              <a:rPr lang="en-CA" dirty="0" smtClean="0"/>
              <a:t> </a:t>
            </a:r>
            <a:r>
              <a:rPr lang="en-CA" dirty="0" err="1" smtClean="0"/>
              <a:t>prihodnost</a:t>
            </a:r>
            <a:r>
              <a:rPr lang="en-CA" dirty="0" smtClean="0"/>
              <a:t> </a:t>
            </a:r>
            <a:r>
              <a:rPr lang="en-CA" dirty="0" err="1" smtClean="0"/>
              <a:t>naših</a:t>
            </a:r>
            <a:r>
              <a:rPr lang="en-CA" dirty="0" smtClean="0"/>
              <a:t> </a:t>
            </a:r>
            <a:r>
              <a:rPr lang="en-CA" dirty="0" err="1" smtClean="0"/>
              <a:t>otrok</a:t>
            </a:r>
            <a:r>
              <a:rPr lang="en-CA" dirty="0" smtClean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 err="1"/>
              <a:t>Kdo</a:t>
            </a:r>
            <a:r>
              <a:rPr lang="en-CA" dirty="0"/>
              <a:t> pa </a:t>
            </a:r>
            <a:r>
              <a:rPr lang="en-CA" dirty="0" err="1" smtClean="0"/>
              <a:t>bo</a:t>
            </a:r>
            <a:r>
              <a:rPr lang="en-CA" dirty="0" smtClean="0"/>
              <a:t>, </a:t>
            </a:r>
            <a:r>
              <a:rPr lang="en-CA" dirty="0" err="1"/>
              <a:t>če</a:t>
            </a:r>
            <a:r>
              <a:rPr lang="en-CA" dirty="0"/>
              <a:t> ne </a:t>
            </a:r>
            <a:r>
              <a:rPr lang="en-CA" b="1" dirty="0">
                <a:solidFill>
                  <a:srgbClr val="FFFF00"/>
                </a:solidFill>
              </a:rPr>
              <a:t>mi</a:t>
            </a:r>
            <a:r>
              <a:rPr lang="en-CA" dirty="0"/>
              <a:t>, </a:t>
            </a:r>
            <a:r>
              <a:rPr lang="en-CA" dirty="0" err="1"/>
              <a:t>kdaj</a:t>
            </a:r>
            <a:r>
              <a:rPr lang="en-CA" dirty="0"/>
              <a:t> pa </a:t>
            </a:r>
            <a:r>
              <a:rPr lang="en-CA" dirty="0" err="1" smtClean="0"/>
              <a:t>bomo</a:t>
            </a:r>
            <a:r>
              <a:rPr lang="en-CA" dirty="0" smtClean="0"/>
              <a:t>, </a:t>
            </a:r>
            <a:r>
              <a:rPr lang="en-CA" dirty="0" err="1"/>
              <a:t>če</a:t>
            </a:r>
            <a:r>
              <a:rPr lang="en-CA" dirty="0"/>
              <a:t> ne </a:t>
            </a:r>
            <a:r>
              <a:rPr lang="en-CA" b="1" dirty="0" err="1" smtClean="0">
                <a:solidFill>
                  <a:srgbClr val="FFFF00"/>
                </a:solidFill>
              </a:rPr>
              <a:t>sedaj</a:t>
            </a:r>
            <a:r>
              <a:rPr lang="en-CA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097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Strokovna</a:t>
            </a:r>
            <a:r>
              <a:rPr lang="en-CA" dirty="0" smtClean="0"/>
              <a:t> </a:t>
            </a:r>
            <a:r>
              <a:rPr lang="en-CA" dirty="0" err="1" smtClean="0"/>
              <a:t>delovna</a:t>
            </a:r>
            <a:r>
              <a:rPr lang="en-CA" dirty="0" smtClean="0"/>
              <a:t> </a:t>
            </a:r>
            <a:r>
              <a:rPr lang="en-CA" dirty="0" err="1" smtClean="0"/>
              <a:t>skupina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4143"/>
            <a:ext cx="8946541" cy="4195481"/>
          </a:xfrm>
        </p:spPr>
        <p:txBody>
          <a:bodyPr/>
          <a:lstStyle/>
          <a:p>
            <a:r>
              <a:rPr lang="en-CA" dirty="0" smtClean="0"/>
              <a:t>dr. </a:t>
            </a:r>
            <a:r>
              <a:rPr lang="en-CA" dirty="0" err="1" smtClean="0"/>
              <a:t>Matej</a:t>
            </a:r>
            <a:r>
              <a:rPr lang="en-CA" dirty="0" smtClean="0"/>
              <a:t> </a:t>
            </a:r>
            <a:r>
              <a:rPr lang="en-CA" dirty="0" err="1" smtClean="0"/>
              <a:t>Črepinšek</a:t>
            </a:r>
            <a:r>
              <a:rPr lang="en-CA" dirty="0" smtClean="0"/>
              <a:t> (UM FERI), dr. </a:t>
            </a:r>
            <a:r>
              <a:rPr lang="en-CA" dirty="0" err="1" smtClean="0"/>
              <a:t>Janez</a:t>
            </a:r>
            <a:r>
              <a:rPr lang="en-CA" dirty="0" smtClean="0"/>
              <a:t> </a:t>
            </a:r>
            <a:r>
              <a:rPr lang="en-CA" dirty="0" err="1" smtClean="0"/>
              <a:t>Demšar</a:t>
            </a:r>
            <a:r>
              <a:rPr lang="en-CA" dirty="0" smtClean="0"/>
              <a:t> (UL FRI) in dr. </a:t>
            </a:r>
            <a:r>
              <a:rPr lang="en-CA" dirty="0" err="1" smtClean="0"/>
              <a:t>Matjaž</a:t>
            </a:r>
            <a:r>
              <a:rPr lang="en-CA" dirty="0" smtClean="0"/>
              <a:t> </a:t>
            </a:r>
            <a:r>
              <a:rPr lang="en-CA" dirty="0" err="1" smtClean="0"/>
              <a:t>Kljun</a:t>
            </a:r>
            <a:r>
              <a:rPr lang="en-CA" dirty="0" smtClean="0"/>
              <a:t> (UP FAMNIT)</a:t>
            </a:r>
          </a:p>
          <a:p>
            <a:r>
              <a:rPr lang="en-CA" dirty="0" smtClean="0"/>
              <a:t>dr. Sonja </a:t>
            </a:r>
            <a:r>
              <a:rPr lang="en-CA" dirty="0" err="1" smtClean="0"/>
              <a:t>Čotar</a:t>
            </a:r>
            <a:r>
              <a:rPr lang="en-CA" dirty="0" smtClean="0"/>
              <a:t> Konrad (UP PEF) in dr. </a:t>
            </a:r>
            <a:r>
              <a:rPr lang="en-CA" dirty="0" err="1" smtClean="0"/>
              <a:t>Katja</a:t>
            </a:r>
            <a:r>
              <a:rPr lang="en-CA" dirty="0" smtClean="0"/>
              <a:t> </a:t>
            </a:r>
            <a:r>
              <a:rPr lang="en-CA" dirty="0" err="1" smtClean="0"/>
              <a:t>Košir</a:t>
            </a:r>
            <a:r>
              <a:rPr lang="en-CA" dirty="0" smtClean="0"/>
              <a:t> (UM </a:t>
            </a:r>
            <a:r>
              <a:rPr lang="en-CA" dirty="0" err="1" smtClean="0"/>
              <a:t>PeF</a:t>
            </a:r>
            <a:r>
              <a:rPr lang="en-CA" dirty="0" smtClean="0"/>
              <a:t>)</a:t>
            </a:r>
          </a:p>
          <a:p>
            <a:r>
              <a:rPr lang="en-CA" dirty="0" smtClean="0"/>
              <a:t>mag. Radovan </a:t>
            </a:r>
            <a:r>
              <a:rPr lang="en-CA" dirty="0" err="1" smtClean="0"/>
              <a:t>Krajnc</a:t>
            </a:r>
            <a:r>
              <a:rPr lang="en-CA" dirty="0" smtClean="0"/>
              <a:t> (ZRSŠ)</a:t>
            </a:r>
          </a:p>
          <a:p>
            <a:r>
              <a:rPr lang="en-CA" dirty="0" err="1" smtClean="0"/>
              <a:t>Gregor</a:t>
            </a:r>
            <a:r>
              <a:rPr lang="en-CA" dirty="0" smtClean="0"/>
              <a:t> </a:t>
            </a:r>
            <a:r>
              <a:rPr lang="en-CA" dirty="0" err="1" smtClean="0"/>
              <a:t>Anželj</a:t>
            </a:r>
            <a:r>
              <a:rPr lang="en-CA" dirty="0"/>
              <a:t> </a:t>
            </a:r>
            <a:r>
              <a:rPr lang="en-CA" dirty="0" smtClean="0"/>
              <a:t>in </a:t>
            </a:r>
            <a:r>
              <a:rPr lang="en-CA" dirty="0" err="1" smtClean="0"/>
              <a:t>Nataša</a:t>
            </a:r>
            <a:r>
              <a:rPr lang="en-CA" dirty="0" smtClean="0"/>
              <a:t> </a:t>
            </a:r>
            <a:r>
              <a:rPr lang="en-CA" dirty="0" err="1" smtClean="0"/>
              <a:t>Kermc</a:t>
            </a:r>
            <a:endParaRPr lang="en-CA" dirty="0" smtClean="0"/>
          </a:p>
          <a:p>
            <a:r>
              <a:rPr lang="en-CA" dirty="0" smtClean="0"/>
              <a:t>Tone </a:t>
            </a:r>
            <a:r>
              <a:rPr lang="en-CA" dirty="0" err="1" smtClean="0"/>
              <a:t>Stanovnik</a:t>
            </a:r>
            <a:r>
              <a:rPr lang="en-CA" dirty="0" smtClean="0"/>
              <a:t> (GZS / ZIT)</a:t>
            </a:r>
          </a:p>
          <a:p>
            <a:r>
              <a:rPr lang="en-CA" dirty="0" smtClean="0"/>
              <a:t>mag. </a:t>
            </a:r>
            <a:r>
              <a:rPr lang="en-CA" dirty="0" err="1" smtClean="0"/>
              <a:t>Borut</a:t>
            </a:r>
            <a:r>
              <a:rPr lang="en-CA" dirty="0" smtClean="0"/>
              <a:t> </a:t>
            </a:r>
            <a:r>
              <a:rPr lang="en-CA" dirty="0" err="1" smtClean="0"/>
              <a:t>Čampelj</a:t>
            </a:r>
            <a:r>
              <a:rPr lang="en-CA" dirty="0" smtClean="0"/>
              <a:t> in dr. </a:t>
            </a:r>
            <a:r>
              <a:rPr lang="en-CA" dirty="0" err="1" smtClean="0"/>
              <a:t>Klemen</a:t>
            </a:r>
            <a:r>
              <a:rPr lang="en-CA" dirty="0" smtClean="0"/>
              <a:t> </a:t>
            </a:r>
            <a:r>
              <a:rPr lang="en-CA" dirty="0" err="1" smtClean="0"/>
              <a:t>Klun</a:t>
            </a:r>
            <a:r>
              <a:rPr lang="en-CA" dirty="0" smtClean="0"/>
              <a:t> (MIZŠ)</a:t>
            </a:r>
          </a:p>
          <a:p>
            <a:endParaRPr lang="en-CA" dirty="0"/>
          </a:p>
          <a:p>
            <a:r>
              <a:rPr lang="en-CA" dirty="0" smtClean="0"/>
              <a:t>dr. Andrej </a:t>
            </a:r>
            <a:r>
              <a:rPr lang="en-CA" dirty="0" err="1" smtClean="0"/>
              <a:t>Brodnik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57" y="5058911"/>
            <a:ext cx="918226" cy="914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3105" y="5064194"/>
            <a:ext cx="1361059" cy="914400"/>
            <a:chOff x="866899" y="5147733"/>
            <a:chExt cx="1938004" cy="1302009"/>
          </a:xfrm>
        </p:grpSpPr>
        <p:sp>
          <p:nvSpPr>
            <p:cNvPr id="9" name="Rectangle 8"/>
            <p:cNvSpPr/>
            <p:nvPr/>
          </p:nvSpPr>
          <p:spPr>
            <a:xfrm>
              <a:off x="866899" y="5147733"/>
              <a:ext cx="1938004" cy="13020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934" y="5293737"/>
              <a:ext cx="1787236" cy="101903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809976" y="5067368"/>
            <a:ext cx="736324" cy="914400"/>
            <a:chOff x="8333861" y="5079331"/>
            <a:chExt cx="1158608" cy="1438811"/>
          </a:xfrm>
        </p:grpSpPr>
        <p:sp>
          <p:nvSpPr>
            <p:cNvPr id="12" name="Rectangle 11"/>
            <p:cNvSpPr/>
            <p:nvPr/>
          </p:nvSpPr>
          <p:spPr>
            <a:xfrm>
              <a:off x="8333861" y="5079331"/>
              <a:ext cx="1158608" cy="14388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00534" y="5189760"/>
              <a:ext cx="879372" cy="1201327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093" y="5067368"/>
            <a:ext cx="7112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086" y="5067368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79" y="5067367"/>
            <a:ext cx="2031119" cy="9144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92" y="5059857"/>
            <a:ext cx="1251858" cy="9228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79" y="6091049"/>
            <a:ext cx="3832235" cy="6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597" y="106645"/>
            <a:ext cx="9404723" cy="1400530"/>
          </a:xfrm>
        </p:spPr>
        <p:txBody>
          <a:bodyPr/>
          <a:lstStyle/>
          <a:p>
            <a:r>
              <a:rPr lang="en-CA" dirty="0" err="1" smtClean="0"/>
              <a:t>Kazalo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7" y="1175658"/>
            <a:ext cx="5323620" cy="5072742"/>
          </a:xfrm>
        </p:spPr>
        <p:txBody>
          <a:bodyPr>
            <a:normAutofit fontScale="85000" lnSpcReduction="20000"/>
          </a:bodyPr>
          <a:lstStyle/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1 </a:t>
            </a:r>
            <a:r>
              <a:rPr lang="en-CA" dirty="0" err="1" smtClean="0"/>
              <a:t>Uvod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1.1 </a:t>
            </a:r>
            <a:r>
              <a:rPr lang="en-CA" dirty="0" err="1"/>
              <a:t>Uvodna</a:t>
            </a:r>
            <a:r>
              <a:rPr lang="en-CA" dirty="0"/>
              <a:t> </a:t>
            </a:r>
            <a:r>
              <a:rPr lang="en-CA" dirty="0" err="1"/>
              <a:t>beseda</a:t>
            </a:r>
            <a:r>
              <a:rPr lang="en-CA" dirty="0"/>
              <a:t> </a:t>
            </a:r>
            <a:r>
              <a:rPr lang="en-CA" dirty="0" err="1"/>
              <a:t>vodje</a:t>
            </a:r>
            <a:r>
              <a:rPr lang="en-CA" dirty="0"/>
              <a:t> </a:t>
            </a:r>
            <a:r>
              <a:rPr lang="en-CA" dirty="0" err="1" smtClean="0"/>
              <a:t>skupine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1.2 </a:t>
            </a:r>
            <a:r>
              <a:rPr lang="en-CA" dirty="0" err="1" smtClean="0"/>
              <a:t>Motivacija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1.3 </a:t>
            </a:r>
            <a:r>
              <a:rPr lang="en-CA" dirty="0" err="1"/>
              <a:t>Vsebinski</a:t>
            </a:r>
            <a:r>
              <a:rPr lang="en-CA" dirty="0"/>
              <a:t> </a:t>
            </a:r>
            <a:r>
              <a:rPr lang="en-CA" dirty="0" err="1" smtClean="0"/>
              <a:t>povzetek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 smtClean="0"/>
              <a:t>1.4 </a:t>
            </a:r>
            <a:r>
              <a:rPr lang="en-CA" dirty="0" err="1"/>
              <a:t>Obrazložitev</a:t>
            </a:r>
            <a:r>
              <a:rPr lang="en-CA" dirty="0"/>
              <a:t> </a:t>
            </a:r>
            <a:r>
              <a:rPr lang="en-CA" dirty="0" err="1" smtClean="0"/>
              <a:t>pojmov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1.5 </a:t>
            </a:r>
            <a:r>
              <a:rPr lang="en-CA" dirty="0" err="1"/>
              <a:t>Predstavitev</a:t>
            </a:r>
            <a:r>
              <a:rPr lang="en-CA" dirty="0"/>
              <a:t> </a:t>
            </a:r>
            <a:r>
              <a:rPr lang="en-CA" dirty="0" err="1"/>
              <a:t>delovne</a:t>
            </a:r>
            <a:r>
              <a:rPr lang="en-CA" dirty="0"/>
              <a:t> </a:t>
            </a:r>
            <a:r>
              <a:rPr lang="en-CA" dirty="0" err="1" smtClean="0"/>
              <a:t>skupine</a:t>
            </a:r>
            <a:endParaRPr lang="en-CA" dirty="0" smtClean="0"/>
          </a:p>
          <a:p>
            <a:pPr marL="360000" indent="-457200">
              <a:spcBef>
                <a:spcPts val="0"/>
              </a:spcBef>
              <a:buNone/>
            </a:pP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2 </a:t>
            </a:r>
            <a:r>
              <a:rPr lang="en-CA" dirty="0" err="1"/>
              <a:t>Stanje</a:t>
            </a:r>
            <a:r>
              <a:rPr lang="en-CA" dirty="0"/>
              <a:t> v </a:t>
            </a:r>
            <a:r>
              <a:rPr lang="en-CA" dirty="0" err="1" smtClean="0"/>
              <a:t>Sloveniji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2.1 </a:t>
            </a:r>
            <a:r>
              <a:rPr lang="en-CA" dirty="0" err="1"/>
              <a:t>Zgodovinski</a:t>
            </a:r>
            <a:r>
              <a:rPr lang="en-CA" dirty="0"/>
              <a:t> </a:t>
            </a:r>
            <a:r>
              <a:rPr lang="en-CA" dirty="0" err="1"/>
              <a:t>pregled</a:t>
            </a:r>
            <a:r>
              <a:rPr lang="en-CA" dirty="0"/>
              <a:t> </a:t>
            </a:r>
            <a:r>
              <a:rPr lang="en-CA" dirty="0" err="1"/>
              <a:t>računalništva</a:t>
            </a:r>
            <a:r>
              <a:rPr lang="en-CA" dirty="0"/>
              <a:t> in </a:t>
            </a:r>
            <a:r>
              <a:rPr lang="en-CA" dirty="0" err="1"/>
              <a:t>informatike</a:t>
            </a:r>
            <a:r>
              <a:rPr lang="en-CA" dirty="0"/>
              <a:t> v </a:t>
            </a:r>
            <a:r>
              <a:rPr lang="en-CA" dirty="0" err="1" smtClean="0"/>
              <a:t>šolstvu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2.2 </a:t>
            </a:r>
            <a:r>
              <a:rPr lang="en-CA" dirty="0" err="1"/>
              <a:t>Predmeti</a:t>
            </a:r>
            <a:r>
              <a:rPr lang="en-CA" dirty="0"/>
              <a:t> in </a:t>
            </a:r>
            <a:r>
              <a:rPr lang="en-CA" dirty="0" err="1"/>
              <a:t>učni</a:t>
            </a:r>
            <a:r>
              <a:rPr lang="en-CA" dirty="0"/>
              <a:t> </a:t>
            </a:r>
            <a:r>
              <a:rPr lang="en-CA" dirty="0" err="1" smtClean="0"/>
              <a:t>načrti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 smtClean="0"/>
              <a:t>2.3 </a:t>
            </a:r>
            <a:r>
              <a:rPr lang="en-CA" dirty="0" err="1"/>
              <a:t>Človeški</a:t>
            </a:r>
            <a:r>
              <a:rPr lang="en-CA" dirty="0"/>
              <a:t> </a:t>
            </a:r>
            <a:r>
              <a:rPr lang="en-CA" dirty="0" err="1"/>
              <a:t>viri</a:t>
            </a:r>
            <a:r>
              <a:rPr lang="en-CA" dirty="0"/>
              <a:t>	</a:t>
            </a:r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 smtClean="0"/>
              <a:t>2.4 </a:t>
            </a:r>
            <a:r>
              <a:rPr lang="en-CA" dirty="0" err="1"/>
              <a:t>Pravni</a:t>
            </a:r>
            <a:r>
              <a:rPr lang="en-CA" dirty="0"/>
              <a:t> </a:t>
            </a:r>
            <a:r>
              <a:rPr lang="en-CA" dirty="0" err="1" smtClean="0"/>
              <a:t>vidik</a:t>
            </a:r>
            <a:endParaRPr lang="en-CA" dirty="0" smtClean="0"/>
          </a:p>
          <a:p>
            <a:pPr marL="360000" indent="-457200">
              <a:spcBef>
                <a:spcPts val="0"/>
              </a:spcBef>
              <a:buNone/>
            </a:pP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3 </a:t>
            </a:r>
            <a:r>
              <a:rPr lang="en-CA" dirty="0" err="1"/>
              <a:t>Računalniško</a:t>
            </a:r>
            <a:r>
              <a:rPr lang="en-CA" dirty="0"/>
              <a:t> </a:t>
            </a:r>
            <a:r>
              <a:rPr lang="en-CA" dirty="0" err="1"/>
              <a:t>mišljenje</a:t>
            </a:r>
            <a:r>
              <a:rPr lang="en-CA" dirty="0"/>
              <a:t> </a:t>
            </a:r>
            <a:r>
              <a:rPr lang="en-CA" dirty="0" err="1"/>
              <a:t>kot</a:t>
            </a:r>
            <a:r>
              <a:rPr lang="en-CA" dirty="0"/>
              <a:t> (meta)</a:t>
            </a:r>
            <a:r>
              <a:rPr lang="en-CA" dirty="0" err="1"/>
              <a:t>kognitivna</a:t>
            </a:r>
            <a:r>
              <a:rPr lang="en-CA" dirty="0"/>
              <a:t> </a:t>
            </a:r>
            <a:r>
              <a:rPr lang="en-CA" dirty="0" err="1" smtClean="0"/>
              <a:t>strategija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3.1 </a:t>
            </a:r>
            <a:r>
              <a:rPr lang="en-CA" dirty="0" err="1"/>
              <a:t>Računalniško</a:t>
            </a:r>
            <a:r>
              <a:rPr lang="en-CA" dirty="0"/>
              <a:t> </a:t>
            </a:r>
            <a:r>
              <a:rPr lang="en-CA" dirty="0" err="1"/>
              <a:t>mišljenje</a:t>
            </a:r>
            <a:r>
              <a:rPr lang="en-CA" dirty="0"/>
              <a:t> </a:t>
            </a:r>
            <a:r>
              <a:rPr lang="en-CA" dirty="0" err="1"/>
              <a:t>kot</a:t>
            </a:r>
            <a:r>
              <a:rPr lang="en-CA" dirty="0"/>
              <a:t> (meta)</a:t>
            </a:r>
            <a:r>
              <a:rPr lang="en-CA" dirty="0" err="1"/>
              <a:t>kognitivna</a:t>
            </a:r>
            <a:r>
              <a:rPr lang="en-CA" dirty="0"/>
              <a:t> </a:t>
            </a:r>
            <a:r>
              <a:rPr lang="en-CA" dirty="0" err="1"/>
              <a:t>spretnost</a:t>
            </a:r>
            <a:r>
              <a:rPr lang="en-CA" dirty="0"/>
              <a:t> </a:t>
            </a:r>
            <a:r>
              <a:rPr lang="en-CA" dirty="0" err="1"/>
              <a:t>reševanja</a:t>
            </a:r>
            <a:r>
              <a:rPr lang="en-CA" dirty="0"/>
              <a:t> </a:t>
            </a:r>
            <a:r>
              <a:rPr lang="en-CA" dirty="0" err="1" smtClean="0"/>
              <a:t>problemov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3.2 </a:t>
            </a:r>
            <a:r>
              <a:rPr lang="en-CA" dirty="0" err="1"/>
              <a:t>Računalniško</a:t>
            </a:r>
            <a:r>
              <a:rPr lang="en-CA" dirty="0"/>
              <a:t> </a:t>
            </a:r>
            <a:r>
              <a:rPr lang="en-CA" dirty="0" err="1"/>
              <a:t>mišljenje</a:t>
            </a:r>
            <a:r>
              <a:rPr lang="en-CA" dirty="0"/>
              <a:t> </a:t>
            </a:r>
            <a:r>
              <a:rPr lang="en-CA" dirty="0" err="1"/>
              <a:t>kot</a:t>
            </a:r>
            <a:r>
              <a:rPr lang="en-CA" dirty="0"/>
              <a:t> </a:t>
            </a:r>
            <a:r>
              <a:rPr lang="en-CA" dirty="0" err="1"/>
              <a:t>podpora</a:t>
            </a:r>
            <a:r>
              <a:rPr lang="en-CA" dirty="0"/>
              <a:t> </a:t>
            </a:r>
            <a:r>
              <a:rPr lang="en-CA" dirty="0" err="1"/>
              <a:t>razvijanju</a:t>
            </a:r>
            <a:r>
              <a:rPr lang="en-CA" dirty="0"/>
              <a:t> </a:t>
            </a:r>
            <a:r>
              <a:rPr lang="en-CA" dirty="0" err="1"/>
              <a:t>samoregulacijskega</a:t>
            </a:r>
            <a:r>
              <a:rPr lang="en-CA" dirty="0"/>
              <a:t> </a:t>
            </a:r>
            <a:r>
              <a:rPr lang="en-CA" dirty="0" err="1" smtClean="0"/>
              <a:t>učenja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3.3 </a:t>
            </a:r>
            <a:r>
              <a:rPr lang="en-CA" dirty="0" err="1"/>
              <a:t>Računalniško</a:t>
            </a:r>
            <a:r>
              <a:rPr lang="en-CA" dirty="0"/>
              <a:t> </a:t>
            </a:r>
            <a:r>
              <a:rPr lang="en-CA" dirty="0" err="1"/>
              <a:t>mišljenje</a:t>
            </a:r>
            <a:r>
              <a:rPr lang="en-CA" dirty="0"/>
              <a:t> </a:t>
            </a:r>
            <a:r>
              <a:rPr lang="en-CA" dirty="0" err="1"/>
              <a:t>kot</a:t>
            </a:r>
            <a:r>
              <a:rPr lang="en-CA" dirty="0"/>
              <a:t> </a:t>
            </a:r>
            <a:r>
              <a:rPr lang="en-CA" dirty="0" err="1"/>
              <a:t>strategija</a:t>
            </a:r>
            <a:r>
              <a:rPr lang="en-CA" dirty="0"/>
              <a:t> </a:t>
            </a:r>
            <a:r>
              <a:rPr lang="en-CA" dirty="0" err="1"/>
              <a:t>uravnavanja</a:t>
            </a:r>
            <a:r>
              <a:rPr lang="en-CA" dirty="0"/>
              <a:t> </a:t>
            </a:r>
            <a:r>
              <a:rPr lang="en-CA" dirty="0" err="1"/>
              <a:t>motivacije</a:t>
            </a:r>
            <a:r>
              <a:rPr lang="en-CA" dirty="0"/>
              <a:t> in </a:t>
            </a:r>
            <a:r>
              <a:rPr lang="en-CA" dirty="0" err="1"/>
              <a:t>čustev</a:t>
            </a:r>
            <a:r>
              <a:rPr lang="en-CA" dirty="0"/>
              <a:t> </a:t>
            </a:r>
            <a:r>
              <a:rPr lang="en-CA" dirty="0" err="1"/>
              <a:t>ob</a:t>
            </a:r>
            <a:r>
              <a:rPr lang="en-CA" dirty="0"/>
              <a:t> </a:t>
            </a:r>
            <a:r>
              <a:rPr lang="en-CA" dirty="0" err="1" smtClean="0"/>
              <a:t>reševanju</a:t>
            </a:r>
            <a:r>
              <a:rPr lang="en-CA" dirty="0" smtClean="0"/>
              <a:t> </a:t>
            </a:r>
            <a:r>
              <a:rPr lang="en-CA" dirty="0" err="1" smtClean="0"/>
              <a:t>problemov</a:t>
            </a:r>
            <a:endParaRPr lang="en-CA" dirty="0"/>
          </a:p>
          <a:p>
            <a:pPr marL="360000" indent="-457200">
              <a:spcBef>
                <a:spcPts val="0"/>
              </a:spcBef>
              <a:buNone/>
            </a:pPr>
            <a:r>
              <a:rPr lang="en-CA" dirty="0"/>
              <a:t>3.4 </a:t>
            </a:r>
            <a:r>
              <a:rPr lang="en-CA" dirty="0" err="1"/>
              <a:t>Spodbujanje</a:t>
            </a:r>
            <a:r>
              <a:rPr lang="en-CA" dirty="0"/>
              <a:t> </a:t>
            </a:r>
            <a:r>
              <a:rPr lang="en-CA" dirty="0" err="1"/>
              <a:t>razvoja</a:t>
            </a:r>
            <a:r>
              <a:rPr lang="en-CA" dirty="0"/>
              <a:t> </a:t>
            </a:r>
            <a:r>
              <a:rPr lang="en-CA" dirty="0" err="1"/>
              <a:t>računalniškega</a:t>
            </a:r>
            <a:r>
              <a:rPr lang="en-CA" dirty="0"/>
              <a:t> </a:t>
            </a:r>
            <a:r>
              <a:rPr lang="en-CA" dirty="0" err="1" smtClean="0"/>
              <a:t>mišljenja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25343" y="1175658"/>
            <a:ext cx="4549343" cy="507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4 </a:t>
            </a:r>
            <a:r>
              <a:rPr lang="en-CA" sz="1700" dirty="0" err="1" smtClean="0"/>
              <a:t>Priporočila</a:t>
            </a:r>
            <a:r>
              <a:rPr lang="en-CA" sz="1700" dirty="0" smtClean="0"/>
              <a:t> </a:t>
            </a:r>
            <a:r>
              <a:rPr lang="en-CA" sz="1700" dirty="0" err="1" smtClean="0"/>
              <a:t>pri</a:t>
            </a:r>
            <a:r>
              <a:rPr lang="en-CA" sz="1700" dirty="0" smtClean="0"/>
              <a:t> </a:t>
            </a:r>
            <a:r>
              <a:rPr lang="en-CA" sz="1700" dirty="0" err="1" smtClean="0"/>
              <a:t>izdelavi</a:t>
            </a:r>
            <a:r>
              <a:rPr lang="en-CA" sz="1700" dirty="0" smtClean="0"/>
              <a:t> </a:t>
            </a:r>
            <a:r>
              <a:rPr lang="en-CA" sz="1700" dirty="0" err="1" smtClean="0"/>
              <a:t>kurikuluma</a:t>
            </a:r>
            <a:r>
              <a:rPr lang="en-CA" sz="1700" dirty="0" smtClean="0"/>
              <a:t> </a:t>
            </a:r>
            <a:r>
              <a:rPr lang="en-CA" sz="1700" dirty="0" err="1" smtClean="0"/>
              <a:t>računalništva</a:t>
            </a:r>
            <a:r>
              <a:rPr lang="en-CA" sz="1700" dirty="0" smtClean="0"/>
              <a:t> in </a:t>
            </a:r>
            <a:r>
              <a:rPr lang="en-CA" sz="1700" dirty="0" err="1" smtClean="0"/>
              <a:t>informatike</a:t>
            </a:r>
            <a:r>
              <a:rPr lang="en-CA" sz="1700" dirty="0" smtClean="0"/>
              <a:t> v OŠ in SŠ</a:t>
            </a:r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4.1 </a:t>
            </a:r>
            <a:r>
              <a:rPr lang="en-CA" sz="1700" dirty="0" err="1" smtClean="0"/>
              <a:t>Okvir</a:t>
            </a:r>
            <a:r>
              <a:rPr lang="en-CA" sz="1700" dirty="0" smtClean="0"/>
              <a:t> </a:t>
            </a:r>
            <a:r>
              <a:rPr lang="en-CA" sz="1700" dirty="0" err="1" smtClean="0"/>
              <a:t>kurikuluma</a:t>
            </a:r>
            <a:r>
              <a:rPr lang="en-CA" sz="1700" dirty="0" smtClean="0"/>
              <a:t> RIN</a:t>
            </a:r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4.2 </a:t>
            </a:r>
            <a:r>
              <a:rPr lang="en-CA" sz="1700" dirty="0" err="1" smtClean="0"/>
              <a:t>Pregled</a:t>
            </a:r>
            <a:r>
              <a:rPr lang="en-CA" sz="1700" dirty="0" smtClean="0"/>
              <a:t> </a:t>
            </a:r>
            <a:r>
              <a:rPr lang="en-CA" sz="1700" dirty="0" err="1" smtClean="0"/>
              <a:t>kurikulov</a:t>
            </a: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5 </a:t>
            </a:r>
            <a:r>
              <a:rPr lang="en-CA" sz="1700" dirty="0" err="1" smtClean="0"/>
              <a:t>Predlogi</a:t>
            </a: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5.1 </a:t>
            </a:r>
            <a:r>
              <a:rPr lang="en-CA" sz="1700" dirty="0" err="1" smtClean="0"/>
              <a:t>Izhodišča</a:t>
            </a:r>
            <a:r>
              <a:rPr lang="en-CA" sz="1700" dirty="0" smtClean="0"/>
              <a:t> in </a:t>
            </a:r>
            <a:r>
              <a:rPr lang="en-CA" sz="1700" dirty="0" err="1" smtClean="0"/>
              <a:t>cilji</a:t>
            </a: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5.2 </a:t>
            </a:r>
            <a:r>
              <a:rPr lang="en-CA" sz="1700" dirty="0" err="1" smtClean="0"/>
              <a:t>Nujne</a:t>
            </a:r>
            <a:r>
              <a:rPr lang="en-CA" sz="1700" dirty="0" smtClean="0"/>
              <a:t> </a:t>
            </a:r>
            <a:r>
              <a:rPr lang="en-CA" sz="1700" dirty="0" err="1" smtClean="0"/>
              <a:t>spremembe</a:t>
            </a: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6 PRILOGA A</a:t>
            </a:r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6.1 </a:t>
            </a:r>
            <a:r>
              <a:rPr lang="en-CA" sz="1700" dirty="0" err="1" smtClean="0"/>
              <a:t>Analiza</a:t>
            </a:r>
            <a:r>
              <a:rPr lang="en-CA" sz="1700" dirty="0" smtClean="0"/>
              <a:t> </a:t>
            </a:r>
            <a:r>
              <a:rPr lang="en-CA" sz="1700" dirty="0" err="1" smtClean="0"/>
              <a:t>stanja</a:t>
            </a:r>
            <a:r>
              <a:rPr lang="en-CA" sz="1700" dirty="0" smtClean="0"/>
              <a:t> </a:t>
            </a:r>
            <a:r>
              <a:rPr lang="en-CA" sz="1700" dirty="0" err="1" smtClean="0"/>
              <a:t>prisotnosti</a:t>
            </a:r>
            <a:r>
              <a:rPr lang="en-CA" sz="1700" dirty="0" smtClean="0"/>
              <a:t> </a:t>
            </a:r>
            <a:r>
              <a:rPr lang="en-CA" sz="1700" dirty="0" err="1" smtClean="0"/>
              <a:t>rabe</a:t>
            </a:r>
            <a:r>
              <a:rPr lang="en-CA" sz="1700" dirty="0" smtClean="0"/>
              <a:t> IKT in </a:t>
            </a:r>
            <a:r>
              <a:rPr lang="en-CA" sz="1700" dirty="0" err="1" smtClean="0"/>
              <a:t>razvoja</a:t>
            </a:r>
            <a:r>
              <a:rPr lang="en-CA" sz="1700" dirty="0" smtClean="0"/>
              <a:t> </a:t>
            </a:r>
            <a:r>
              <a:rPr lang="en-CA" sz="1700" dirty="0" err="1" smtClean="0"/>
              <a:t>digitalnih</a:t>
            </a:r>
            <a:r>
              <a:rPr lang="en-CA" sz="1700" dirty="0" smtClean="0"/>
              <a:t> </a:t>
            </a:r>
            <a:r>
              <a:rPr lang="en-CA" sz="1700" dirty="0" err="1" smtClean="0"/>
              <a:t>kompetenc</a:t>
            </a:r>
            <a:r>
              <a:rPr lang="en-CA" sz="1700" dirty="0" smtClean="0"/>
              <a:t> v </a:t>
            </a:r>
            <a:r>
              <a:rPr lang="en-CA" sz="1700" dirty="0" err="1" smtClean="0"/>
              <a:t>učnih</a:t>
            </a:r>
            <a:r>
              <a:rPr lang="en-CA" sz="1700" dirty="0" smtClean="0"/>
              <a:t> </a:t>
            </a:r>
            <a:r>
              <a:rPr lang="en-CA" sz="1700" dirty="0" err="1" smtClean="0"/>
              <a:t>načrtih</a:t>
            </a:r>
            <a:r>
              <a:rPr lang="en-CA" sz="1700" dirty="0" smtClean="0"/>
              <a:t> OŠ  in </a:t>
            </a:r>
            <a:r>
              <a:rPr lang="en-CA" sz="1700" dirty="0" err="1" smtClean="0"/>
              <a:t>gimnazije</a:t>
            </a: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6.2 </a:t>
            </a:r>
            <a:r>
              <a:rPr lang="en-CA" sz="1700" dirty="0" err="1" smtClean="0"/>
              <a:t>Analiza</a:t>
            </a:r>
            <a:r>
              <a:rPr lang="en-CA" sz="1700" dirty="0" smtClean="0"/>
              <a:t> </a:t>
            </a:r>
            <a:r>
              <a:rPr lang="en-CA" sz="1700" dirty="0" err="1" smtClean="0"/>
              <a:t>stanja</a:t>
            </a:r>
            <a:r>
              <a:rPr lang="en-CA" sz="1700" dirty="0" smtClean="0"/>
              <a:t> v OŠ</a:t>
            </a:r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6.3 </a:t>
            </a:r>
            <a:r>
              <a:rPr lang="en-CA" sz="1700" dirty="0" err="1" smtClean="0"/>
              <a:t>Analiza</a:t>
            </a:r>
            <a:r>
              <a:rPr lang="en-CA" sz="1700" dirty="0" smtClean="0"/>
              <a:t> </a:t>
            </a:r>
            <a:r>
              <a:rPr lang="en-CA" sz="1700" dirty="0" err="1" smtClean="0"/>
              <a:t>stanja</a:t>
            </a:r>
            <a:r>
              <a:rPr lang="en-CA" sz="1700" dirty="0" smtClean="0"/>
              <a:t> v </a:t>
            </a:r>
            <a:r>
              <a:rPr lang="en-CA" sz="1700" dirty="0" err="1" smtClean="0"/>
              <a:t>gimnazijah</a:t>
            </a: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7 PRILOGA B</a:t>
            </a:r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r>
              <a:rPr lang="en-CA" sz="1700" dirty="0" smtClean="0"/>
              <a:t>7.1 </a:t>
            </a:r>
            <a:r>
              <a:rPr lang="en-CA" sz="1700" dirty="0" err="1" smtClean="0"/>
              <a:t>Pregled</a:t>
            </a:r>
            <a:r>
              <a:rPr lang="en-CA" sz="1700" dirty="0" smtClean="0"/>
              <a:t> </a:t>
            </a:r>
            <a:r>
              <a:rPr lang="en-CA" sz="1700" dirty="0" err="1" smtClean="0"/>
              <a:t>vpeljave</a:t>
            </a:r>
            <a:r>
              <a:rPr lang="en-CA" sz="1700" dirty="0" smtClean="0"/>
              <a:t> </a:t>
            </a:r>
            <a:r>
              <a:rPr lang="en-CA" sz="1700" dirty="0" err="1" smtClean="0"/>
              <a:t>računalništva</a:t>
            </a:r>
            <a:r>
              <a:rPr lang="en-CA" sz="1700" dirty="0" smtClean="0"/>
              <a:t> in </a:t>
            </a:r>
            <a:r>
              <a:rPr lang="en-CA" sz="1700" dirty="0" err="1" smtClean="0"/>
              <a:t>informatike</a:t>
            </a:r>
            <a:r>
              <a:rPr lang="en-CA" sz="1700" dirty="0" smtClean="0"/>
              <a:t> v </a:t>
            </a:r>
            <a:r>
              <a:rPr lang="en-CA" sz="1700" dirty="0" err="1" smtClean="0"/>
              <a:t>nekaterih</a:t>
            </a:r>
            <a:r>
              <a:rPr lang="en-CA" sz="1700" dirty="0" smtClean="0"/>
              <a:t> </a:t>
            </a:r>
            <a:r>
              <a:rPr lang="en-CA" sz="1700" dirty="0" err="1" smtClean="0"/>
              <a:t>državah</a:t>
            </a:r>
            <a:r>
              <a:rPr lang="en-CA" sz="1700" dirty="0" smtClean="0"/>
              <a:t> </a:t>
            </a:r>
            <a:r>
              <a:rPr lang="en-CA" sz="1700" dirty="0" err="1" smtClean="0"/>
              <a:t>Evrope</a:t>
            </a:r>
            <a:r>
              <a:rPr lang="en-CA" sz="1700" dirty="0" smtClean="0"/>
              <a:t> in </a:t>
            </a:r>
            <a:r>
              <a:rPr lang="en-CA" sz="1700" dirty="0" err="1" smtClean="0"/>
              <a:t>sveta</a:t>
            </a:r>
            <a:endParaRPr lang="en-CA" sz="1700" dirty="0" smtClean="0"/>
          </a:p>
          <a:p>
            <a:pPr marL="360000" indent="-457200">
              <a:spcBef>
                <a:spcPts val="0"/>
              </a:spcBef>
              <a:buFont typeface="Wingdings 3" charset="2"/>
              <a:buNone/>
            </a:pP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7414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Uspešnost</a:t>
            </a:r>
            <a:r>
              <a:rPr lang="en-CA" dirty="0" smtClean="0"/>
              <a:t> v 19. in 20.</a:t>
            </a:r>
            <a:br>
              <a:rPr lang="en-CA" dirty="0" smtClean="0"/>
            </a:br>
            <a:r>
              <a:rPr lang="en-CA" dirty="0" err="1" smtClean="0"/>
              <a:t>stoletju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611192" cy="4195481"/>
          </a:xfrm>
        </p:spPr>
        <p:txBody>
          <a:bodyPr/>
          <a:lstStyle/>
          <a:p>
            <a:r>
              <a:rPr lang="en-CA" dirty="0" smtClean="0"/>
              <a:t>1769-1785</a:t>
            </a:r>
            <a:r>
              <a:rPr lang="en-CA" dirty="0"/>
              <a:t>: </a:t>
            </a:r>
            <a:r>
              <a:rPr lang="en-CA" dirty="0" err="1"/>
              <a:t>patenti</a:t>
            </a:r>
            <a:r>
              <a:rPr lang="en-CA" dirty="0"/>
              <a:t> </a:t>
            </a:r>
            <a:r>
              <a:rPr lang="en-CA" dirty="0" err="1"/>
              <a:t>za</a:t>
            </a:r>
            <a:r>
              <a:rPr lang="en-CA" dirty="0"/>
              <a:t> </a:t>
            </a:r>
            <a:r>
              <a:rPr lang="en-CA" dirty="0" err="1"/>
              <a:t>izboljšave</a:t>
            </a:r>
            <a:r>
              <a:rPr lang="en-CA" dirty="0"/>
              <a:t> </a:t>
            </a:r>
            <a:r>
              <a:rPr lang="en-CA" dirty="0" err="1"/>
              <a:t>parnega</a:t>
            </a:r>
            <a:r>
              <a:rPr lang="en-CA" dirty="0"/>
              <a:t> </a:t>
            </a:r>
            <a:r>
              <a:rPr lang="en-CA" dirty="0" err="1"/>
              <a:t>stroja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6</a:t>
            </a:r>
            <a:r>
              <a:rPr lang="en-CA" dirty="0" smtClean="0"/>
              <a:t>. 12. 1774</a:t>
            </a:r>
            <a:r>
              <a:rPr lang="en-CA" dirty="0" smtClean="0"/>
              <a:t>: </a:t>
            </a:r>
            <a:r>
              <a:rPr lang="en-CA" dirty="0" err="1" smtClean="0"/>
              <a:t>splošna</a:t>
            </a:r>
            <a:r>
              <a:rPr lang="en-CA" dirty="0" smtClean="0"/>
              <a:t> </a:t>
            </a:r>
            <a:r>
              <a:rPr lang="en-CA" dirty="0" err="1" smtClean="0"/>
              <a:t>šolska</a:t>
            </a:r>
            <a:r>
              <a:rPr lang="en-CA" dirty="0" smtClean="0"/>
              <a:t> </a:t>
            </a:r>
            <a:r>
              <a:rPr lang="en-CA" dirty="0" err="1" smtClean="0"/>
              <a:t>obveznost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838" y="3133573"/>
            <a:ext cx="2324100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63" y="679572"/>
            <a:ext cx="23876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Uspešnost</a:t>
            </a:r>
            <a:r>
              <a:rPr lang="en-CA" dirty="0" smtClean="0"/>
              <a:t> v 21.</a:t>
            </a:r>
            <a:br>
              <a:rPr lang="en-CA" dirty="0" smtClean="0"/>
            </a:br>
            <a:r>
              <a:rPr lang="en-CA" dirty="0" err="1" smtClean="0"/>
              <a:t>stoletju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611192" cy="4195481"/>
          </a:xfrm>
        </p:spPr>
        <p:txBody>
          <a:bodyPr/>
          <a:lstStyle/>
          <a:p>
            <a:r>
              <a:rPr lang="en-US" dirty="0" smtClean="0"/>
              <a:t>1936: </a:t>
            </a:r>
            <a:r>
              <a:rPr lang="en-US" dirty="0" err="1" smtClean="0"/>
              <a:t>principi</a:t>
            </a:r>
            <a:r>
              <a:rPr lang="en-US" dirty="0" smtClean="0"/>
              <a:t> </a:t>
            </a:r>
            <a:r>
              <a:rPr lang="en-US" dirty="0" err="1" smtClean="0"/>
              <a:t>računanja</a:t>
            </a:r>
            <a:endParaRPr lang="en-US" dirty="0" smtClean="0"/>
          </a:p>
          <a:p>
            <a:r>
              <a:rPr lang="en-US" dirty="0" smtClean="0"/>
              <a:t>1945</a:t>
            </a:r>
            <a:r>
              <a:rPr lang="en-CA" dirty="0" smtClean="0"/>
              <a:t>: </a:t>
            </a:r>
            <a:r>
              <a:rPr lang="en-CA" dirty="0" err="1" smtClean="0"/>
              <a:t>arhitektura</a:t>
            </a:r>
            <a:r>
              <a:rPr lang="en-CA" dirty="0" smtClean="0"/>
              <a:t> </a:t>
            </a:r>
            <a:r>
              <a:rPr lang="en-CA" dirty="0" err="1" smtClean="0"/>
              <a:t>računalnika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b="1" dirty="0">
                <a:solidFill>
                  <a:srgbClr val="FFFF00"/>
                </a:solidFill>
              </a:rPr>
              <a:t>????: </a:t>
            </a:r>
            <a:r>
              <a:rPr lang="en-CA" b="1" dirty="0" err="1">
                <a:solidFill>
                  <a:srgbClr val="FFFF00"/>
                </a:solidFill>
              </a:rPr>
              <a:t>poučevanje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za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>
                <a:solidFill>
                  <a:srgbClr val="FFFF00"/>
                </a:solidFill>
              </a:rPr>
              <a:t>digitalno</a:t>
            </a:r>
            <a:r>
              <a:rPr lang="en-CA" b="1" dirty="0">
                <a:solidFill>
                  <a:srgbClr val="FFFF00"/>
                </a:solidFill>
              </a:rPr>
              <a:t> </a:t>
            </a:r>
            <a:r>
              <a:rPr lang="en-CA" b="1" dirty="0" err="1" smtClean="0">
                <a:solidFill>
                  <a:srgbClr val="FFFF00"/>
                </a:solidFill>
              </a:rPr>
              <a:t>prihodnost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67" y="836715"/>
            <a:ext cx="2882900" cy="281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05" y="1447800"/>
            <a:ext cx="2501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0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Zakaj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tem trenutku potrebuje Slovenija 3.000 zaposlenih z znanjem IKT.</a:t>
            </a:r>
          </a:p>
          <a:p>
            <a:r>
              <a:rPr lang="sl-SI" dirty="0" smtClean="0"/>
              <a:t>Med 20 največjimi internetnimi podjetji na svetu obvladujejo </a:t>
            </a:r>
            <a:r>
              <a:rPr lang="sl-SI" dirty="0" smtClean="0"/>
              <a:t>podjetja </a:t>
            </a:r>
            <a:r>
              <a:rPr lang="sl-SI" dirty="0" smtClean="0"/>
              <a:t>v ZDA </a:t>
            </a:r>
            <a:r>
              <a:rPr lang="sl-SI" dirty="0" smtClean="0"/>
              <a:t>83 % </a:t>
            </a:r>
            <a:r>
              <a:rPr lang="sl-SI" dirty="0" smtClean="0"/>
              <a:t>trga in Azija </a:t>
            </a:r>
            <a:r>
              <a:rPr lang="sl-SI" dirty="0" smtClean="0"/>
              <a:t>17 % </a:t>
            </a:r>
            <a:r>
              <a:rPr lang="sl-SI" dirty="0" smtClean="0"/>
              <a:t>- Evropa </a:t>
            </a:r>
            <a:r>
              <a:rPr lang="sl-SI" dirty="0" smtClean="0"/>
              <a:t>0 %.</a:t>
            </a:r>
            <a:endParaRPr lang="sl-SI" dirty="0" smtClean="0"/>
          </a:p>
          <a:p>
            <a:r>
              <a:rPr lang="sl-SI" dirty="0" smtClean="0"/>
              <a:t>Slovenija vztrajno povečuje zaostanek za drugimi državami, ki so že našle politično voljo za uvedbo ali reformo pouka računalništva in informatike, kar zavira (in bo še bolj zaviralo) razvoj gospodarstva.</a:t>
            </a:r>
          </a:p>
          <a:p>
            <a:r>
              <a:rPr lang="sl-SI" dirty="0" smtClean="0"/>
              <a:t>Gospodarstvo, ki ne </a:t>
            </a:r>
            <a:r>
              <a:rPr lang="sl-SI" b="1" u="sng" dirty="0" smtClean="0"/>
              <a:t>uporablja </a:t>
            </a:r>
            <a:r>
              <a:rPr lang="sl-SI" b="1" u="sng" dirty="0" smtClean="0"/>
              <a:t>IKT</a:t>
            </a:r>
            <a:r>
              <a:rPr lang="sl-SI" b="1" dirty="0" smtClean="0"/>
              <a:t>,</a:t>
            </a:r>
            <a:r>
              <a:rPr lang="sl-SI" dirty="0" smtClean="0"/>
              <a:t> </a:t>
            </a:r>
            <a:r>
              <a:rPr lang="sl-SI" dirty="0" smtClean="0"/>
              <a:t>ima praviloma nizko dodano vrednost – kako bomo ustvarili bogato družbo</a:t>
            </a:r>
            <a:r>
              <a:rPr lang="sl-SI" dirty="0" smtClean="0"/>
              <a:t>?</a:t>
            </a:r>
          </a:p>
          <a:p>
            <a:endParaRPr lang="sl-SI" dirty="0"/>
          </a:p>
          <a:p>
            <a:r>
              <a:rPr lang="sl-SI" dirty="0" smtClean="0"/>
              <a:t>Povprečni državljan o osrednji tehnologiji ne zna kvalificirano odločati.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Prepričanje</a:t>
            </a:r>
            <a:r>
              <a:rPr lang="en-CA" dirty="0" smtClean="0"/>
              <a:t> </a:t>
            </a:r>
            <a:r>
              <a:rPr lang="en-CA" dirty="0" err="1" smtClean="0"/>
              <a:t>za</a:t>
            </a:r>
            <a:r>
              <a:rPr lang="en-CA" dirty="0" smtClean="0"/>
              <a:t> pot do </a:t>
            </a:r>
            <a:r>
              <a:rPr lang="en-CA" dirty="0" err="1" smtClean="0"/>
              <a:t>rešitve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V Sloveniji </a:t>
            </a:r>
            <a:r>
              <a:rPr lang="sl-SI" dirty="0" smtClean="0"/>
              <a:t>običajno </a:t>
            </a:r>
            <a:r>
              <a:rPr lang="sl-SI" dirty="0"/>
              <a:t>razumemo </a:t>
            </a:r>
            <a:r>
              <a:rPr lang="sl-SI" dirty="0" smtClean="0"/>
              <a:t>pod „poučevanjem računalništva in informatike“ </a:t>
            </a:r>
            <a:r>
              <a:rPr lang="sl-SI" b="1" dirty="0" smtClean="0">
                <a:solidFill>
                  <a:srgbClr val="FFFF00"/>
                </a:solidFill>
              </a:rPr>
              <a:t>uporabo</a:t>
            </a:r>
            <a:r>
              <a:rPr lang="sl-SI" dirty="0" smtClean="0"/>
              <a:t> IKT.</a:t>
            </a:r>
            <a:endParaRPr lang="sl-SI" dirty="0"/>
          </a:p>
          <a:p>
            <a:r>
              <a:rPr lang="sl-SI" dirty="0" smtClean="0"/>
              <a:t>Poučevanje RIN vključuje:</a:t>
            </a:r>
          </a:p>
          <a:p>
            <a:pPr lvl="1"/>
            <a:r>
              <a:rPr lang="sl-SI" dirty="0" smtClean="0"/>
              <a:t>digitalno opismenjevanje,</a:t>
            </a:r>
          </a:p>
          <a:p>
            <a:pPr lvl="1"/>
            <a:r>
              <a:rPr lang="sl-SI" dirty="0" smtClean="0"/>
              <a:t>uporabo tehnologij in</a:t>
            </a:r>
          </a:p>
          <a:p>
            <a:pPr lvl="1"/>
            <a:r>
              <a:rPr lang="sl-SI" b="1" dirty="0" smtClean="0">
                <a:solidFill>
                  <a:srgbClr val="FFFF00"/>
                </a:solidFill>
              </a:rPr>
              <a:t>temeljna znanja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Vendar, če </a:t>
            </a:r>
            <a:r>
              <a:rPr lang="sl-SI" dirty="0"/>
              <a:t>ne razumemo tehnologije, je ne znamo niti uporabljati, </a:t>
            </a:r>
            <a:r>
              <a:rPr lang="sl-SI" b="1" dirty="0"/>
              <a:t>kaj šele </a:t>
            </a:r>
            <a:r>
              <a:rPr lang="sl-SI" b="1" dirty="0" smtClean="0"/>
              <a:t>razvijati</a:t>
            </a:r>
            <a:r>
              <a:rPr lang="sl-SI" dirty="0"/>
              <a:t>.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03968" y="3132432"/>
            <a:ext cx="4764037" cy="1415585"/>
            <a:chOff x="5285815" y="5032484"/>
            <a:chExt cx="4764037" cy="1415585"/>
          </a:xfrm>
        </p:grpSpPr>
        <p:sp>
          <p:nvSpPr>
            <p:cNvPr id="7" name="Oval 6"/>
            <p:cNvSpPr/>
            <p:nvPr/>
          </p:nvSpPr>
          <p:spPr>
            <a:xfrm>
              <a:off x="5285815" y="5058888"/>
              <a:ext cx="4764037" cy="1389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/>
            <a:p>
              <a:pPr algn="ctr"/>
              <a:r>
                <a:rPr lang="en-CA" smtClean="0"/>
                <a:t>RIN</a:t>
              </a:r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7613118" y="5480460"/>
              <a:ext cx="2368090" cy="665018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err="1" smtClean="0">
                  <a:solidFill>
                    <a:srgbClr val="FFFF00"/>
                  </a:solidFill>
                </a:rPr>
                <a:t>temeljna</a:t>
              </a:r>
              <a:r>
                <a:rPr lang="en-CA" b="1" dirty="0" smtClean="0">
                  <a:solidFill>
                    <a:srgbClr val="FFFF00"/>
                  </a:solidFill>
                </a:rPr>
                <a:t> </a:t>
              </a:r>
              <a:r>
                <a:rPr lang="en-CA" b="1" dirty="0" err="1" smtClean="0">
                  <a:solidFill>
                    <a:srgbClr val="FFFF00"/>
                  </a:solidFill>
                </a:rPr>
                <a:t>znanja</a:t>
              </a:r>
              <a:endParaRPr lang="en-CA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450774" y="5307595"/>
              <a:ext cx="2327564" cy="665018"/>
            </a:xfrm>
            <a:prstGeom prst="ellipse">
              <a:avLst/>
            </a:prstGeom>
            <a:solidFill>
              <a:srgbClr val="92D050">
                <a:alpha val="8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mtClean="0"/>
                <a:t>tehnologija</a:t>
              </a:r>
              <a:endParaRPr lang="en-C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90805" y="5032484"/>
              <a:ext cx="1866749" cy="572669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mtClean="0"/>
                <a:t>pismenost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13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Zgledi</a:t>
            </a:r>
            <a:r>
              <a:rPr lang="en-CA" dirty="0"/>
              <a:t> </a:t>
            </a:r>
            <a:r>
              <a:rPr lang="mr-IN" dirty="0" smtClean="0"/>
              <a:t>–</a:t>
            </a:r>
            <a:r>
              <a:rPr lang="en-CA" dirty="0" smtClean="0"/>
              <a:t> </a:t>
            </a:r>
            <a:r>
              <a:rPr lang="en-CA" sz="3600" i="1" dirty="0" err="1" smtClean="0">
                <a:solidFill>
                  <a:srgbClr val="FFC000"/>
                </a:solidFill>
              </a:rPr>
              <a:t>Historia</a:t>
            </a:r>
            <a:r>
              <a:rPr lang="en-CA" sz="3600" i="1" dirty="0" smtClean="0">
                <a:solidFill>
                  <a:srgbClr val="FFC000"/>
                </a:solidFill>
              </a:rPr>
              <a:t> </a:t>
            </a:r>
            <a:r>
              <a:rPr lang="en-CA" sz="3600" i="1" dirty="0" err="1" smtClean="0">
                <a:solidFill>
                  <a:srgbClr val="FFC000"/>
                </a:solidFill>
              </a:rPr>
              <a:t>Magistra</a:t>
            </a:r>
            <a:r>
              <a:rPr lang="en-CA" sz="3600" i="1" dirty="0">
                <a:solidFill>
                  <a:srgbClr val="FFC000"/>
                </a:solidFill>
              </a:rPr>
              <a:t> </a:t>
            </a:r>
            <a:r>
              <a:rPr lang="en-CA" sz="3600" i="1" dirty="0" err="1" smtClean="0">
                <a:solidFill>
                  <a:srgbClr val="FFC000"/>
                </a:solidFill>
              </a:rPr>
              <a:t>Vit</a:t>
            </a:r>
            <a:r>
              <a:rPr lang="is-IS" sz="3600" i="1" dirty="0" smtClean="0">
                <a:solidFill>
                  <a:srgbClr val="FFC000"/>
                </a:solidFill>
              </a:rPr>
              <a:t>æ</a:t>
            </a:r>
            <a:r>
              <a:rPr lang="en-CA" sz="3600" i="1" dirty="0" smtClean="0">
                <a:solidFill>
                  <a:srgbClr val="FFC000"/>
                </a:solidFill>
              </a:rPr>
              <a:t> </a:t>
            </a:r>
            <a:r>
              <a:rPr lang="en-CA" sz="3600" i="1" dirty="0" err="1" smtClean="0">
                <a:solidFill>
                  <a:srgbClr val="FFC000"/>
                </a:solidFill>
              </a:rPr>
              <a:t>est</a:t>
            </a:r>
            <a:r>
              <a:rPr lang="en-CA" sz="3600" i="1" dirty="0" smtClean="0">
                <a:solidFill>
                  <a:srgbClr val="FFC000"/>
                </a:solidFill>
              </a:rPr>
              <a:t>!</a:t>
            </a:r>
            <a:endParaRPr lang="en-CA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Do izuma parnega stroja je pripeljalo poznavanje fizike (James </a:t>
            </a:r>
            <a:r>
              <a:rPr lang="sl-SI" dirty="0"/>
              <a:t>Watt, </a:t>
            </a:r>
            <a:r>
              <a:rPr lang="sl-SI" dirty="0" smtClean="0"/>
              <a:t>1736-1819)</a:t>
            </a:r>
          </a:p>
          <a:p>
            <a:endParaRPr lang="sl-SI" dirty="0"/>
          </a:p>
          <a:p>
            <a:r>
              <a:rPr lang="sl-SI" dirty="0" smtClean="0"/>
              <a:t>Do izuma pralnega praška je pripeljalo poznavanje kemije (Otto </a:t>
            </a:r>
            <a:r>
              <a:rPr lang="sl-SI" dirty="0"/>
              <a:t>Röhm, </a:t>
            </a:r>
            <a:r>
              <a:rPr lang="sl-SI" dirty="0" smtClean="0"/>
              <a:t>1876-1939)</a:t>
            </a:r>
          </a:p>
          <a:p>
            <a:endParaRPr lang="sl-SI" dirty="0"/>
          </a:p>
          <a:p>
            <a:r>
              <a:rPr lang="sl-SI" sz="2400" b="1" dirty="0" smtClean="0">
                <a:solidFill>
                  <a:srgbClr val="FFFF00"/>
                </a:solidFill>
              </a:rPr>
              <a:t>Neodgovorno je pričakovati, da bo do novih izboljšav uporabe IKT prišlo brez temeljnih znanj računalništva in informatike</a:t>
            </a:r>
            <a:endParaRPr lang="sl-SI" sz="2400" b="1" dirty="0">
              <a:solidFill>
                <a:srgbClr val="FFFF00"/>
              </a:solidFill>
            </a:endParaRPr>
          </a:p>
          <a:p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Priporočilo</a:t>
            </a:r>
            <a:r>
              <a:rPr lang="en-CA" dirty="0" smtClean="0"/>
              <a:t> UNESCO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185" y="127995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2400" dirty="0"/>
              <a:t>Razviti kurikul za poučevanje računalništva in informatike vključno z digitalnim opismenjevanjem in </a:t>
            </a:r>
            <a:r>
              <a:rPr lang="sl-SI" sz="2400" b="1" dirty="0">
                <a:solidFill>
                  <a:srgbClr val="FFFF00"/>
                </a:solidFill>
              </a:rPr>
              <a:t>še posebej s poučevanjem temeljnih vsebin računalništva in informatike</a:t>
            </a:r>
            <a:r>
              <a:rPr lang="sl-SI" sz="2400" dirty="0"/>
              <a:t>, kar bo omogočilo otrokom v osnovnošolskem in srednješolskem izobraževanju dostop do znanja, ki bo iz njih naredil tvorce (kreatorje) tehnologije – in ne zgolj njene uporabnike</a:t>
            </a:r>
            <a:r>
              <a:rPr lang="sl-SI" sz="2400" dirty="0" smtClean="0"/>
              <a:t>.</a:t>
            </a:r>
          </a:p>
          <a:p>
            <a:pPr marL="0" indent="0">
              <a:buNone/>
            </a:pPr>
            <a:endParaRPr lang="sl-SI" sz="2400" dirty="0"/>
          </a:p>
          <a:p>
            <a:pPr marL="0" indent="0" algn="r">
              <a:buNone/>
            </a:pPr>
            <a:r>
              <a:rPr lang="sl-SI" sz="1800" dirty="0"/>
              <a:t>Towards Knowledge Societies for Peace and Sustainable development, UNESCO, 2015</a:t>
            </a:r>
            <a:r>
              <a:rPr lang="sl-SI" sz="1800" dirty="0" smtClean="0"/>
              <a:t>.</a:t>
            </a:r>
            <a:endParaRPr lang="sl-SI" sz="1800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29. veliki traven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Snovalci digitalne prihodnosti ali le uporabniki?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3338" y="3959587"/>
            <a:ext cx="7315200" cy="214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Ins="612000" rtlCol="0" anchor="ctr"/>
          <a:lstStyle/>
          <a:p>
            <a:pPr algn="ctr"/>
            <a:r>
              <a:rPr lang="en-CA" dirty="0" err="1" smtClean="0"/>
              <a:t>Našim</a:t>
            </a:r>
            <a:r>
              <a:rPr lang="en-CA" dirty="0" smtClean="0"/>
              <a:t> </a:t>
            </a:r>
            <a:r>
              <a:rPr lang="en-CA" dirty="0" err="1" smtClean="0"/>
              <a:t>otrokom</a:t>
            </a:r>
            <a:r>
              <a:rPr lang="en-CA" dirty="0" smtClean="0"/>
              <a:t> </a:t>
            </a:r>
            <a:r>
              <a:rPr lang="en-CA" dirty="0" err="1" smtClean="0"/>
              <a:t>želimo</a:t>
            </a:r>
            <a:r>
              <a:rPr lang="en-CA" dirty="0" smtClean="0"/>
              <a:t>, </a:t>
            </a:r>
            <a:r>
              <a:rPr lang="en-CA" dirty="0" smtClean="0"/>
              <a:t>da </a:t>
            </a:r>
            <a:r>
              <a:rPr lang="en-CA" dirty="0" err="1" smtClean="0"/>
              <a:t>bodo</a:t>
            </a:r>
            <a:r>
              <a:rPr lang="en-CA" dirty="0" smtClean="0"/>
              <a:t> </a:t>
            </a:r>
            <a:r>
              <a:rPr lang="en-CA" dirty="0" err="1"/>
              <a:t>družba</a:t>
            </a:r>
            <a:r>
              <a:rPr lang="en-CA" dirty="0"/>
              <a:t> </a:t>
            </a:r>
            <a:r>
              <a:rPr lang="en-CA" dirty="0" err="1"/>
              <a:t>digitalnega</a:t>
            </a:r>
            <a:r>
              <a:rPr lang="en-CA" dirty="0"/>
              <a:t> </a:t>
            </a:r>
            <a:r>
              <a:rPr lang="en-CA" dirty="0" err="1"/>
              <a:t>ustvarjanja</a:t>
            </a:r>
            <a:r>
              <a:rPr lang="en-CA" dirty="0"/>
              <a:t> in ne </a:t>
            </a:r>
            <a:r>
              <a:rPr lang="en-CA" dirty="0" err="1"/>
              <a:t>zgolj</a:t>
            </a:r>
            <a:r>
              <a:rPr lang="en-CA" dirty="0"/>
              <a:t> </a:t>
            </a:r>
            <a:r>
              <a:rPr lang="en-CA" dirty="0" err="1"/>
              <a:t>uporabniki</a:t>
            </a:r>
            <a:r>
              <a:rPr lang="en-CA" dirty="0"/>
              <a:t>  </a:t>
            </a:r>
            <a:r>
              <a:rPr lang="en-CA" dirty="0" err="1"/>
              <a:t>tistega</a:t>
            </a:r>
            <a:r>
              <a:rPr lang="en-CA" dirty="0"/>
              <a:t>, </a:t>
            </a:r>
            <a:r>
              <a:rPr lang="en-CA" dirty="0" err="1"/>
              <a:t>kar</a:t>
            </a:r>
            <a:r>
              <a:rPr lang="en-CA" dirty="0"/>
              <a:t> </a:t>
            </a:r>
            <a:r>
              <a:rPr lang="en-CA" dirty="0" err="1"/>
              <a:t>bodo</a:t>
            </a:r>
            <a:r>
              <a:rPr lang="en-CA" dirty="0"/>
              <a:t> </a:t>
            </a:r>
            <a:r>
              <a:rPr lang="en-CA" dirty="0" err="1"/>
              <a:t>razvili</a:t>
            </a:r>
            <a:r>
              <a:rPr lang="en-CA" dirty="0"/>
              <a:t> </a:t>
            </a:r>
            <a:r>
              <a:rPr lang="en-CA" dirty="0" err="1" smtClean="0"/>
              <a:t>drugi</a:t>
            </a:r>
            <a:r>
              <a:rPr lang="en-CA" dirty="0" smtClean="0"/>
              <a:t>. Ne </a:t>
            </a:r>
            <a:r>
              <a:rPr lang="en-CA" dirty="0" err="1" smtClean="0"/>
              <a:t>dovolimo</a:t>
            </a:r>
            <a:r>
              <a:rPr lang="en-CA" dirty="0" smtClean="0"/>
              <a:t>, da </a:t>
            </a:r>
            <a:r>
              <a:rPr lang="en-CA" dirty="0" err="1" smtClean="0"/>
              <a:t>bodo</a:t>
            </a:r>
            <a:r>
              <a:rPr lang="en-CA" dirty="0" smtClean="0"/>
              <a:t> </a:t>
            </a:r>
            <a:r>
              <a:rPr lang="en-CA" dirty="0" err="1" smtClean="0"/>
              <a:t>njihovo</a:t>
            </a:r>
            <a:r>
              <a:rPr lang="en-CA" dirty="0" smtClean="0"/>
              <a:t> </a:t>
            </a:r>
            <a:r>
              <a:rPr lang="en-CA" dirty="0" err="1" smtClean="0"/>
              <a:t>življenje</a:t>
            </a:r>
            <a:r>
              <a:rPr lang="en-CA" dirty="0" smtClean="0"/>
              <a:t> </a:t>
            </a:r>
            <a:r>
              <a:rPr lang="en-CA" dirty="0" err="1" smtClean="0"/>
              <a:t>usmerjali</a:t>
            </a:r>
            <a:r>
              <a:rPr lang="en-CA" dirty="0" smtClean="0"/>
              <a:t> </a:t>
            </a:r>
            <a:r>
              <a:rPr lang="en-CA" dirty="0" err="1" smtClean="0"/>
              <a:t>drugi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461</TotalTime>
  <Words>1100</Words>
  <Application>Microsoft Macintosh PowerPoint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Mangal</vt:lpstr>
      <vt:lpstr>Wingdings 3</vt:lpstr>
      <vt:lpstr>Arial</vt:lpstr>
      <vt:lpstr>Ion</vt:lpstr>
      <vt:lpstr>Snovalci digitalne prihodnosti ali le uporabniki?</vt:lpstr>
      <vt:lpstr>Strokovna delovna skupina</vt:lpstr>
      <vt:lpstr>Kazalo</vt:lpstr>
      <vt:lpstr>Uspešnost v 19. in 20. stoletju</vt:lpstr>
      <vt:lpstr>Uspešnost v 21. stoletju</vt:lpstr>
      <vt:lpstr>Zakaj?</vt:lpstr>
      <vt:lpstr>Prepričanje za pot do rešitve?</vt:lpstr>
      <vt:lpstr>Zgledi – Historia Magistra Vitæ est!</vt:lpstr>
      <vt:lpstr>Priporočilo UNESCO</vt:lpstr>
      <vt:lpstr>Računalniško mišljenje</vt:lpstr>
      <vt:lpstr>Kje je Slovenija?</vt:lpstr>
      <vt:lpstr>Ugotovitve</vt:lpstr>
      <vt:lpstr>Predlogi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</dc:title>
  <dc:creator>Andrej (Andy) Brodnik</dc:creator>
  <cp:lastModifiedBy>Andrej (Andy) Brodnik</cp:lastModifiedBy>
  <cp:revision>96</cp:revision>
  <dcterms:created xsi:type="dcterms:W3CDTF">2018-05-28T16:28:42Z</dcterms:created>
  <dcterms:modified xsi:type="dcterms:W3CDTF">2018-05-29T11:45:55Z</dcterms:modified>
</cp:coreProperties>
</file>