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0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0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B3CB78-84A7-87CB-CC99-89EF68B4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956389"/>
            <a:ext cx="6391422" cy="2438354"/>
          </a:xfrm>
        </p:spPr>
        <p:txBody>
          <a:bodyPr anchor="t">
            <a:normAutofit/>
          </a:bodyPr>
          <a:lstStyle/>
          <a:p>
            <a:r>
              <a:rPr lang="en-GB" sz="2800" b="1" dirty="0"/>
              <a:t>State-of-the-art OCR technology</a:t>
            </a:r>
            <a:br>
              <a:rPr lang="en-GB" sz="2800" b="1" dirty="0"/>
            </a:br>
            <a:r>
              <a:rPr lang="en-GB" sz="2800" b="1" dirty="0"/>
              <a:t>- </a:t>
            </a:r>
            <a:r>
              <a:rPr lang="en-GB" sz="1800" b="1" dirty="0"/>
              <a:t>Mihir Shah</a:t>
            </a:r>
            <a:endParaRPr lang="de-DE" sz="1800" b="1" dirty="0"/>
          </a:p>
        </p:txBody>
      </p:sp>
      <p:pic>
        <p:nvPicPr>
          <p:cNvPr id="4" name="Picture 3" descr="A network formed by white dots">
            <a:extLst>
              <a:ext uri="{FF2B5EF4-FFF2-40B4-BE49-F238E27FC236}">
                <a16:creationId xmlns:a16="http://schemas.microsoft.com/office/drawing/2014/main" id="{4D2E56CC-D241-6D90-1ABA-A7F667E0C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89" b="36738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E94F-3AE7-D541-AB98-44AFCD33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30" y="1030346"/>
            <a:ext cx="10325000" cy="640623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2592-C878-3009-FBD4-D48B5A10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30" y="2237582"/>
            <a:ext cx="10325000" cy="2189140"/>
          </a:xfrm>
        </p:spPr>
        <p:txBody>
          <a:bodyPr/>
          <a:lstStyle/>
          <a:p>
            <a:r>
              <a:rPr lang="en-GB" dirty="0"/>
              <a:t>State-of-the-art Tesseract OCR technology </a:t>
            </a:r>
          </a:p>
          <a:p>
            <a:r>
              <a:rPr lang="de-DE" dirty="0"/>
              <a:t>Architecture </a:t>
            </a:r>
          </a:p>
          <a:p>
            <a:r>
              <a:rPr lang="de-DE" dirty="0"/>
              <a:t>Training </a:t>
            </a:r>
            <a:r>
              <a:rPr lang="de-DE" dirty="0" err="1"/>
              <a:t>Tesseract</a:t>
            </a:r>
            <a:r>
              <a:rPr lang="de-DE" dirty="0"/>
              <a:t> </a:t>
            </a:r>
          </a:p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78872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E94F-3AE7-D541-AB98-44AFCD33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21" y="503390"/>
            <a:ext cx="10204796" cy="6877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Tesseract OCR technology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CBD31-D116-F295-1A0D-B08DB3109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188" r="2" b="31727"/>
          <a:stretch/>
        </p:blipFill>
        <p:spPr>
          <a:xfrm>
            <a:off x="5106340" y="2540919"/>
            <a:ext cx="6382411" cy="1767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38900-5C2B-69C8-0A94-FED9B22448D0}"/>
              </a:ext>
            </a:extLst>
          </p:cNvPr>
          <p:cNvSpPr txBox="1"/>
          <p:nvPr/>
        </p:nvSpPr>
        <p:spPr>
          <a:xfrm>
            <a:off x="589660" y="1657884"/>
            <a:ext cx="4614728" cy="430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Open-source OCR engine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Developed and Maintained by Google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Can detect over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100 languages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Can process even right-to-left</a:t>
            </a:r>
            <a:r>
              <a:rPr lang="en-US" sz="2000" dirty="0">
                <a:solidFill>
                  <a:srgbClr val="222222"/>
                </a:solidFill>
              </a:rPr>
              <a:t> text</a:t>
            </a:r>
          </a:p>
          <a:p>
            <a:pPr>
              <a:lnSpc>
                <a:spcPct val="200000"/>
              </a:lnSpc>
            </a:pP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493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E94F-3AE7-D541-AB98-44AFCD33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21" y="503390"/>
            <a:ext cx="10204796" cy="6877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Architecture Tesseract 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38900-5C2B-69C8-0A94-FED9B22448D0}"/>
              </a:ext>
            </a:extLst>
          </p:cNvPr>
          <p:cNvSpPr txBox="1"/>
          <p:nvPr/>
        </p:nvSpPr>
        <p:spPr>
          <a:xfrm>
            <a:off x="591163" y="1421903"/>
            <a:ext cx="5053538" cy="368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</a:rPr>
              <a:t>New OCR engine that uses LSTM (Long Short-Term Memory)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</a:rPr>
              <a:t> Most effective solution for sequence prediction problems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22222"/>
                </a:solidFill>
                <a:effectLst/>
              </a:rPr>
              <a:t>Pytesseract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python wrapper </a:t>
            </a:r>
            <a:r>
              <a:rPr lang="en-US" sz="2000" dirty="0">
                <a:solidFill>
                  <a:srgbClr val="222222"/>
                </a:solidFill>
              </a:rPr>
              <a:t> 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2F68E-4675-0245-1997-4C1226514796}"/>
              </a:ext>
            </a:extLst>
          </p:cNvPr>
          <p:cNvSpPr/>
          <p:nvPr/>
        </p:nvSpPr>
        <p:spPr>
          <a:xfrm>
            <a:off x="6026068" y="1800353"/>
            <a:ext cx="1680675" cy="542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Adaptive Thresholding</a:t>
            </a:r>
            <a:endParaRPr lang="de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652306-7BC5-5032-E0BC-E0BAA8D1BD0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137929" y="2071791"/>
            <a:ext cx="8881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B1F763-69F1-D17C-3C82-C0447E41277F}"/>
              </a:ext>
            </a:extLst>
          </p:cNvPr>
          <p:cNvCxnSpPr>
            <a:cxnSpLocks/>
          </p:cNvCxnSpPr>
          <p:nvPr/>
        </p:nvCxnSpPr>
        <p:spPr>
          <a:xfrm>
            <a:off x="7706743" y="2078993"/>
            <a:ext cx="88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AFC9A6-7745-19F5-C57A-8B22F1FE6D4A}"/>
              </a:ext>
            </a:extLst>
          </p:cNvPr>
          <p:cNvSpPr/>
          <p:nvPr/>
        </p:nvSpPr>
        <p:spPr>
          <a:xfrm>
            <a:off x="8586189" y="1807555"/>
            <a:ext cx="1680675" cy="793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Connected component Analysis</a:t>
            </a:r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0D6F0D-98F4-556D-B150-B55A6A12B1F3}"/>
              </a:ext>
            </a:extLst>
          </p:cNvPr>
          <p:cNvSpPr/>
          <p:nvPr/>
        </p:nvSpPr>
        <p:spPr>
          <a:xfrm>
            <a:off x="10481534" y="3343150"/>
            <a:ext cx="1680675" cy="542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Text Lines &amp; Words</a:t>
            </a:r>
            <a:endParaRPr lang="de-D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1E4E56-26EA-AFE2-9AA6-DD535BFE6F07}"/>
              </a:ext>
            </a:extLst>
          </p:cNvPr>
          <p:cNvSpPr/>
          <p:nvPr/>
        </p:nvSpPr>
        <p:spPr>
          <a:xfrm>
            <a:off x="8796355" y="4906238"/>
            <a:ext cx="1680675" cy="542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Recognised word Pass 2</a:t>
            </a:r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4809CD-3FF6-FA65-56A1-48F6C3C0E0CC}"/>
              </a:ext>
            </a:extLst>
          </p:cNvPr>
          <p:cNvSpPr/>
          <p:nvPr/>
        </p:nvSpPr>
        <p:spPr>
          <a:xfrm>
            <a:off x="6439855" y="4906238"/>
            <a:ext cx="1680675" cy="542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Recognised word Pass 2</a:t>
            </a:r>
            <a:endParaRPr lang="de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3A2D108-1A3E-1FFF-A2D0-C04451297C5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266864" y="2204419"/>
            <a:ext cx="1293133" cy="1138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88DB0A9-AA7F-9EBD-DDDE-EFDA19CE77BB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10372690" y="3990370"/>
            <a:ext cx="1291649" cy="108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2F1CF0B-D92E-C21A-59FD-8DB7CCB5937B}"/>
              </a:ext>
            </a:extLst>
          </p:cNvPr>
          <p:cNvCxnSpPr>
            <a:stCxn id="30" idx="1"/>
            <a:endCxn id="31" idx="3"/>
          </p:cNvCxnSpPr>
          <p:nvPr/>
        </p:nvCxnSpPr>
        <p:spPr>
          <a:xfrm flipH="1">
            <a:off x="8120530" y="5177678"/>
            <a:ext cx="67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6B11CA-08ED-1024-7564-5B3B8F3A7EF2}"/>
              </a:ext>
            </a:extLst>
          </p:cNvPr>
          <p:cNvCxnSpPr/>
          <p:nvPr/>
        </p:nvCxnSpPr>
        <p:spPr>
          <a:xfrm flipH="1">
            <a:off x="5764030" y="5178109"/>
            <a:ext cx="67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9484CAD-0072-07D9-88A6-F46D67E58053}"/>
              </a:ext>
            </a:extLst>
          </p:cNvPr>
          <p:cNvSpPr txBox="1"/>
          <p:nvPr/>
        </p:nvSpPr>
        <p:spPr>
          <a:xfrm>
            <a:off x="7669012" y="1441463"/>
            <a:ext cx="1295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Binary image</a:t>
            </a:r>
            <a:endParaRPr lang="de-DE" sz="1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7B0BCD-2935-2051-5F28-516B2E3A10C9}"/>
              </a:ext>
            </a:extLst>
          </p:cNvPr>
          <p:cNvSpPr txBox="1"/>
          <p:nvPr/>
        </p:nvSpPr>
        <p:spPr>
          <a:xfrm>
            <a:off x="10589632" y="1638002"/>
            <a:ext cx="1295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Character outlines</a:t>
            </a:r>
            <a:endParaRPr lang="de-DE" sz="16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4AB072-EF0F-C5B3-47C2-4DCF0CCE035C}"/>
              </a:ext>
            </a:extLst>
          </p:cNvPr>
          <p:cNvSpPr txBox="1"/>
          <p:nvPr/>
        </p:nvSpPr>
        <p:spPr>
          <a:xfrm>
            <a:off x="10758240" y="5263532"/>
            <a:ext cx="1295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Character outlines organised into words</a:t>
            </a:r>
            <a:endParaRPr lang="de-DE" sz="16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7C3070-87B0-26E4-62DA-AD8AB9DE971B}"/>
              </a:ext>
            </a:extLst>
          </p:cNvPr>
          <p:cNvSpPr txBox="1"/>
          <p:nvPr/>
        </p:nvSpPr>
        <p:spPr>
          <a:xfrm>
            <a:off x="4864251" y="2137354"/>
            <a:ext cx="145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Input (Gray or Colour Image)</a:t>
            </a:r>
            <a:endParaRPr lang="de-DE" sz="16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63768D-A1B0-7ED7-A826-991694CC3691}"/>
              </a:ext>
            </a:extLst>
          </p:cNvPr>
          <p:cNvSpPr txBox="1"/>
          <p:nvPr/>
        </p:nvSpPr>
        <p:spPr>
          <a:xfrm>
            <a:off x="5182891" y="5158112"/>
            <a:ext cx="1454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Extracted Text</a:t>
            </a:r>
            <a:endParaRPr lang="de-DE" sz="16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40835E-104B-F384-0743-BB857945AF68}"/>
              </a:ext>
            </a:extLst>
          </p:cNvPr>
          <p:cNvSpPr txBox="1"/>
          <p:nvPr/>
        </p:nvSpPr>
        <p:spPr>
          <a:xfrm>
            <a:off x="6250131" y="6273665"/>
            <a:ext cx="42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Figure: Architecture of Tesseract 4.0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2020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E94F-3AE7-D541-AB98-44AFCD33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21" y="503390"/>
            <a:ext cx="10204796" cy="6877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Training Tesseract 4.0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B939E-910A-5609-625B-6ECF6D36D26D}"/>
              </a:ext>
            </a:extLst>
          </p:cNvPr>
          <p:cNvSpPr/>
          <p:nvPr/>
        </p:nvSpPr>
        <p:spPr>
          <a:xfrm>
            <a:off x="8386830" y="331674"/>
            <a:ext cx="2330714" cy="5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Generating Training Data </a:t>
            </a:r>
            <a:endParaRPr lang="de-DE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AFCC4-5D33-2CEA-DD83-F2770C44D9F0}"/>
              </a:ext>
            </a:extLst>
          </p:cNvPr>
          <p:cNvSpPr/>
          <p:nvPr/>
        </p:nvSpPr>
        <p:spPr>
          <a:xfrm>
            <a:off x="8386830" y="1248802"/>
            <a:ext cx="2330714" cy="50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Extract Generated model </a:t>
            </a:r>
            <a:endParaRPr lang="de-D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BB959-ECCC-3B30-F8AA-50069A6EFE2E}"/>
              </a:ext>
            </a:extLst>
          </p:cNvPr>
          <p:cNvSpPr/>
          <p:nvPr/>
        </p:nvSpPr>
        <p:spPr>
          <a:xfrm>
            <a:off x="8390679" y="2050050"/>
            <a:ext cx="2330714" cy="556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Test Data for ‘Impact font’</a:t>
            </a:r>
            <a:endParaRPr lang="de-D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119012-9E26-70A1-EF89-ECB0F40192B5}"/>
              </a:ext>
            </a:extLst>
          </p:cNvPr>
          <p:cNvSpPr/>
          <p:nvPr/>
        </p:nvSpPr>
        <p:spPr>
          <a:xfrm>
            <a:off x="8400924" y="2917962"/>
            <a:ext cx="2330714" cy="519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Decreasing error rate </a:t>
            </a:r>
            <a:endParaRPr lang="de-DE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F8D5C-03A0-F6DC-244F-51A6491336CB}"/>
              </a:ext>
            </a:extLst>
          </p:cNvPr>
          <p:cNvSpPr/>
          <p:nvPr/>
        </p:nvSpPr>
        <p:spPr>
          <a:xfrm>
            <a:off x="8403838" y="3763173"/>
            <a:ext cx="2330714" cy="55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Combining fine-tunned model with </a:t>
            </a:r>
            <a:r>
              <a:rPr lang="en-GB" sz="1400" dirty="0" err="1"/>
              <a:t>trainned</a:t>
            </a:r>
            <a:r>
              <a:rPr lang="en-GB" sz="1400" dirty="0"/>
              <a:t> model </a:t>
            </a:r>
            <a:endParaRPr lang="de-DE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6374F-CD98-C1F9-D6BA-0C36A86FEF7A}"/>
              </a:ext>
            </a:extLst>
          </p:cNvPr>
          <p:cNvSpPr/>
          <p:nvPr/>
        </p:nvSpPr>
        <p:spPr>
          <a:xfrm>
            <a:off x="8400924" y="4690327"/>
            <a:ext cx="2330714" cy="51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Re-male eval data for ‘Impact font ’</a:t>
            </a:r>
            <a:endParaRPr lang="de-DE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105E2E-857C-D2B9-A3B8-BB251B035BBF}"/>
              </a:ext>
            </a:extLst>
          </p:cNvPr>
          <p:cNvSpPr/>
          <p:nvPr/>
        </p:nvSpPr>
        <p:spPr>
          <a:xfrm>
            <a:off x="8400924" y="5563796"/>
            <a:ext cx="2330714" cy="5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Combining fine-tunned model with </a:t>
            </a:r>
            <a:r>
              <a:rPr lang="en-GB" sz="1400" dirty="0" err="1"/>
              <a:t>trainned</a:t>
            </a:r>
            <a:r>
              <a:rPr lang="en-GB" sz="1400" dirty="0"/>
              <a:t> model </a:t>
            </a:r>
            <a:endParaRPr lang="de-DE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FD5BE-54B5-B27A-ED66-E7B9FEAC16CD}"/>
              </a:ext>
            </a:extLst>
          </p:cNvPr>
          <p:cNvSpPr/>
          <p:nvPr/>
        </p:nvSpPr>
        <p:spPr>
          <a:xfrm>
            <a:off x="8381154" y="6411328"/>
            <a:ext cx="2330714" cy="34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&amp; Perform detection</a:t>
            </a:r>
            <a:endParaRPr lang="de-DE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DE803E-7E81-84DD-DEBA-6FCF6EF74214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9552187" y="886308"/>
            <a:ext cx="0" cy="36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B3A38F-8721-D8A8-8AF1-968C9CF7600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9552187" y="1750935"/>
            <a:ext cx="3849" cy="2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27C7C-BC28-1022-C06E-E8A7AF8E5EE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556036" y="2606292"/>
            <a:ext cx="10245" cy="3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3BC3F7-71D5-3D4D-5523-51954F3F21F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566281" y="3437388"/>
            <a:ext cx="2914" cy="32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5AD1F8-3407-580E-DD87-3BA36F53558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9566281" y="4320334"/>
            <a:ext cx="2914" cy="36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D0905D-8B9D-2751-230A-E025AC123AA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566281" y="5200651"/>
            <a:ext cx="0" cy="36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188D54-31D3-D5F2-7914-6546AF4B162F}"/>
              </a:ext>
            </a:extLst>
          </p:cNvPr>
          <p:cNvSpPr txBox="1"/>
          <p:nvPr/>
        </p:nvSpPr>
        <p:spPr>
          <a:xfrm>
            <a:off x="2798554" y="6267450"/>
            <a:ext cx="526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Figure: Flow Chart for Training Tesseract 4.0</a:t>
            </a:r>
            <a:endParaRPr lang="de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714F2C-6B45-423F-8A7B-B5D0B3754E83}"/>
              </a:ext>
            </a:extLst>
          </p:cNvPr>
          <p:cNvSpPr txBox="1"/>
          <p:nvPr/>
        </p:nvSpPr>
        <p:spPr>
          <a:xfrm>
            <a:off x="485775" y="1676400"/>
            <a:ext cx="588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Training for custom fonts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LSTM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8BD3EF4-B49C-38C0-A430-9AE7D02CF774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9546511" y="6151787"/>
            <a:ext cx="19770" cy="25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16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E94F-3AE7-D541-AB98-44AFCD33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21" y="503390"/>
            <a:ext cx="10204796" cy="6877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38900-5C2B-69C8-0A94-FED9B22448D0}"/>
                  </a:ext>
                </a:extLst>
              </p:cNvPr>
              <p:cNvSpPr txBox="1"/>
              <p:nvPr/>
            </p:nvSpPr>
            <p:spPr>
              <a:xfrm>
                <a:off x="589659" y="1657884"/>
                <a:ext cx="10535539" cy="344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Character Error Rate </a:t>
                </a:r>
                <a:r>
                  <a:rPr lang="en-GB" sz="2000" dirty="0"/>
                  <a:t>(CER) : Represents the </a:t>
                </a:r>
                <a:r>
                  <a:rPr lang="en-GB" sz="2000" b="1" dirty="0"/>
                  <a:t>percentage </a:t>
                </a:r>
                <a:r>
                  <a:rPr lang="en-GB" sz="2000" dirty="0"/>
                  <a:t>of characters that were </a:t>
                </a:r>
                <a:r>
                  <a:rPr lang="en-GB" sz="2000" b="1" dirty="0"/>
                  <a:t>incorrectly</a:t>
                </a:r>
                <a:r>
                  <a:rPr lang="en-GB" sz="2000" dirty="0"/>
                  <a:t> predicted. 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Word Error Rate</a:t>
                </a:r>
                <a:r>
                  <a:rPr lang="en-GB" sz="2000" dirty="0"/>
                  <a:t> (WER): Computes the </a:t>
                </a:r>
                <a:r>
                  <a:rPr lang="en-GB" sz="2000" b="1" dirty="0"/>
                  <a:t>minimum</a:t>
                </a:r>
                <a:r>
                  <a:rPr lang="en-GB" sz="2000" dirty="0"/>
                  <a:t> </a:t>
                </a:r>
                <a:r>
                  <a:rPr lang="en-GB" sz="2000" b="1" dirty="0"/>
                  <a:t>edit distance</a:t>
                </a:r>
                <a:r>
                  <a:rPr lang="en-GB" sz="2000" dirty="0"/>
                  <a:t> between a human-generated sentence and the machine-predicted sentence. 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2000" dirty="0"/>
                  <a:t>		WER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𝐸𝑟𝑟𝑜𝑟𝑠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𝑇𝑜𝑡𝑒𝑙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138900-5C2B-69C8-0A94-FED9B2244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9" y="1657884"/>
                <a:ext cx="10535539" cy="3442353"/>
              </a:xfrm>
              <a:prstGeom prst="rect">
                <a:avLst/>
              </a:prstGeo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7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9E14F-E5FF-F995-B949-117269A7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49" y="2246558"/>
            <a:ext cx="10325000" cy="1442463"/>
          </a:xfrm>
        </p:spPr>
        <p:txBody>
          <a:bodyPr/>
          <a:lstStyle/>
          <a:p>
            <a:r>
              <a:rPr lang="en-GB"/>
              <a:t>Thank you!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46029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Grandview</vt:lpstr>
      <vt:lpstr>Wingdings</vt:lpstr>
      <vt:lpstr>CosineVTI</vt:lpstr>
      <vt:lpstr>State-of-the-art OCR technology - Mihir Shah</vt:lpstr>
      <vt:lpstr>Agenda</vt:lpstr>
      <vt:lpstr>Tesseract OCR technology </vt:lpstr>
      <vt:lpstr>Architecture Tesseract 4.0</vt:lpstr>
      <vt:lpstr>Training Tesseract 4.0</vt:lpstr>
      <vt:lpstr>Evaluation Metrics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State-of-the-art OCR technology - Mihir Shah</dc:title>
  <dc:creator>Shah, Mihir</dc:creator>
  <cp:lastModifiedBy>Shah, Mihir</cp:lastModifiedBy>
  <cp:revision>2</cp:revision>
  <dcterms:created xsi:type="dcterms:W3CDTF">2022-12-01T10:34:20Z</dcterms:created>
  <dcterms:modified xsi:type="dcterms:W3CDTF">2022-12-03T01:44:17Z</dcterms:modified>
</cp:coreProperties>
</file>