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0" r:id="rId3"/>
    <p:sldId id="258" r:id="rId4"/>
    <p:sldId id="270" r:id="rId5"/>
    <p:sldId id="259" r:id="rId6"/>
    <p:sldId id="271" r:id="rId7"/>
    <p:sldId id="281" r:id="rId8"/>
    <p:sldId id="260" r:id="rId9"/>
    <p:sldId id="261" r:id="rId10"/>
    <p:sldId id="282" r:id="rId11"/>
    <p:sldId id="262" r:id="rId12"/>
    <p:sldId id="272" r:id="rId13"/>
    <p:sldId id="263" r:id="rId14"/>
    <p:sldId id="283" r:id="rId15"/>
    <p:sldId id="264" r:id="rId16"/>
    <p:sldId id="265" r:id="rId17"/>
    <p:sldId id="266" r:id="rId18"/>
    <p:sldId id="291" r:id="rId19"/>
    <p:sldId id="273" r:id="rId20"/>
    <p:sldId id="268" r:id="rId21"/>
    <p:sldId id="274" r:id="rId22"/>
    <p:sldId id="275" r:id="rId23"/>
    <p:sldId id="284" r:id="rId24"/>
    <p:sldId id="277" r:id="rId25"/>
    <p:sldId id="285" r:id="rId26"/>
    <p:sldId id="278" r:id="rId27"/>
    <p:sldId id="279" r:id="rId28"/>
    <p:sldId id="286" r:id="rId29"/>
    <p:sldId id="287" r:id="rId30"/>
    <p:sldId id="288" r:id="rId31"/>
    <p:sldId id="289" r:id="rId32"/>
    <p:sldId id="290" r:id="rId33"/>
    <p:sldId id="269" r:id="rId34"/>
  </p:sldIdLst>
  <p:sldSz cx="18288000" cy="10287000"/>
  <p:notesSz cx="6858000" cy="9144000"/>
  <p:embeddedFontLst>
    <p:embeddedFont>
      <p:font typeface="Eras Bold ITC" panose="020B0907030504020204" pitchFamily="3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ontserrat Classic Bold" panose="020B0604020202020204" charset="0"/>
      <p:regular r:id="rId40"/>
    </p:embeddedFont>
    <p:embeddedFont>
      <p:font typeface="DM Sans" panose="020B0604020202020204" charset="0"/>
      <p:regular r:id="rId41"/>
    </p:embeddedFont>
    <p:embeddedFont>
      <p:font typeface="DM Sans Italics" panose="020B0604020202020204" charset="0"/>
      <p:regular r:id="rId42"/>
    </p:embeddedFont>
    <p:embeddedFont>
      <p:font typeface="Oswald Bold" panose="020B0604020202020204" charset="0"/>
      <p:regular r:id="rId43"/>
    </p:embeddedFont>
    <p:embeddedFont>
      <p:font typeface="Perpetua Titling MT" panose="02020502060505020804" pitchFamily="18" charset="0"/>
      <p:regular r:id="rId44"/>
      <p:bold r:id="rId45"/>
    </p:embeddedFont>
    <p:embeddedFont>
      <p:font typeface="Franklin Gothic Heavy" panose="020B0903020102020204" pitchFamily="34" charset="0"/>
      <p:regular r:id="rId46"/>
      <p: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 smtClean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WEEK-2</a:t>
            </a:r>
            <a:endParaRPr lang="en-US" sz="16437" spc="1610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3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 smtClean="0">
                <a:solidFill>
                  <a:srgbClr val="231F20"/>
                </a:solidFill>
                <a:latin typeface="Perpetua Titling MT" panose="02020502060505020804" pitchFamily="18" charset="0"/>
                <a:ea typeface="Oswald Bold"/>
                <a:cs typeface="Oswald Bold"/>
                <a:sym typeface="Oswald Bold"/>
              </a:rPr>
              <a:t>CosmI Code</a:t>
            </a:r>
            <a:endParaRPr lang="en-US" sz="7063" spc="692" dirty="0">
              <a:solidFill>
                <a:srgbClr val="231F20"/>
              </a:solidFill>
              <a:latin typeface="Perpetua Titling MT" panose="02020502060505020804" pitchFamily="18" charset="0"/>
              <a:ea typeface="Oswald Bold"/>
              <a:cs typeface="Oswald Bold"/>
              <a:sym typeface="Oswa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 smtClean="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ABDULLAH IMRAN</a:t>
            </a:r>
            <a:endParaRPr lang="en-US" sz="2653" spc="140" dirty="0">
              <a:solidFill>
                <a:srgbClr val="231F2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924300"/>
            <a:ext cx="15653032" cy="54777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Eras Bold ITC" panose="020B0907030504020204" pitchFamily="34" charset="0"/>
              </a:rPr>
              <a:t>Implement a random forest classifier. Perform </a:t>
            </a:r>
            <a:r>
              <a:rPr lang="en-US" sz="60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hyperparameter</a:t>
            </a:r>
            <a:r>
              <a:rPr lang="en-US" sz="6000" dirty="0">
                <a:solidFill>
                  <a:schemeClr val="bg1"/>
                </a:solidFill>
                <a:latin typeface="Eras Bold ITC" panose="020B0907030504020204" pitchFamily="34" charset="0"/>
              </a:rPr>
              <a:t> tuning using Grid Search CV to find the optimal parameters.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21771" y="7466"/>
            <a:ext cx="18325502" cy="3103598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903322" y="1485900"/>
            <a:ext cx="1142395" cy="792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7000" dirty="0" smtClean="0">
                <a:latin typeface="Oswald Bold"/>
                <a:ea typeface="Oswald Bold"/>
                <a:cs typeface="Oswald Bold"/>
                <a:sym typeface="Oswald Bold"/>
              </a:rPr>
              <a:t>03</a:t>
            </a:r>
            <a:endParaRPr lang="en-US" sz="7000" dirty="0"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" name="Freeform 3"/>
          <p:cNvSpPr/>
          <p:nvPr/>
        </p:nvSpPr>
        <p:spPr>
          <a:xfrm rot="-10580377">
            <a:off x="558968" y="-137786"/>
            <a:ext cx="4170636" cy="332135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2359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930"/>
            <a:ext cx="18146490" cy="87393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3586"/>
            <a:ext cx="18288000" cy="14360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100" dirty="0" smtClean="0">
                <a:latin typeface="Franklin Gothic Heavy" panose="020B0903020102020204" pitchFamily="34" charset="0"/>
              </a:rPr>
              <a:t>Importing Libraries &amp; Doing Hypermeter Tuning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100" dirty="0" smtClean="0">
                <a:latin typeface="Franklin Gothic Heavy" panose="020B0903020102020204" pitchFamily="34" charset="0"/>
              </a:rPr>
              <a:t>Fitting Best Model and Finding Accuracies</a:t>
            </a:r>
            <a:endParaRPr lang="en-US" sz="31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6" y="4686300"/>
            <a:ext cx="18288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3586"/>
            <a:ext cx="18288000" cy="8015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Finding Accuracies &amp; Plotting Them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" y="1104900"/>
            <a:ext cx="17919290" cy="35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/>
          <p:cNvSpPr/>
          <p:nvPr/>
        </p:nvSpPr>
        <p:spPr>
          <a:xfrm flipH="1" flipV="1">
            <a:off x="0" y="7620"/>
            <a:ext cx="18288000" cy="1027938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5" y="1219200"/>
            <a:ext cx="17919290" cy="9067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3586"/>
            <a:ext cx="18288000" cy="8015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Code To Find Different Accuracies of Model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/>
          <p:nvPr/>
        </p:nvGrpSpPr>
        <p:grpSpPr>
          <a:xfrm>
            <a:off x="-21771" y="7466"/>
            <a:ext cx="18325502" cy="3103598"/>
            <a:chOff x="0" y="0"/>
            <a:chExt cx="4816593" cy="812800"/>
          </a:xfrm>
        </p:grpSpPr>
        <p:sp>
          <p:nvSpPr>
            <p:cNvPr id="9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10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3"/>
          <p:cNvSpPr/>
          <p:nvPr/>
        </p:nvSpPr>
        <p:spPr>
          <a:xfrm rot="-10580377">
            <a:off x="479547" y="-48890"/>
            <a:ext cx="4040333" cy="3216310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1828800" y="1333500"/>
            <a:ext cx="1011815" cy="762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 smtClean="0">
                <a:latin typeface="Oswald Bold"/>
                <a:ea typeface="Oswald Bold"/>
                <a:cs typeface="Oswald Bold"/>
                <a:sym typeface="Oswald Bold"/>
              </a:rPr>
              <a:t>04</a:t>
            </a:r>
            <a:endParaRPr lang="en-US" sz="6000" dirty="0"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4537321"/>
            <a:ext cx="15087600" cy="407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Eras Bold ITC" panose="020B0907030504020204" pitchFamily="34" charset="0"/>
              </a:rPr>
              <a:t>Train a Support Vector Machine (SVM) classifier on a complex dataset. Visualize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98410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4" y="801501"/>
            <a:ext cx="18302514" cy="94854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288000" cy="8015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Importing Libraries &amp; Viewing First Five Rows of Dataset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81100"/>
            <a:ext cx="18288000" cy="88606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288000" cy="8015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Standardizing Values &amp; Handling Categorical Values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3" y="1740398"/>
            <a:ext cx="18306546" cy="76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0" cy="15227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Doing Train/Test Split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Doing PCA and Checking The Shape</a:t>
            </a:r>
            <a:endParaRPr lang="en-US" sz="33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833"/>
            <a:ext cx="18516600" cy="94067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288000" cy="8015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Plotting Decision Boundary With PCA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"/>
            <a:ext cx="18288000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5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3547538"/>
            <a:ext cx="1478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“Implement </a:t>
            </a:r>
            <a:r>
              <a:rPr lang="en-US" sz="6000" dirty="0">
                <a:solidFill>
                  <a:schemeClr val="bg1"/>
                </a:solidFill>
                <a:latin typeface="Eras Bold ITC" panose="020B0907030504020204" pitchFamily="34" charset="0"/>
              </a:rPr>
              <a:t>a k-Nearest Neighbors </a:t>
            </a:r>
            <a:r>
              <a:rPr lang="en-US" sz="6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  (</a:t>
            </a:r>
            <a:r>
              <a:rPr lang="en-US" sz="6000" dirty="0">
                <a:solidFill>
                  <a:schemeClr val="bg1"/>
                </a:solidFill>
                <a:latin typeface="Eras Bold ITC" panose="020B0907030504020204" pitchFamily="34" charset="0"/>
              </a:rPr>
              <a:t>k-NN) classifier from scratch. Test the classifier on the Iris dataset</a:t>
            </a:r>
            <a:r>
              <a:rPr lang="en-US" sz="6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.”</a:t>
            </a:r>
            <a:endParaRPr lang="en-US" sz="6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0" y="-1649878"/>
            <a:ext cx="18288000" cy="3688444"/>
            <a:chOff x="0" y="0"/>
            <a:chExt cx="4816593" cy="812800"/>
          </a:xfrm>
        </p:grpSpPr>
        <p:sp>
          <p:nvSpPr>
            <p:cNvPr id="7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8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48813" y="-45994"/>
            <a:ext cx="1027846" cy="79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7000" dirty="0"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12" name="Freeform 3"/>
          <p:cNvSpPr/>
          <p:nvPr/>
        </p:nvSpPr>
        <p:spPr>
          <a:xfrm rot="-10580377">
            <a:off x="341426" y="-1690039"/>
            <a:ext cx="4625190" cy="3682317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3122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"/>
            <a:ext cx="18211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8288000" cy="929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8288000" cy="8015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Franklin Gothic Heavy" panose="020B0903020102020204" pitchFamily="34" charset="0"/>
              </a:rPr>
              <a:t>Plotting </a:t>
            </a:r>
            <a:r>
              <a:rPr lang="en-US" sz="3500" dirty="0" smtClean="0">
                <a:latin typeface="Franklin Gothic Heavy" panose="020B0903020102020204" pitchFamily="34" charset="0"/>
              </a:rPr>
              <a:t>Decision Boundary Without PCA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1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957"/>
            <a:ext cx="17907000" cy="102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-21771" y="7466"/>
            <a:ext cx="18325502" cy="3103598"/>
            <a:chOff x="0" y="0"/>
            <a:chExt cx="4816593" cy="812800"/>
          </a:xfrm>
        </p:grpSpPr>
        <p:sp>
          <p:nvSpPr>
            <p:cNvPr id="3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4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3"/>
          <p:cNvSpPr/>
          <p:nvPr/>
        </p:nvSpPr>
        <p:spPr>
          <a:xfrm rot="-10580377">
            <a:off x="403347" y="-48891"/>
            <a:ext cx="4040333" cy="3216310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1835212" y="1333500"/>
            <a:ext cx="998991" cy="762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6000" dirty="0" smtClean="0">
                <a:latin typeface="Oswald Bold"/>
                <a:ea typeface="Oswald Bold"/>
                <a:cs typeface="Oswald Bold"/>
                <a:sym typeface="Oswald Bold"/>
              </a:rPr>
              <a:t>05</a:t>
            </a:r>
            <a:endParaRPr lang="en-US" sz="6000" dirty="0"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365852"/>
            <a:ext cx="14401800" cy="620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5300" dirty="0">
                <a:solidFill>
                  <a:schemeClr val="bg1"/>
                </a:solidFill>
                <a:latin typeface="Eras Bold ITC" panose="020B0907030504020204" pitchFamily="34" charset="0"/>
              </a:rPr>
              <a:t>Compare the performance of different classifiers (logistic regression, SVM, random forest) on a dataset using various metrics like accuracy, precision, recall, F1-score, and ROC-AUC.</a:t>
            </a:r>
          </a:p>
        </p:txBody>
      </p:sp>
    </p:spTree>
    <p:extLst>
      <p:ext uri="{BB962C8B-B14F-4D97-AF65-F5344CB8AC3E}">
        <p14:creationId xmlns:p14="http://schemas.microsoft.com/office/powerpoint/2010/main" val="423486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1638301"/>
            <a:ext cx="18821400" cy="84890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914" y="-12700"/>
            <a:ext cx="18248086" cy="14360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100" dirty="0" smtClean="0">
                <a:latin typeface="Franklin Gothic Heavy" panose="020B0903020102020204" pitchFamily="34" charset="0"/>
              </a:rPr>
              <a:t>Importing Libraries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100" dirty="0" smtClean="0">
                <a:latin typeface="Franklin Gothic Heavy" panose="020B0903020102020204" pitchFamily="34" charset="0"/>
              </a:rPr>
              <a:t>Selecting Top Features &amp; Doing Train/Test Split</a:t>
            </a:r>
            <a:endParaRPr lang="en-US" sz="31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7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900"/>
            <a:ext cx="18288000" cy="82418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471"/>
            <a:ext cx="18288000" cy="15227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Making Models &amp; Fitting Them</a:t>
            </a:r>
            <a:endParaRPr lang="en-US" sz="3300" dirty="0">
              <a:latin typeface="Franklin Gothic Heavy" panose="020B0903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Predicting Outcomes &amp; Probabilities</a:t>
            </a:r>
            <a:endParaRPr lang="en-US" sz="33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6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8288000" cy="8877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0843"/>
            <a:ext cx="18288000" cy="9464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Finding</a:t>
            </a:r>
            <a:r>
              <a:rPr lang="en-US" sz="3700" dirty="0" smtClean="0">
                <a:latin typeface="Franklin Gothic Heavy" panose="020B0903020102020204" pitchFamily="34" charset="0"/>
              </a:rPr>
              <a:t> &amp; Printing Metrics For Comparison</a:t>
            </a:r>
            <a:endParaRPr lang="en-US" sz="37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95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814"/>
            <a:ext cx="18288000" cy="8540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Plotting Heat-Map of Metrics Comparison</a:t>
            </a:r>
            <a:endParaRPr lang="en-US" sz="3300" dirty="0">
              <a:latin typeface="Franklin Gothic Heavy" panose="020B09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164"/>
            <a:ext cx="181356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" y="3281944"/>
            <a:ext cx="18171886" cy="74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18135600" cy="918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4654"/>
            <a:ext cx="18288000" cy="9002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>
                <a:latin typeface="Franklin Gothic Heavy" panose="020B0903020102020204" pitchFamily="34" charset="0"/>
              </a:rPr>
              <a:t>Plotting </a:t>
            </a:r>
            <a:r>
              <a:rPr lang="en-US" sz="3500" dirty="0" smtClean="0">
                <a:latin typeface="Franklin Gothic Heavy" panose="020B0903020102020204" pitchFamily="34" charset="0"/>
              </a:rPr>
              <a:t>Combined Scatter Plot </a:t>
            </a:r>
            <a:r>
              <a:rPr lang="en-US" sz="3500" dirty="0">
                <a:latin typeface="Franklin Gothic Heavy" panose="020B0903020102020204" pitchFamily="34" charset="0"/>
              </a:rPr>
              <a:t>of Metrics Comparison</a:t>
            </a:r>
          </a:p>
        </p:txBody>
      </p:sp>
    </p:spTree>
    <p:extLst>
      <p:ext uri="{BB962C8B-B14F-4D97-AF65-F5344CB8AC3E}">
        <p14:creationId xmlns:p14="http://schemas.microsoft.com/office/powerpoint/2010/main" val="280845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0"/>
            <a:ext cx="18273486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67517" y="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57300"/>
            <a:ext cx="18288000" cy="9029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770" y="0"/>
            <a:ext cx="18288000" cy="8420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700" dirty="0" smtClean="0">
                <a:latin typeface="Franklin Gothic Heavy" panose="020B0903020102020204" pitchFamily="34" charset="0"/>
              </a:rPr>
              <a:t>Importing Libraries &amp; Writing </a:t>
            </a:r>
            <a:r>
              <a:rPr lang="en-US" sz="3700" dirty="0">
                <a:latin typeface="Franklin Gothic Heavy" panose="020B0903020102020204" pitchFamily="34" charset="0"/>
              </a:rPr>
              <a:t>F</a:t>
            </a:r>
            <a:r>
              <a:rPr lang="en-US" sz="3700" dirty="0" smtClean="0">
                <a:latin typeface="Franklin Gothic Heavy" panose="020B0903020102020204" pitchFamily="34" charset="0"/>
              </a:rPr>
              <a:t>unctions</a:t>
            </a:r>
            <a:endParaRPr lang="en-US" sz="37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401"/>
            <a:ext cx="18251714" cy="91425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3586"/>
            <a:ext cx="18287999" cy="9002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Plotting Separate ROC-Curves of Different Models 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75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0" cy="15227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>
                <a:latin typeface="Franklin Gothic Heavy" panose="020B0903020102020204" pitchFamily="34" charset="0"/>
              </a:rPr>
              <a:t>Plotting Combined </a:t>
            </a:r>
            <a:r>
              <a:rPr lang="en-US" sz="3300" dirty="0" smtClean="0">
                <a:latin typeface="Franklin Gothic Heavy" panose="020B0903020102020204" pitchFamily="34" charset="0"/>
              </a:rPr>
              <a:t>ROC-Curve of All Models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Showing Difference Between ROC-Curves of Different Models</a:t>
            </a:r>
            <a:endParaRPr lang="en-US" sz="3300" dirty="0">
              <a:latin typeface="Franklin Gothic Heavy" panose="020B09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300"/>
            <a:ext cx="1828800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443"/>
            <a:ext cx="18135600" cy="101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4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10523962" y="-9354388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79318" y="6721083"/>
            <a:ext cx="6065708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2"/>
              </a:lnSpc>
              <a:spcBef>
                <a:spcPct val="0"/>
              </a:spcBef>
            </a:pPr>
            <a:r>
              <a:rPr lang="en-US" sz="4100" dirty="0" smtClean="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Regards,</a:t>
            </a:r>
          </a:p>
          <a:p>
            <a:pPr marL="0" lvl="0" indent="0" algn="l">
              <a:lnSpc>
                <a:spcPts val="3842"/>
              </a:lnSpc>
              <a:spcBef>
                <a:spcPct val="0"/>
              </a:spcBef>
            </a:pPr>
            <a:endParaRPr lang="en-US" sz="4100" dirty="0">
              <a:solidFill>
                <a:srgbClr val="000000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marL="0" lvl="0" indent="0" algn="l">
              <a:lnSpc>
                <a:spcPts val="3842"/>
              </a:lnSpc>
              <a:spcBef>
                <a:spcPct val="0"/>
              </a:spcBef>
            </a:pPr>
            <a:r>
              <a:rPr lang="en-US" sz="4100" dirty="0" smtClean="0">
                <a:solidFill>
                  <a:srgbClr val="000000"/>
                </a:solidFill>
                <a:latin typeface="Eras Bold ITC" panose="020B0907030504020204" pitchFamily="34" charset="0"/>
                <a:ea typeface="DM Sans Italics"/>
                <a:cs typeface="DM Sans Italics"/>
                <a:sym typeface="DM Sans Italics"/>
              </a:rPr>
              <a:t>ABDULLAH IMRAN</a:t>
            </a:r>
            <a:endParaRPr lang="en-US" sz="4100" dirty="0">
              <a:solidFill>
                <a:srgbClr val="000000"/>
              </a:solidFill>
              <a:latin typeface="Eras Bold ITC" panose="020B0907030504020204" pitchFamily="34" charset="0"/>
              <a:ea typeface="DM Sans Italics"/>
              <a:cs typeface="DM Sans Italics"/>
              <a:sym typeface="DM Sans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THANK'S FOR WATCHING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300"/>
            <a:ext cx="18288000" cy="8937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3586"/>
            <a:ext cx="18288000" cy="8015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Franklin Gothic Heavy" panose="020B0903020102020204" pitchFamily="34" charset="0"/>
              </a:rPr>
              <a:t>Normalizing Values &amp; Train / Test Split</a:t>
            </a:r>
            <a:endParaRPr lang="en-US" sz="35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" y="1536514"/>
            <a:ext cx="18059400" cy="9029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3586"/>
            <a:ext cx="18288000" cy="15227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Fitting Model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Finding &amp; Plotting Accuracies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611"/>
            <a:ext cx="18135600" cy="6215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" y="30843"/>
            <a:ext cx="18211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3619500"/>
            <a:ext cx="1562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“Train and evaluate a decision tree classifier using </a:t>
            </a:r>
            <a:r>
              <a:rPr lang="en-US" sz="6000" dirty="0" err="1" smtClean="0">
                <a:solidFill>
                  <a:schemeClr val="bg1"/>
                </a:solidFill>
                <a:latin typeface="Eras Bold ITC" panose="020B0907030504020204" pitchFamily="34" charset="0"/>
              </a:rPr>
              <a:t>Scikit</a:t>
            </a:r>
            <a:r>
              <a:rPr lang="en-US" sz="6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- learn. Visualize the tree and interpret the results.”</a:t>
            </a:r>
            <a:endParaRPr lang="en-US" sz="6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-1364344"/>
            <a:ext cx="18288000" cy="3688444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925095" y="114091"/>
            <a:ext cx="1140056" cy="79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7000" dirty="0" smtClean="0">
                <a:latin typeface="Oswald Bold"/>
                <a:ea typeface="Oswald Bold"/>
                <a:cs typeface="Oswald Bold"/>
                <a:sym typeface="Oswald Bold"/>
              </a:rPr>
              <a:t>02</a:t>
            </a:r>
            <a:endParaRPr lang="en-US" sz="7000" dirty="0"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" name="Freeform 3"/>
          <p:cNvSpPr/>
          <p:nvPr/>
        </p:nvSpPr>
        <p:spPr>
          <a:xfrm rot="-10580377">
            <a:off x="148324" y="-1662807"/>
            <a:ext cx="4693600" cy="3853504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9411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163000" y="322560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95600" y="135953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 smtClean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Question No.2</a:t>
            </a:r>
            <a:endParaRPr lang="en-US" sz="8030" spc="786" dirty="0">
              <a:solidFill>
                <a:srgbClr val="FFFFFF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10357" y="6828977"/>
            <a:ext cx="8512431" cy="33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Freeform 2"/>
          <p:cNvSpPr/>
          <p:nvPr/>
        </p:nvSpPr>
        <p:spPr>
          <a:xfrm flipH="1" flipV="1">
            <a:off x="0" y="2378570"/>
            <a:ext cx="18288000" cy="790842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" y="1231237"/>
            <a:ext cx="18270415" cy="90164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3586"/>
            <a:ext cx="18288000" cy="15227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Fitting Model &amp; Finding Accuracy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300" dirty="0" smtClean="0">
                <a:latin typeface="Franklin Gothic Heavy" panose="020B0903020102020204" pitchFamily="34" charset="0"/>
              </a:rPr>
              <a:t>Plotting Tree</a:t>
            </a:r>
            <a:endParaRPr lang="en-US" sz="33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8288000" cy="10246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268</Words>
  <Application>Microsoft Office PowerPoint</Application>
  <PresentationFormat>Custom</PresentationFormat>
  <Paragraphs>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Eras Bold ITC</vt:lpstr>
      <vt:lpstr>Calibri</vt:lpstr>
      <vt:lpstr>Wingdings</vt:lpstr>
      <vt:lpstr>Montserrat Classic Bold</vt:lpstr>
      <vt:lpstr>DM Sans</vt:lpstr>
      <vt:lpstr>DM Sans Italics</vt:lpstr>
      <vt:lpstr>Oswald Bold</vt:lpstr>
      <vt:lpstr>Perpetua Titling MT</vt:lpstr>
      <vt:lpstr>Arial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Abdullah Mir</cp:lastModifiedBy>
  <cp:revision>28</cp:revision>
  <dcterms:created xsi:type="dcterms:W3CDTF">2006-08-16T00:00:00Z</dcterms:created>
  <dcterms:modified xsi:type="dcterms:W3CDTF">2024-07-31T14:13:52Z</dcterms:modified>
  <dc:identifier>DAGL8pQYVaI</dc:identifier>
</cp:coreProperties>
</file>