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87" r:id="rId8"/>
    <p:sldId id="290" r:id="rId9"/>
    <p:sldId id="291" r:id="rId10"/>
    <p:sldId id="292" r:id="rId11"/>
    <p:sldId id="286" r:id="rId12"/>
    <p:sldId id="288" r:id="rId13"/>
    <p:sldId id="289" r:id="rId14"/>
    <p:sldId id="284" r:id="rId15"/>
    <p:sldId id="279" r:id="rId16"/>
    <p:sldId id="276" r:id="rId17"/>
    <p:sldId id="262" r:id="rId18"/>
    <p:sldId id="263" r:id="rId19"/>
    <p:sldId id="264" r:id="rId20"/>
    <p:sldId id="265" r:id="rId21"/>
    <p:sldId id="266" r:id="rId22"/>
    <p:sldId id="272" r:id="rId23"/>
    <p:sldId id="273" r:id="rId24"/>
    <p:sldId id="271" r:id="rId25"/>
    <p:sldId id="277" r:id="rId26"/>
    <p:sldId id="274" r:id="rId27"/>
    <p:sldId id="275" r:id="rId28"/>
    <p:sldId id="285" r:id="rId29"/>
    <p:sldId id="268" r:id="rId30"/>
    <p:sldId id="283" r:id="rId31"/>
    <p:sldId id="282" r:id="rId32"/>
    <p:sldId id="280" r:id="rId33"/>
    <p:sldId id="281" r:id="rId34"/>
    <p:sldId id="269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79" d="100"/>
          <a:sy n="79" d="100"/>
        </p:scale>
        <p:origin x="110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246" y="965453"/>
            <a:ext cx="7731506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129" y="2662554"/>
            <a:ext cx="5399405" cy="232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49000">
                <a:schemeClr val="tx1"/>
              </a:gs>
            </a:gsLst>
            <a:lin ang="5400000" scaled="1"/>
          </a:gradFill>
          <a:effectLst>
            <a:softEdge rad="3175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961" y="2387345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47307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3725"/>
              </a:spcBef>
            </a:pPr>
            <a:r>
              <a:rPr sz="3800" spc="475" dirty="0"/>
              <a:t>UNICORN</a:t>
            </a:r>
            <a:r>
              <a:rPr sz="3800" spc="280" dirty="0"/>
              <a:t> </a:t>
            </a:r>
            <a:r>
              <a:rPr sz="3800" spc="300" dirty="0"/>
              <a:t>COMPANIES</a:t>
            </a:r>
            <a:r>
              <a:rPr sz="3800" spc="280" dirty="0"/>
              <a:t> </a:t>
            </a:r>
            <a:r>
              <a:rPr sz="3800" spc="225" dirty="0"/>
              <a:t>ANALYSIS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4419600" y="4282516"/>
            <a:ext cx="2521204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spc="-114" dirty="0" smtClean="0">
                <a:solidFill>
                  <a:srgbClr val="FFFFFF"/>
                </a:solidFill>
                <a:latin typeface="Trebuchet MS"/>
                <a:cs typeface="Trebuchet MS"/>
              </a:rPr>
              <a:t>Abdullah Imran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79" y="1295400"/>
            <a:ext cx="702278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2133600"/>
            <a:ext cx="558518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ERD DIAGRAMS</a:t>
            </a:r>
            <a:endParaRPr lang="en-US" sz="6000" u="sn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0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26"/>
            <a:ext cx="12115800" cy="66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" y="131323"/>
            <a:ext cx="1215132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828800"/>
            <a:ext cx="84337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1. ANALYSIS USING SQL </a:t>
            </a:r>
            <a:endParaRPr lang="en-US" sz="6000" u="sn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0">
              <a:schemeClr val="tx1"/>
            </a:gs>
            <a:gs pos="75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800"/>
            <a:ext cx="11277600" cy="289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8382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Unicorn Table</a:t>
            </a:r>
            <a:endParaRPr lang="en-US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3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0">
              <a:schemeClr val="tx1"/>
            </a:gs>
            <a:gs pos="75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10591800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533400"/>
            <a:ext cx="75438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Table 2: Finance</a:t>
            </a:r>
            <a:endParaRPr lang="en-US" sz="65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1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2000">
              <a:schemeClr val="tx1"/>
            </a:gs>
            <a:gs pos="97000">
              <a:schemeClr val="accent1">
                <a:lumMod val="45000"/>
                <a:lumOff val="55000"/>
              </a:schemeClr>
            </a:gs>
            <a:gs pos="73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37100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2057400"/>
            <a:ext cx="6330950" cy="376336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2100" spc="-155" dirty="0">
                <a:solidFill>
                  <a:schemeClr val="bg1"/>
                </a:solidFill>
                <a:latin typeface="Trebuchet MS"/>
                <a:cs typeface="Trebuchet MS"/>
              </a:rPr>
              <a:t>1.</a:t>
            </a:r>
            <a:r>
              <a:rPr sz="21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chemeClr val="bg1"/>
                </a:solidFill>
                <a:latin typeface="Trebuchet MS"/>
                <a:cs typeface="Trebuchet MS"/>
              </a:rPr>
              <a:t>Which</a:t>
            </a:r>
            <a:r>
              <a:rPr sz="21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chemeClr val="bg1"/>
                </a:solidFill>
                <a:latin typeface="Trebuchet MS"/>
                <a:cs typeface="Trebuchet MS"/>
              </a:rPr>
              <a:t>unicorn</a:t>
            </a:r>
            <a:r>
              <a:rPr sz="21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chemeClr val="bg1"/>
                </a:solidFill>
                <a:latin typeface="Trebuchet MS"/>
                <a:cs typeface="Trebuchet MS"/>
              </a:rPr>
              <a:t>companies</a:t>
            </a:r>
            <a:r>
              <a:rPr sz="21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chemeClr val="bg1"/>
                </a:solidFill>
                <a:latin typeface="Trebuchet MS"/>
                <a:cs typeface="Trebuchet MS"/>
              </a:rPr>
              <a:t>have</a:t>
            </a:r>
            <a:r>
              <a:rPr sz="21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120" dirty="0">
                <a:solidFill>
                  <a:schemeClr val="bg1"/>
                </a:solidFill>
                <a:latin typeface="Trebuchet MS"/>
                <a:cs typeface="Trebuchet MS"/>
              </a:rPr>
              <a:t>had</a:t>
            </a:r>
            <a:r>
              <a:rPr sz="21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chemeClr val="bg1"/>
                </a:solidFill>
                <a:latin typeface="Trebuchet MS"/>
                <a:cs typeface="Trebuchet MS"/>
              </a:rPr>
              <a:t>biggest</a:t>
            </a:r>
            <a:r>
              <a:rPr sz="21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chemeClr val="bg1"/>
                </a:solidFill>
                <a:latin typeface="Trebuchet MS"/>
                <a:cs typeface="Trebuchet MS"/>
              </a:rPr>
              <a:t>return</a:t>
            </a:r>
            <a:r>
              <a:rPr sz="2100" spc="-25" dirty="0">
                <a:solidFill>
                  <a:schemeClr val="bg1"/>
                </a:solidFill>
                <a:latin typeface="Trebuchet MS"/>
                <a:cs typeface="Trebuchet MS"/>
              </a:rPr>
              <a:t> on </a:t>
            </a:r>
            <a:r>
              <a:rPr sz="2100" spc="-105" dirty="0">
                <a:solidFill>
                  <a:schemeClr val="bg1"/>
                </a:solidFill>
                <a:latin typeface="Trebuchet MS"/>
                <a:cs typeface="Trebuchet MS"/>
              </a:rPr>
              <a:t>investment</a:t>
            </a:r>
            <a:r>
              <a:rPr sz="21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chemeClr val="bg1"/>
                </a:solidFill>
                <a:latin typeface="Trebuchet MS"/>
                <a:cs typeface="Trebuchet MS"/>
              </a:rPr>
              <a:t>(ROI</a:t>
            </a:r>
            <a:r>
              <a:rPr sz="21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)?</a:t>
            </a: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7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369570">
              <a:lnSpc>
                <a:spcPct val="139100"/>
              </a:lnSpc>
              <a:spcBef>
                <a:spcPts val="5"/>
              </a:spcBef>
            </a:pPr>
            <a:r>
              <a:rPr sz="1700" dirty="0" smtClean="0">
                <a:solidFill>
                  <a:schemeClr val="bg1"/>
                </a:solidFill>
                <a:latin typeface="Symbol"/>
                <a:cs typeface="Symbol"/>
              </a:rPr>
              <a:t></a:t>
            </a:r>
            <a:r>
              <a:rPr sz="1700" spc="15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1700" spc="-6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75" dirty="0" smtClean="0">
                <a:solidFill>
                  <a:schemeClr val="bg1"/>
                </a:solidFill>
                <a:latin typeface="Trebuchet MS"/>
                <a:cs typeface="Trebuchet MS"/>
              </a:rPr>
              <a:t>query</a:t>
            </a:r>
            <a:r>
              <a:rPr sz="17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80" dirty="0" smtClean="0">
                <a:solidFill>
                  <a:schemeClr val="bg1"/>
                </a:solidFill>
                <a:latin typeface="Trebuchet MS"/>
                <a:cs typeface="Trebuchet MS"/>
              </a:rPr>
              <a:t>output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shows</a:t>
            </a:r>
            <a:r>
              <a:rPr sz="17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70" dirty="0" smtClean="0">
                <a:solidFill>
                  <a:schemeClr val="bg1"/>
                </a:solidFill>
                <a:latin typeface="Trebuchet MS"/>
                <a:cs typeface="Trebuchet MS"/>
              </a:rPr>
              <a:t>top</a:t>
            </a:r>
            <a:r>
              <a:rPr sz="17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dirty="0" smtClean="0">
                <a:solidFill>
                  <a:schemeClr val="bg1"/>
                </a:solidFill>
                <a:latin typeface="Trebuchet MS"/>
                <a:cs typeface="Trebuchet MS"/>
              </a:rPr>
              <a:t>10</a:t>
            </a:r>
            <a:r>
              <a:rPr sz="17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companies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17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7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14" dirty="0" smtClean="0">
                <a:solidFill>
                  <a:schemeClr val="bg1"/>
                </a:solidFill>
                <a:latin typeface="Trebuchet MS"/>
                <a:cs typeface="Trebuchet MS"/>
              </a:rPr>
              <a:t>biggest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dirty="0" smtClean="0">
                <a:solidFill>
                  <a:schemeClr val="bg1"/>
                </a:solidFill>
                <a:latin typeface="Trebuchet MS"/>
                <a:cs typeface="Trebuchet MS"/>
              </a:rPr>
              <a:t>ROI.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1700" spc="-3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8450" marR="369570" indent="-285750">
              <a:lnSpc>
                <a:spcPct val="1391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700" spc="-55" dirty="0" err="1" smtClean="0">
                <a:solidFill>
                  <a:schemeClr val="bg1"/>
                </a:solidFill>
                <a:latin typeface="Trebuchet MS"/>
                <a:cs typeface="Trebuchet MS"/>
              </a:rPr>
              <a:t>Zapier</a:t>
            </a:r>
            <a:r>
              <a:rPr sz="1700" spc="-1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achieved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14" dirty="0" smtClean="0">
                <a:solidFill>
                  <a:schemeClr val="bg1"/>
                </a:solidFill>
                <a:latin typeface="Trebuchet MS"/>
                <a:cs typeface="Trebuchet MS"/>
              </a:rPr>
              <a:t>biggest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70" dirty="0" smtClean="0">
                <a:solidFill>
                  <a:schemeClr val="bg1"/>
                </a:solidFill>
                <a:latin typeface="Trebuchet MS"/>
                <a:cs typeface="Trebuchet MS"/>
              </a:rPr>
              <a:t>ROI</a:t>
            </a:r>
            <a:r>
              <a:rPr sz="17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of 3999</a:t>
            </a: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25" dirty="0" smtClean="0">
                <a:solidFill>
                  <a:schemeClr val="bg1"/>
                </a:solidFill>
                <a:latin typeface="Trebuchet MS"/>
                <a:cs typeface="Trebuchet MS"/>
              </a:rPr>
              <a:t>percent</a:t>
            </a:r>
            <a:endParaRPr lang="en-US" sz="1700" spc="-12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8450" marR="369570" indent="-285750">
              <a:lnSpc>
                <a:spcPct val="1391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700" spc="-5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Dunamu</a:t>
            </a:r>
            <a:r>
              <a:rPr sz="17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70" dirty="0" smtClean="0">
                <a:solidFill>
                  <a:schemeClr val="bg1"/>
                </a:solidFill>
                <a:latin typeface="Trebuchet MS"/>
                <a:cs typeface="Trebuchet MS"/>
              </a:rPr>
              <a:t>comes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75" dirty="0" smtClean="0">
                <a:solidFill>
                  <a:schemeClr val="bg1"/>
                </a:solidFill>
                <a:latin typeface="Trebuchet MS"/>
                <a:cs typeface="Trebuchet MS"/>
              </a:rPr>
              <a:t>second</a:t>
            </a: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125</a:t>
            </a:r>
            <a:r>
              <a:rPr sz="17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75" dirty="0" smtClean="0">
                <a:solidFill>
                  <a:schemeClr val="bg1"/>
                </a:solidFill>
                <a:latin typeface="Trebuchet MS"/>
                <a:cs typeface="Trebuchet MS"/>
              </a:rPr>
              <a:t>percent </a:t>
            </a:r>
            <a:r>
              <a:rPr sz="1700" dirty="0" smtClean="0">
                <a:solidFill>
                  <a:schemeClr val="bg1"/>
                </a:solidFill>
                <a:latin typeface="Trebuchet MS"/>
                <a:cs typeface="Trebuchet MS"/>
              </a:rPr>
              <a:t>ROI</a:t>
            </a:r>
            <a:r>
              <a:rPr sz="170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1700" spc="-114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8450" marR="369570" indent="-285750">
              <a:lnSpc>
                <a:spcPct val="1391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3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Workhuman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65" dirty="0" smtClean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third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7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110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00" dirty="0" smtClean="0">
                <a:solidFill>
                  <a:schemeClr val="bg1"/>
                </a:solidFill>
                <a:latin typeface="Trebuchet MS"/>
                <a:cs typeface="Trebuchet MS"/>
              </a:rPr>
              <a:t>percent</a:t>
            </a:r>
            <a:r>
              <a:rPr sz="17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ROI.</a:t>
            </a:r>
            <a:endParaRPr lang="en-US" sz="1700" spc="-2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369570">
              <a:lnSpc>
                <a:spcPct val="139100"/>
              </a:lnSpc>
              <a:spcBef>
                <a:spcPts val="5"/>
              </a:spcBef>
            </a:pPr>
            <a:endParaRPr sz="17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dirty="0" smtClean="0">
                <a:solidFill>
                  <a:schemeClr val="bg1"/>
                </a:solidFill>
                <a:latin typeface="Symbol"/>
                <a:cs typeface="Symbol"/>
              </a:rPr>
              <a:t></a:t>
            </a:r>
            <a:r>
              <a:rPr sz="1700" spc="1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700" spc="-9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Zapier’s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70" dirty="0" smtClean="0">
                <a:solidFill>
                  <a:schemeClr val="bg1"/>
                </a:solidFill>
                <a:latin typeface="Trebuchet MS"/>
                <a:cs typeface="Trebuchet MS"/>
              </a:rPr>
              <a:t>ROI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65" dirty="0" smtClean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significantly</a:t>
            </a:r>
            <a:r>
              <a:rPr sz="17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high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compared</a:t>
            </a:r>
            <a:r>
              <a:rPr sz="17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7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7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endParaRPr sz="17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companies.</a:t>
            </a:r>
            <a:endParaRPr sz="17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2209800"/>
            <a:ext cx="2971800" cy="37639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900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84000">
              <a:schemeClr val="tx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715"/>
              </a:spcBef>
            </a:pPr>
            <a:r>
              <a:rPr spc="190" dirty="0"/>
              <a:t>DATA</a:t>
            </a:r>
            <a:r>
              <a:rPr spc="300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10129" y="2662554"/>
            <a:ext cx="5399405" cy="276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70" dirty="0">
                <a:solidFill>
                  <a:schemeClr val="bg1"/>
                </a:solidFill>
              </a:rPr>
              <a:t>2.</a:t>
            </a:r>
            <a:r>
              <a:rPr sz="2100" spc="-215" dirty="0">
                <a:solidFill>
                  <a:schemeClr val="bg1"/>
                </a:solidFill>
              </a:rPr>
              <a:t> </a:t>
            </a:r>
            <a:r>
              <a:rPr sz="2100" dirty="0">
                <a:solidFill>
                  <a:schemeClr val="bg1"/>
                </a:solidFill>
              </a:rPr>
              <a:t>How</a:t>
            </a:r>
            <a:r>
              <a:rPr sz="2100" spc="-35" dirty="0">
                <a:solidFill>
                  <a:schemeClr val="bg1"/>
                </a:solidFill>
              </a:rPr>
              <a:t> </a:t>
            </a:r>
            <a:r>
              <a:rPr sz="2100" spc="-85" dirty="0">
                <a:solidFill>
                  <a:schemeClr val="bg1"/>
                </a:solidFill>
              </a:rPr>
              <a:t>long</a:t>
            </a:r>
            <a:r>
              <a:rPr sz="2100" spc="-25" dirty="0">
                <a:solidFill>
                  <a:schemeClr val="bg1"/>
                </a:solidFill>
              </a:rPr>
              <a:t> </a:t>
            </a:r>
            <a:r>
              <a:rPr sz="2100" spc="-60" dirty="0">
                <a:solidFill>
                  <a:schemeClr val="bg1"/>
                </a:solidFill>
              </a:rPr>
              <a:t>does</a:t>
            </a:r>
            <a:r>
              <a:rPr sz="2100" spc="-45" dirty="0">
                <a:solidFill>
                  <a:schemeClr val="bg1"/>
                </a:solidFill>
              </a:rPr>
              <a:t> </a:t>
            </a:r>
            <a:r>
              <a:rPr sz="2100" spc="-125" dirty="0">
                <a:solidFill>
                  <a:schemeClr val="bg1"/>
                </a:solidFill>
              </a:rPr>
              <a:t>it</a:t>
            </a:r>
            <a:r>
              <a:rPr sz="2100" spc="-20" dirty="0">
                <a:solidFill>
                  <a:schemeClr val="bg1"/>
                </a:solidFill>
              </a:rPr>
              <a:t> </a:t>
            </a:r>
            <a:r>
              <a:rPr sz="2100" spc="-120" dirty="0">
                <a:solidFill>
                  <a:schemeClr val="bg1"/>
                </a:solidFill>
              </a:rPr>
              <a:t>usually</a:t>
            </a:r>
            <a:r>
              <a:rPr sz="2100" spc="-30" dirty="0">
                <a:solidFill>
                  <a:schemeClr val="bg1"/>
                </a:solidFill>
              </a:rPr>
              <a:t> </a:t>
            </a:r>
            <a:r>
              <a:rPr sz="2100" spc="-145" dirty="0">
                <a:solidFill>
                  <a:schemeClr val="bg1"/>
                </a:solidFill>
              </a:rPr>
              <a:t>take</a:t>
            </a:r>
            <a:r>
              <a:rPr sz="2100" spc="-40" dirty="0">
                <a:solidFill>
                  <a:schemeClr val="bg1"/>
                </a:solidFill>
              </a:rPr>
              <a:t> </a:t>
            </a:r>
            <a:r>
              <a:rPr sz="2100" spc="-75" dirty="0">
                <a:solidFill>
                  <a:schemeClr val="bg1"/>
                </a:solidFill>
              </a:rPr>
              <a:t>for</a:t>
            </a:r>
            <a:r>
              <a:rPr sz="2100" spc="-55" dirty="0">
                <a:solidFill>
                  <a:schemeClr val="bg1"/>
                </a:solidFill>
              </a:rPr>
              <a:t> </a:t>
            </a:r>
            <a:r>
              <a:rPr sz="2100" spc="-190" dirty="0">
                <a:solidFill>
                  <a:schemeClr val="bg1"/>
                </a:solidFill>
              </a:rPr>
              <a:t>a</a:t>
            </a:r>
            <a:r>
              <a:rPr sz="2100" spc="-30" dirty="0">
                <a:solidFill>
                  <a:schemeClr val="bg1"/>
                </a:solidFill>
              </a:rPr>
              <a:t> </a:t>
            </a:r>
            <a:r>
              <a:rPr sz="2100" spc="-110" dirty="0">
                <a:solidFill>
                  <a:schemeClr val="bg1"/>
                </a:solidFill>
              </a:rPr>
              <a:t>company</a:t>
            </a:r>
            <a:r>
              <a:rPr sz="2100" spc="-55" dirty="0">
                <a:solidFill>
                  <a:schemeClr val="bg1"/>
                </a:solidFill>
              </a:rPr>
              <a:t> </a:t>
            </a:r>
            <a:r>
              <a:rPr sz="2100" dirty="0">
                <a:solidFill>
                  <a:schemeClr val="bg1"/>
                </a:solidFill>
              </a:rPr>
              <a:t>to</a:t>
            </a:r>
            <a:r>
              <a:rPr sz="2100" spc="-35" dirty="0">
                <a:solidFill>
                  <a:schemeClr val="bg1"/>
                </a:solidFill>
              </a:rPr>
              <a:t> become</a:t>
            </a:r>
          </a:p>
          <a:p>
            <a:pPr marL="12700">
              <a:lnSpc>
                <a:spcPct val="100000"/>
              </a:lnSpc>
            </a:pPr>
            <a:r>
              <a:rPr sz="2100" spc="-190" dirty="0">
                <a:solidFill>
                  <a:schemeClr val="bg1"/>
                </a:solidFill>
              </a:rPr>
              <a:t>a</a:t>
            </a:r>
            <a:r>
              <a:rPr sz="2100" spc="-55" dirty="0">
                <a:solidFill>
                  <a:schemeClr val="bg1"/>
                </a:solidFill>
              </a:rPr>
              <a:t> </a:t>
            </a:r>
            <a:r>
              <a:rPr sz="2100" spc="-10" dirty="0">
                <a:solidFill>
                  <a:schemeClr val="bg1"/>
                </a:solidFill>
              </a:rPr>
              <a:t>unicorn</a:t>
            </a:r>
            <a:r>
              <a:rPr sz="2100" spc="-10" dirty="0" smtClean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pc="-10" dirty="0" smtClean="0">
              <a:solidFill>
                <a:schemeClr val="bg1"/>
              </a:solidFill>
            </a:endParaRPr>
          </a:p>
          <a:p>
            <a:pPr marL="241300" marR="40005" indent="-228600">
              <a:lnSpc>
                <a:spcPct val="100000"/>
              </a:lnSpc>
            </a:pPr>
            <a:r>
              <a:rPr dirty="0" smtClean="0">
                <a:solidFill>
                  <a:schemeClr val="bg1"/>
                </a:solidFill>
                <a:latin typeface="Symbol"/>
                <a:cs typeface="Symbol"/>
              </a:rPr>
              <a:t></a:t>
            </a:r>
            <a:r>
              <a:rPr spc="8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80" dirty="0" smtClean="0">
                <a:solidFill>
                  <a:schemeClr val="bg1"/>
                </a:solidFill>
              </a:rPr>
              <a:t>On</a:t>
            </a:r>
            <a:r>
              <a:rPr spc="-35" dirty="0" smtClean="0">
                <a:solidFill>
                  <a:schemeClr val="bg1"/>
                </a:solidFill>
              </a:rPr>
              <a:t> </a:t>
            </a:r>
            <a:r>
              <a:rPr spc="-160" dirty="0" smtClean="0">
                <a:solidFill>
                  <a:schemeClr val="bg1"/>
                </a:solidFill>
              </a:rPr>
              <a:t>average,</a:t>
            </a:r>
            <a:r>
              <a:rPr spc="-240" dirty="0" smtClean="0">
                <a:solidFill>
                  <a:schemeClr val="bg1"/>
                </a:solidFill>
              </a:rPr>
              <a:t> </a:t>
            </a:r>
            <a:r>
              <a:rPr spc="-190" dirty="0" smtClean="0">
                <a:solidFill>
                  <a:schemeClr val="bg1"/>
                </a:solidFill>
              </a:rPr>
              <a:t>a</a:t>
            </a:r>
            <a:r>
              <a:rPr spc="-35" dirty="0" smtClean="0">
                <a:solidFill>
                  <a:schemeClr val="bg1"/>
                </a:solidFill>
              </a:rPr>
              <a:t> </a:t>
            </a:r>
            <a:r>
              <a:rPr spc="-110" dirty="0" smtClean="0">
                <a:solidFill>
                  <a:schemeClr val="bg1"/>
                </a:solidFill>
              </a:rPr>
              <a:t>company</a:t>
            </a:r>
            <a:r>
              <a:rPr spc="-70" dirty="0" smtClean="0">
                <a:solidFill>
                  <a:schemeClr val="bg1"/>
                </a:solidFill>
              </a:rPr>
              <a:t> </a:t>
            </a:r>
            <a:r>
              <a:rPr spc="-125" dirty="0" smtClean="0">
                <a:solidFill>
                  <a:schemeClr val="bg1"/>
                </a:solidFill>
              </a:rPr>
              <a:t>takes</a:t>
            </a:r>
            <a:r>
              <a:rPr spc="-50" dirty="0" smtClean="0">
                <a:solidFill>
                  <a:schemeClr val="bg1"/>
                </a:solidFill>
              </a:rPr>
              <a:t> </a:t>
            </a:r>
            <a:r>
              <a:rPr spc="-100" dirty="0" smtClean="0">
                <a:solidFill>
                  <a:schemeClr val="bg1"/>
                </a:solidFill>
              </a:rPr>
              <a:t>about</a:t>
            </a:r>
            <a:r>
              <a:rPr spc="-40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6</a:t>
            </a:r>
            <a:r>
              <a:rPr spc="-40" dirty="0" smtClean="0">
                <a:solidFill>
                  <a:schemeClr val="bg1"/>
                </a:solidFill>
              </a:rPr>
              <a:t> </a:t>
            </a:r>
            <a:r>
              <a:rPr spc="-100" dirty="0" smtClean="0">
                <a:solidFill>
                  <a:schemeClr val="bg1"/>
                </a:solidFill>
              </a:rPr>
              <a:t>years</a:t>
            </a:r>
            <a:r>
              <a:rPr spc="-55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to</a:t>
            </a:r>
            <a:r>
              <a:rPr spc="-40" dirty="0" smtClean="0">
                <a:solidFill>
                  <a:schemeClr val="bg1"/>
                </a:solidFill>
              </a:rPr>
              <a:t> </a:t>
            </a:r>
            <a:r>
              <a:rPr spc="-55" dirty="0" smtClean="0">
                <a:solidFill>
                  <a:schemeClr val="bg1"/>
                </a:solidFill>
              </a:rPr>
              <a:t>become </a:t>
            </a:r>
            <a:r>
              <a:rPr spc="-190" dirty="0" smtClean="0">
                <a:solidFill>
                  <a:schemeClr val="bg1"/>
                </a:solidFill>
              </a:rPr>
              <a:t>a</a:t>
            </a:r>
            <a:r>
              <a:rPr spc="-55" dirty="0" smtClean="0">
                <a:solidFill>
                  <a:schemeClr val="bg1"/>
                </a:solidFill>
              </a:rPr>
              <a:t> </a:t>
            </a:r>
            <a:r>
              <a:rPr spc="-10" dirty="0" smtClean="0">
                <a:solidFill>
                  <a:schemeClr val="bg1"/>
                </a:solidFill>
              </a:rPr>
              <a:t>unicorn.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mtClean="0">
                <a:solidFill>
                  <a:schemeClr val="bg1"/>
                </a:solidFill>
                <a:latin typeface="Symbol"/>
                <a:cs typeface="Symbol"/>
              </a:rPr>
              <a:t></a:t>
            </a:r>
            <a:r>
              <a:rPr spc="-14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50" dirty="0" smtClean="0">
                <a:solidFill>
                  <a:schemeClr val="bg1"/>
                </a:solidFill>
              </a:rPr>
              <a:t>The</a:t>
            </a:r>
            <a:r>
              <a:rPr spc="-30" dirty="0" smtClean="0">
                <a:solidFill>
                  <a:schemeClr val="bg1"/>
                </a:solidFill>
              </a:rPr>
              <a:t> </a:t>
            </a:r>
            <a:r>
              <a:rPr spc="-120" dirty="0" smtClean="0">
                <a:solidFill>
                  <a:schemeClr val="bg1"/>
                </a:solidFill>
              </a:rPr>
              <a:t>majority</a:t>
            </a:r>
            <a:r>
              <a:rPr spc="-30" dirty="0" smtClean="0">
                <a:solidFill>
                  <a:schemeClr val="bg1"/>
                </a:solidFill>
              </a:rPr>
              <a:t> </a:t>
            </a:r>
            <a:r>
              <a:rPr spc="-100" dirty="0" smtClean="0">
                <a:solidFill>
                  <a:schemeClr val="bg1"/>
                </a:solidFill>
              </a:rPr>
              <a:t>of</a:t>
            </a:r>
            <a:r>
              <a:rPr spc="-40" dirty="0" smtClean="0">
                <a:solidFill>
                  <a:schemeClr val="bg1"/>
                </a:solidFill>
              </a:rPr>
              <a:t> </a:t>
            </a:r>
            <a:r>
              <a:rPr spc="-105" dirty="0" smtClean="0">
                <a:solidFill>
                  <a:schemeClr val="bg1"/>
                </a:solidFill>
              </a:rPr>
              <a:t>companies</a:t>
            </a:r>
            <a:r>
              <a:rPr spc="-45" dirty="0" smtClean="0">
                <a:solidFill>
                  <a:schemeClr val="bg1"/>
                </a:solidFill>
              </a:rPr>
              <a:t> </a:t>
            </a:r>
            <a:r>
              <a:rPr spc="-80" dirty="0" smtClean="0">
                <a:solidFill>
                  <a:schemeClr val="bg1"/>
                </a:solidFill>
              </a:rPr>
              <a:t>could</a:t>
            </a:r>
            <a:r>
              <a:rPr spc="-30" dirty="0" smtClean="0">
                <a:solidFill>
                  <a:schemeClr val="bg1"/>
                </a:solidFill>
              </a:rPr>
              <a:t> </a:t>
            </a:r>
            <a:r>
              <a:rPr spc="-100" dirty="0" smtClean="0">
                <a:solidFill>
                  <a:schemeClr val="bg1"/>
                </a:solidFill>
              </a:rPr>
              <a:t>become</a:t>
            </a:r>
            <a:r>
              <a:rPr spc="-45" dirty="0" smtClean="0">
                <a:solidFill>
                  <a:schemeClr val="bg1"/>
                </a:solidFill>
              </a:rPr>
              <a:t> </a:t>
            </a:r>
            <a:r>
              <a:rPr spc="-190" dirty="0" smtClean="0">
                <a:solidFill>
                  <a:schemeClr val="bg1"/>
                </a:solidFill>
              </a:rPr>
              <a:t>a</a:t>
            </a:r>
            <a:r>
              <a:rPr spc="-35" dirty="0" smtClean="0">
                <a:solidFill>
                  <a:schemeClr val="bg1"/>
                </a:solidFill>
              </a:rPr>
              <a:t> </a:t>
            </a:r>
            <a:r>
              <a:rPr spc="-10" dirty="0" smtClean="0">
                <a:solidFill>
                  <a:schemeClr val="bg1"/>
                </a:solidFill>
              </a:rPr>
              <a:t>unicorn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100" dirty="0" smtClean="0">
                <a:solidFill>
                  <a:schemeClr val="bg1"/>
                </a:solidFill>
              </a:rPr>
              <a:t>within</a:t>
            </a:r>
            <a:r>
              <a:rPr spc="-35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4</a:t>
            </a:r>
            <a:r>
              <a:rPr spc="-135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to</a:t>
            </a:r>
            <a:r>
              <a:rPr spc="-110"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7</a:t>
            </a:r>
            <a:r>
              <a:rPr spc="-90" dirty="0" smtClean="0">
                <a:solidFill>
                  <a:schemeClr val="bg1"/>
                </a:solidFill>
              </a:rPr>
              <a:t> </a:t>
            </a:r>
            <a:r>
              <a:rPr spc="-10" dirty="0" smtClean="0">
                <a:solidFill>
                  <a:schemeClr val="bg1"/>
                </a:solidFill>
              </a:rPr>
              <a:t>years.</a:t>
            </a:r>
            <a:endParaRPr spc="-10" dirty="0">
              <a:solidFill>
                <a:schemeClr val="bg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2638044"/>
            <a:ext cx="3581400" cy="399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" y="2621497"/>
            <a:ext cx="21717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2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1" y="2693747"/>
            <a:ext cx="5186044" cy="2800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3.</a:t>
            </a:r>
            <a:r>
              <a:rPr sz="2100" b="1" spc="-25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1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Which</a:t>
            </a:r>
            <a:r>
              <a:rPr sz="2100" b="1" spc="-25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95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industries</a:t>
            </a:r>
            <a:r>
              <a:rPr sz="2100" b="1" spc="-3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145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have</a:t>
            </a:r>
            <a:r>
              <a:rPr sz="2100" b="1" spc="-4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12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the</a:t>
            </a:r>
            <a:r>
              <a:rPr sz="2100" b="1" spc="-2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7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most</a:t>
            </a:r>
            <a:r>
              <a:rPr sz="2100" b="1" spc="-45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2100" b="1" spc="-10" dirty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unicorns</a:t>
            </a:r>
            <a:r>
              <a:rPr sz="2100" spc="-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00" dirty="0" smtClean="0">
              <a:solidFill>
                <a:schemeClr val="bg1"/>
              </a:solidFill>
              <a:latin typeface="Microsoft New Tai Lue" panose="020B0502040204020203" pitchFamily="34" charset="0"/>
              <a:ea typeface="Microsoft JhengHei Light" panose="020B0304030504040204" pitchFamily="34" charset="-120"/>
              <a:cs typeface="Microsoft New Tai Lue" panose="020B0502040204020203" pitchFamily="34" charset="0"/>
            </a:endParaRPr>
          </a:p>
          <a:p>
            <a:pPr marL="298450" marR="8636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1800" spc="-12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Fintech</a:t>
            </a:r>
            <a:r>
              <a:rPr sz="18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and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Internet</a:t>
            </a:r>
            <a:r>
              <a:rPr sz="1800" spc="-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Software</a:t>
            </a:r>
            <a:r>
              <a:rPr sz="1800" spc="-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6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&amp;</a:t>
            </a:r>
            <a:r>
              <a:rPr sz="1800" spc="-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7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Services </a:t>
            </a:r>
            <a:r>
              <a:rPr sz="1800" spc="-14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have</a:t>
            </a:r>
            <a:r>
              <a:rPr sz="1800" spc="-4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about</a:t>
            </a:r>
            <a:r>
              <a:rPr sz="1800" spc="-4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40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percent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of</a:t>
            </a:r>
            <a:r>
              <a:rPr sz="1800" spc="-4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2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total</a:t>
            </a:r>
            <a:r>
              <a:rPr sz="1800" spc="-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unicorns.</a:t>
            </a:r>
            <a:endParaRPr sz="1800" dirty="0" smtClean="0">
              <a:solidFill>
                <a:schemeClr val="bg1"/>
              </a:solidFill>
              <a:latin typeface="Microsoft New Tai Lue" panose="020B0502040204020203" pitchFamily="34" charset="0"/>
              <a:ea typeface="Microsoft JhengHei Light" panose="020B0304030504040204" pitchFamily="34" charset="-120"/>
              <a:cs typeface="Microsoft New Tai Lue" panose="020B0502040204020203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q"/>
            </a:pPr>
            <a:r>
              <a:rPr sz="1800" spc="-5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The</a:t>
            </a:r>
            <a:r>
              <a:rPr sz="1800" spc="-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2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e-</a:t>
            </a:r>
            <a:r>
              <a:rPr sz="1800" spc="-9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commerce</a:t>
            </a:r>
            <a:r>
              <a:rPr sz="1800" spc="-3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9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industry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8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also</a:t>
            </a:r>
            <a:r>
              <a:rPr sz="1800" spc="-4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has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5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a</a:t>
            </a:r>
            <a:endParaRPr sz="1800" dirty="0" smtClean="0">
              <a:solidFill>
                <a:schemeClr val="bg1"/>
              </a:solidFill>
              <a:latin typeface="Microsoft New Tai Lue" panose="020B0502040204020203" pitchFamily="34" charset="0"/>
              <a:ea typeface="Microsoft JhengHei Light" panose="020B0304030504040204" pitchFamily="34" charset="-120"/>
              <a:cs typeface="Microsoft New Tai Lue" panose="020B0502040204020203" pitchFamily="34" charset="0"/>
            </a:endParaRPr>
          </a:p>
          <a:p>
            <a:pPr marL="241300">
              <a:lnSpc>
                <a:spcPct val="100000"/>
              </a:lnSpc>
            </a:pPr>
            <a:r>
              <a:rPr sz="1800" spc="-1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significant</a:t>
            </a:r>
            <a:r>
              <a:rPr sz="1800" spc="-6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share</a:t>
            </a:r>
            <a:r>
              <a:rPr sz="1800" spc="-6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of</a:t>
            </a:r>
            <a:r>
              <a:rPr sz="1800" spc="-4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6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unicorns</a:t>
            </a:r>
            <a:r>
              <a:rPr sz="1800" spc="-6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of</a:t>
            </a:r>
            <a:r>
              <a:rPr sz="1800" spc="-3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10</a:t>
            </a:r>
            <a:r>
              <a:rPr sz="1800" spc="-5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9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percent.</a:t>
            </a:r>
            <a:endParaRPr sz="1800" dirty="0" smtClean="0">
              <a:solidFill>
                <a:schemeClr val="bg1"/>
              </a:solidFill>
              <a:latin typeface="Microsoft New Tai Lue" panose="020B0502040204020203" pitchFamily="34" charset="0"/>
              <a:ea typeface="Microsoft JhengHei Light" panose="020B0304030504040204" pitchFamily="34" charset="-120"/>
              <a:cs typeface="Microsoft New Tai Lue" panose="020B0502040204020203" pitchFamily="34" charset="0"/>
            </a:endParaRPr>
          </a:p>
          <a:p>
            <a:pPr marL="298450" marR="82550" indent="-28575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q"/>
            </a:pPr>
            <a:r>
              <a:rPr sz="1800" spc="9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7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These</a:t>
            </a:r>
            <a:r>
              <a:rPr sz="1800" spc="-4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14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figures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4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show</a:t>
            </a:r>
            <a:r>
              <a:rPr sz="1800" spc="-3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the</a:t>
            </a:r>
            <a:r>
              <a:rPr sz="1800" spc="-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2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potential</a:t>
            </a:r>
            <a:r>
              <a:rPr sz="1800" spc="-2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of </a:t>
            </a:r>
            <a:r>
              <a:rPr sz="1800" spc="-14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Fintech,</a:t>
            </a:r>
            <a:r>
              <a:rPr sz="1800" spc="3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Internet</a:t>
            </a:r>
            <a:r>
              <a:rPr sz="1800" spc="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software</a:t>
            </a:r>
            <a:r>
              <a:rPr sz="1800" spc="-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6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&amp;</a:t>
            </a:r>
            <a:r>
              <a:rPr sz="1800" spc="1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services,</a:t>
            </a:r>
            <a:r>
              <a:rPr sz="1800" spc="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7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and </a:t>
            </a:r>
            <a:r>
              <a:rPr sz="1800" spc="-9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E-</a:t>
            </a:r>
            <a:r>
              <a:rPr sz="1800" spc="-9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commerce</a:t>
            </a:r>
            <a:r>
              <a:rPr sz="1800" spc="5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 </a:t>
            </a:r>
            <a:r>
              <a:rPr sz="1800" spc="-10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Microsoft JhengHei Light" panose="020B0304030504040204" pitchFamily="34" charset="-120"/>
                <a:cs typeface="Microsoft New Tai Lue" panose="020B0502040204020203" pitchFamily="34" charset="0"/>
              </a:rPr>
              <a:t>industries.</a:t>
            </a:r>
            <a:endParaRPr sz="1800" dirty="0">
              <a:solidFill>
                <a:schemeClr val="bg1"/>
              </a:solidFill>
              <a:latin typeface="Microsoft New Tai Lue" panose="020B0502040204020203" pitchFamily="34" charset="0"/>
              <a:ea typeface="Microsoft JhengHei Light" panose="020B0304030504040204" pitchFamily="34" charset="-120"/>
              <a:cs typeface="Microsoft New Tai Lue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981200"/>
            <a:ext cx="5029200" cy="4014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1"/>
            </a:gs>
            <a:gs pos="72000">
              <a:schemeClr val="accent1">
                <a:lumMod val="45000"/>
                <a:lumOff val="55000"/>
              </a:schemeClr>
            </a:gs>
            <a:gs pos="61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1" y="2858261"/>
            <a:ext cx="4486910" cy="664284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R="20955" algn="ctr">
              <a:lnSpc>
                <a:spcPct val="100000"/>
              </a:lnSpc>
            </a:pPr>
            <a:r>
              <a:rPr sz="4000" spc="300" dirty="0" smtClean="0">
                <a:solidFill>
                  <a:srgbClr val="252525"/>
                </a:solidFill>
                <a:latin typeface="Trebuchet MS"/>
                <a:cs typeface="Trebuchet MS"/>
              </a:rPr>
              <a:t>CONTENTS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0800" y="1066800"/>
            <a:ext cx="4495800" cy="42300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sz="2800" spc="-25" dirty="0">
                <a:solidFill>
                  <a:schemeClr val="bg1"/>
                </a:solidFill>
                <a:latin typeface="Trebuchet MS"/>
                <a:cs typeface="Trebuchet MS"/>
              </a:rPr>
              <a:t>About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Trebuchet MS"/>
                <a:cs typeface="Trebuchet MS"/>
              </a:rPr>
              <a:t>Project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sz="2800" spc="-25" dirty="0">
                <a:solidFill>
                  <a:schemeClr val="bg1"/>
                </a:solidFill>
                <a:latin typeface="Trebuchet MS"/>
                <a:cs typeface="Trebuchet MS"/>
              </a:rPr>
              <a:t>About</a:t>
            </a:r>
            <a:r>
              <a:rPr sz="280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sz="2800" spc="-7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2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Trebuchet MS"/>
                <a:cs typeface="Trebuchet MS"/>
              </a:rPr>
              <a:t>Cleaning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sz="2800" spc="-7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2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Exploration</a:t>
            </a:r>
            <a:r>
              <a:rPr lang="en-US" sz="28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 Using SQL &amp; Python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sz="2800" spc="-7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2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chemeClr val="bg1"/>
                </a:solidFill>
                <a:latin typeface="Trebuchet MS"/>
                <a:cs typeface="Trebuchet MS"/>
              </a:rPr>
              <a:t>Visualization</a:t>
            </a:r>
            <a:r>
              <a:rPr sz="2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Dashboard</a:t>
            </a:r>
            <a:endParaRPr lang="en-US" sz="2800" spc="-4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Wingdings" panose="05000000000000000000" pitchFamily="2" charset="2"/>
              <a:buChar char="q"/>
              <a:tabLst>
                <a:tab pos="240665" algn="l"/>
              </a:tabLst>
            </a:pPr>
            <a:r>
              <a:rPr lang="en-US" sz="28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Web Page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13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2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11307"/>
            <a:ext cx="8685230" cy="769441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>
                <a:latin typeface="Canva sans"/>
              </a:rPr>
              <a:t>DATA</a:t>
            </a:r>
            <a:r>
              <a:rPr spc="295" dirty="0">
                <a:latin typeface="Canva sans"/>
              </a:rPr>
              <a:t> </a:t>
            </a:r>
            <a:r>
              <a:rPr spc="290" dirty="0">
                <a:latin typeface="Canva sans"/>
              </a:rPr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756" y="2209800"/>
            <a:ext cx="6472718" cy="211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chemeClr val="bg1"/>
                </a:solidFill>
                <a:latin typeface="Canva sans"/>
                <a:cs typeface="Trebuchet MS"/>
              </a:rPr>
              <a:t>4.</a:t>
            </a:r>
            <a:r>
              <a:rPr sz="18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0" dirty="0">
                <a:solidFill>
                  <a:schemeClr val="bg1"/>
                </a:solidFill>
                <a:latin typeface="Canva sans"/>
                <a:cs typeface="Trebuchet MS"/>
              </a:rPr>
              <a:t>Which</a:t>
            </a: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85" dirty="0">
                <a:solidFill>
                  <a:schemeClr val="bg1"/>
                </a:solidFill>
                <a:latin typeface="Canva sans"/>
                <a:cs typeface="Trebuchet MS"/>
              </a:rPr>
              <a:t>countries</a:t>
            </a:r>
            <a:r>
              <a:rPr sz="2100" spc="-4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45" dirty="0">
                <a:solidFill>
                  <a:schemeClr val="bg1"/>
                </a:solidFill>
                <a:latin typeface="Canva sans"/>
                <a:cs typeface="Trebuchet MS"/>
              </a:rPr>
              <a:t>have</a:t>
            </a:r>
            <a:r>
              <a:rPr sz="2100" spc="-5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20" dirty="0">
                <a:solidFill>
                  <a:schemeClr val="bg1"/>
                </a:solidFill>
                <a:latin typeface="Canva sans"/>
                <a:cs typeface="Trebuchet MS"/>
              </a:rPr>
              <a:t>the</a:t>
            </a: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70" dirty="0">
                <a:solidFill>
                  <a:schemeClr val="bg1"/>
                </a:solidFill>
                <a:latin typeface="Canva sans"/>
                <a:cs typeface="Trebuchet MS"/>
              </a:rPr>
              <a:t>most</a:t>
            </a:r>
            <a:r>
              <a:rPr sz="2100" spc="-4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0" dirty="0">
                <a:solidFill>
                  <a:schemeClr val="bg1"/>
                </a:solidFill>
                <a:latin typeface="Canva sans"/>
                <a:cs typeface="Trebuchet MS"/>
              </a:rPr>
              <a:t>unicorns</a:t>
            </a:r>
            <a:r>
              <a:rPr sz="21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?</a:t>
            </a: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00" dirty="0" smtClean="0">
              <a:solidFill>
                <a:schemeClr val="bg1"/>
              </a:solidFill>
              <a:latin typeface="Canva sans"/>
              <a:cs typeface="Trebuchet MS"/>
            </a:endParaRPr>
          </a:p>
          <a:p>
            <a:pPr marL="241300" marR="5080" indent="-228600">
              <a:lnSpc>
                <a:spcPct val="100000"/>
              </a:lnSpc>
            </a:pPr>
            <a:r>
              <a:rPr sz="1800" dirty="0" smtClean="0">
                <a:solidFill>
                  <a:schemeClr val="bg1"/>
                </a:solidFill>
                <a:latin typeface="Canva sans"/>
                <a:cs typeface="Symbol"/>
              </a:rPr>
              <a:t></a:t>
            </a:r>
            <a:r>
              <a:rPr sz="1800" spc="90" dirty="0" smtClean="0">
                <a:solidFill>
                  <a:schemeClr val="bg1"/>
                </a:solidFill>
                <a:latin typeface="Canva sans"/>
                <a:cs typeface="Times New Roman"/>
              </a:rPr>
              <a:t> </a:t>
            </a:r>
            <a:r>
              <a:rPr sz="1800" spc="-85" dirty="0" smtClean="0">
                <a:solidFill>
                  <a:schemeClr val="bg1"/>
                </a:solidFill>
                <a:latin typeface="Canva sans"/>
                <a:cs typeface="Trebuchet MS"/>
              </a:rPr>
              <a:t>It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80" dirty="0" smtClean="0">
                <a:solidFill>
                  <a:schemeClr val="bg1"/>
                </a:solidFill>
                <a:latin typeface="Canva sans"/>
                <a:cs typeface="Trebuchet MS"/>
              </a:rPr>
              <a:t>is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14" dirty="0" smtClean="0">
                <a:solidFill>
                  <a:schemeClr val="bg1"/>
                </a:solidFill>
                <a:latin typeface="Canva sans"/>
                <a:cs typeface="Trebuchet MS"/>
              </a:rPr>
              <a:t>interesting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(but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not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75" dirty="0" smtClean="0">
                <a:solidFill>
                  <a:schemeClr val="bg1"/>
                </a:solidFill>
                <a:latin typeface="Canva sans"/>
                <a:cs typeface="Trebuchet MS"/>
              </a:rPr>
              <a:t>surprising)</a:t>
            </a:r>
            <a:r>
              <a:rPr sz="1800" spc="-1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40" dirty="0" smtClean="0">
                <a:solidFill>
                  <a:schemeClr val="bg1"/>
                </a:solidFill>
                <a:latin typeface="Canva sans"/>
                <a:cs typeface="Trebuchet MS"/>
              </a:rPr>
              <a:t>that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the </a:t>
            </a:r>
            <a:r>
              <a:rPr sz="1800" b="1" spc="-80" dirty="0" smtClean="0">
                <a:solidFill>
                  <a:srgbClr val="FF0000"/>
                </a:solidFill>
                <a:latin typeface="Canva sans"/>
                <a:cs typeface="Trebuchet MS"/>
              </a:rPr>
              <a:t>United</a:t>
            </a:r>
            <a:r>
              <a:rPr sz="1800" b="1" spc="-1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25" dirty="0" smtClean="0">
                <a:solidFill>
                  <a:srgbClr val="FF0000"/>
                </a:solidFill>
                <a:latin typeface="Canva sans"/>
                <a:cs typeface="Trebuchet MS"/>
              </a:rPr>
              <a:t>States</a:t>
            </a:r>
            <a:r>
              <a:rPr sz="1800" b="1" spc="-35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14" dirty="0" smtClean="0">
                <a:solidFill>
                  <a:srgbClr val="FF0000"/>
                </a:solidFill>
                <a:latin typeface="Canva sans"/>
                <a:cs typeface="Trebuchet MS"/>
              </a:rPr>
              <a:t>has</a:t>
            </a:r>
            <a:r>
              <a:rPr sz="1800" b="1" spc="-3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20" dirty="0" smtClean="0">
                <a:solidFill>
                  <a:srgbClr val="FF0000"/>
                </a:solidFill>
                <a:latin typeface="Canva sans"/>
                <a:cs typeface="Trebuchet MS"/>
              </a:rPr>
              <a:t>the</a:t>
            </a:r>
            <a:r>
              <a:rPr sz="1800" b="1" spc="-15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20" dirty="0" smtClean="0">
                <a:solidFill>
                  <a:srgbClr val="FF0000"/>
                </a:solidFill>
                <a:latin typeface="Canva sans"/>
                <a:cs typeface="Trebuchet MS"/>
              </a:rPr>
              <a:t>largest</a:t>
            </a:r>
            <a:r>
              <a:rPr sz="1800" b="1" spc="-25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Canva sans"/>
                <a:cs typeface="Trebuchet MS"/>
              </a:rPr>
              <a:t>share</a:t>
            </a:r>
            <a:r>
              <a:rPr sz="1800" b="1" spc="-3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Canva sans"/>
                <a:cs typeface="Trebuchet MS"/>
              </a:rPr>
              <a:t>of</a:t>
            </a:r>
            <a:r>
              <a:rPr sz="1800" b="1" spc="-2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b="1" spc="-70" dirty="0" smtClean="0">
                <a:solidFill>
                  <a:srgbClr val="FF0000"/>
                </a:solidFill>
                <a:latin typeface="Canva sans"/>
                <a:cs typeface="Trebuchet MS"/>
              </a:rPr>
              <a:t>unicorns.</a:t>
            </a:r>
            <a:endParaRPr sz="1800" b="1" dirty="0" smtClean="0">
              <a:solidFill>
                <a:srgbClr val="FF0000"/>
              </a:solidFill>
              <a:latin typeface="Canva sans"/>
              <a:cs typeface="Trebuchet MS"/>
            </a:endParaRPr>
          </a:p>
          <a:p>
            <a:pPr marL="241300" marR="12700" indent="-228600">
              <a:lnSpc>
                <a:spcPct val="100000"/>
              </a:lnSpc>
              <a:spcBef>
                <a:spcPts val="994"/>
              </a:spcBef>
            </a:pPr>
            <a:r>
              <a:rPr sz="1800" dirty="0" smtClean="0">
                <a:solidFill>
                  <a:schemeClr val="bg1"/>
                </a:solidFill>
                <a:latin typeface="Canva sans"/>
                <a:cs typeface="Symbol"/>
              </a:rPr>
              <a:t></a:t>
            </a:r>
            <a:r>
              <a:rPr sz="1800" spc="85" dirty="0" smtClean="0">
                <a:solidFill>
                  <a:schemeClr val="bg1"/>
                </a:solidFill>
                <a:latin typeface="Canva sans"/>
                <a:cs typeface="Times New Roman"/>
              </a:rPr>
              <a:t> </a:t>
            </a:r>
            <a:r>
              <a:rPr sz="1800" spc="-65" dirty="0" smtClean="0">
                <a:solidFill>
                  <a:schemeClr val="bg1"/>
                </a:solidFill>
                <a:latin typeface="Canva sans"/>
                <a:cs typeface="Trebuchet MS"/>
              </a:rPr>
              <a:t>China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Canva sans"/>
                <a:cs typeface="Trebuchet MS"/>
              </a:rPr>
              <a:t>and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40" dirty="0" smtClean="0">
                <a:solidFill>
                  <a:schemeClr val="bg1"/>
                </a:solidFill>
                <a:latin typeface="Canva sans"/>
                <a:cs typeface="Trebuchet MS"/>
              </a:rPr>
              <a:t>India,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0" dirty="0" smtClean="0">
                <a:solidFill>
                  <a:schemeClr val="bg1"/>
                </a:solidFill>
                <a:latin typeface="Canva sans"/>
                <a:cs typeface="Trebuchet MS"/>
              </a:rPr>
              <a:t>the</a:t>
            </a:r>
            <a:r>
              <a:rPr sz="18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75" dirty="0" smtClean="0">
                <a:solidFill>
                  <a:schemeClr val="bg1"/>
                </a:solidFill>
                <a:latin typeface="Canva sans"/>
                <a:cs typeface="Trebuchet MS"/>
              </a:rPr>
              <a:t>countries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Canva sans"/>
                <a:cs typeface="Trebuchet MS"/>
              </a:rPr>
              <a:t>with</a:t>
            </a:r>
            <a:r>
              <a:rPr sz="18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Canva sans"/>
                <a:cs typeface="Trebuchet MS"/>
              </a:rPr>
              <a:t>the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0" dirty="0" smtClean="0">
                <a:solidFill>
                  <a:schemeClr val="bg1"/>
                </a:solidFill>
                <a:latin typeface="Canva sans"/>
                <a:cs typeface="Trebuchet MS"/>
              </a:rPr>
              <a:t>largest </a:t>
            </a:r>
            <a:r>
              <a:rPr sz="1800" spc="-100" dirty="0" smtClean="0">
                <a:solidFill>
                  <a:schemeClr val="bg1"/>
                </a:solidFill>
                <a:latin typeface="Canva sans"/>
                <a:cs typeface="Trebuchet MS"/>
              </a:rPr>
              <a:t>share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Canva sans"/>
                <a:cs typeface="Trebuchet MS"/>
              </a:rPr>
              <a:t>of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Canva sans"/>
                <a:cs typeface="Trebuchet MS"/>
              </a:rPr>
              <a:t>the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55" dirty="0" smtClean="0">
                <a:solidFill>
                  <a:schemeClr val="bg1"/>
                </a:solidFill>
                <a:latin typeface="Canva sans"/>
                <a:cs typeface="Trebuchet MS"/>
              </a:rPr>
              <a:t>world </a:t>
            </a:r>
            <a:r>
              <a:rPr sz="1800" spc="-110" dirty="0" smtClean="0">
                <a:solidFill>
                  <a:schemeClr val="bg1"/>
                </a:solidFill>
                <a:latin typeface="Canva sans"/>
                <a:cs typeface="Trebuchet MS"/>
              </a:rPr>
              <a:t>population,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45" dirty="0" smtClean="0">
                <a:solidFill>
                  <a:schemeClr val="bg1"/>
                </a:solidFill>
                <a:latin typeface="Canva sans"/>
                <a:cs typeface="Trebuchet MS"/>
              </a:rPr>
              <a:t>have</a:t>
            </a:r>
            <a:r>
              <a:rPr sz="1800" spc="-5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15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Canva sans"/>
                <a:cs typeface="Trebuchet MS"/>
              </a:rPr>
              <a:t>and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6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percent</a:t>
            </a:r>
            <a:r>
              <a:rPr sz="18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Canva sans"/>
                <a:cs typeface="Trebuchet MS"/>
              </a:rPr>
              <a:t>share</a:t>
            </a:r>
            <a:r>
              <a:rPr sz="18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of</a:t>
            </a:r>
            <a:r>
              <a:rPr sz="1800" spc="-1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5" dirty="0" smtClean="0">
                <a:solidFill>
                  <a:schemeClr val="bg1"/>
                </a:solidFill>
                <a:latin typeface="Canva sans"/>
                <a:cs typeface="Trebuchet MS"/>
              </a:rPr>
              <a:t>unicorns,</a:t>
            </a:r>
            <a:r>
              <a:rPr sz="18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respectively.</a:t>
            </a:r>
            <a:endParaRPr sz="1800" dirty="0">
              <a:solidFill>
                <a:schemeClr val="bg1"/>
              </a:solidFill>
              <a:latin typeface="Canva san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524000"/>
            <a:ext cx="4800600" cy="4935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2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7729855" cy="769441"/>
          </a:xfrm>
          <a:prstGeom prst="rect">
            <a:avLst/>
          </a:prstGeom>
          <a:solidFill>
            <a:schemeClr val="bg1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b="1" spc="250" dirty="0">
                <a:solidFill>
                  <a:schemeClr val="tx1"/>
                </a:solidFill>
                <a:latin typeface="Canva sans"/>
              </a:rPr>
              <a:t>DATA</a:t>
            </a:r>
            <a:r>
              <a:rPr b="1" spc="295" dirty="0">
                <a:solidFill>
                  <a:schemeClr val="tx1"/>
                </a:solidFill>
                <a:latin typeface="Canva sans"/>
              </a:rPr>
              <a:t> </a:t>
            </a:r>
            <a:r>
              <a:rPr b="1" spc="290" dirty="0">
                <a:solidFill>
                  <a:schemeClr val="tx1"/>
                </a:solidFill>
                <a:latin typeface="Canva sans"/>
              </a:rPr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676401"/>
            <a:ext cx="5636259" cy="2718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5.</a:t>
            </a:r>
            <a:r>
              <a:rPr sz="2100" dirty="0">
                <a:solidFill>
                  <a:schemeClr val="bg1"/>
                </a:solidFill>
                <a:latin typeface="Canva sans"/>
                <a:cs typeface="Trebuchet MS"/>
              </a:rPr>
              <a:t>	Which</a:t>
            </a:r>
            <a:r>
              <a:rPr sz="2100" spc="-40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80" dirty="0">
                <a:solidFill>
                  <a:schemeClr val="bg1"/>
                </a:solidFill>
                <a:latin typeface="Canva sans"/>
                <a:cs typeface="Trebuchet MS"/>
              </a:rPr>
              <a:t>investors</a:t>
            </a:r>
            <a:r>
              <a:rPr sz="2100" spc="-7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45" dirty="0">
                <a:solidFill>
                  <a:schemeClr val="bg1"/>
                </a:solidFill>
                <a:latin typeface="Canva sans"/>
                <a:cs typeface="Trebuchet MS"/>
              </a:rPr>
              <a:t>have</a:t>
            </a:r>
            <a:r>
              <a:rPr sz="2100" spc="-70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25" dirty="0">
                <a:solidFill>
                  <a:schemeClr val="bg1"/>
                </a:solidFill>
                <a:latin typeface="Canva sans"/>
                <a:cs typeface="Trebuchet MS"/>
              </a:rPr>
              <a:t>funded</a:t>
            </a:r>
            <a:r>
              <a:rPr sz="2100" spc="-40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25" dirty="0">
                <a:solidFill>
                  <a:schemeClr val="bg1"/>
                </a:solidFill>
                <a:latin typeface="Canva sans"/>
                <a:cs typeface="Trebuchet MS"/>
              </a:rPr>
              <a:t>the</a:t>
            </a:r>
            <a:r>
              <a:rPr sz="2100" spc="-4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20" dirty="0">
                <a:solidFill>
                  <a:schemeClr val="bg1"/>
                </a:solidFill>
                <a:latin typeface="Canva sans"/>
                <a:cs typeface="Trebuchet MS"/>
              </a:rPr>
              <a:t>most</a:t>
            </a:r>
            <a:endParaRPr sz="2100" dirty="0">
              <a:solidFill>
                <a:schemeClr val="bg1"/>
              </a:solidFill>
              <a:latin typeface="Canva san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solidFill>
                  <a:schemeClr val="bg1"/>
                </a:solidFill>
                <a:latin typeface="Canva sans"/>
                <a:cs typeface="Trebuchet MS"/>
              </a:rPr>
              <a:t>unicorns</a:t>
            </a:r>
            <a:r>
              <a:rPr sz="21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?</a:t>
            </a: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00" dirty="0" smtClean="0">
              <a:solidFill>
                <a:schemeClr val="bg1"/>
              </a:solidFill>
              <a:latin typeface="Canva sans"/>
              <a:cs typeface="Trebuchet MS"/>
            </a:endParaRPr>
          </a:p>
          <a:p>
            <a:pPr marL="241300" marR="327660" indent="-228600">
              <a:lnSpc>
                <a:spcPct val="100000"/>
              </a:lnSpc>
            </a:pPr>
            <a:r>
              <a:rPr sz="1800" dirty="0" smtClean="0">
                <a:solidFill>
                  <a:schemeClr val="bg1"/>
                </a:solidFill>
                <a:latin typeface="Canva sans"/>
                <a:cs typeface="Symbol"/>
              </a:rPr>
              <a:t></a:t>
            </a:r>
            <a:r>
              <a:rPr sz="1800" spc="80" dirty="0" smtClean="0">
                <a:solidFill>
                  <a:schemeClr val="bg1"/>
                </a:solidFill>
                <a:latin typeface="Canva sans"/>
                <a:cs typeface="Times New Roman"/>
              </a:rPr>
              <a:t> 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This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0" dirty="0" smtClean="0">
                <a:solidFill>
                  <a:schemeClr val="bg1"/>
                </a:solidFill>
                <a:latin typeface="Canva sans"/>
                <a:cs typeface="Trebuchet MS"/>
              </a:rPr>
              <a:t>query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85" dirty="0" smtClean="0">
                <a:solidFill>
                  <a:schemeClr val="bg1"/>
                </a:solidFill>
                <a:latin typeface="Canva sans"/>
                <a:cs typeface="Trebuchet MS"/>
              </a:rPr>
              <a:t>output</a:t>
            </a:r>
            <a:r>
              <a:rPr sz="1800" spc="-5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shows </a:t>
            </a:r>
            <a:r>
              <a:rPr sz="1800" spc="-70" dirty="0" err="1" smtClean="0">
                <a:solidFill>
                  <a:srgbClr val="FF0000"/>
                </a:solidFill>
                <a:latin typeface="Canva sans"/>
                <a:cs typeface="Trebuchet MS"/>
              </a:rPr>
              <a:t>Accel</a:t>
            </a:r>
            <a:r>
              <a:rPr sz="1800" spc="-4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90" dirty="0" smtClean="0">
                <a:solidFill>
                  <a:srgbClr val="FF0000"/>
                </a:solidFill>
                <a:latin typeface="Canva sans"/>
                <a:cs typeface="Trebuchet MS"/>
              </a:rPr>
              <a:t>is</a:t>
            </a:r>
            <a:r>
              <a:rPr sz="1800" spc="-45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120" dirty="0" smtClean="0">
                <a:solidFill>
                  <a:srgbClr val="FF0000"/>
                </a:solidFill>
                <a:latin typeface="Canva sans"/>
                <a:cs typeface="Trebuchet MS"/>
              </a:rPr>
              <a:t>the</a:t>
            </a:r>
            <a:r>
              <a:rPr sz="1800" spc="-3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25" dirty="0" smtClean="0">
                <a:solidFill>
                  <a:srgbClr val="FF0000"/>
                </a:solidFill>
                <a:latin typeface="Canva sans"/>
                <a:cs typeface="Trebuchet MS"/>
              </a:rPr>
              <a:t>top </a:t>
            </a:r>
            <a:r>
              <a:rPr sz="1800" spc="-80" dirty="0" smtClean="0">
                <a:solidFill>
                  <a:srgbClr val="FF0000"/>
                </a:solidFill>
                <a:latin typeface="Canva sans"/>
                <a:cs typeface="Trebuchet MS"/>
              </a:rPr>
              <a:t>investor </a:t>
            </a:r>
            <a:r>
              <a:rPr sz="1800" spc="-20" dirty="0" smtClean="0">
                <a:solidFill>
                  <a:srgbClr val="FF0000"/>
                </a:solidFill>
                <a:latin typeface="Canva sans"/>
                <a:cs typeface="Trebuchet MS"/>
              </a:rPr>
              <a:t>who</a:t>
            </a:r>
            <a:r>
              <a:rPr sz="1800" spc="-8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110" dirty="0" smtClean="0">
                <a:solidFill>
                  <a:srgbClr val="FF0000"/>
                </a:solidFill>
                <a:latin typeface="Canva sans"/>
                <a:cs typeface="Trebuchet MS"/>
              </a:rPr>
              <a:t>invests</a:t>
            </a:r>
            <a:r>
              <a:rPr sz="1800" spc="-75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110" dirty="0" smtClean="0">
                <a:solidFill>
                  <a:srgbClr val="FF0000"/>
                </a:solidFill>
                <a:latin typeface="Canva sans"/>
                <a:cs typeface="Trebuchet MS"/>
              </a:rPr>
              <a:t>in</a:t>
            </a:r>
            <a:r>
              <a:rPr sz="1800" spc="-4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30" dirty="0" smtClean="0">
                <a:solidFill>
                  <a:srgbClr val="FF0000"/>
                </a:solidFill>
                <a:latin typeface="Canva sans"/>
                <a:cs typeface="Trebuchet MS"/>
              </a:rPr>
              <a:t>60</a:t>
            </a:r>
            <a:r>
              <a:rPr sz="1800" spc="-50" dirty="0" smtClean="0">
                <a:solidFill>
                  <a:srgbClr val="FF0000"/>
                </a:solidFill>
                <a:latin typeface="Canva sans"/>
                <a:cs typeface="Trebuchet MS"/>
              </a:rPr>
              <a:t> </a:t>
            </a:r>
            <a:r>
              <a:rPr sz="1800" spc="-10" dirty="0" smtClean="0">
                <a:solidFill>
                  <a:srgbClr val="FF0000"/>
                </a:solidFill>
                <a:latin typeface="Canva sans"/>
                <a:cs typeface="Trebuchet MS"/>
              </a:rPr>
              <a:t>unicorns.</a:t>
            </a:r>
            <a:endParaRPr sz="1800" dirty="0" smtClean="0">
              <a:solidFill>
                <a:srgbClr val="FF0000"/>
              </a:solidFill>
              <a:latin typeface="Canva san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</a:pPr>
            <a:r>
              <a:rPr sz="1800" dirty="0" smtClean="0">
                <a:solidFill>
                  <a:schemeClr val="bg1"/>
                </a:solidFill>
                <a:latin typeface="Canva sans"/>
                <a:cs typeface="Symbol"/>
              </a:rPr>
              <a:t></a:t>
            </a:r>
            <a:r>
              <a:rPr sz="1800" spc="90" dirty="0" smtClean="0">
                <a:solidFill>
                  <a:schemeClr val="bg1"/>
                </a:solidFill>
                <a:latin typeface="Canva sans"/>
                <a:cs typeface="Times New Roman"/>
              </a:rPr>
              <a:t> </a:t>
            </a:r>
            <a:r>
              <a:rPr sz="1800" spc="-95" dirty="0" smtClean="0">
                <a:solidFill>
                  <a:schemeClr val="bg1"/>
                </a:solidFill>
                <a:latin typeface="Canva sans"/>
                <a:cs typeface="Trebuchet MS"/>
              </a:rPr>
              <a:t>Based</a:t>
            </a:r>
            <a:r>
              <a:rPr sz="1800" spc="-5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dirty="0" smtClean="0">
                <a:solidFill>
                  <a:schemeClr val="bg1"/>
                </a:solidFill>
                <a:latin typeface="Canva sans"/>
                <a:cs typeface="Trebuchet MS"/>
              </a:rPr>
              <a:t>on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0" dirty="0" smtClean="0">
                <a:solidFill>
                  <a:schemeClr val="bg1"/>
                </a:solidFill>
                <a:latin typeface="Canva sans"/>
                <a:cs typeface="Trebuchet MS"/>
              </a:rPr>
              <a:t>this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30" dirty="0" smtClean="0">
                <a:solidFill>
                  <a:schemeClr val="bg1"/>
                </a:solidFill>
                <a:latin typeface="Canva sans"/>
                <a:cs typeface="Trebuchet MS"/>
              </a:rPr>
              <a:t>project’s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14" dirty="0" smtClean="0">
                <a:solidFill>
                  <a:schemeClr val="bg1"/>
                </a:solidFill>
                <a:latin typeface="Canva sans"/>
                <a:cs typeface="Trebuchet MS"/>
              </a:rPr>
              <a:t>scope,</a:t>
            </a:r>
            <a:r>
              <a:rPr sz="1800" spc="-4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Sequoia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Capital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25" dirty="0" smtClean="0">
                <a:solidFill>
                  <a:schemeClr val="bg1"/>
                </a:solidFill>
                <a:latin typeface="Canva sans"/>
                <a:cs typeface="Trebuchet MS"/>
              </a:rPr>
              <a:t>and</a:t>
            </a:r>
            <a:r>
              <a:rPr sz="18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5" dirty="0" smtClean="0">
                <a:solidFill>
                  <a:schemeClr val="bg1"/>
                </a:solidFill>
                <a:latin typeface="Canva sans"/>
                <a:cs typeface="Trebuchet MS"/>
              </a:rPr>
              <a:t>Sequoia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Capital</a:t>
            </a:r>
            <a:r>
              <a:rPr sz="18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65" dirty="0" smtClean="0">
                <a:solidFill>
                  <a:schemeClr val="bg1"/>
                </a:solidFill>
                <a:latin typeface="Canva sans"/>
                <a:cs typeface="Trebuchet MS"/>
              </a:rPr>
              <a:t>China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14" dirty="0" smtClean="0">
                <a:solidFill>
                  <a:schemeClr val="bg1"/>
                </a:solidFill>
                <a:latin typeface="Canva sans"/>
                <a:cs typeface="Trebuchet MS"/>
              </a:rPr>
              <a:t>are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5" dirty="0" smtClean="0">
                <a:solidFill>
                  <a:schemeClr val="bg1"/>
                </a:solidFill>
                <a:latin typeface="Canva sans"/>
                <a:cs typeface="Trebuchet MS"/>
              </a:rPr>
              <a:t>treated </a:t>
            </a:r>
            <a:r>
              <a:rPr sz="1800" spc="-114" dirty="0" smtClean="0">
                <a:solidFill>
                  <a:schemeClr val="bg1"/>
                </a:solidFill>
                <a:latin typeface="Canva sans"/>
                <a:cs typeface="Trebuchet MS"/>
              </a:rPr>
              <a:t>as</a:t>
            </a:r>
            <a:r>
              <a:rPr sz="18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40" dirty="0" smtClean="0">
                <a:solidFill>
                  <a:schemeClr val="bg1"/>
                </a:solidFill>
                <a:latin typeface="Canva sans"/>
                <a:cs typeface="Trebuchet MS"/>
              </a:rPr>
              <a:t>different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80" dirty="0" smtClean="0">
                <a:solidFill>
                  <a:schemeClr val="bg1"/>
                </a:solidFill>
                <a:latin typeface="Canva sans"/>
                <a:cs typeface="Trebuchet MS"/>
              </a:rPr>
              <a:t>investors</a:t>
            </a:r>
            <a:r>
              <a:rPr sz="1800" spc="-5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0" dirty="0" smtClean="0">
                <a:solidFill>
                  <a:schemeClr val="bg1"/>
                </a:solidFill>
                <a:latin typeface="Canva sans"/>
                <a:cs typeface="Trebuchet MS"/>
              </a:rPr>
              <a:t>since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we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114" dirty="0" smtClean="0">
                <a:solidFill>
                  <a:schemeClr val="bg1"/>
                </a:solidFill>
                <a:latin typeface="Canva sans"/>
                <a:cs typeface="Trebuchet MS"/>
              </a:rPr>
              <a:t>will</a:t>
            </a:r>
            <a:r>
              <a:rPr sz="1800" spc="-1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60" dirty="0" smtClean="0">
                <a:solidFill>
                  <a:schemeClr val="bg1"/>
                </a:solidFill>
                <a:latin typeface="Canva sans"/>
                <a:cs typeface="Trebuchet MS"/>
              </a:rPr>
              <a:t>not</a:t>
            </a:r>
            <a:r>
              <a:rPr sz="18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dive </a:t>
            </a:r>
            <a:r>
              <a:rPr sz="1800" spc="-120" dirty="0" smtClean="0">
                <a:solidFill>
                  <a:schemeClr val="bg1"/>
                </a:solidFill>
                <a:latin typeface="Canva sans"/>
                <a:cs typeface="Trebuchet MS"/>
              </a:rPr>
              <a:t>deep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85" dirty="0" smtClean="0">
                <a:solidFill>
                  <a:schemeClr val="bg1"/>
                </a:solidFill>
                <a:latin typeface="Canva sans"/>
                <a:cs typeface="Trebuchet MS"/>
              </a:rPr>
              <a:t>into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95" dirty="0" smtClean="0">
                <a:solidFill>
                  <a:schemeClr val="bg1"/>
                </a:solidFill>
                <a:latin typeface="Canva sans"/>
                <a:cs typeface="Trebuchet MS"/>
              </a:rPr>
              <a:t>further</a:t>
            </a:r>
            <a:r>
              <a:rPr sz="18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1800" spc="-20" dirty="0" smtClean="0">
                <a:solidFill>
                  <a:schemeClr val="bg1"/>
                </a:solidFill>
                <a:latin typeface="Canva sans"/>
                <a:cs typeface="Trebuchet MS"/>
              </a:rPr>
              <a:t>details.</a:t>
            </a:r>
            <a:endParaRPr sz="1800" dirty="0">
              <a:solidFill>
                <a:schemeClr val="bg1"/>
              </a:solidFill>
              <a:latin typeface="Canva san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1340" y="1676400"/>
            <a:ext cx="489966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7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11420475" cy="42518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762000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Ranking By Year Founded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75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7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11534775" cy="3200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685800"/>
            <a:ext cx="897393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smtClean="0"/>
              <a:t>Companies That Become Unicorn In Year 2020 only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777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37000">
              <a:schemeClr val="tx1"/>
            </a:gs>
            <a:gs pos="74000">
              <a:schemeClr val="tx1">
                <a:lumMod val="95000"/>
                <a:lumOff val="5000"/>
              </a:schemeClr>
            </a:gs>
            <a:gs pos="66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32" y="1981199"/>
            <a:ext cx="5867400" cy="3352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600" y="533400"/>
            <a:ext cx="51054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Industries With Most unicorns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5" y="2095499"/>
            <a:ext cx="5838573" cy="3124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1395" y="533399"/>
            <a:ext cx="51054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Industries With Evaluation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661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685800"/>
            <a:ext cx="425789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First Unicorn Company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3253770"/>
            <a:ext cx="421942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Last Unicorn Company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10829925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2" y="4495800"/>
            <a:ext cx="1103295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36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43434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Number of Unicorn Companies In Each Year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1231682" y="2590800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2022</a:t>
            </a:r>
            <a:r>
              <a:rPr lang="en-US" dirty="0" smtClean="0">
                <a:solidFill>
                  <a:schemeClr val="bg1"/>
                </a:solidFill>
              </a:rPr>
              <a:t> has the most number of unicorns produced,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while  </a:t>
            </a:r>
            <a:r>
              <a:rPr lang="en-US" b="1" dirty="0" smtClean="0">
                <a:solidFill>
                  <a:schemeClr val="bg1"/>
                </a:solidFill>
              </a:rPr>
              <a:t>20011 </a:t>
            </a:r>
            <a:r>
              <a:rPr lang="en-US" dirty="0" smtClean="0">
                <a:solidFill>
                  <a:schemeClr val="bg1"/>
                </a:solidFill>
              </a:rPr>
              <a:t> has only </a:t>
            </a:r>
            <a:r>
              <a:rPr lang="en-US" b="1" dirty="0" smtClean="0">
                <a:solidFill>
                  <a:schemeClr val="bg1"/>
                </a:solidFill>
              </a:rPr>
              <a:t>two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25514"/>
            <a:ext cx="4648200" cy="56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chemeClr val="tx1"/>
            </a:gs>
            <a:gs pos="89000">
              <a:schemeClr val="tx1">
                <a:lumMod val="95000"/>
                <a:lumOff val="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089475" cy="4911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33400"/>
            <a:ext cx="687560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b="1" dirty="0" smtClean="0"/>
              <a:t>Common Investors  Between Unicorns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001000" y="1905000"/>
            <a:ext cx="365760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We see that </a:t>
            </a:r>
            <a:r>
              <a:rPr lang="en-US" sz="1800" b="1" dirty="0" err="1" smtClean="0">
                <a:solidFill>
                  <a:schemeClr val="bg1"/>
                </a:solidFill>
              </a:rPr>
              <a:t>Tencent</a:t>
            </a:r>
            <a:r>
              <a:rPr lang="en-US" sz="1800" b="1" dirty="0" smtClean="0">
                <a:solidFill>
                  <a:schemeClr val="bg1"/>
                </a:solidFill>
              </a:rPr>
              <a:t> Holding &amp; Sequoia Capital China have mutually invested in 9 Unicorn Together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9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514600"/>
            <a:ext cx="8991600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500" u="sng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2.  ANALYSIS USING PYTHON</a:t>
            </a:r>
            <a:endParaRPr lang="en-US" sz="5500" u="sng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3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9579102" cy="1723549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2640"/>
              </a:spcBef>
            </a:pPr>
            <a:r>
              <a:rPr lang="en-US" sz="4500" b="1" spc="250" dirty="0" smtClean="0">
                <a:latin typeface="Canva sans"/>
              </a:rPr>
              <a:t>3. </a:t>
            </a:r>
            <a:r>
              <a:rPr sz="4500" b="1" spc="250" dirty="0" smtClean="0">
                <a:latin typeface="Canva sans"/>
              </a:rPr>
              <a:t>DATA</a:t>
            </a:r>
            <a:r>
              <a:rPr sz="4500" b="1" spc="310" dirty="0" smtClean="0">
                <a:latin typeface="Canva sans"/>
              </a:rPr>
              <a:t> </a:t>
            </a:r>
            <a:r>
              <a:rPr sz="4500" b="1" spc="265" dirty="0">
                <a:latin typeface="Canva sans"/>
              </a:rPr>
              <a:t>VISUALIZATION</a:t>
            </a:r>
            <a:r>
              <a:rPr sz="4500" b="1" spc="320" dirty="0">
                <a:latin typeface="Canva sans"/>
              </a:rPr>
              <a:t> </a:t>
            </a:r>
            <a:r>
              <a:rPr sz="4500" b="1" spc="160" dirty="0">
                <a:latin typeface="Canva sans"/>
              </a:rPr>
              <a:t>(TABLEAU)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8" y="2510924"/>
            <a:ext cx="6757671" cy="198067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100" spc="-105" dirty="0">
                <a:solidFill>
                  <a:schemeClr val="bg1"/>
                </a:solidFill>
                <a:latin typeface="Canva sans"/>
                <a:cs typeface="Trebuchet MS"/>
              </a:rPr>
              <a:t>Techniques</a:t>
            </a:r>
            <a:r>
              <a:rPr sz="2100" spc="-4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40" dirty="0">
                <a:solidFill>
                  <a:schemeClr val="bg1"/>
                </a:solidFill>
                <a:latin typeface="Canva sans"/>
                <a:cs typeface="Trebuchet MS"/>
              </a:rPr>
              <a:t>that</a:t>
            </a:r>
            <a:r>
              <a:rPr sz="2100" spc="-30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dirty="0">
                <a:solidFill>
                  <a:schemeClr val="bg1"/>
                </a:solidFill>
                <a:latin typeface="Canva sans"/>
                <a:cs typeface="Trebuchet MS"/>
              </a:rPr>
              <a:t>I</a:t>
            </a:r>
            <a:r>
              <a:rPr sz="2100" spc="-3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30" dirty="0">
                <a:solidFill>
                  <a:schemeClr val="bg1"/>
                </a:solidFill>
                <a:latin typeface="Canva sans"/>
                <a:cs typeface="Trebuchet MS"/>
              </a:rPr>
              <a:t>utilized</a:t>
            </a: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05" dirty="0">
                <a:solidFill>
                  <a:schemeClr val="bg1"/>
                </a:solidFill>
                <a:latin typeface="Canva sans"/>
                <a:cs typeface="Trebuchet MS"/>
              </a:rPr>
              <a:t>in</a:t>
            </a:r>
            <a:r>
              <a:rPr sz="2100" spc="-30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90" dirty="0">
                <a:solidFill>
                  <a:schemeClr val="bg1"/>
                </a:solidFill>
                <a:latin typeface="Canva sans"/>
                <a:cs typeface="Trebuchet MS"/>
              </a:rPr>
              <a:t>this</a:t>
            </a: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110" dirty="0">
                <a:solidFill>
                  <a:schemeClr val="bg1"/>
                </a:solidFill>
                <a:latin typeface="Canva sans"/>
                <a:cs typeface="Trebuchet MS"/>
              </a:rPr>
              <a:t>project</a:t>
            </a:r>
            <a:r>
              <a:rPr sz="2100" spc="-25" dirty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sz="2100" spc="-80" dirty="0">
                <a:solidFill>
                  <a:schemeClr val="bg1"/>
                </a:solidFill>
                <a:latin typeface="Canva sans"/>
                <a:cs typeface="Trebuchet MS"/>
              </a:rPr>
              <a:t>are:</a:t>
            </a:r>
            <a:endParaRPr sz="2100" dirty="0">
              <a:solidFill>
                <a:schemeClr val="bg1"/>
              </a:solidFill>
              <a:latin typeface="Canva san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1600" spc="-10" dirty="0">
                <a:solidFill>
                  <a:srgbClr val="379B73"/>
                </a:solidFill>
                <a:latin typeface="Canva sans"/>
                <a:cs typeface="Trebuchet MS"/>
              </a:rPr>
              <a:t>Parameters</a:t>
            </a:r>
            <a:endParaRPr sz="1600" dirty="0">
              <a:latin typeface="Canva san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1600" spc="-60" dirty="0">
                <a:solidFill>
                  <a:srgbClr val="379B73"/>
                </a:solidFill>
                <a:latin typeface="Canva sans"/>
                <a:cs typeface="Trebuchet MS"/>
              </a:rPr>
              <a:t>Top</a:t>
            </a:r>
            <a:r>
              <a:rPr sz="1600" spc="-35" dirty="0">
                <a:solidFill>
                  <a:srgbClr val="379B73"/>
                </a:solidFill>
                <a:latin typeface="Canva sans"/>
                <a:cs typeface="Trebuchet MS"/>
              </a:rPr>
              <a:t> </a:t>
            </a:r>
            <a:r>
              <a:rPr sz="1600" spc="215" dirty="0">
                <a:solidFill>
                  <a:srgbClr val="379B73"/>
                </a:solidFill>
                <a:latin typeface="Canva sans"/>
                <a:cs typeface="Trebuchet MS"/>
              </a:rPr>
              <a:t>N</a:t>
            </a:r>
            <a:r>
              <a:rPr sz="1600" spc="-40" dirty="0">
                <a:solidFill>
                  <a:srgbClr val="379B73"/>
                </a:solidFill>
                <a:latin typeface="Canva sans"/>
                <a:cs typeface="Trebuchet MS"/>
              </a:rPr>
              <a:t> </a:t>
            </a:r>
            <a:r>
              <a:rPr sz="1600" spc="-10" dirty="0">
                <a:solidFill>
                  <a:srgbClr val="379B73"/>
                </a:solidFill>
                <a:latin typeface="Canva sans"/>
                <a:cs typeface="Trebuchet MS"/>
              </a:rPr>
              <a:t>filters</a:t>
            </a:r>
            <a:endParaRPr sz="1600" dirty="0">
              <a:latin typeface="Canva san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1600" spc="-105" dirty="0">
                <a:solidFill>
                  <a:srgbClr val="379B73"/>
                </a:solidFill>
                <a:latin typeface="Canva sans"/>
                <a:cs typeface="Trebuchet MS"/>
              </a:rPr>
              <a:t>Reference</a:t>
            </a:r>
            <a:r>
              <a:rPr sz="1600" spc="10" dirty="0">
                <a:solidFill>
                  <a:srgbClr val="379B73"/>
                </a:solidFill>
                <a:latin typeface="Canva sans"/>
                <a:cs typeface="Trebuchet MS"/>
              </a:rPr>
              <a:t> </a:t>
            </a:r>
            <a:r>
              <a:rPr sz="1600" spc="-10" dirty="0">
                <a:solidFill>
                  <a:srgbClr val="379B73"/>
                </a:solidFill>
                <a:latin typeface="Canva sans"/>
                <a:cs typeface="Trebuchet MS"/>
              </a:rPr>
              <a:t>lines</a:t>
            </a:r>
            <a:endParaRPr sz="1600" dirty="0">
              <a:latin typeface="Canva san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1600" spc="-90" dirty="0">
                <a:solidFill>
                  <a:srgbClr val="379B73"/>
                </a:solidFill>
                <a:latin typeface="Canva sans"/>
                <a:cs typeface="Trebuchet MS"/>
              </a:rPr>
              <a:t>Calculated</a:t>
            </a:r>
            <a:r>
              <a:rPr sz="1600" spc="-25" dirty="0">
                <a:solidFill>
                  <a:srgbClr val="379B73"/>
                </a:solidFill>
                <a:latin typeface="Canva sans"/>
                <a:cs typeface="Trebuchet MS"/>
              </a:rPr>
              <a:t> </a:t>
            </a:r>
            <a:r>
              <a:rPr sz="1600" spc="-10" dirty="0">
                <a:solidFill>
                  <a:srgbClr val="379B73"/>
                </a:solidFill>
                <a:latin typeface="Canva sans"/>
                <a:cs typeface="Trebuchet MS"/>
              </a:rPr>
              <a:t>fields</a:t>
            </a:r>
            <a:endParaRPr sz="1600" dirty="0">
              <a:latin typeface="Canva san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25000">
              <a:schemeClr val="tx1"/>
            </a:gs>
            <a:gs pos="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9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81000"/>
            <a:ext cx="7729855" cy="95410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640"/>
              </a:spcBef>
            </a:pPr>
            <a:r>
              <a:rPr sz="4000" b="1" spc="325" dirty="0"/>
              <a:t>ABOUT</a:t>
            </a:r>
            <a:r>
              <a:rPr sz="4000" b="1" spc="315" dirty="0"/>
              <a:t> </a:t>
            </a:r>
            <a:r>
              <a:rPr sz="4000" b="1" spc="185" dirty="0"/>
              <a:t>THE</a:t>
            </a:r>
            <a:r>
              <a:rPr sz="4000" b="1" spc="310" dirty="0"/>
              <a:t> </a:t>
            </a:r>
            <a:r>
              <a:rPr sz="4000" b="1" spc="14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3891" y="1905000"/>
            <a:ext cx="8129271" cy="3342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spc="-5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700" b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2700" b="1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project</a:t>
            </a: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provides</a:t>
            </a:r>
            <a:r>
              <a:rPr sz="2700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insights</a:t>
            </a:r>
            <a:r>
              <a:rPr sz="2700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7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characteristics</a:t>
            </a:r>
            <a:r>
              <a:rPr sz="2700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unicorn</a:t>
            </a:r>
            <a:r>
              <a:rPr sz="27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" dirty="0">
                <a:solidFill>
                  <a:schemeClr val="bg1"/>
                </a:solidFill>
                <a:latin typeface="Trebuchet MS"/>
                <a:cs typeface="Trebuchet MS"/>
              </a:rPr>
              <a:t>companies </a:t>
            </a:r>
            <a:r>
              <a:rPr sz="2700" b="1" spc="-100" dirty="0">
                <a:solidFill>
                  <a:schemeClr val="bg1"/>
                </a:solidFill>
                <a:latin typeface="Trebuchet MS"/>
                <a:cs typeface="Trebuchet MS"/>
              </a:rPr>
              <a:t>(companies</a:t>
            </a:r>
            <a:r>
              <a:rPr sz="27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whose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chemeClr val="bg1"/>
                </a:solidFill>
                <a:latin typeface="Trebuchet MS"/>
                <a:cs typeface="Trebuchet MS"/>
              </a:rPr>
              <a:t>values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27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over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27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chemeClr val="bg1"/>
                </a:solidFill>
                <a:latin typeface="Trebuchet MS"/>
                <a:cs typeface="Trebuchet MS"/>
              </a:rPr>
              <a:t>billion</a:t>
            </a:r>
            <a:r>
              <a:rPr sz="2700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dollars).</a:t>
            </a:r>
            <a:r>
              <a:rPr sz="27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7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particular,</a:t>
            </a: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sz="2700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will</a:t>
            </a: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700" b="1" spc="-90" dirty="0">
                <a:solidFill>
                  <a:schemeClr val="bg1"/>
                </a:solidFill>
                <a:latin typeface="Trebuchet MS"/>
                <a:cs typeface="Trebuchet MS"/>
              </a:rPr>
              <a:t>answers</a:t>
            </a:r>
            <a:r>
              <a:rPr sz="27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3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700" b="1" spc="-100" dirty="0" smtClean="0">
                <a:solidFill>
                  <a:schemeClr val="bg1"/>
                </a:solidFill>
                <a:latin typeface="Trebuchet MS"/>
                <a:cs typeface="Trebuchet MS"/>
              </a:rPr>
              <a:t>different questions and visualize the results using different techniques</a:t>
            </a:r>
            <a:endParaRPr sz="27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63"/>
            <a:ext cx="12039600" cy="68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763" y="0"/>
            <a:ext cx="12649200" cy="72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286000" y="609600"/>
            <a:ext cx="5506453" cy="1107996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2640"/>
              </a:spcBef>
            </a:pPr>
            <a:r>
              <a:rPr lang="en-US" sz="5000" b="1" u="sng" spc="250" dirty="0" smtClean="0">
                <a:latin typeface="Canva sans"/>
              </a:rPr>
              <a:t>4. WEB PAGE </a:t>
            </a:r>
            <a:endParaRPr sz="5000" b="1" u="sng" spc="160" dirty="0">
              <a:latin typeface="Canva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47232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Techniques</a:t>
            </a:r>
            <a:r>
              <a:rPr lang="en-US" sz="2100" spc="-4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140" dirty="0" smtClean="0">
                <a:solidFill>
                  <a:schemeClr val="bg1"/>
                </a:solidFill>
                <a:latin typeface="Canva sans"/>
                <a:cs typeface="Trebuchet MS"/>
              </a:rPr>
              <a:t>that</a:t>
            </a:r>
            <a:r>
              <a:rPr lang="en-US" sz="21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dirty="0" smtClean="0">
                <a:solidFill>
                  <a:schemeClr val="bg1"/>
                </a:solidFill>
                <a:latin typeface="Canva sans"/>
                <a:cs typeface="Trebuchet MS"/>
              </a:rPr>
              <a:t>I</a:t>
            </a:r>
            <a:r>
              <a:rPr lang="en-US" sz="2100" spc="-3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130" dirty="0" smtClean="0">
                <a:solidFill>
                  <a:schemeClr val="bg1"/>
                </a:solidFill>
                <a:latin typeface="Canva sans"/>
                <a:cs typeface="Trebuchet MS"/>
              </a:rPr>
              <a:t>utilized</a:t>
            </a:r>
            <a:r>
              <a:rPr lang="en-US" sz="21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105" dirty="0" smtClean="0">
                <a:solidFill>
                  <a:schemeClr val="bg1"/>
                </a:solidFill>
                <a:latin typeface="Canva sans"/>
                <a:cs typeface="Trebuchet MS"/>
              </a:rPr>
              <a:t>in</a:t>
            </a:r>
            <a:r>
              <a:rPr lang="en-US" sz="2100" spc="-30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90" dirty="0" smtClean="0">
                <a:solidFill>
                  <a:schemeClr val="bg1"/>
                </a:solidFill>
                <a:latin typeface="Canva sans"/>
                <a:cs typeface="Trebuchet MS"/>
              </a:rPr>
              <a:t>this</a:t>
            </a:r>
            <a:r>
              <a:rPr lang="en-US" sz="21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110" dirty="0" smtClean="0">
                <a:solidFill>
                  <a:schemeClr val="bg1"/>
                </a:solidFill>
                <a:latin typeface="Canva sans"/>
                <a:cs typeface="Trebuchet MS"/>
              </a:rPr>
              <a:t>project</a:t>
            </a:r>
            <a:r>
              <a:rPr lang="en-US" sz="2100" spc="-25" dirty="0" smtClean="0">
                <a:solidFill>
                  <a:schemeClr val="bg1"/>
                </a:solidFill>
                <a:latin typeface="Canva sans"/>
                <a:cs typeface="Trebuchet MS"/>
              </a:rPr>
              <a:t> </a:t>
            </a:r>
            <a:r>
              <a:rPr lang="en-US" sz="2100" spc="-80" dirty="0" smtClean="0">
                <a:solidFill>
                  <a:schemeClr val="bg1"/>
                </a:solidFill>
                <a:latin typeface="Canva sans"/>
                <a:cs typeface="Trebuchet MS"/>
              </a:rPr>
              <a:t>are:</a:t>
            </a:r>
          </a:p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80" dirty="0" smtClean="0">
                <a:solidFill>
                  <a:srgbClr val="00B050"/>
                </a:solidFill>
                <a:latin typeface="Canva sans"/>
                <a:cs typeface="Trebuchet MS"/>
              </a:rPr>
              <a:t>CSS</a:t>
            </a:r>
          </a:p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80" dirty="0" smtClean="0">
                <a:solidFill>
                  <a:srgbClr val="00B050"/>
                </a:solidFill>
                <a:latin typeface="Canva sans"/>
                <a:cs typeface="Trebuchet MS"/>
              </a:rPr>
              <a:t>HTML</a:t>
            </a:r>
          </a:p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80" dirty="0" smtClean="0">
                <a:solidFill>
                  <a:srgbClr val="00B050"/>
                </a:solidFill>
                <a:latin typeface="Canva sans"/>
                <a:cs typeface="Trebuchet MS"/>
              </a:rPr>
              <a:t>FLASK</a:t>
            </a:r>
          </a:p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80" dirty="0" smtClean="0">
                <a:solidFill>
                  <a:srgbClr val="00B050"/>
                </a:solidFill>
                <a:latin typeface="Canva sans"/>
                <a:cs typeface="Trebuchet MS"/>
              </a:rPr>
              <a:t>PYODBC</a:t>
            </a:r>
          </a:p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100" spc="-80" dirty="0" err="1" smtClean="0">
                <a:solidFill>
                  <a:srgbClr val="00B050"/>
                </a:solidFill>
                <a:latin typeface="Canva sans"/>
                <a:cs typeface="Trebuchet MS"/>
              </a:rPr>
              <a:t>Render_Template</a:t>
            </a:r>
            <a:endParaRPr lang="en-US" sz="2100" spc="-80" dirty="0" smtClean="0">
              <a:solidFill>
                <a:srgbClr val="00B050"/>
              </a:solidFill>
              <a:latin typeface="Canva san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569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11049000" cy="63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000">
              <a:schemeClr val="tx1"/>
            </a:gs>
            <a:gs pos="85000">
              <a:schemeClr val="tx1">
                <a:lumMod val="95000"/>
                <a:lumOff val="5000"/>
              </a:schemeClr>
            </a:gs>
            <a:gs pos="97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2835401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655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650"/>
              </a:spcBef>
            </a:pPr>
            <a:r>
              <a:rPr spc="365" dirty="0" smtClean="0"/>
              <a:t>THANK</a:t>
            </a:r>
            <a:r>
              <a:rPr spc="330" dirty="0" smtClean="0"/>
              <a:t> </a:t>
            </a:r>
            <a:r>
              <a:rPr spc="315" dirty="0" smtClean="0"/>
              <a:t>YOU </a:t>
            </a:r>
            <a:r>
              <a:rPr spc="210" dirty="0" smtClean="0"/>
              <a:t>FOR</a:t>
            </a:r>
            <a:r>
              <a:rPr spc="330" dirty="0" smtClean="0"/>
              <a:t> </a:t>
            </a:r>
            <a:r>
              <a:rPr spc="290" dirty="0" smtClean="0"/>
              <a:t>VIEWING</a:t>
            </a:r>
            <a:r>
              <a:rPr spc="320" dirty="0" smtClean="0"/>
              <a:t> </a:t>
            </a:r>
            <a:r>
              <a:rPr spc="225" dirty="0" smtClean="0"/>
              <a:t>MY</a:t>
            </a:r>
            <a:r>
              <a:rPr spc="330" dirty="0" smtClean="0"/>
              <a:t> </a:t>
            </a:r>
            <a:r>
              <a:rPr spc="325" dirty="0" smtClean="0"/>
              <a:t>WORK!</a:t>
            </a:r>
            <a:endParaRPr spc="3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tx1"/>
            </a:gs>
            <a:gs pos="89000">
              <a:schemeClr val="tx1"/>
            </a:gs>
            <a:gs pos="98000">
              <a:schemeClr val="accent1">
                <a:lumMod val="45000"/>
                <a:lumOff val="5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779059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2715"/>
              </a:spcBef>
            </a:pPr>
            <a:r>
              <a:rPr b="1" spc="325" dirty="0">
                <a:solidFill>
                  <a:schemeClr val="tx1"/>
                </a:solidFill>
              </a:rPr>
              <a:t>ABOUT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185" dirty="0">
                <a:solidFill>
                  <a:schemeClr val="tx1"/>
                </a:solidFill>
              </a:rPr>
              <a:t>THE</a:t>
            </a:r>
            <a:r>
              <a:rPr b="1" spc="310" dirty="0">
                <a:solidFill>
                  <a:schemeClr val="tx1"/>
                </a:solidFill>
              </a:rPr>
              <a:t> </a:t>
            </a:r>
            <a:r>
              <a:rPr b="1" spc="17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655" y="2209800"/>
            <a:ext cx="8129271" cy="334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30" dirty="0" smtClean="0">
                <a:solidFill>
                  <a:schemeClr val="bg1"/>
                </a:solidFill>
                <a:latin typeface="Trebuchet MS"/>
                <a:cs typeface="Trebuchet MS"/>
              </a:rPr>
              <a:t>dataset</a:t>
            </a: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5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analysis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contains</a:t>
            </a: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60" dirty="0" smtClean="0">
                <a:solidFill>
                  <a:schemeClr val="bg1"/>
                </a:solidFill>
                <a:latin typeface="Trebuchet MS"/>
                <a:cs typeface="Trebuchet MS"/>
              </a:rPr>
              <a:t>records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1074</a:t>
            </a:r>
            <a:r>
              <a:rPr sz="2500" b="1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65" dirty="0" smtClean="0">
                <a:solidFill>
                  <a:schemeClr val="bg1"/>
                </a:solidFill>
                <a:latin typeface="Trebuchet MS"/>
                <a:cs typeface="Trebuchet MS"/>
              </a:rPr>
              <a:t>unicorn</a:t>
            </a:r>
            <a:r>
              <a:rPr sz="2500" b="1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companies</a:t>
            </a:r>
            <a:endParaRPr sz="2500" b="1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500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5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from</a:t>
            </a:r>
            <a:r>
              <a:rPr sz="25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Maven</a:t>
            </a:r>
            <a:r>
              <a:rPr sz="2500" b="1" spc="-2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Analytics'</a:t>
            </a:r>
            <a:r>
              <a:rPr sz="2500" b="1" spc="-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145" dirty="0" smtClean="0">
                <a:solidFill>
                  <a:schemeClr val="bg1"/>
                </a:solidFill>
                <a:latin typeface="Trebuchet MS"/>
                <a:cs typeface="Trebuchet MS"/>
              </a:rPr>
              <a:t>official</a:t>
            </a:r>
            <a:r>
              <a:rPr sz="2500" b="1" spc="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website.</a:t>
            </a:r>
            <a:endParaRPr sz="2500" b="1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1300" marR="334010" indent="-2286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"/>
              <a:buChar char="•"/>
              <a:tabLst>
                <a:tab pos="241300" algn="l"/>
              </a:tabLst>
            </a:pP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500" spc="-130" dirty="0" smtClean="0">
                <a:solidFill>
                  <a:schemeClr val="bg1"/>
                </a:solidFill>
                <a:latin typeface="Trebuchet MS"/>
                <a:cs typeface="Trebuchet MS"/>
              </a:rPr>
              <a:t>sample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size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reduces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500" b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1060</a:t>
            </a:r>
            <a:r>
              <a:rPr sz="2500" b="1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due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dirty="0" smtClean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5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30" dirty="0" smtClean="0">
                <a:solidFill>
                  <a:schemeClr val="bg1"/>
                </a:solidFill>
                <a:latin typeface="Trebuchet MS"/>
                <a:cs typeface="Trebuchet MS"/>
              </a:rPr>
              <a:t>lack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30" dirty="0" smtClean="0">
                <a:solidFill>
                  <a:schemeClr val="bg1"/>
                </a:solidFill>
                <a:latin typeface="Trebuchet MS"/>
                <a:cs typeface="Trebuchet MS"/>
              </a:rPr>
              <a:t>funding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5" dirty="0" smtClean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inaccurate </a:t>
            </a:r>
            <a:r>
              <a:rPr sz="2500" spc="-95" dirty="0" smtClean="0">
                <a:solidFill>
                  <a:schemeClr val="bg1"/>
                </a:solidFill>
                <a:latin typeface="Trebuchet MS"/>
                <a:cs typeface="Trebuchet MS"/>
              </a:rPr>
              <a:t>information</a:t>
            </a:r>
            <a:r>
              <a:rPr sz="2500" spc="-6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dirty="0" smtClean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5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500" spc="-2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0" dirty="0" smtClean="0">
                <a:solidFill>
                  <a:schemeClr val="bg1"/>
                </a:solidFill>
                <a:latin typeface="Trebuchet MS"/>
                <a:cs typeface="Trebuchet MS"/>
              </a:rPr>
              <a:t>year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10" dirty="0" smtClean="0">
                <a:solidFill>
                  <a:schemeClr val="bg1"/>
                </a:solidFill>
                <a:latin typeface="Trebuchet MS"/>
                <a:cs typeface="Trebuchet MS"/>
              </a:rPr>
              <a:t>companies</a:t>
            </a: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5" dirty="0" smtClean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25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" dirty="0" smtClean="0">
                <a:solidFill>
                  <a:schemeClr val="bg1"/>
                </a:solidFill>
                <a:latin typeface="Trebuchet MS"/>
                <a:cs typeface="Trebuchet MS"/>
              </a:rPr>
              <a:t>found.</a:t>
            </a:r>
            <a:endParaRPr sz="25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Microsoft</a:t>
            </a:r>
            <a:r>
              <a:rPr sz="2500" spc="-6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Excel</a:t>
            </a:r>
            <a:r>
              <a:rPr sz="25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0" dirty="0" smtClean="0">
                <a:solidFill>
                  <a:schemeClr val="bg1"/>
                </a:solidFill>
                <a:latin typeface="Trebuchet MS"/>
                <a:cs typeface="Trebuchet MS"/>
              </a:rPr>
              <a:t>was</a:t>
            </a:r>
            <a:r>
              <a:rPr sz="25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75" dirty="0" smtClean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2500" spc="-5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5" dirty="0" smtClean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5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40" dirty="0" smtClean="0">
                <a:solidFill>
                  <a:schemeClr val="bg1"/>
                </a:solidFill>
                <a:latin typeface="Trebuchet MS"/>
                <a:cs typeface="Trebuchet MS"/>
              </a:rPr>
              <a:t>initial</a:t>
            </a:r>
            <a:r>
              <a:rPr sz="2500" spc="-1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0" dirty="0" smtClean="0">
                <a:solidFill>
                  <a:schemeClr val="bg1"/>
                </a:solidFill>
                <a:latin typeface="Trebuchet MS"/>
                <a:cs typeface="Trebuchet MS"/>
              </a:rPr>
              <a:t>setup</a:t>
            </a:r>
            <a:r>
              <a:rPr sz="25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5" dirty="0" smtClean="0">
                <a:solidFill>
                  <a:schemeClr val="bg1"/>
                </a:solidFill>
                <a:latin typeface="Trebuchet MS"/>
                <a:cs typeface="Trebuchet MS"/>
              </a:rPr>
              <a:t>before</a:t>
            </a:r>
            <a:r>
              <a:rPr sz="2500" spc="-4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importing</a:t>
            </a:r>
            <a:r>
              <a:rPr sz="2500" spc="-3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dirty="0" smtClean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500" spc="-3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55" dirty="0" smtClean="0">
                <a:solidFill>
                  <a:schemeClr val="bg1"/>
                </a:solidFill>
                <a:latin typeface="Trebuchet MS"/>
                <a:cs typeface="Trebuchet MS"/>
              </a:rPr>
              <a:t>SQL</a:t>
            </a:r>
            <a:r>
              <a:rPr sz="25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server</a:t>
            </a:r>
            <a:r>
              <a:rPr lang="en-US"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, then </a:t>
            </a:r>
            <a:r>
              <a:rPr lang="en-US" sz="2500" spc="-5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PowerBI</a:t>
            </a:r>
            <a:r>
              <a:rPr lang="en-US" sz="25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 for Visualization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31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094" y="1752600"/>
            <a:ext cx="9348471" cy="478143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8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50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5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25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chemeClr val="bg1"/>
                </a:solidFill>
                <a:latin typeface="Trebuchet MS"/>
                <a:cs typeface="Trebuchet MS"/>
              </a:rPr>
              <a:t>project,</a:t>
            </a:r>
            <a:r>
              <a:rPr sz="25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chemeClr val="bg1"/>
                </a:solidFill>
                <a:latin typeface="Trebuchet MS"/>
                <a:cs typeface="Trebuchet MS"/>
              </a:rPr>
              <a:t>we</a:t>
            </a:r>
            <a:r>
              <a:rPr sz="25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chemeClr val="bg1"/>
                </a:solidFill>
                <a:latin typeface="Trebuchet MS"/>
                <a:cs typeface="Trebuchet MS"/>
              </a:rPr>
              <a:t>mainly</a:t>
            </a:r>
            <a:r>
              <a:rPr sz="25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85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5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chemeClr val="bg1"/>
                </a:solidFill>
                <a:latin typeface="Trebuchet MS"/>
                <a:cs typeface="Trebuchet MS"/>
              </a:rPr>
              <a:t>SQL</a:t>
            </a:r>
            <a:r>
              <a:rPr sz="25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25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chemeClr val="bg1"/>
                </a:solidFill>
                <a:latin typeface="Trebuchet MS"/>
                <a:cs typeface="Trebuchet MS"/>
              </a:rPr>
              <a:t>both</a:t>
            </a:r>
            <a:r>
              <a:rPr sz="25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25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chemeClr val="bg1"/>
                </a:solidFill>
                <a:latin typeface="Trebuchet MS"/>
                <a:cs typeface="Trebuchet MS"/>
              </a:rPr>
              <a:t>cleaning</a:t>
            </a:r>
            <a:r>
              <a:rPr sz="25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5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chemeClr val="bg1"/>
                </a:solidFill>
                <a:latin typeface="Trebuchet MS"/>
                <a:cs typeface="Trebuchet MS"/>
              </a:rPr>
              <a:t>exploration.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500" spc="-55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25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14" dirty="0">
                <a:solidFill>
                  <a:schemeClr val="bg1"/>
                </a:solidFill>
                <a:latin typeface="Trebuchet MS"/>
                <a:cs typeface="Trebuchet MS"/>
              </a:rPr>
              <a:t>cleaning</a:t>
            </a:r>
            <a:r>
              <a:rPr sz="25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chemeClr val="bg1"/>
                </a:solidFill>
                <a:latin typeface="Trebuchet MS"/>
                <a:cs typeface="Trebuchet MS"/>
              </a:rPr>
              <a:t>steps</a:t>
            </a:r>
            <a:r>
              <a:rPr sz="25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Trebuchet MS"/>
                <a:cs typeface="Trebuchet MS"/>
              </a:rPr>
              <a:t>include: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3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30" dirty="0">
                <a:solidFill>
                  <a:srgbClr val="00B050"/>
                </a:solidFill>
                <a:latin typeface="Trebuchet MS"/>
                <a:cs typeface="Trebuchet MS"/>
              </a:rPr>
              <a:t>Check</a:t>
            </a:r>
            <a:r>
              <a:rPr sz="2500" b="1" spc="-8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55" dirty="0">
                <a:solidFill>
                  <a:srgbClr val="00B050"/>
                </a:solidFill>
                <a:latin typeface="Trebuchet MS"/>
                <a:cs typeface="Trebuchet MS"/>
              </a:rPr>
              <a:t>for</a:t>
            </a:r>
            <a:r>
              <a:rPr sz="2500" b="1" spc="-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duplicates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90" dirty="0">
                <a:solidFill>
                  <a:srgbClr val="00B050"/>
                </a:solidFill>
                <a:latin typeface="Trebuchet MS"/>
                <a:cs typeface="Trebuchet MS"/>
              </a:rPr>
              <a:t>Rename</a:t>
            </a:r>
            <a:r>
              <a:rPr sz="25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75" dirty="0">
                <a:solidFill>
                  <a:srgbClr val="00B050"/>
                </a:solidFill>
                <a:latin typeface="Trebuchet MS"/>
                <a:cs typeface="Trebuchet MS"/>
              </a:rPr>
              <a:t>columns</a:t>
            </a:r>
            <a:r>
              <a:rPr sz="2500" b="1" spc="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75" dirty="0">
                <a:solidFill>
                  <a:srgbClr val="00B050"/>
                </a:solidFill>
                <a:latin typeface="Trebuchet MS"/>
                <a:cs typeface="Trebuchet MS"/>
              </a:rPr>
              <a:t>where</a:t>
            </a:r>
            <a:r>
              <a:rPr sz="2500" b="1" spc="-2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necessary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20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105" dirty="0">
                <a:solidFill>
                  <a:srgbClr val="00B050"/>
                </a:solidFill>
                <a:latin typeface="Trebuchet MS"/>
                <a:cs typeface="Trebuchet MS"/>
              </a:rPr>
              <a:t>Standardize</a:t>
            </a:r>
            <a:r>
              <a:rPr sz="2500" b="1" spc="3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20" dirty="0">
                <a:solidFill>
                  <a:srgbClr val="00B050"/>
                </a:solidFill>
                <a:latin typeface="Trebuchet MS"/>
                <a:cs typeface="Trebuchet MS"/>
              </a:rPr>
              <a:t>date</a:t>
            </a:r>
            <a:r>
              <a:rPr sz="2500" b="1" spc="-1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format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dirty="0">
                <a:solidFill>
                  <a:srgbClr val="00B050"/>
                </a:solidFill>
                <a:latin typeface="Trebuchet MS"/>
                <a:cs typeface="Trebuchet MS"/>
              </a:rPr>
              <a:t>Drop</a:t>
            </a:r>
            <a:r>
              <a:rPr sz="2500" b="1" spc="-1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20" dirty="0">
                <a:solidFill>
                  <a:srgbClr val="00B050"/>
                </a:solidFill>
                <a:latin typeface="Trebuchet MS"/>
                <a:cs typeface="Trebuchet MS"/>
              </a:rPr>
              <a:t>rows</a:t>
            </a:r>
            <a:r>
              <a:rPr sz="2500" b="1" spc="-1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90" dirty="0">
                <a:solidFill>
                  <a:srgbClr val="00B050"/>
                </a:solidFill>
                <a:latin typeface="Trebuchet MS"/>
                <a:cs typeface="Trebuchet MS"/>
              </a:rPr>
              <a:t>with</a:t>
            </a:r>
            <a:r>
              <a:rPr sz="2500" b="1" spc="-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errors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19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95" dirty="0">
                <a:solidFill>
                  <a:srgbClr val="00B050"/>
                </a:solidFill>
                <a:latin typeface="Trebuchet MS"/>
                <a:cs typeface="Trebuchet MS"/>
              </a:rPr>
              <a:t>Reformat</a:t>
            </a:r>
            <a:r>
              <a:rPr sz="2500" b="1" spc="1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70" dirty="0">
                <a:solidFill>
                  <a:srgbClr val="00B050"/>
                </a:solidFill>
                <a:latin typeface="Trebuchet MS"/>
                <a:cs typeface="Trebuchet MS"/>
              </a:rPr>
              <a:t>currency</a:t>
            </a:r>
            <a:r>
              <a:rPr sz="2500" b="1" spc="3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00B050"/>
                </a:solidFill>
                <a:latin typeface="Trebuchet MS"/>
                <a:cs typeface="Trebuchet MS"/>
              </a:rPr>
              <a:t>values</a:t>
            </a:r>
            <a:r>
              <a:rPr sz="2500" b="1" spc="1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70" dirty="0">
                <a:solidFill>
                  <a:srgbClr val="00B050"/>
                </a:solidFill>
                <a:latin typeface="Trebuchet MS"/>
                <a:cs typeface="Trebuchet MS"/>
              </a:rPr>
              <a:t>(e.g.,</a:t>
            </a:r>
            <a:r>
              <a:rPr sz="2500" b="1" spc="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00B050"/>
                </a:solidFill>
                <a:latin typeface="Trebuchet MS"/>
                <a:cs typeface="Trebuchet MS"/>
              </a:rPr>
              <a:t>$2M</a:t>
            </a:r>
            <a:r>
              <a:rPr sz="2500" b="1" spc="-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85" dirty="0">
                <a:solidFill>
                  <a:srgbClr val="00B050"/>
                </a:solidFill>
                <a:latin typeface="Trebuchet MS"/>
                <a:cs typeface="Trebuchet MS"/>
              </a:rPr>
              <a:t>=&gt;</a:t>
            </a:r>
            <a:r>
              <a:rPr sz="2500" b="1" spc="2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2,000,000)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80" dirty="0">
                <a:solidFill>
                  <a:srgbClr val="00B050"/>
                </a:solidFill>
                <a:latin typeface="Trebuchet MS"/>
                <a:cs typeface="Trebuchet MS"/>
              </a:rPr>
              <a:t>Generate</a:t>
            </a:r>
            <a:r>
              <a:rPr sz="2500" b="1" spc="-5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85" dirty="0">
                <a:solidFill>
                  <a:srgbClr val="00B050"/>
                </a:solidFill>
                <a:latin typeface="Trebuchet MS"/>
                <a:cs typeface="Trebuchet MS"/>
              </a:rPr>
              <a:t>new</a:t>
            </a:r>
            <a:r>
              <a:rPr sz="2500" b="1" spc="-2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75" dirty="0">
                <a:solidFill>
                  <a:srgbClr val="00B050"/>
                </a:solidFill>
                <a:latin typeface="Trebuchet MS"/>
                <a:cs typeface="Trebuchet MS"/>
              </a:rPr>
              <a:t>columns</a:t>
            </a:r>
            <a:r>
              <a:rPr sz="2500" b="1" spc="-2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0" dirty="0">
                <a:solidFill>
                  <a:srgbClr val="00B050"/>
                </a:solidFill>
                <a:latin typeface="Trebuchet MS"/>
                <a:cs typeface="Trebuchet MS"/>
              </a:rPr>
              <a:t>based</a:t>
            </a:r>
            <a:r>
              <a:rPr sz="2500" b="1" spc="-3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00B050"/>
                </a:solidFill>
                <a:latin typeface="Trebuchet MS"/>
                <a:cs typeface="Trebuchet MS"/>
              </a:rPr>
              <a:t>on</a:t>
            </a:r>
            <a:r>
              <a:rPr sz="2500" b="1" spc="-3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85" dirty="0">
                <a:solidFill>
                  <a:srgbClr val="00B050"/>
                </a:solidFill>
                <a:latin typeface="Trebuchet MS"/>
                <a:cs typeface="Trebuchet MS"/>
              </a:rPr>
              <a:t>existing</a:t>
            </a:r>
            <a:r>
              <a:rPr sz="25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75" dirty="0">
                <a:solidFill>
                  <a:srgbClr val="00B050"/>
                </a:solidFill>
                <a:latin typeface="Trebuchet MS"/>
                <a:cs typeface="Trebuchet MS"/>
              </a:rPr>
              <a:t>column</a:t>
            </a:r>
            <a:r>
              <a:rPr sz="2500" b="1" spc="-2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values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b="1" spc="-65" dirty="0">
                <a:solidFill>
                  <a:srgbClr val="00B050"/>
                </a:solidFill>
                <a:latin typeface="Trebuchet MS"/>
                <a:cs typeface="Trebuchet MS"/>
              </a:rPr>
              <a:t>Delete</a:t>
            </a:r>
            <a:r>
              <a:rPr sz="2500" b="1" spc="-1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85" dirty="0">
                <a:solidFill>
                  <a:srgbClr val="00B050"/>
                </a:solidFill>
                <a:latin typeface="Trebuchet MS"/>
                <a:cs typeface="Trebuchet MS"/>
              </a:rPr>
              <a:t>unused</a:t>
            </a:r>
            <a:r>
              <a:rPr sz="2500" b="1" spc="-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500" b="1" spc="-10" dirty="0">
                <a:solidFill>
                  <a:srgbClr val="00B050"/>
                </a:solidFill>
                <a:latin typeface="Trebuchet MS"/>
                <a:cs typeface="Trebuchet MS"/>
              </a:rPr>
              <a:t>columns</a:t>
            </a:r>
            <a:endParaRPr sz="2500" b="1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40000"/>
                <a:lumOff val="60000"/>
              </a:schemeClr>
            </a:gs>
            <a:gs pos="0">
              <a:schemeClr val="tx1"/>
            </a:gs>
            <a:gs pos="75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916" y="152400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0" y="1600200"/>
            <a:ext cx="3467735" cy="3878626"/>
          </a:xfrm>
          <a:prstGeom prst="rect">
            <a:avLst/>
          </a:prstGeom>
          <a:noFill/>
        </p:spPr>
        <p:txBody>
          <a:bodyPr vert="horz" wrap="square" lIns="0" tIns="1581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sz="2500" spc="55" dirty="0">
                <a:solidFill>
                  <a:schemeClr val="bg1"/>
                </a:solidFill>
                <a:latin typeface="Trebuchet MS"/>
                <a:cs typeface="Trebuchet MS"/>
              </a:rPr>
              <a:t>SQL</a:t>
            </a:r>
            <a:r>
              <a:rPr sz="25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chemeClr val="bg1"/>
                </a:solidFill>
                <a:latin typeface="Trebuchet MS"/>
                <a:cs typeface="Trebuchet MS"/>
              </a:rPr>
              <a:t>skills</a:t>
            </a:r>
            <a:r>
              <a:rPr sz="25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Trebuchet MS"/>
                <a:cs typeface="Trebuchet MS"/>
              </a:rPr>
              <a:t>used: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spc="-10" dirty="0">
                <a:solidFill>
                  <a:srgbClr val="92D050"/>
                </a:solidFill>
                <a:latin typeface="Trebuchet MS"/>
                <a:cs typeface="Trebuchet MS"/>
              </a:rPr>
              <a:t>Joins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dirty="0">
                <a:solidFill>
                  <a:srgbClr val="92D050"/>
                </a:solidFill>
                <a:latin typeface="Trebuchet MS"/>
                <a:cs typeface="Trebuchet MS"/>
              </a:rPr>
              <a:t>Common</a:t>
            </a:r>
            <a:r>
              <a:rPr sz="25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92D050"/>
                </a:solidFill>
                <a:latin typeface="Trebuchet MS"/>
                <a:cs typeface="Trebuchet MS"/>
              </a:rPr>
              <a:t>Table</a:t>
            </a:r>
            <a:r>
              <a:rPr sz="25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92D050"/>
                </a:solidFill>
                <a:latin typeface="Trebuchet MS"/>
                <a:cs typeface="Trebuchet MS"/>
              </a:rPr>
              <a:t>Expressions</a:t>
            </a:r>
            <a:r>
              <a:rPr sz="2500" spc="-6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92D050"/>
                </a:solidFill>
                <a:latin typeface="Trebuchet MS"/>
                <a:cs typeface="Trebuchet MS"/>
              </a:rPr>
              <a:t>(CTEs),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spc="-95" dirty="0" smtClean="0">
                <a:solidFill>
                  <a:srgbClr val="92D050"/>
                </a:solidFill>
                <a:latin typeface="Trebuchet MS"/>
                <a:cs typeface="Trebuchet MS"/>
              </a:rPr>
              <a:t>Aggregate</a:t>
            </a:r>
            <a:r>
              <a:rPr sz="2500" spc="25" dirty="0" smtClean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92D050"/>
                </a:solidFill>
                <a:latin typeface="Trebuchet MS"/>
                <a:cs typeface="Trebuchet MS"/>
              </a:rPr>
              <a:t>Functions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spc="-60" dirty="0">
                <a:solidFill>
                  <a:srgbClr val="92D050"/>
                </a:solidFill>
                <a:latin typeface="Trebuchet MS"/>
                <a:cs typeface="Trebuchet MS"/>
              </a:rPr>
              <a:t>Data</a:t>
            </a:r>
            <a:r>
              <a:rPr sz="2500" spc="-3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92D050"/>
                </a:solidFill>
                <a:latin typeface="Trebuchet MS"/>
                <a:cs typeface="Trebuchet MS"/>
              </a:rPr>
              <a:t>Types</a:t>
            </a:r>
            <a:r>
              <a:rPr sz="25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92D050"/>
                </a:solidFill>
                <a:latin typeface="Trebuchet MS"/>
                <a:cs typeface="Trebuchet MS"/>
              </a:rPr>
              <a:t>Conversion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sz="2500" spc="-110" dirty="0">
                <a:solidFill>
                  <a:srgbClr val="92D050"/>
                </a:solidFill>
                <a:latin typeface="Trebuchet MS"/>
                <a:cs typeface="Trebuchet MS"/>
              </a:rPr>
              <a:t>Relational</a:t>
            </a:r>
            <a:r>
              <a:rPr sz="2500" spc="7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92D050"/>
                </a:solidFill>
                <a:latin typeface="Trebuchet MS"/>
                <a:cs typeface="Trebuchet MS"/>
              </a:rPr>
              <a:t>operators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556036" y="1524000"/>
            <a:ext cx="3467735" cy="1570302"/>
          </a:xfrm>
          <a:prstGeom prst="rect">
            <a:avLst/>
          </a:prstGeom>
          <a:noFill/>
        </p:spPr>
        <p:txBody>
          <a:bodyPr vert="horz" wrap="square" lIns="0" tIns="1581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buFont typeface="Arial"/>
              <a:buChar char="•"/>
              <a:tabLst>
                <a:tab pos="240665" algn="l"/>
              </a:tabLst>
            </a:pPr>
            <a:r>
              <a:rPr lang="en-US" sz="2500" spc="55" dirty="0" smtClean="0">
                <a:solidFill>
                  <a:schemeClr val="bg1"/>
                </a:solidFill>
                <a:latin typeface="Trebuchet MS"/>
                <a:cs typeface="Trebuchet MS"/>
              </a:rPr>
              <a:t>Python </a:t>
            </a:r>
            <a:r>
              <a:rPr sz="2500" spc="-90" dirty="0" smtClean="0">
                <a:solidFill>
                  <a:schemeClr val="bg1"/>
                </a:solidFill>
                <a:latin typeface="Trebuchet MS"/>
                <a:cs typeface="Trebuchet MS"/>
              </a:rPr>
              <a:t>skills</a:t>
            </a:r>
            <a:r>
              <a:rPr sz="2500" spc="-4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chemeClr val="bg1"/>
                </a:solidFill>
                <a:latin typeface="Trebuchet MS"/>
                <a:cs typeface="Trebuchet MS"/>
              </a:rPr>
              <a:t>used: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lang="en-US" sz="2500" spc="-10" dirty="0" err="1" smtClean="0">
                <a:solidFill>
                  <a:srgbClr val="92D050"/>
                </a:solidFill>
                <a:latin typeface="Trebuchet MS"/>
                <a:cs typeface="Trebuchet MS"/>
              </a:rPr>
              <a:t>Skitlearn</a:t>
            </a:r>
            <a:r>
              <a:rPr lang="en-US" sz="2500" spc="-10" dirty="0" smtClean="0">
                <a:solidFill>
                  <a:srgbClr val="92D050"/>
                </a:solidFill>
                <a:latin typeface="Trebuchet MS"/>
                <a:cs typeface="Trebuchet MS"/>
              </a:rPr>
              <a:t> Libraries</a:t>
            </a: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"/>
              <a:buChar char="•"/>
              <a:tabLst>
                <a:tab pos="469265" algn="l"/>
              </a:tabLst>
            </a:pPr>
            <a:r>
              <a:rPr lang="en-US" sz="2500" spc="-10" dirty="0" smtClean="0">
                <a:solidFill>
                  <a:srgbClr val="92D050"/>
                </a:solidFill>
                <a:latin typeface="Trebuchet MS"/>
                <a:cs typeface="Trebuchet MS"/>
              </a:rPr>
              <a:t>Basic Concepts</a:t>
            </a:r>
            <a:endParaRPr sz="2500" dirty="0">
              <a:solidFill>
                <a:srgbClr val="92D05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2133600"/>
            <a:ext cx="592181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6000" u="sn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NORMALIZATION</a:t>
            </a:r>
            <a:endParaRPr lang="en-US" sz="6000" u="sn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6800"/>
            <a:ext cx="6334125" cy="43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2000">
              <a:schemeClr val="accent1">
                <a:lumMod val="20000"/>
                <a:lumOff val="80000"/>
              </a:schemeClr>
            </a:gs>
            <a:gs pos="0">
              <a:schemeClr val="tx1"/>
            </a:gs>
            <a:gs pos="72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0"/>
            <a:ext cx="4148137" cy="4909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762000"/>
            <a:ext cx="3986600" cy="49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584</Words>
  <Application>Microsoft Office PowerPoint</Application>
  <PresentationFormat>Widescreen</PresentationFormat>
  <Paragraphs>103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Microsoft JhengHei Light</vt:lpstr>
      <vt:lpstr>Arial</vt:lpstr>
      <vt:lpstr>Canva sans</vt:lpstr>
      <vt:lpstr>Franklin Gothic Demi</vt:lpstr>
      <vt:lpstr>Microsoft New Tai Lue</vt:lpstr>
      <vt:lpstr>Symbol</vt:lpstr>
      <vt:lpstr>Times New Roman</vt:lpstr>
      <vt:lpstr>Trebuchet MS</vt:lpstr>
      <vt:lpstr>Wingdings</vt:lpstr>
      <vt:lpstr>Office Theme</vt:lpstr>
      <vt:lpstr>UNICORN COMPANIES ANALYSIS</vt:lpstr>
      <vt:lpstr>PowerPoint Presentation</vt:lpstr>
      <vt:lpstr>ABOUT THE PROJECT</vt:lpstr>
      <vt:lpstr>ABOUT THE DATA</vt:lpstr>
      <vt:lpstr>DATA CLEANING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DATA VISUALIZATION (TABLEAU)</vt:lpstr>
      <vt:lpstr>PowerPoint Presentation</vt:lpstr>
      <vt:lpstr>PowerPoint Presentation</vt:lpstr>
      <vt:lpstr>4. WEB PAGE </vt:lpstr>
      <vt:lpstr>PowerPoint Presentation</vt:lpstr>
      <vt:lpstr>THANK YOU FOR VIEWING MY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analysis</dc:title>
  <dc:creator>Bun Bopith</dc:creator>
  <cp:lastModifiedBy>Abdullah Mir</cp:lastModifiedBy>
  <cp:revision>29</cp:revision>
  <dcterms:created xsi:type="dcterms:W3CDTF">2024-04-09T08:14:21Z</dcterms:created>
  <dcterms:modified xsi:type="dcterms:W3CDTF">2024-06-07T06:27:42Z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2024-04-09T00:00:00Z</vt:filetime>
  </property>
  <property fmtid="{D5CDD505-2E9C-101B-9397-08002B2CF9AE}" pid="5" name="Producer">
    <vt:lpwstr>3-Heights(TM) PDF Security Shell 4.8.25.2 (http://www.pdf-tools.com)</vt:lpwstr>
  </property>
</Properties>
</file>